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7438E1-117D-44FB-AC24-B79D899BA877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ז'/אדר/תשע"ח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מלבן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מלבן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מלבן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מלבן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מחבר ישר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מחבר ישר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מלבן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אליפסה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אליפסה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אליפסה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אליפסה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אליפסה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F22AC9-109E-4E4D-92F9-530E51D9A3A2}" type="slidenum">
              <a:rPr kumimoji="0" lang="he-IL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062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7438E1-117D-44FB-AC24-B79D899BA877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ז'/אדר/תשע"ח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F22AC9-109E-4E4D-92F9-530E51D9A3A2}" type="slidenum">
              <a:rPr kumimoji="0" lang="he-IL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858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7438E1-117D-44FB-AC24-B79D899BA877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ז'/אדר/תשע"ח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F22AC9-109E-4E4D-92F9-530E51D9A3A2}" type="slidenum">
              <a:rPr kumimoji="0" lang="he-IL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77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7438E1-117D-44FB-AC24-B79D899BA877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ז'/אדר/תשע"ח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F22AC9-109E-4E4D-92F9-530E51D9A3A2}" type="slidenum">
              <a:rPr kumimoji="0" lang="he-IL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81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7438E1-117D-44FB-AC24-B79D899BA877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39D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ז'/אדר/תשע"ח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מלבן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מלבן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מלבן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מלבן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מחבר ישר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מחבר ישר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מלבן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אליפסה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אליפסה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אליפסה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אליפסה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אליפסה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מחבר ישר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F22AC9-109E-4E4D-92F9-530E51D9A3A2}" type="slidenum">
              <a:rPr kumimoji="0" lang="he-IL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729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7438E1-117D-44FB-AC24-B79D899BA877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ז'/אדר/תשע"ח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F22AC9-109E-4E4D-92F9-530E51D9A3A2}" type="slidenum">
              <a:rPr kumimoji="0" lang="he-IL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63319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7438E1-117D-44FB-AC24-B79D899BA877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ז'/אדר/תשע"ח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F22AC9-109E-4E4D-92F9-530E51D9A3A2}" type="slidenum">
              <a:rPr kumimoji="0" lang="he-IL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1231476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7438E1-117D-44FB-AC24-B79D899BA877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ז'/אדר/תשע"ח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F22AC9-109E-4E4D-92F9-530E51D9A3A2}" type="slidenum">
              <a:rPr kumimoji="0" lang="he-IL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06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7438E1-117D-44FB-AC24-B79D899BA877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ז'/אדר/תשע"ח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F22AC9-109E-4E4D-92F9-530E51D9A3A2}" type="slidenum">
              <a:rPr kumimoji="0" lang="he-IL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985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מלבן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אליפסה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מציין מיקום תוכן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7438E1-117D-44FB-AC24-B79D899BA877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ז'/אדר/תשע"ח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F22AC9-109E-4E4D-92F9-530E51D9A3A2}" type="slidenum">
              <a:rPr kumimoji="0" lang="he-IL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" name="מציין מיקום של כותרת תחתונה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298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אליפסה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מלבן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מחבר ישר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מציין מיקום של תאריך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7438E1-117D-44FB-AC24-B79D899BA877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ז'/אדר/תשע"ח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F22AC9-109E-4E4D-92F9-530E51D9A3A2}" type="slidenum">
              <a:rPr kumimoji="0" lang="he-IL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13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7438E1-117D-44FB-AC24-B79D899BA877}" type="datetimeFigureOut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ז'/אדר/תשע"ח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מלבן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אליפסה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F22AC9-109E-4E4D-92F9-530E51D9A3A2}" type="slidenum">
              <a:rPr kumimoji="0" lang="he-IL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Times New Roman" panose="02020603050405020304" pitchFamily="18" charset="0"/>
              </a:rPr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e-IL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94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77017" y="4891177"/>
            <a:ext cx="9793857" cy="882801"/>
          </a:xfrm>
          <a:solidFill>
            <a:srgbClr val="00FF00"/>
          </a:solidFill>
        </p:spPr>
        <p:txBody>
          <a:bodyPr>
            <a:normAutofit fontScale="90000"/>
          </a:bodyPr>
          <a:lstStyle/>
          <a:p>
            <a:pPr algn="ctr"/>
            <a:r>
              <a:rPr lang="he-IL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האני </a:t>
            </a:r>
            <a:r>
              <a:rPr lang="he-IL" b="1" dirty="0" err="1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זיאדה</a:t>
            </a:r>
            <a:r>
              <a:rPr lang="he-IL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– מאמן אישי </a:t>
            </a:r>
            <a:r>
              <a:rPr lang="he-IL" b="1" dirty="0" err="1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קאוצ'ר</a:t>
            </a:r>
            <a:r>
              <a:rPr lang="he-IL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מנחה קבוצות בארגון, מאבחן דידקטי דינאמי, מומחה הערכה ומדידה </a:t>
            </a:r>
            <a:r>
              <a:rPr lang="he-IL" b="1" dirty="0" err="1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בחינך</a:t>
            </a:r>
            <a:r>
              <a:rPr lang="he-IL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 מדריך פסיכולוגיה חיובית.</a:t>
            </a:r>
            <a:endParaRPr lang="he-IL" b="1" dirty="0">
              <a:solidFill>
                <a:srgbClr val="C0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644106" y="806570"/>
            <a:ext cx="9956800" cy="4873752"/>
          </a:xfrm>
        </p:spPr>
        <p:txBody>
          <a:bodyPr>
            <a:normAutofit/>
          </a:bodyPr>
          <a:lstStyle/>
          <a:p>
            <a:pPr algn="ctr"/>
            <a:endParaRPr lang="he-IL" sz="6000" b="1" dirty="0" smtClean="0">
              <a:solidFill>
                <a:srgbClr val="C00000"/>
              </a:solidFill>
              <a:latin typeface="alef"/>
            </a:endParaRPr>
          </a:p>
          <a:p>
            <a:pPr algn="ctr"/>
            <a:r>
              <a:rPr lang="he-IL" sz="6000" b="1" dirty="0" smtClean="0">
                <a:solidFill>
                  <a:srgbClr val="C00000"/>
                </a:solidFill>
                <a:latin typeface="alef"/>
              </a:rPr>
              <a:t>מהי הוראה מתקנת ?</a:t>
            </a:r>
            <a:endParaRPr lang="he-IL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29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422030"/>
            <a:ext cx="9956800" cy="485653"/>
          </a:xfrm>
          <a:solidFill>
            <a:srgbClr val="00FF00"/>
          </a:solidFill>
        </p:spPr>
        <p:txBody>
          <a:bodyPr>
            <a:normAutofit fontScale="90000"/>
          </a:bodyPr>
          <a:lstStyle/>
          <a:p>
            <a:pPr algn="ctr"/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dirty="0" smtClean="0"/>
              <a:t/>
            </a:r>
            <a:br>
              <a:rPr lang="he-IL" dirty="0" smtClean="0"/>
            </a:br>
            <a:r>
              <a:rPr lang="he-IL" dirty="0"/>
              <a:t/>
            </a:r>
            <a:br>
              <a:rPr lang="he-IL" dirty="0"/>
            </a:br>
            <a:r>
              <a:rPr lang="he-IL" sz="44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מתי יש צורך בטיפול בהוראה מתקנת?</a:t>
            </a:r>
            <a:endParaRPr lang="he-IL" sz="44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609600" y="1046285"/>
            <a:ext cx="9956800" cy="5427667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e-IL" sz="3500" b="1" dirty="0">
                <a:latin typeface="David" panose="020E0502060401010101" pitchFamily="34" charset="-79"/>
                <a:cs typeface="David" panose="020E0502060401010101" pitchFamily="34" charset="-79"/>
              </a:rPr>
              <a:t>בעקבות המלצה של אבחון דידקטי/ פסיכו דידקטי המצביע על קשיים לימודים.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3500" b="1" dirty="0">
                <a:latin typeface="David" panose="020E0502060401010101" pitchFamily="34" charset="-79"/>
                <a:cs typeface="David" panose="020E0502060401010101" pitchFamily="34" charset="-79"/>
              </a:rPr>
              <a:t>כאשר לילד קשיים / פערים לימודיים בקריאה, הבנת הנקרא, כתיבה, שפה </a:t>
            </a:r>
            <a:r>
              <a:rPr lang="he-IL" sz="3500" b="1" dirty="0" err="1">
                <a:latin typeface="David" panose="020E0502060401010101" pitchFamily="34" charset="-79"/>
                <a:cs typeface="David" panose="020E0502060401010101" pitchFamily="34" charset="-79"/>
              </a:rPr>
              <a:t>וכו</a:t>
            </a:r>
            <a:r>
              <a:rPr lang="he-IL" sz="3500" b="1" dirty="0">
                <a:latin typeface="David" panose="020E0502060401010101" pitchFamily="34" charset="-79"/>
                <a:cs typeface="David" panose="020E0502060401010101" pitchFamily="34" charset="-79"/>
              </a:rPr>
              <a:t>'.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3500" b="1" dirty="0">
                <a:latin typeface="David" panose="020E0502060401010101" pitchFamily="34" charset="-79"/>
                <a:cs typeface="David" panose="020E0502060401010101" pitchFamily="34" charset="-79"/>
              </a:rPr>
              <a:t>כאשר יש תחושה שלילד יש פוטנציאל גבוה ממה שהוא מצליח להביא לידי ביטוי.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3500" b="1" dirty="0">
                <a:latin typeface="David" panose="020E0502060401010101" pitchFamily="34" charset="-79"/>
                <a:cs typeface="David" panose="020E0502060401010101" pitchFamily="34" charset="-79"/>
              </a:rPr>
              <a:t>כאשר לילד קשיים בקשב וריכוז.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3500" b="1" dirty="0">
                <a:latin typeface="David" panose="020E0502060401010101" pitchFamily="34" charset="-79"/>
                <a:cs typeface="David" panose="020E0502060401010101" pitchFamily="34" charset="-79"/>
              </a:rPr>
              <a:t>כאשר הילד מתקשה בהכנת שיעורי הבית.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3500" b="1" dirty="0">
                <a:latin typeface="David" panose="020E0502060401010101" pitchFamily="34" charset="-79"/>
                <a:cs typeface="David" panose="020E0502060401010101" pitchFamily="34" charset="-79"/>
              </a:rPr>
              <a:t>כאשר לילד מוטיבציה לימודית נמוכה.</a:t>
            </a:r>
          </a:p>
          <a:p>
            <a:r>
              <a:rPr lang="he-IL" dirty="0">
                <a:solidFill>
                  <a:srgbClr val="2F3437"/>
                </a:solidFill>
                <a:latin typeface="Heebo"/>
              </a:rPr>
              <a:t/>
            </a:r>
            <a:br>
              <a:rPr lang="he-IL" dirty="0">
                <a:solidFill>
                  <a:srgbClr val="2F3437"/>
                </a:solidFill>
                <a:latin typeface="Heebo"/>
              </a:rPr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09054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75845"/>
            <a:ext cx="9956800" cy="705461"/>
          </a:xfrm>
          <a:solidFill>
            <a:srgbClr val="00FF00"/>
          </a:solidFill>
        </p:spPr>
        <p:txBody>
          <a:bodyPr>
            <a:normAutofit/>
          </a:bodyPr>
          <a:lstStyle/>
          <a:p>
            <a:pPr algn="ctr"/>
            <a:r>
              <a:rPr lang="he-IL" sz="4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הוראה מתקנת – מסגרת הטיפול</a:t>
            </a:r>
            <a:endParaRPr lang="he-IL" sz="40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42901" y="1099038"/>
            <a:ext cx="10489222" cy="537491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מפגש הטיפול מתקיים </a:t>
            </a:r>
            <a:r>
              <a:rPr 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באווירה נעימה ותומכת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, בהתאם לצרכים האישיים של התלמיד.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מפגש ראשון הוא </a:t>
            </a:r>
            <a:r>
              <a:rPr 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שיעור למטרת היכרות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,</a:t>
            </a:r>
            <a:r>
              <a:rPr 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הבנת הצרכים ויצירת קשר חיובי ומתאים לציפיות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מכיתה ב' ואילך 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רצוי להתחיל את התהליך הטיפולי בהוראה מתקנת </a:t>
            </a:r>
            <a:r>
              <a:rPr 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לאחר אבחון לימודי מקיף 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( אבחון דידקטי או אבחון </a:t>
            </a:r>
            <a:r>
              <a:rPr lang="he-IL" sz="3200" b="1" dirty="0" err="1">
                <a:latin typeface="David" panose="020E0502060401010101" pitchFamily="34" charset="-79"/>
                <a:cs typeface="David" panose="020E0502060401010101" pitchFamily="34" charset="-79"/>
              </a:rPr>
              <a:t>פסיכודידקטי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) המאתר ומזהה את </a:t>
            </a:r>
            <a:r>
              <a:rPr 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מוקדי החוזק </a:t>
            </a:r>
            <a:r>
              <a:rPr lang="he-IL" sz="3200" b="1" dirty="0" err="1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והכח</a:t>
            </a:r>
            <a:r>
              <a:rPr 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של הילד </a:t>
            </a:r>
            <a:r>
              <a:rPr 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ומדגיש את הקשיים ומקורם </a:t>
            </a:r>
            <a:r>
              <a:rPr lang="he-IL" sz="32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לצורך בניית </a:t>
            </a:r>
            <a:r>
              <a:rPr lang="he-IL" sz="3200" b="1" dirty="0" err="1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תוכנית</a:t>
            </a:r>
            <a:r>
              <a:rPr lang="he-IL" sz="32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טיפול מותאמת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השיעורים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 המתקיימים באופן </a:t>
            </a:r>
            <a:r>
              <a:rPr 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פרטני או בקבוצות קטנות 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ומיועדים לתלמידי </a:t>
            </a:r>
            <a:r>
              <a:rPr lang="he-IL" sz="32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גן חובה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sz="32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תלמידי בי"ס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sz="32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חטיבה ותיכון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2111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246183"/>
            <a:ext cx="9956800" cy="597879"/>
          </a:xfrm>
          <a:solidFill>
            <a:srgbClr val="00FF00"/>
          </a:solidFill>
        </p:spPr>
        <p:txBody>
          <a:bodyPr>
            <a:noAutofit/>
          </a:bodyPr>
          <a:lstStyle/>
          <a:p>
            <a:pPr algn="ctr"/>
            <a:r>
              <a:rPr lang="he-IL" sz="4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4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4000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מטרת הטיפול בהוראה מתקנת</a:t>
            </a:r>
            <a:endParaRPr lang="he-IL" sz="40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39615" y="914400"/>
            <a:ext cx="10480431" cy="5559552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e-IL" sz="32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1. </a:t>
            </a: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הוראה 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מתקנת מאפשרת </a:t>
            </a:r>
            <a:r>
              <a:rPr lang="he-IL" sz="32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להקנות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 לתלמידים בעלי קשיי למידה </a:t>
            </a:r>
            <a:r>
              <a:rPr lang="he-IL" sz="32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מיומנויות והרגלי למידה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, ההופכות את </a:t>
            </a:r>
            <a:r>
              <a:rPr lang="he-IL" sz="32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הלמידה ליעילה ועצמאית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. </a:t>
            </a:r>
            <a:b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כחלק מהתהליך מקנים לילד  </a:t>
            </a:r>
            <a:r>
              <a:rPr 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אסטרטגיות למידה 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–בדרך זו התלמיד לומד </a:t>
            </a:r>
            <a:r>
              <a:rPr lang="he-IL" sz="32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להתמודד עם יותר משימות ולהשקיע בהן פחות אנרגיה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sz="32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הוא מסגל מיומנויות החסרות לו ומחזק את מיומנויותיו החלשות יותר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לומד כלים, טכניקות וגישות 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המאפשרות לו </a:t>
            </a:r>
            <a:r>
              <a:rPr lang="he-IL" sz="32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להתגבר על קשיים ולעקוף מחסומים 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בהם הוא נתקל בלימודיו.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32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2. </a:t>
            </a: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התהליך 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מלווה </a:t>
            </a:r>
            <a:r>
              <a:rPr 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בחיזוק המודעות העצמית 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וההיכרות של הילד עם </a:t>
            </a:r>
            <a:r>
              <a:rPr lang="he-IL" sz="32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יכולותיו ודרכי הלמידה שלו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3200" b="1" dirty="0" smtClean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3. </a:t>
            </a:r>
            <a:r>
              <a:rPr lang="he-IL" sz="3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התהליך 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הטיפולי </a:t>
            </a:r>
            <a:r>
              <a:rPr lang="he-IL" sz="32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מתבצע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2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תוך העצמת ביטחונו העצמי 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של הילד </a:t>
            </a:r>
            <a:r>
              <a:rPr lang="he-IL" sz="32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ביכולותיו ותחושת המסוגלות שלו</a:t>
            </a:r>
            <a:r>
              <a:rPr lang="he-IL" sz="3200" b="1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8423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329962" y="219807"/>
            <a:ext cx="6277707" cy="898892"/>
          </a:xfrm>
          <a:solidFill>
            <a:srgbClr val="00FF00"/>
          </a:solidFill>
        </p:spPr>
        <p:txBody>
          <a:bodyPr>
            <a:normAutofit fontScale="90000"/>
          </a:bodyPr>
          <a:lstStyle/>
          <a:p>
            <a:pPr algn="ctr"/>
            <a:r>
              <a:rPr lang="he-IL" sz="6000" b="1" dirty="0" smtClean="0">
                <a:solidFill>
                  <a:srgbClr val="C00000"/>
                </a:solidFill>
              </a:rPr>
              <a:t>מהי הוראה מתקנת ?</a:t>
            </a:r>
            <a:endParaRPr lang="he-IL" sz="6000" b="1" dirty="0">
              <a:solidFill>
                <a:srgbClr val="C0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22031" y="1389185"/>
            <a:ext cx="10638691" cy="5084767"/>
          </a:xfrm>
        </p:spPr>
        <p:txBody>
          <a:bodyPr>
            <a:normAutofit/>
          </a:bodyPr>
          <a:lstStyle/>
          <a:p>
            <a:r>
              <a:rPr lang="he-IL" sz="40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 הוראה </a:t>
            </a:r>
            <a:r>
              <a:rPr lang="he-IL" sz="4000" b="1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מתקנת הנה הוראה המכוונת ישירות </a:t>
            </a:r>
            <a:r>
              <a:rPr lang="he-IL" sz="4000" b="1" dirty="0">
                <a:solidFill>
                  <a:srgbClr val="C00000"/>
                </a:solidFill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לצרכיו</a:t>
            </a:r>
            <a:r>
              <a:rPr lang="he-IL" sz="4000" b="1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he-IL" sz="4000" b="1" dirty="0">
                <a:solidFill>
                  <a:srgbClr val="C00000"/>
                </a:solidFill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הייחודיים</a:t>
            </a:r>
            <a:r>
              <a:rPr lang="he-IL" sz="4000" b="1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 של התלמיד/סטודנט אשר </a:t>
            </a:r>
            <a:r>
              <a:rPr lang="he-IL" sz="4000" b="1" dirty="0">
                <a:solidFill>
                  <a:srgbClr val="C00000"/>
                </a:solidFill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מגלה קשיים בלימודיו</a:t>
            </a:r>
            <a:r>
              <a:rPr lang="he-IL" sz="4000" b="1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 שכתוצאה מכך נוצרים </a:t>
            </a:r>
            <a:r>
              <a:rPr lang="he-IL" sz="4000" b="1" dirty="0">
                <a:solidFill>
                  <a:srgbClr val="C00000"/>
                </a:solidFill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פערים</a:t>
            </a:r>
            <a:r>
              <a:rPr lang="he-IL" sz="4000" b="1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 בלמידתו שבגינם </a:t>
            </a:r>
            <a:r>
              <a:rPr lang="he-IL" sz="4000" b="1" dirty="0">
                <a:solidFill>
                  <a:srgbClr val="C00000"/>
                </a:solidFill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אינו מממש את הפוטנציאל הקוגניטיבי </a:t>
            </a:r>
            <a:r>
              <a:rPr lang="he-IL" sz="4000" b="1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הקיים בו </a:t>
            </a:r>
            <a:r>
              <a:rPr lang="he-IL" sz="4000" b="1" dirty="0">
                <a:solidFill>
                  <a:srgbClr val="C00000"/>
                </a:solidFill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ולא עומד בציפיות הסביבה החינוכית ממנו</a:t>
            </a:r>
            <a:r>
              <a:rPr lang="he-IL" sz="4000" b="1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. האמירה שתשמע באסיפת ההורים על פי רוב </a:t>
            </a:r>
            <a:r>
              <a:rPr lang="he-IL" sz="40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היא :          </a:t>
            </a:r>
            <a:r>
              <a:rPr lang="he-IL" sz="4000" b="1" dirty="0">
                <a:solidFill>
                  <a:srgbClr val="0070C0"/>
                </a:solidFill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"התלמיד נבון אך לא ממש את מלוא הפוטנציאל והישגיו אינם משביעי רצון". </a:t>
            </a:r>
            <a:endParaRPr lang="he-IL" sz="40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3960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592015" y="762117"/>
            <a:ext cx="9956800" cy="5418875"/>
          </a:xfrm>
        </p:spPr>
        <p:txBody>
          <a:bodyPr>
            <a:normAutofit/>
          </a:bodyPr>
          <a:lstStyle/>
          <a:p>
            <a:pPr algn="just"/>
            <a:r>
              <a:rPr lang="he-IL" sz="40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ההוראה המתקנת נחשבת </a:t>
            </a:r>
            <a:r>
              <a:rPr lang="he-IL" sz="4000" b="1" dirty="0">
                <a:solidFill>
                  <a:srgbClr val="FF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כסיוע ושיקומו </a:t>
            </a:r>
            <a:r>
              <a:rPr lang="he-IL" sz="40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של התלמיד/סטודנט, לשם </a:t>
            </a:r>
            <a:r>
              <a:rPr lang="he-IL" sz="4000" b="1" dirty="0">
                <a:solidFill>
                  <a:srgbClr val="FF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פיתוח יכולתו לנצל את כושרו ואת ידיעותיו</a:t>
            </a:r>
            <a:r>
              <a:rPr lang="he-IL" sz="40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, כך שיוכל </a:t>
            </a:r>
            <a:r>
              <a:rPr lang="he-IL" sz="4000" b="1" dirty="0">
                <a:solidFill>
                  <a:srgbClr val="FF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לתפקד</a:t>
            </a:r>
            <a:r>
              <a:rPr lang="he-IL" sz="40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ביעילות ובצורה </a:t>
            </a:r>
            <a:r>
              <a:rPr lang="he-IL" sz="4000" b="1" dirty="0">
                <a:solidFill>
                  <a:srgbClr val="FF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האופטימאלית</a:t>
            </a:r>
            <a:r>
              <a:rPr lang="he-IL" sz="40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ביותר בכיתתו ובחברת </a:t>
            </a:r>
            <a:r>
              <a:rPr lang="he-IL" sz="4000" b="1" dirty="0" smtClean="0">
                <a:solidFill>
                  <a:srgbClr val="FF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בני גילו</a:t>
            </a:r>
            <a:r>
              <a:rPr lang="he-IL" sz="4000" b="1" dirty="0" smtClean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 </a:t>
            </a:r>
            <a:r>
              <a:rPr lang="he-IL" sz="40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הוראה מתקנת יעילה ואפקטיבית </a:t>
            </a:r>
            <a:r>
              <a:rPr lang="he-IL" sz="4000" b="1" dirty="0">
                <a:solidFill>
                  <a:srgbClr val="FF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מחייבת טיפול </a:t>
            </a:r>
            <a:r>
              <a:rPr lang="he-IL" sz="40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בילד /במתבגר </a:t>
            </a:r>
            <a:r>
              <a:rPr lang="he-IL" sz="4000" b="1" dirty="0">
                <a:solidFill>
                  <a:srgbClr val="FF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בכל תחומי הלמידה </a:t>
            </a:r>
            <a:r>
              <a:rPr lang="he-IL" sz="40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ואינה רק מאמץ לסגירת הפערים </a:t>
            </a:r>
            <a:r>
              <a:rPr lang="he-IL" sz="4000" b="1" dirty="0">
                <a:solidFill>
                  <a:srgbClr val="FF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בין הישגי הלומד לבין הישגי כיתתו</a:t>
            </a:r>
            <a:r>
              <a:rPr lang="he-IL" sz="40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 </a:t>
            </a:r>
            <a:endParaRPr lang="he-IL" sz="40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1462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759070" y="474785"/>
            <a:ext cx="10433538" cy="5600700"/>
          </a:xfrm>
        </p:spPr>
        <p:txBody>
          <a:bodyPr>
            <a:noAutofit/>
          </a:bodyPr>
          <a:lstStyle/>
          <a:p>
            <a:pPr lvl="0" algn="just">
              <a:buClr>
                <a:srgbClr val="FE8637"/>
              </a:buClr>
            </a:pPr>
            <a:r>
              <a:rPr lang="he-IL" sz="3600" b="1" dirty="0">
                <a:solidFill>
                  <a:srgbClr val="FF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מטרתה המרכזית 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של הוראה זו </a:t>
            </a:r>
            <a:r>
              <a:rPr lang="he-IL" sz="3600" b="1" dirty="0">
                <a:solidFill>
                  <a:srgbClr val="FF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לשפר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את </a:t>
            </a:r>
            <a:r>
              <a:rPr lang="he-IL" sz="3600" b="1" dirty="0">
                <a:solidFill>
                  <a:srgbClr val="FF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ביצועי והישגיי 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התלמיד בבית הספר ולהביאו לידי </a:t>
            </a:r>
            <a:r>
              <a:rPr lang="he-IL" sz="3600" b="1" dirty="0">
                <a:solidFill>
                  <a:srgbClr val="FF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שליטה טובה 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יותר בכל התחומים הנלמדים בבית הספר, וכן </a:t>
            </a:r>
            <a:r>
              <a:rPr lang="he-IL" sz="3600" b="1" dirty="0" err="1">
                <a:solidFill>
                  <a:srgbClr val="FF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להופכו</a:t>
            </a:r>
            <a:r>
              <a:rPr lang="he-IL" sz="3600" b="1" dirty="0">
                <a:solidFill>
                  <a:srgbClr val="FF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ללומד עצמאי המאמין ומכיר ביכולותיו 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ללמוד ולהגיע </a:t>
            </a:r>
            <a:r>
              <a:rPr lang="he-IL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להישגים. 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מתוך דברים אלה, ניתן להבין כי </a:t>
            </a:r>
            <a:r>
              <a:rPr lang="he-IL" sz="3600" b="1" dirty="0">
                <a:solidFill>
                  <a:srgbClr val="FF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הוראה מתקנת היא גישה /שיטה טיפולית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שמסייעת לילד/למתבגר/לסטודנט המגלה קשיים , </a:t>
            </a:r>
            <a:r>
              <a:rPr lang="he-IL" sz="3600" b="1" dirty="0">
                <a:solidFill>
                  <a:srgbClr val="0070C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להשתלב בתכנית הלימודים הכללית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, </a:t>
            </a:r>
            <a:r>
              <a:rPr lang="he-IL" sz="3600" b="1" dirty="0">
                <a:solidFill>
                  <a:srgbClr val="0070C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עם </a:t>
            </a:r>
            <a:r>
              <a:rPr lang="he-IL" sz="3600" b="1" dirty="0" smtClean="0">
                <a:solidFill>
                  <a:srgbClr val="0070C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בני-גילו</a:t>
            </a:r>
            <a:r>
              <a:rPr lang="he-IL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, </a:t>
            </a:r>
            <a:r>
              <a:rPr lang="he-IL" sz="3600" b="1" dirty="0">
                <a:solidFill>
                  <a:srgbClr val="C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קבוצת השווים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, וכן הוראה זו </a:t>
            </a:r>
            <a:r>
              <a:rPr lang="he-IL" sz="3600" b="1" dirty="0">
                <a:solidFill>
                  <a:srgbClr val="FF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נבנית רק על סמך </a:t>
            </a:r>
            <a:r>
              <a:rPr lang="he-IL" sz="3600" b="1" dirty="0" smtClean="0">
                <a:solidFill>
                  <a:srgbClr val="FF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אבחון </a:t>
            </a:r>
            <a:r>
              <a:rPr lang="he-IL" sz="3600" b="1" dirty="0">
                <a:solidFill>
                  <a:srgbClr val="FF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דידקטי </a:t>
            </a:r>
            <a:r>
              <a:rPr lang="he-IL" sz="3600" b="1" dirty="0">
                <a:solidFill>
                  <a:prstClr val="black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מערכתי שערך המאובחן </a:t>
            </a:r>
            <a:r>
              <a:rPr lang="he-IL" sz="3600" b="1" dirty="0">
                <a:solidFill>
                  <a:srgbClr val="FF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ועל בסיס פרופיל </a:t>
            </a:r>
            <a:r>
              <a:rPr lang="he-IL" sz="3600" b="1" dirty="0" smtClean="0">
                <a:solidFill>
                  <a:srgbClr val="FF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הלמידה </a:t>
            </a:r>
            <a:r>
              <a:rPr lang="he-IL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ניגרת </a:t>
            </a:r>
            <a:r>
              <a:rPr lang="he-IL" sz="3600" b="1" dirty="0">
                <a:solidFill>
                  <a:srgbClr val="0070C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ונבנית התוכנית המותאמת ליכולותיו וקשייו של המאובחן</a:t>
            </a:r>
            <a:r>
              <a:rPr lang="en-US" sz="3600" b="1" dirty="0">
                <a:solidFill>
                  <a:srgbClr val="0070C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</a:p>
          <a:p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256627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741485" y="624254"/>
            <a:ext cx="9956800" cy="4873752"/>
          </a:xfrm>
        </p:spPr>
        <p:txBody>
          <a:bodyPr>
            <a:normAutofit/>
          </a:bodyPr>
          <a:lstStyle/>
          <a:p>
            <a:pPr algn="just"/>
            <a:r>
              <a:rPr lang="he-IL" sz="3200" b="1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בתהליך ההוראה המתקנת </a:t>
            </a:r>
            <a:r>
              <a:rPr lang="he-IL" sz="32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נלמדים </a:t>
            </a:r>
            <a:r>
              <a:rPr lang="he-IL" sz="3200" b="1" dirty="0">
                <a:solidFill>
                  <a:srgbClr val="C00000"/>
                </a:solidFill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אסטרטגיות למידה </a:t>
            </a:r>
            <a:r>
              <a:rPr lang="he-IL" sz="3200" b="1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וכן מציידים את הלומד </a:t>
            </a:r>
            <a:r>
              <a:rPr lang="he-IL" sz="3200" b="1" dirty="0">
                <a:solidFill>
                  <a:srgbClr val="C00000"/>
                </a:solidFill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בכלים אופרטיביים </a:t>
            </a:r>
            <a:r>
              <a:rPr lang="he-IL" sz="3200" b="1" dirty="0">
                <a:solidFill>
                  <a:srgbClr val="0070C0"/>
                </a:solidFill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להתמודדות עם הקשיים</a:t>
            </a:r>
            <a:r>
              <a:rPr lang="he-IL" sz="32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.</a:t>
            </a:r>
          </a:p>
          <a:p>
            <a:pPr algn="just"/>
            <a:r>
              <a:rPr lang="he-IL" sz="3200" b="1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חשוב כי בהוראה מתקנת משולבות ישולבו </a:t>
            </a:r>
            <a:r>
              <a:rPr lang="he-IL" sz="3200" b="1" dirty="0">
                <a:solidFill>
                  <a:srgbClr val="FF0000"/>
                </a:solidFill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שתי מערכות מסונכרנות</a:t>
            </a:r>
            <a:r>
              <a:rPr lang="he-IL" sz="3200" b="1" dirty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he-IL" sz="32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והן</a:t>
            </a:r>
            <a:r>
              <a:rPr lang="en-US" sz="3200" b="1" dirty="0" smtClean="0"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: ·</a:t>
            </a:r>
            <a:endParaRPr lang="he-IL" sz="32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7546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759069" y="422030"/>
            <a:ext cx="9956800" cy="5794131"/>
          </a:xfrm>
        </p:spPr>
        <p:txBody>
          <a:bodyPr>
            <a:noAutofit/>
          </a:bodyPr>
          <a:lstStyle/>
          <a:p>
            <a:pPr algn="just"/>
            <a:r>
              <a:rPr lang="he-IL" sz="3500" b="1" dirty="0" smtClean="0">
                <a:solidFill>
                  <a:srgbClr val="C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מערכת </a:t>
            </a:r>
            <a:r>
              <a:rPr lang="he-IL" sz="3500" b="1" dirty="0">
                <a:solidFill>
                  <a:srgbClr val="C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עקרונות טיפוליים</a:t>
            </a:r>
            <a:r>
              <a:rPr lang="en-US" sz="35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: </a:t>
            </a:r>
            <a:endParaRPr lang="en-US" sz="3500" b="1" dirty="0" smtClean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algn="just">
              <a:lnSpc>
                <a:spcPct val="120000"/>
              </a:lnSpc>
            </a:pPr>
            <a:r>
              <a:rPr lang="en-US" sz="35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en-US" sz="3500" b="1" dirty="0" smtClean="0">
                <a:solidFill>
                  <a:srgbClr val="00206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.1</a:t>
            </a:r>
            <a:r>
              <a:rPr lang="he-IL" sz="3500" b="1" dirty="0" smtClean="0">
                <a:solidFill>
                  <a:srgbClr val="0070C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יצירת </a:t>
            </a:r>
            <a:r>
              <a:rPr lang="he-IL" sz="3500" b="1" dirty="0">
                <a:solidFill>
                  <a:srgbClr val="0070C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קשר </a:t>
            </a:r>
            <a:r>
              <a:rPr lang="he-IL" sz="35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בין המורה/המאבחן לבין התלמיד/סטודנט</a:t>
            </a:r>
            <a:r>
              <a:rPr lang="he-IL" sz="3500" b="1" dirty="0" smtClean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he-IL" sz="3500" b="1" dirty="0" smtClean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3500" b="1" dirty="0">
                <a:solidFill>
                  <a:srgbClr val="00206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2. </a:t>
            </a:r>
            <a:r>
              <a:rPr lang="he-IL" sz="3500" b="1" dirty="0">
                <a:solidFill>
                  <a:srgbClr val="0070C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הבניית המציאות </a:t>
            </a:r>
            <a:r>
              <a:rPr lang="he-IL" sz="35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וקריאה נכונה של </a:t>
            </a:r>
            <a:r>
              <a:rPr lang="he-IL" sz="3500" b="1" dirty="0">
                <a:solidFill>
                  <a:srgbClr val="0070C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המפה הדינמית </a:t>
            </a:r>
            <a:r>
              <a:rPr lang="he-IL" sz="35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של הסטודנט</a:t>
            </a:r>
            <a:r>
              <a:rPr lang="he-IL" sz="3500" b="1" dirty="0" smtClean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he-IL" sz="3500" b="1" dirty="0" smtClean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3500" b="1" dirty="0">
                <a:solidFill>
                  <a:srgbClr val="00206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3. </a:t>
            </a:r>
            <a:r>
              <a:rPr lang="he-IL" sz="3500" b="1" dirty="0">
                <a:solidFill>
                  <a:srgbClr val="0070C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עזרה יחידנית </a:t>
            </a:r>
            <a:r>
              <a:rPr lang="he-IL" sz="35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לתלמיד באמצעות הגדרת קשייו והעלאת </a:t>
            </a:r>
            <a:r>
              <a:rPr lang="he-IL" sz="3500" b="1" dirty="0">
                <a:solidFill>
                  <a:srgbClr val="0070C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הקושי/לקות</a:t>
            </a:r>
            <a:r>
              <a:rPr lang="he-IL" sz="35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למודעות</a:t>
            </a:r>
            <a:r>
              <a:rPr lang="he-IL" sz="3500" b="1" dirty="0" smtClean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he-IL" sz="3500" b="1" dirty="0" smtClean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3500" b="1" dirty="0">
                <a:solidFill>
                  <a:srgbClr val="00206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4. </a:t>
            </a:r>
            <a:r>
              <a:rPr lang="he-IL" sz="35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עבודה על </a:t>
            </a:r>
            <a:r>
              <a:rPr lang="he-IL" sz="3500" b="1" dirty="0">
                <a:solidFill>
                  <a:srgbClr val="0070C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דימוי עצמי וביטחון </a:t>
            </a:r>
            <a:r>
              <a:rPr lang="he-IL" sz="35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שיבנה בהדרגה אם ההתקדמות לעבר היעדים שהוצבו</a:t>
            </a:r>
            <a:r>
              <a:rPr lang="en-US" sz="35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 ·</a:t>
            </a:r>
          </a:p>
          <a:p>
            <a:endParaRPr lang="he-IL" sz="3500" dirty="0"/>
          </a:p>
        </p:txBody>
      </p:sp>
    </p:spTree>
    <p:extLst>
      <p:ext uri="{BB962C8B-B14F-4D97-AF65-F5344CB8AC3E}">
        <p14:creationId xmlns:p14="http://schemas.microsoft.com/office/powerpoint/2010/main" val="95120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855785" y="589084"/>
            <a:ext cx="9956800" cy="4873752"/>
          </a:xfrm>
        </p:spPr>
        <p:txBody>
          <a:bodyPr>
            <a:noAutofit/>
          </a:bodyPr>
          <a:lstStyle/>
          <a:p>
            <a:pPr lvl="0" algn="just">
              <a:buClr>
                <a:srgbClr val="FE8637"/>
              </a:buClr>
            </a:pPr>
            <a:r>
              <a:rPr lang="he-IL" sz="3500" b="1" dirty="0" smtClean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3500" b="1" dirty="0" smtClean="0">
                <a:solidFill>
                  <a:srgbClr val="C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מערכת </a:t>
            </a:r>
            <a:r>
              <a:rPr lang="he-IL" sz="3500" b="1" dirty="0">
                <a:solidFill>
                  <a:srgbClr val="C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עקרונות דידקטיים </a:t>
            </a:r>
            <a:r>
              <a:rPr lang="he-IL" sz="3500" b="1" dirty="0" smtClean="0">
                <a:solidFill>
                  <a:srgbClr val="C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מערכתיים :</a:t>
            </a:r>
          </a:p>
          <a:p>
            <a:pPr lvl="0" algn="just">
              <a:buClr>
                <a:srgbClr val="FE8637"/>
              </a:buClr>
            </a:pPr>
            <a:r>
              <a:rPr lang="en-US" sz="35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 </a:t>
            </a:r>
            <a:r>
              <a:rPr lang="en-US" sz="3500" b="1" dirty="0" smtClean="0">
                <a:solidFill>
                  <a:srgbClr val="00206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.1</a:t>
            </a:r>
            <a:r>
              <a:rPr lang="en-US" sz="3500" b="1" dirty="0" smtClean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35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עריכת </a:t>
            </a:r>
            <a:r>
              <a:rPr lang="he-IL" sz="3500" b="1" dirty="0">
                <a:solidFill>
                  <a:srgbClr val="0070C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אבחון דידקטי מערכתי ואיכותי </a:t>
            </a:r>
            <a:r>
              <a:rPr lang="he-IL" sz="35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עם תיקוף סטטיסטי ארצי ועם </a:t>
            </a:r>
            <a:r>
              <a:rPr lang="he-IL" sz="3500" b="1" dirty="0">
                <a:solidFill>
                  <a:srgbClr val="0070C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שימוש בכלים אבחוניים חדישים</a:t>
            </a:r>
            <a:r>
              <a:rPr lang="he-IL" sz="3500" b="1" dirty="0" smtClean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</a:p>
          <a:p>
            <a:pPr lvl="0" algn="just">
              <a:buClr>
                <a:srgbClr val="FE8637"/>
              </a:buClr>
            </a:pPr>
            <a:r>
              <a:rPr lang="he-IL" sz="3500" b="1" dirty="0" smtClean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3500" b="1" dirty="0">
                <a:solidFill>
                  <a:srgbClr val="00206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2. </a:t>
            </a:r>
            <a:r>
              <a:rPr lang="he-IL" sz="3500" b="1" dirty="0">
                <a:solidFill>
                  <a:srgbClr val="0070C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התאמה אינדיבידואלית </a:t>
            </a:r>
            <a:r>
              <a:rPr lang="he-IL" sz="35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של </a:t>
            </a:r>
            <a:r>
              <a:rPr lang="he-IL" sz="3500" b="1" dirty="0" err="1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תוכנית</a:t>
            </a:r>
            <a:r>
              <a:rPr lang="he-IL" sz="35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הלימודים המתקנת </a:t>
            </a:r>
            <a:r>
              <a:rPr lang="he-IL" sz="3500" b="1" dirty="0" err="1">
                <a:solidFill>
                  <a:srgbClr val="0070C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לחוזקותיו</a:t>
            </a:r>
            <a:r>
              <a:rPr lang="he-IL" sz="35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של המאובחן. </a:t>
            </a:r>
            <a:endParaRPr lang="he-IL" sz="3500" b="1" dirty="0" smtClean="0">
              <a:latin typeface="David" panose="020E0502060401010101" pitchFamily="34" charset="-79"/>
              <a:ea typeface="Times New Roman" panose="02020603050405020304" pitchFamily="18" charset="0"/>
              <a:cs typeface="David" panose="020E0502060401010101" pitchFamily="34" charset="-79"/>
            </a:endParaRPr>
          </a:p>
          <a:p>
            <a:pPr lvl="0" algn="just">
              <a:buClr>
                <a:srgbClr val="FE8637"/>
              </a:buClr>
            </a:pPr>
            <a:r>
              <a:rPr lang="he-IL" sz="3500" b="1" dirty="0" smtClean="0">
                <a:solidFill>
                  <a:srgbClr val="00206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3. </a:t>
            </a:r>
            <a:r>
              <a:rPr lang="he-IL" sz="3500" b="1" dirty="0" smtClean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בניית </a:t>
            </a:r>
            <a:r>
              <a:rPr lang="he-IL" sz="3500" b="1" dirty="0" err="1">
                <a:solidFill>
                  <a:srgbClr val="0070C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תוכנית</a:t>
            </a:r>
            <a:r>
              <a:rPr lang="he-IL" sz="3500" b="1" dirty="0">
                <a:solidFill>
                  <a:srgbClr val="0070C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למידה אישית </a:t>
            </a:r>
            <a:r>
              <a:rPr lang="he-IL" sz="35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היוצאת מתוך </a:t>
            </a:r>
            <a:r>
              <a:rPr lang="he-IL" sz="3500" b="1" dirty="0">
                <a:solidFill>
                  <a:srgbClr val="0070C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פרופיל</a:t>
            </a:r>
            <a:r>
              <a:rPr lang="he-IL" sz="35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המאובחן והנשענת על </a:t>
            </a:r>
            <a:r>
              <a:rPr lang="he-IL" sz="3500" b="1" dirty="0" err="1">
                <a:solidFill>
                  <a:srgbClr val="0070C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חוזקותיו</a:t>
            </a:r>
            <a:r>
              <a:rPr lang="he-IL" sz="3500" b="1" dirty="0" smtClean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</a:p>
          <a:p>
            <a:pPr lvl="0" algn="just">
              <a:buClr>
                <a:srgbClr val="FE8637"/>
              </a:buClr>
            </a:pPr>
            <a:r>
              <a:rPr lang="he-IL" sz="3500" b="1" dirty="0" smtClean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3500" b="1" dirty="0">
                <a:solidFill>
                  <a:srgbClr val="00206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4. </a:t>
            </a:r>
            <a:r>
              <a:rPr lang="he-IL" sz="3500" b="1" dirty="0">
                <a:solidFill>
                  <a:srgbClr val="0070C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בדיקה ובקרה </a:t>
            </a:r>
            <a:r>
              <a:rPr lang="he-IL" sz="3500" b="1" dirty="0"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בפרקי זמן קבועים על פני רצף לימודי. </a:t>
            </a:r>
            <a:endParaRPr lang="he-IL" sz="35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1600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715108" y="852854"/>
            <a:ext cx="9956800" cy="4873752"/>
          </a:xfrm>
        </p:spPr>
        <p:txBody>
          <a:bodyPr/>
          <a:lstStyle/>
          <a:p>
            <a:pPr lvl="0" algn="just">
              <a:buClr>
                <a:srgbClr val="FE8637"/>
              </a:buClr>
            </a:pPr>
            <a:r>
              <a:rPr lang="he-IL" sz="3500" b="1" dirty="0" smtClean="0">
                <a:solidFill>
                  <a:prstClr val="black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להוראה </a:t>
            </a:r>
            <a:r>
              <a:rPr lang="he-IL" sz="3500" b="1" dirty="0">
                <a:solidFill>
                  <a:prstClr val="black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המתקנת </a:t>
            </a:r>
            <a:r>
              <a:rPr lang="he-IL" sz="3500" b="1" dirty="0">
                <a:solidFill>
                  <a:srgbClr val="C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חשיבות רבה </a:t>
            </a:r>
            <a:r>
              <a:rPr lang="he-IL" sz="3500" b="1" dirty="0">
                <a:solidFill>
                  <a:prstClr val="black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והיא </a:t>
            </a:r>
            <a:r>
              <a:rPr lang="he-IL" sz="3500" b="1" dirty="0">
                <a:solidFill>
                  <a:srgbClr val="C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תחום שלם </a:t>
            </a:r>
            <a:r>
              <a:rPr lang="he-IL" sz="3500" b="1" dirty="0">
                <a:solidFill>
                  <a:prstClr val="black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העוסק </a:t>
            </a:r>
            <a:r>
              <a:rPr lang="he-IL" sz="3500" b="1" dirty="0">
                <a:solidFill>
                  <a:srgbClr val="0070C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בדרכי פתרון וטיפול בכישורי למידה </a:t>
            </a:r>
            <a:r>
              <a:rPr lang="he-IL" sz="3500" b="1" dirty="0" smtClean="0">
                <a:solidFill>
                  <a:srgbClr val="C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באמצעות :</a:t>
            </a:r>
          </a:p>
          <a:p>
            <a:pPr lvl="0" algn="just">
              <a:buClr>
                <a:srgbClr val="FE8637"/>
              </a:buClr>
            </a:pPr>
            <a:r>
              <a:rPr lang="he-IL" sz="3500" b="1" dirty="0" smtClean="0">
                <a:solidFill>
                  <a:srgbClr val="C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1.</a:t>
            </a:r>
            <a:r>
              <a:rPr lang="he-IL" sz="3500" b="1" dirty="0" smtClean="0">
                <a:solidFill>
                  <a:prstClr val="black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3500" b="1" dirty="0">
                <a:solidFill>
                  <a:prstClr val="black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שיטות לימוד שונות </a:t>
            </a:r>
            <a:r>
              <a:rPr lang="he-IL" sz="3500" b="1" dirty="0" smtClean="0">
                <a:solidFill>
                  <a:prstClr val="black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ומגוונות.</a:t>
            </a:r>
          </a:p>
          <a:p>
            <a:pPr lvl="0" algn="just">
              <a:buClr>
                <a:srgbClr val="FE8637"/>
              </a:buClr>
            </a:pPr>
            <a:r>
              <a:rPr lang="he-IL" sz="3500" b="1" dirty="0" smtClean="0">
                <a:solidFill>
                  <a:prstClr val="black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3500" b="1" dirty="0" smtClean="0">
                <a:solidFill>
                  <a:srgbClr val="C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2. </a:t>
            </a:r>
            <a:r>
              <a:rPr lang="he-IL" sz="3500" b="1" dirty="0" smtClean="0">
                <a:solidFill>
                  <a:prstClr val="black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טכניקות עבודה.</a:t>
            </a:r>
          </a:p>
          <a:p>
            <a:pPr lvl="0" algn="just">
              <a:buClr>
                <a:srgbClr val="FE8637"/>
              </a:buClr>
            </a:pPr>
            <a:r>
              <a:rPr lang="he-IL" sz="3500" b="1" dirty="0" smtClean="0">
                <a:solidFill>
                  <a:prstClr val="black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 </a:t>
            </a:r>
            <a:r>
              <a:rPr lang="he-IL" sz="3500" b="1" dirty="0" smtClean="0">
                <a:solidFill>
                  <a:srgbClr val="C00000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3. </a:t>
            </a:r>
            <a:r>
              <a:rPr lang="he-IL" sz="3500" b="1" dirty="0" smtClean="0">
                <a:solidFill>
                  <a:prstClr val="black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אסטרטגיות </a:t>
            </a:r>
            <a:r>
              <a:rPr lang="he-IL" sz="3500" b="1" dirty="0">
                <a:solidFill>
                  <a:prstClr val="black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למידה שמקלות על התהליך משום שהם מכוונות ישירות לפרופיל הלמידה של המאובחן המגלה קשיים</a:t>
            </a:r>
            <a:r>
              <a:rPr lang="en-US" sz="3500" b="1" dirty="0">
                <a:solidFill>
                  <a:prstClr val="black"/>
                </a:solidFill>
                <a:latin typeface="David" panose="020E0502060401010101" pitchFamily="34" charset="-79"/>
                <a:ea typeface="Times New Roman" panose="02020603050405020304" pitchFamily="18" charset="0"/>
                <a:cs typeface="David" panose="020E0502060401010101" pitchFamily="34" charset="-79"/>
              </a:rPr>
              <a:t>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1981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51692" y="413238"/>
            <a:ext cx="10498016" cy="60607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הוראה מתקנת מתמקדת בטיפול </a:t>
            </a:r>
            <a:r>
              <a:rPr lang="he-IL" sz="40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בקשיי קריאה</a:t>
            </a:r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sz="40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כתיבה</a:t>
            </a:r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sz="40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חשבון ואנגלית</a:t>
            </a:r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, כשלכל תחום ספציפי צוות מורים מיומן ומקצועי.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בטיפול יש התייחסות </a:t>
            </a:r>
            <a:r>
              <a:rPr lang="he-IL" sz="40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לקצב של הילד</a:t>
            </a:r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, המאפשר לו </a:t>
            </a:r>
            <a:r>
              <a:rPr lang="he-IL" sz="4000" b="1" dirty="0">
                <a:solidFill>
                  <a:srgbClr val="C0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לרכוש מיומנויות בסיסיות </a:t>
            </a:r>
            <a:r>
              <a:rPr lang="he-IL" sz="40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אותן התקשה לרכוש בביה"ס</a:t>
            </a:r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e-IL" sz="4000" b="1" u="sng" dirty="0">
                <a:solidFill>
                  <a:srgbClr val="00B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הוראה מתקנת אינה מרפאה את ליקוי הלמידה</a:t>
            </a:r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sz="4000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אלא מסייעת לילד להתקדם ולצמצם פערים</a:t>
            </a:r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 </a:t>
            </a:r>
            <a:r>
              <a:rPr lang="he-IL" sz="4000" b="1" dirty="0">
                <a:solidFill>
                  <a:schemeClr val="bg2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ע"י</a:t>
            </a:r>
            <a:r>
              <a:rPr lang="he-IL" sz="4000" b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40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שימוש בערוצים חזקים שלו </a:t>
            </a:r>
            <a:r>
              <a:rPr lang="he-IL" sz="40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ו/או </a:t>
            </a:r>
            <a:r>
              <a:rPr lang="he-IL" sz="4000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שימוש בדרכים חלופיות.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8832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לון">
  <a:themeElements>
    <a:clrScheme name="חלון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חלון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חלון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</TotalTime>
  <Words>469</Words>
  <Application>Microsoft Office PowerPoint</Application>
  <PresentationFormat>מסך רחב</PresentationFormat>
  <Paragraphs>43</Paragraphs>
  <Slides>12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22" baseType="lpstr">
      <vt:lpstr>alef</vt:lpstr>
      <vt:lpstr>Arial</vt:lpstr>
      <vt:lpstr>Calibri</vt:lpstr>
      <vt:lpstr>Century Schoolbook</vt:lpstr>
      <vt:lpstr>David</vt:lpstr>
      <vt:lpstr>Heebo</vt:lpstr>
      <vt:lpstr>Times New Roman</vt:lpstr>
      <vt:lpstr>Wingdings</vt:lpstr>
      <vt:lpstr>Wingdings 2</vt:lpstr>
      <vt:lpstr>חלון</vt:lpstr>
      <vt:lpstr>האני זיאדה – מאמן אישי קאוצ'ר, מנחה קבוצות בארגון, מאבחן דידקטי דינאמי, מומחה הערכה ומדידה בחינך, מדריך פסיכולוגיה חיובית.</vt:lpstr>
      <vt:lpstr>מהי הוראה מתקנת ?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      מתי יש צורך בטיפול בהוראה מתקנת?</vt:lpstr>
      <vt:lpstr>הוראה מתקנת – מסגרת הטיפול</vt:lpstr>
      <vt:lpstr> מטרת הטיפול בהוראה מתקנת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האני זיאדה – מאמן אישי קאוצ'ר, מנחה קבוצות בארגון, מאבחן דידקטי דינאמי, מומחה הערכה ומדידה בחינך, מדריך פסיכולוגיה חיובית.</dc:title>
  <dc:creator>lenovo6</dc:creator>
  <cp:lastModifiedBy>lenovo6</cp:lastModifiedBy>
  <cp:revision>12</cp:revision>
  <dcterms:created xsi:type="dcterms:W3CDTF">2018-02-15T09:52:14Z</dcterms:created>
  <dcterms:modified xsi:type="dcterms:W3CDTF">2018-02-22T10:17:20Z</dcterms:modified>
</cp:coreProperties>
</file>