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ajalla UI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7" d="100"/>
          <a:sy n="107" d="100"/>
        </p:scale>
        <p:origin x="16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شكل بيضاوي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6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68E37A-2708-4F43-A907-773E93BF2B20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7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8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5F588F-9F80-4127-AF39-E0D9E21193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9321-258A-4CC7-B541-2E056F36BD59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CB532-7E95-4D29-9904-9BB558D30E3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7A8A9-69F4-4760-9BBB-FD5B162F71D0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38DA0-246B-4EB5-957B-77211F22A42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6BF-5862-4A66-A6C8-75DA116F3F64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5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B321-B405-4138-8004-F28AE46E282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مستطيل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شكل بيضاوي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45FADA-9758-4660-9243-64BC346FB360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9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D98FC-1799-431C-8F5B-EFDED217AE3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8887-70BE-4714-B756-C9F30475CB94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6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92D33-5505-41EB-812B-AFB524C0355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C3EDA7-F25F-4B41-8EB5-58CBDC7095A7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749B72-E182-4245-9BF4-FE6F98EB6AB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0163-E70C-49CD-825D-C5C66B44EA36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4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081C3-6121-4D19-B13E-1C3D2FAE71BC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مستطيل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3B2B2-C882-4EBE-83AF-3EB400E24CAE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5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3CF67-13DC-4CE8-9774-719AF9032A7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52CFD-E1A1-4A83-8D78-0566C9291D85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00A7EE-15F0-4E64-9CBB-BC127CB6F36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مخطط انسيابي: معالجة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مخطط انسيابي: معالجة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ar-SA" noProof="0" smtClean="0"/>
              <a:t>انقر فوق الرمز لإضافة صورة</a:t>
            </a:r>
            <a:endParaRPr lang="en-US" noProof="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2BD907-12B8-4127-87C8-BD7D75035375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9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10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F5A4E7-6AFC-4878-9EA3-52EF90921F1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مستطيل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33" name="عنصر نائب للنص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87AB2A00-FED7-4F70-9119-6E0480703331}" type="datetimeFigureOut">
              <a:rPr lang="ar-SA"/>
              <a:pPr>
                <a:defRPr/>
              </a:pPr>
              <a:t>19/01/1440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algn="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rtl="1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D2D3AEB3-1EF5-4552-8956-FA52B5B39DC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ransition>
    <p:wedge/>
  </p:transition>
  <p:txStyles>
    <p:titleStyle>
      <a:lvl1pPr algn="l" rtl="1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Majalla UI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2pPr>
      <a:lvl3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3pPr>
      <a:lvl4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4pPr>
      <a:lvl5pPr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5pPr>
      <a:lvl6pPr marL="4572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6pPr>
      <a:lvl7pPr marL="9144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7pPr>
      <a:lvl8pPr marL="13716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8pPr>
      <a:lvl9pPr marL="1828800" algn="l" rtl="1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Majalla UI"/>
          <a:cs typeface="Majalla UI"/>
        </a:defRPr>
      </a:lvl9pPr>
      <a:extLst/>
    </p:titleStyle>
    <p:bodyStyle>
      <a:lvl1pPr marL="365125" indent="-282575" algn="r" rtl="1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Majalla UI"/>
          <a:cs typeface="+mn-cs"/>
        </a:defRPr>
      </a:lvl1pPr>
      <a:lvl2pPr marL="639763" indent="-236538" algn="r" rtl="1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Majalla UI"/>
          <a:cs typeface="+mn-cs"/>
        </a:defRPr>
      </a:lvl2pPr>
      <a:lvl3pPr marL="885825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Majalla UI"/>
          <a:cs typeface="+mn-cs"/>
        </a:defRPr>
      </a:lvl3pPr>
      <a:lvl4pPr marL="1096963" indent="-173038" algn="r" rtl="1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4pPr>
      <a:lvl5pPr marL="1296988" indent="-182563" algn="r" rtl="1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Majalla UI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vinsky.macam98.ac.il/arielam/hetrogeni/sviva.ht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vinsky.macam98.ac.il/arielam/hetrogeni/sviva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he-IL" sz="2400" b="1" dirty="0" smtClean="0">
                <a:ea typeface="+mn-ea"/>
              </a:rPr>
              <a:t>האני </a:t>
            </a:r>
            <a:r>
              <a:rPr lang="he-IL" sz="2400" b="1" dirty="0" err="1" smtClean="0">
                <a:ea typeface="+mn-ea"/>
              </a:rPr>
              <a:t>זיאדה</a:t>
            </a:r>
            <a:r>
              <a:rPr lang="he-IL" sz="2400" b="1" dirty="0" smtClean="0">
                <a:ea typeface="+mn-ea"/>
              </a:rPr>
              <a:t> – מומחה הערכה ומדידה בחינוך</a:t>
            </a:r>
            <a:endParaRPr lang="ar-SA" sz="2400" b="1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 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>
                <a:ea typeface="+mn-ea"/>
              </a:rPr>
              <a:t>סביבה המטפחת שיתופיות</a:t>
            </a:r>
            <a:r>
              <a:rPr lang="he-IL" dirty="0" smtClean="0">
                <a:ea typeface="+mn-ea"/>
              </a:rPr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	הסביבה הלימודית צריכה לזמן פעילות שיתופית, הן מבחינת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המרכיבים </a:t>
            </a:r>
            <a:r>
              <a:rPr lang="he-IL" dirty="0">
                <a:ea typeface="+mn-ea"/>
              </a:rPr>
              <a:t>הפיזיים שלה, והן מבחינת דרכי ההוראה-למידה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ודרכי </a:t>
            </a:r>
            <a:r>
              <a:rPr lang="he-IL" dirty="0">
                <a:ea typeface="+mn-ea"/>
              </a:rPr>
              <a:t>הערכה הנהוגות בה</a:t>
            </a:r>
            <a:r>
              <a:rPr lang="he-IL" dirty="0" smtClean="0">
                <a:ea typeface="+mn-ea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הקניית </a:t>
            </a:r>
            <a:r>
              <a:rPr lang="he-IL" dirty="0">
                <a:ea typeface="+mn-ea"/>
              </a:rPr>
              <a:t>מיומנויות שיתופיות כגון: התחלקות במשאבים, חלוקת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תפקידים</a:t>
            </a:r>
            <a:r>
              <a:rPr lang="he-IL" dirty="0">
                <a:ea typeface="+mn-ea"/>
              </a:rPr>
              <a:t>, הקשבה לזולת, ניהול דיון, ניהול משא ומתן, התארגנות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להשגת </a:t>
            </a:r>
            <a:r>
              <a:rPr lang="he-IL" dirty="0">
                <a:ea typeface="+mn-ea"/>
              </a:rPr>
              <a:t>מטרות משותפות- הן חלק ממיומנויות שהקנייתן חיונית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ביותר </a:t>
            </a:r>
            <a:r>
              <a:rPr lang="he-IL" dirty="0">
                <a:ea typeface="+mn-ea"/>
              </a:rPr>
              <a:t>לביצוע מטלות שיתופיות.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3554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smtClean="0"/>
              <a:t> </a:t>
            </a:r>
            <a:endParaRPr lang="en-US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r>
              <a:rPr lang="he-IL" smtClean="0"/>
              <a:t> סביבה המעודדת תרבות חשיבה:</a:t>
            </a:r>
          </a:p>
          <a:p>
            <a:pPr>
              <a:buFont typeface="Wingdings 2" pitchFamily="18" charset="2"/>
              <a:buNone/>
            </a:pPr>
            <a:endParaRPr lang="he-IL" smtClean="0"/>
          </a:p>
          <a:p>
            <a:pPr>
              <a:buFont typeface="Wingdings 2" pitchFamily="18" charset="2"/>
              <a:buNone/>
            </a:pPr>
            <a:r>
              <a:rPr lang="he-IL" smtClean="0"/>
              <a:t>	סביבה המזמנת פעילויות בהן הלומדים נדרשים להעריך רעיונות, להציג טענות המתבססות על ראיות ונימוקים, שקילת דברים וכו'.</a:t>
            </a:r>
            <a:endParaRPr lang="en-US" smtClean="0">
              <a:cs typeface="Majalla UI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24578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smtClean="0"/>
              <a:t> </a:t>
            </a:r>
            <a:endParaRPr lang="en-US" smtClean="0">
              <a:cs typeface="Majalla UI"/>
            </a:endParaRPr>
          </a:p>
          <a:p>
            <a:r>
              <a:rPr lang="he-IL" smtClean="0"/>
              <a:t>סביבה המכבדת אינדיבידואליזם:	</a:t>
            </a:r>
          </a:p>
          <a:p>
            <a:pPr>
              <a:buFont typeface="Wingdings 2" pitchFamily="18" charset="2"/>
              <a:buNone/>
            </a:pPr>
            <a:endParaRPr lang="he-IL" smtClean="0"/>
          </a:p>
          <a:p>
            <a:pPr>
              <a:buFont typeface="Wingdings 2" pitchFamily="18" charset="2"/>
              <a:buNone/>
            </a:pPr>
            <a:r>
              <a:rPr lang="he-IL" smtClean="0"/>
              <a:t>	סביבה בה המורה מתייחס לא רק לנכונות/אי נכונות התשובות כי אם גם להנמקות, דעה עצמית, עמדה אינדיבידואלית אוטונומית, כל אלה מחייבים עמידה בפני לחצים ובפני קונפורמיות.</a:t>
            </a:r>
            <a:endParaRPr lang="en-US" smtClean="0">
              <a:cs typeface="Majalla UI"/>
            </a:endParaRPr>
          </a:p>
          <a:p>
            <a:endParaRPr lang="ar-SA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صورة 1" descr="סביבה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7613" y="2665413"/>
            <a:ext cx="16287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1588517" y="1000125"/>
          <a:ext cx="6341046" cy="4857786"/>
        </p:xfrm>
        <a:graphic>
          <a:graphicData uri="http://schemas.openxmlformats.org/drawingml/2006/table">
            <a:tbl>
              <a:tblPr rtl="1"/>
              <a:tblGrid>
                <a:gridCol w="763215"/>
                <a:gridCol w="378571"/>
                <a:gridCol w="253055"/>
                <a:gridCol w="485866"/>
                <a:gridCol w="647822"/>
                <a:gridCol w="759166"/>
                <a:gridCol w="246982"/>
                <a:gridCol w="253055"/>
                <a:gridCol w="759166"/>
                <a:gridCol w="176710"/>
                <a:gridCol w="242933"/>
                <a:gridCol w="253055"/>
                <a:gridCol w="576966"/>
                <a:gridCol w="176710"/>
                <a:gridCol w="367774"/>
              </a:tblGrid>
              <a:tr h="96512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dirty="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המטפחת שיתופיות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המעודדת תרבות חשיבה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43415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גמישה</a:t>
                      </a:r>
                      <a:endParaRPr lang="en-US" sz="1400" b="1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dirty="0">
                          <a:latin typeface="Times New Roman"/>
                          <a:ea typeface="Times New Roman"/>
                          <a:cs typeface="Miriam"/>
                        </a:rPr>
                        <a:t>                                </a:t>
                      </a:r>
                      <a:endParaRPr lang="en-US" sz="1000" b="1" dirty="0">
                        <a:latin typeface="Times New Roman"/>
                        <a:ea typeface="Times New Roman"/>
                        <a:cs typeface="Miriam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dirty="0">
                          <a:latin typeface="Times New Roman"/>
                          <a:ea typeface="Times New Roman"/>
                          <a:cs typeface="Miriam"/>
                        </a:rPr>
                        <a:t>   </a:t>
                      </a:r>
                      <a:endParaRPr lang="en-US" sz="1000" b="1" dirty="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המעודדת ניצול מקורות  מחוץ לבית הספר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6512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המשדרת בחירה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שקיימים בה מצבי למידה פתוחים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6512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המטפחת הערכה עצמית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המעודדת הנעה פנימית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96512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המכבדת אינדיבידואליזם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4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4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1000" b="1" u="sng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Miriam"/>
                          <a:hlinkClick r:id="rId3"/>
                        </a:rPr>
                        <a:t>סביבה דמוקרטית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l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Miriam"/>
                        </a:rPr>
                        <a:t> </a:t>
                      </a:r>
                      <a:endParaRPr lang="en-US" sz="1000" b="1">
                        <a:latin typeface="Times New Roman"/>
                        <a:ea typeface="Times New Roman"/>
                        <a:cs typeface="Miriam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53879"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4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b="1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15000"/>
                        </a:lnSpc>
                      </a:pPr>
                      <a:endParaRPr lang="en-US" sz="1100" dirty="0">
                        <a:latin typeface="Calibri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38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rtl="1"/>
            <a:r>
              <a:rPr lang="ar-SA" sz="800">
                <a:ea typeface="Times New Roman" pitchFamily="18" charset="0"/>
              </a:rPr>
              <a:t> </a:t>
            </a:r>
            <a:endParaRPr lang="en-US" sz="900">
              <a:ea typeface="Times New Roman" pitchFamily="18" charset="0"/>
            </a:endParaRPr>
          </a:p>
          <a:p>
            <a:pPr eaLnBrk="0" hangingPunct="0"/>
            <a:endParaRPr lang="en-US">
              <a:ea typeface="Times New Roman" pitchFamily="18" charset="0"/>
            </a:endParaRPr>
          </a:p>
        </p:txBody>
      </p:sp>
      <p:sp>
        <p:nvSpPr>
          <p:cNvPr id="1438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rtl="1"/>
            <a:r>
              <a:rPr lang="ar-SA" sz="1000">
                <a:ea typeface="Times New Roman" pitchFamily="18" charset="0"/>
              </a:rPr>
              <a:t> </a:t>
            </a:r>
            <a:endParaRPr lang="en-US" sz="900">
              <a:ea typeface="Times New Roman" pitchFamily="18" charset="0"/>
            </a:endParaRPr>
          </a:p>
          <a:p>
            <a:pPr algn="r" rtl="1" eaLnBrk="0" hangingPunct="0"/>
            <a:r>
              <a:rPr lang="ar-SA" sz="1000">
                <a:ea typeface="Times New Roman" pitchFamily="18" charset="0"/>
              </a:rPr>
              <a:t> </a:t>
            </a:r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מרכיבי סביבה לימודית המטפחת </a:t>
            </a:r>
            <a:r>
              <a:rPr lang="he-IL" sz="2000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הכוונה עצמית בלמידה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en-US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r>
              <a:rPr lang="he-IL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מעובד מתוך זילברשטיין ואחרים (2000)</a:t>
            </a:r>
            <a:r>
              <a:rPr lang="en-US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/>
            </a:r>
            <a:br>
              <a:rPr lang="en-US" sz="2000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</a:br>
            <a:endParaRPr lang="ar-SA" sz="2000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המטפחת שיתופיות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המעודדת תרבות חשיבה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 </a:t>
            </a:r>
            <a:r>
              <a:rPr lang="he-IL" sz="6400" u="sng" dirty="0" smtClean="0">
                <a:ea typeface="+mn-ea"/>
                <a:hlinkClick r:id="rId2"/>
              </a:rPr>
              <a:t>סביבה גמישה</a:t>
            </a:r>
            <a:r>
              <a:rPr lang="he-IL" sz="6400" dirty="0" smtClean="0">
                <a:ea typeface="+mn-ea"/>
              </a:rPr>
              <a:t>                         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u="sng" dirty="0">
                <a:ea typeface="+mn-ea"/>
                <a:hlinkClick r:id="rId2"/>
              </a:rPr>
              <a:t>סביבה המעודדת ניצול מקורות  מחוץ לבית הספר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המשדרת בחירה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שקיימים בה מצבי למידה </a:t>
            </a:r>
            <a:r>
              <a:rPr lang="he-IL" sz="6400" u="sng" dirty="0" smtClean="0">
                <a:ea typeface="+mn-ea"/>
                <a:hlinkClick r:id="rId2"/>
              </a:rPr>
              <a:t>פתוחים</a:t>
            </a:r>
            <a:endParaRPr lang="he-IL" sz="6400" u="sng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המטפחת הערכה </a:t>
            </a:r>
            <a:r>
              <a:rPr lang="he-IL" sz="6400" u="sng" dirty="0" smtClean="0">
                <a:ea typeface="+mn-ea"/>
                <a:hlinkClick r:id="rId2"/>
              </a:rPr>
              <a:t>עצמית</a:t>
            </a:r>
            <a:endParaRPr lang="he-IL" sz="6400" u="sng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המעודדת הנעה </a:t>
            </a:r>
            <a:r>
              <a:rPr lang="he-IL" sz="6400" u="sng" dirty="0" smtClean="0">
                <a:ea typeface="+mn-ea"/>
                <a:hlinkClick r:id="rId2"/>
              </a:rPr>
              <a:t>פנימית</a:t>
            </a:r>
            <a:endParaRPr lang="he-IL" sz="6400" u="sng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המכבדת אינדיבידואליזם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sz="6400" dirty="0">
                <a:ea typeface="+mn-ea"/>
              </a:rPr>
              <a:t> </a:t>
            </a:r>
            <a:r>
              <a:rPr lang="he-IL" sz="6400" u="sng" dirty="0" smtClean="0">
                <a:ea typeface="+mn-ea"/>
                <a:hlinkClick r:id="rId2"/>
              </a:rPr>
              <a:t>סביבה </a:t>
            </a:r>
            <a:r>
              <a:rPr lang="he-IL" sz="6400" u="sng" dirty="0">
                <a:ea typeface="+mn-ea"/>
                <a:hlinkClick r:id="rId2"/>
              </a:rPr>
              <a:t>דמוקרטית</a:t>
            </a:r>
            <a:endParaRPr lang="en-US" sz="6400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sz="3200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sz="3200" b="1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 smtClean="0">
                <a:ea typeface="+mn-ea"/>
              </a:rPr>
              <a:t>סביבה </a:t>
            </a:r>
            <a:r>
              <a:rPr lang="he-IL" dirty="0">
                <a:ea typeface="+mn-ea"/>
              </a:rPr>
              <a:t>גמישה: </a:t>
            </a: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סביבה </a:t>
            </a:r>
            <a:r>
              <a:rPr lang="he-IL" dirty="0">
                <a:ea typeface="+mn-ea"/>
              </a:rPr>
              <a:t>בה יש גמישות </a:t>
            </a:r>
            <a:r>
              <a:rPr lang="he-IL" u="sng" dirty="0">
                <a:ea typeface="+mn-ea"/>
              </a:rPr>
              <a:t>בכמות הזמן</a:t>
            </a:r>
            <a:r>
              <a:rPr lang="he-IL" dirty="0">
                <a:ea typeface="+mn-ea"/>
              </a:rPr>
              <a:t> </a:t>
            </a:r>
            <a:r>
              <a:rPr lang="he-IL" dirty="0" smtClean="0">
                <a:ea typeface="+mn-ea"/>
              </a:rPr>
              <a:t>המוקדשת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	</a:t>
            </a:r>
            <a:r>
              <a:rPr lang="he-IL" dirty="0" smtClean="0">
                <a:ea typeface="+mn-ea"/>
              </a:rPr>
              <a:t>לפעילות לימודית </a:t>
            </a:r>
            <a:r>
              <a:rPr lang="he-IL" dirty="0">
                <a:ea typeface="+mn-ea"/>
              </a:rPr>
              <a:t>נתונה, </a:t>
            </a:r>
            <a:r>
              <a:rPr lang="he-IL" u="sng" dirty="0">
                <a:ea typeface="+mn-ea"/>
              </a:rPr>
              <a:t>במקום</a:t>
            </a:r>
            <a:r>
              <a:rPr lang="he-IL" dirty="0">
                <a:ea typeface="+mn-ea"/>
              </a:rPr>
              <a:t> שהפעילות </a:t>
            </a: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	</a:t>
            </a:r>
            <a:r>
              <a:rPr lang="he-IL" dirty="0" smtClean="0">
                <a:ea typeface="+mn-ea"/>
              </a:rPr>
              <a:t>מתרחשת</a:t>
            </a:r>
            <a:r>
              <a:rPr lang="he-IL" dirty="0">
                <a:ea typeface="+mn-ea"/>
              </a:rPr>
              <a:t>, ו</a:t>
            </a:r>
            <a:r>
              <a:rPr lang="he-IL" u="sng" dirty="0">
                <a:ea typeface="+mn-ea"/>
              </a:rPr>
              <a:t>באופני הלימוד.</a:t>
            </a:r>
            <a:r>
              <a:rPr lang="he-IL" dirty="0">
                <a:ea typeface="+mn-ea"/>
              </a:rPr>
              <a:t>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 </a:t>
            </a:r>
            <a:endParaRPr lang="en-US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 </a:t>
            </a:r>
            <a:endParaRPr lang="en-US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7410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smtClean="0"/>
          </a:p>
          <a:p>
            <a:r>
              <a:rPr lang="he-IL" smtClean="0"/>
              <a:t>סביבה המשדרת בחירה: </a:t>
            </a:r>
          </a:p>
          <a:p>
            <a:pPr>
              <a:buFont typeface="Wingdings 2" pitchFamily="18" charset="2"/>
              <a:buNone/>
            </a:pPr>
            <a:r>
              <a:rPr lang="he-IL" smtClean="0"/>
              <a:t>	סביבה המאפשרת ללומד להתנסות בבחירות מסוגים שונים ומטילה עליו את האחריות לבחירותיו.</a:t>
            </a:r>
            <a:endParaRPr lang="en-US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r>
              <a:rPr lang="he-IL" smtClean="0"/>
              <a:t> </a:t>
            </a:r>
            <a:endParaRPr lang="en-US" smtClean="0">
              <a:cs typeface="Majalla UI"/>
            </a:endParaRPr>
          </a:p>
          <a:p>
            <a:endParaRPr lang="ar-SA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18434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he-IL" smtClean="0"/>
          </a:p>
          <a:p>
            <a:pPr>
              <a:buFont typeface="Wingdings 2" pitchFamily="18" charset="2"/>
              <a:buNone/>
            </a:pPr>
            <a:r>
              <a:rPr lang="he-IL" smtClean="0"/>
              <a:t>סביבה המטפחת הערכה עצמית: </a:t>
            </a:r>
          </a:p>
          <a:p>
            <a:pPr>
              <a:buFont typeface="Wingdings 2" pitchFamily="18" charset="2"/>
              <a:buNone/>
            </a:pPr>
            <a:endParaRPr lang="he-IL" smtClean="0"/>
          </a:p>
          <a:p>
            <a:pPr>
              <a:buFont typeface="Wingdings 2" pitchFamily="18" charset="2"/>
              <a:buNone/>
            </a:pPr>
            <a:r>
              <a:rPr lang="he-IL" smtClean="0"/>
              <a:t>	תפקיד המורה ליצור הזדמנויות בהן יקבל הלומד משוב שוטף ובלתי מאיים על איכות ביצועיו.</a:t>
            </a:r>
            <a:endParaRPr lang="en-US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endParaRPr lang="en-US" smtClean="0">
              <a:cs typeface="Majalla UI"/>
            </a:endParaRPr>
          </a:p>
          <a:p>
            <a:pPr>
              <a:buFont typeface="Wingdings 2" pitchFamily="18" charset="2"/>
              <a:buNone/>
            </a:pPr>
            <a:r>
              <a:rPr lang="he-IL" smtClean="0"/>
              <a:t>	</a:t>
            </a:r>
            <a:endParaRPr lang="en-US" smtClean="0">
              <a:cs typeface="Majalla UI"/>
            </a:endParaRPr>
          </a:p>
          <a:p>
            <a:endParaRPr lang="ar-SA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>
                <a:ea typeface="+mn-ea"/>
              </a:rPr>
              <a:t>סביבה דמוקרטית</a:t>
            </a:r>
            <a:r>
              <a:rPr lang="he-IL" dirty="0" smtClean="0">
                <a:ea typeface="+mn-ea"/>
              </a:rPr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סביבה </a:t>
            </a:r>
            <a:r>
              <a:rPr lang="he-IL" dirty="0">
                <a:ea typeface="+mn-ea"/>
              </a:rPr>
              <a:t>שבה האקלים דמוקרטי והיחסים בין המורה לתלמידיו </a:t>
            </a:r>
            <a:r>
              <a:rPr lang="he-IL" dirty="0" smtClean="0">
                <a:ea typeface="+mn-ea"/>
              </a:rPr>
              <a:t>ובין </a:t>
            </a:r>
            <a:r>
              <a:rPr lang="he-IL" dirty="0">
                <a:ea typeface="+mn-ea"/>
              </a:rPr>
              <a:t>התלמידים לבין עצמם מושתתים על ערכים דמוקרטיים. </a:t>
            </a: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>
                <a:ea typeface="+mn-ea"/>
              </a:rPr>
              <a:t>סביבה כזו מעודדת תקשורת פתוחה, חופש הבעה ודו-שיח בין </a:t>
            </a:r>
            <a:r>
              <a:rPr lang="he-IL" dirty="0" smtClean="0">
                <a:ea typeface="+mn-ea"/>
              </a:rPr>
              <a:t>כל </a:t>
            </a:r>
            <a:r>
              <a:rPr lang="he-IL" dirty="0">
                <a:ea typeface="+mn-ea"/>
              </a:rPr>
              <a:t>המשתתפים כולל שיתוף הלומדים בקבלות הכרעות, בבחירת </a:t>
            </a:r>
            <a:r>
              <a:rPr lang="he-IL" dirty="0" smtClean="0">
                <a:ea typeface="+mn-ea"/>
              </a:rPr>
              <a:t>תוכני </a:t>
            </a:r>
            <a:r>
              <a:rPr lang="he-IL" dirty="0">
                <a:ea typeface="+mn-ea"/>
              </a:rPr>
              <a:t>הלימוד, </a:t>
            </a:r>
            <a:r>
              <a:rPr lang="he-IL" dirty="0" err="1">
                <a:ea typeface="+mn-ea"/>
              </a:rPr>
              <a:t>וכו'.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e-IL" dirty="0" smtClean="0">
                <a:ea typeface="+mn-ea"/>
              </a:rPr>
              <a:t>סביבה </a:t>
            </a:r>
            <a:r>
              <a:rPr lang="he-IL" dirty="0">
                <a:ea typeface="+mn-ea"/>
              </a:rPr>
              <a:t>המעודדת הנעה פנימית</a:t>
            </a:r>
            <a:r>
              <a:rPr lang="he-IL" dirty="0" smtClean="0">
                <a:ea typeface="+mn-ea"/>
              </a:rPr>
              <a:t>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מצבי </a:t>
            </a:r>
            <a:r>
              <a:rPr lang="he-IL" dirty="0">
                <a:ea typeface="+mn-ea"/>
              </a:rPr>
              <a:t>למידה הנשענים על סקרנות הלומדים, סביבה היוצרת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מצבי </a:t>
            </a:r>
            <a:r>
              <a:rPr lang="he-IL" dirty="0">
                <a:ea typeface="+mn-ea"/>
              </a:rPr>
              <a:t>למידה מעניינים, מאתגרים ולא שגרתיים, הלקוחים מסביבתו </a:t>
            </a:r>
            <a:r>
              <a:rPr lang="he-IL" dirty="0" smtClean="0">
                <a:ea typeface="+mn-ea"/>
              </a:rPr>
              <a:t>הטבעית </a:t>
            </a:r>
            <a:r>
              <a:rPr lang="he-IL" dirty="0">
                <a:ea typeface="+mn-ea"/>
              </a:rPr>
              <a:t>של הילד</a:t>
            </a:r>
            <a:r>
              <a:rPr lang="he-IL" dirty="0" smtClean="0">
                <a:ea typeface="+mn-ea"/>
              </a:rPr>
              <a:t>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קישור </a:t>
            </a:r>
            <a:r>
              <a:rPr lang="he-IL" dirty="0">
                <a:ea typeface="+mn-ea"/>
              </a:rPr>
              <a:t>תוכני הלימוד לאקטואליה חברתית ואישית עשוי אף הוא לעודד </a:t>
            </a:r>
            <a:r>
              <a:rPr lang="he-IL" dirty="0" smtClean="0">
                <a:ea typeface="+mn-ea"/>
              </a:rPr>
              <a:t>הנעה </a:t>
            </a:r>
            <a:r>
              <a:rPr lang="he-IL" dirty="0">
                <a:ea typeface="+mn-ea"/>
              </a:rPr>
              <a:t>פנימית כמו גם הוראה בדרך החקר והגילוי.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 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tx2">
                    <a:satMod val="130000"/>
                  </a:schemeClr>
                </a:solidFill>
                <a:ea typeface="+mj-ea"/>
              </a:rPr>
              <a:t>ארגון סביבה לימודית</a:t>
            </a:r>
            <a:endParaRPr lang="ar-SA" dirty="0">
              <a:solidFill>
                <a:schemeClr val="tx2">
                  <a:satMod val="130000"/>
                </a:schemeClr>
              </a:solidFill>
              <a:ea typeface="+mj-ea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סביבה </a:t>
            </a:r>
            <a:r>
              <a:rPr lang="he-IL" dirty="0">
                <a:ea typeface="+mn-ea"/>
              </a:rPr>
              <a:t>שקיימים בה מצבי למידה פתוחים: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	סביבה בה תוצרי הלמידה אינם נקבעים מראש ודרכי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ההתמודדות </a:t>
            </a:r>
            <a:r>
              <a:rPr lang="he-IL" dirty="0">
                <a:ea typeface="+mn-ea"/>
              </a:rPr>
              <a:t>וכן דרכי פתרון הבעיות, נתונות להחלטת הלומד.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במצבי </a:t>
            </a:r>
            <a:r>
              <a:rPr lang="he-IL" dirty="0">
                <a:ea typeface="+mn-ea"/>
              </a:rPr>
              <a:t>למידה פתוחים אין תשובה אחת נכונה. </a:t>
            </a:r>
            <a:endParaRPr lang="he-IL" dirty="0" smtClean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התלמידים </a:t>
            </a:r>
            <a:r>
              <a:rPr lang="he-IL" dirty="0">
                <a:ea typeface="+mn-ea"/>
              </a:rPr>
              <a:t>יכולים להגיע לפתרונות שונים, והערכת תוצרי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הלמידה </a:t>
            </a:r>
            <a:r>
              <a:rPr lang="he-IL" dirty="0">
                <a:ea typeface="+mn-ea"/>
              </a:rPr>
              <a:t>מתבססת על התוצרים עצמם ולא על מטרות הלמידה 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 smtClean="0">
                <a:ea typeface="+mn-ea"/>
              </a:rPr>
              <a:t>	שנוסחו </a:t>
            </a:r>
            <a:r>
              <a:rPr lang="he-IL" dirty="0">
                <a:ea typeface="+mn-ea"/>
              </a:rPr>
              <a:t>מראש.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 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dirty="0">
                <a:ea typeface="+mn-ea"/>
              </a:rPr>
              <a:t> </a:t>
            </a:r>
            <a:endParaRPr lang="en-US" dirty="0">
              <a:ea typeface="+mn-ea"/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ar-SA" dirty="0">
              <a:ea typeface="+mn-ea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</TotalTime>
  <Words>104</Words>
  <Application>Microsoft Office PowerPoint</Application>
  <PresentationFormat>‫הצגה על המסך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21" baseType="lpstr">
      <vt:lpstr>Arial</vt:lpstr>
      <vt:lpstr>Calibri</vt:lpstr>
      <vt:lpstr>Gill Sans MT</vt:lpstr>
      <vt:lpstr>Majalla UI</vt:lpstr>
      <vt:lpstr>Miriam</vt:lpstr>
      <vt:lpstr>Times New Roman</vt:lpstr>
      <vt:lpstr>Verdana</vt:lpstr>
      <vt:lpstr>Wingdings 2</vt:lpstr>
      <vt:lpstr>انقلاب</vt:lpstr>
      <vt:lpstr>ארגון סביבה לימודית</vt:lpstr>
      <vt:lpstr>מצגת של PowerPoint</vt:lpstr>
      <vt:lpstr>מרכיבי סביבה לימודית המטפחת הכוונה עצמית בלמידה מעובד מתוך זילברשטיין ואחרים (2000) </vt:lpstr>
      <vt:lpstr>ארגון סביבה לימודית</vt:lpstr>
      <vt:lpstr>ארגון סביבה לימודית</vt:lpstr>
      <vt:lpstr>ארגון סביבה לימודית</vt:lpstr>
      <vt:lpstr>ארגון סביבה לימודית</vt:lpstr>
      <vt:lpstr>ארגון סביבה לימודית</vt:lpstr>
      <vt:lpstr>ארגון סביבה לימודית</vt:lpstr>
      <vt:lpstr>ארגון סביבה לימודית</vt:lpstr>
      <vt:lpstr>ארגון סביבה לימודית</vt:lpstr>
      <vt:lpstr>ארגון סביבה לימודית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Arabic</dc:creator>
  <cp:lastModifiedBy>Hanee</cp:lastModifiedBy>
  <cp:revision>6</cp:revision>
  <dcterms:created xsi:type="dcterms:W3CDTF">2008-06-10T06:07:10Z</dcterms:created>
  <dcterms:modified xsi:type="dcterms:W3CDTF">2018-09-29T20:45:06Z</dcterms:modified>
</cp:coreProperties>
</file>