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handoutMasterIdLst>
    <p:handoutMasterId r:id="rId13"/>
  </p:handoutMasterIdLst>
  <p:sldIdLst>
    <p:sldId id="258" r:id="rId2"/>
    <p:sldId id="277" r:id="rId3"/>
    <p:sldId id="278" r:id="rId4"/>
    <p:sldId id="283" r:id="rId5"/>
    <p:sldId id="284" r:id="rId6"/>
    <p:sldId id="285" r:id="rId7"/>
    <p:sldId id="286" r:id="rId8"/>
    <p:sldId id="287" r:id="rId9"/>
    <p:sldId id="288" r:id="rId10"/>
    <p:sldId id="289" r:id="rId11"/>
    <p:sldId id="290" r:id="rId12"/>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349" autoAdjust="0"/>
    <p:restoredTop sz="94660"/>
  </p:normalViewPr>
  <p:slideViewPr>
    <p:cSldViewPr>
      <p:cViewPr varScale="1">
        <p:scale>
          <a:sx n="109" d="100"/>
          <a:sy n="109" d="100"/>
        </p:scale>
        <p:origin x="1902"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sz="quarter" idx="1"/>
          </p:nvPr>
        </p:nvSpPr>
        <p:spPr>
          <a:xfrm>
            <a:off x="1588" y="0"/>
            <a:ext cx="2971800" cy="458788"/>
          </a:xfrm>
          <a:prstGeom prst="rect">
            <a:avLst/>
          </a:prstGeom>
        </p:spPr>
        <p:txBody>
          <a:bodyPr vert="horz" lIns="91440" tIns="45720" rIns="91440" bIns="45720" rtlCol="1"/>
          <a:lstStyle>
            <a:lvl1pPr algn="l">
              <a:defRPr sz="1200"/>
            </a:lvl1pPr>
          </a:lstStyle>
          <a:p>
            <a:fld id="{9A4B7EB3-2DE7-41A2-9352-24B293FB9113}" type="datetimeFigureOut">
              <a:rPr lang="he-IL" smtClean="0"/>
              <a:t>י"ד/אייר/תשע"ח</a:t>
            </a:fld>
            <a:endParaRPr lang="he-IL"/>
          </a:p>
        </p:txBody>
      </p:sp>
      <p:sp>
        <p:nvSpPr>
          <p:cNvPr id="4" name="מציין מיקום של כותרת תחתונה 3"/>
          <p:cNvSpPr>
            <a:spLocks noGrp="1"/>
          </p:cNvSpPr>
          <p:nvPr>
            <p:ph type="ftr" sz="quarter" idx="2"/>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88" y="8685213"/>
            <a:ext cx="2971800" cy="458787"/>
          </a:xfrm>
          <a:prstGeom prst="rect">
            <a:avLst/>
          </a:prstGeom>
        </p:spPr>
        <p:txBody>
          <a:bodyPr vert="horz" lIns="91440" tIns="45720" rIns="91440" bIns="45720" rtlCol="1" anchor="b"/>
          <a:lstStyle>
            <a:lvl1pPr algn="l">
              <a:defRPr sz="1200"/>
            </a:lvl1pPr>
          </a:lstStyle>
          <a:p>
            <a:fld id="{4D5A14DE-4665-4A0A-82F5-FF8954ED5AC7}" type="slidenum">
              <a:rPr lang="he-IL" smtClean="0"/>
              <a:t>‹#›</a:t>
            </a:fld>
            <a:endParaRPr lang="he-IL"/>
          </a:p>
        </p:txBody>
      </p:sp>
    </p:spTree>
    <p:extLst>
      <p:ext uri="{BB962C8B-B14F-4D97-AF65-F5344CB8AC3E}">
        <p14:creationId xmlns:p14="http://schemas.microsoft.com/office/powerpoint/2010/main" val="396169451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כותרת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he-IL" smtClean="0"/>
              <a:t>לחץ כדי לערוך סגנון כותרת של תבנית בסיס</a:t>
            </a:r>
            <a:endParaRPr lang="en-US"/>
          </a:p>
        </p:txBody>
      </p:sp>
      <p:sp>
        <p:nvSpPr>
          <p:cNvPr id="17" name="כותרת משנה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he-IL" smtClean="0"/>
              <a:t>לחץ כדי לערוך סגנון כותרת משנה של תבנית בסיס</a:t>
            </a:r>
            <a:endParaRPr lang="en-US"/>
          </a:p>
        </p:txBody>
      </p:sp>
      <p:sp>
        <p:nvSpPr>
          <p:cNvPr id="4" name="מציין מיקום של תאריך 29"/>
          <p:cNvSpPr>
            <a:spLocks noGrp="1"/>
          </p:cNvSpPr>
          <p:nvPr>
            <p:ph type="dt" sz="half" idx="10"/>
          </p:nvPr>
        </p:nvSpPr>
        <p:spPr/>
        <p:txBody>
          <a:bodyPr/>
          <a:lstStyle>
            <a:lvl1pPr>
              <a:defRPr/>
            </a:lvl1pPr>
          </a:lstStyle>
          <a:p>
            <a:pPr>
              <a:defRPr/>
            </a:pPr>
            <a:fld id="{926705E2-681D-4143-91C9-25D3E6932CE3}" type="datetime8">
              <a:rPr lang="he-IL">
                <a:solidFill>
                  <a:srgbClr val="DBF5F9">
                    <a:shade val="90000"/>
                  </a:srgbClr>
                </a:solidFill>
              </a:rPr>
              <a:pPr>
                <a:defRPr/>
              </a:pPr>
              <a:t>29 אפריל 18</a:t>
            </a:fld>
            <a:endParaRPr lang="he-IL">
              <a:solidFill>
                <a:srgbClr val="DBF5F9">
                  <a:shade val="90000"/>
                </a:srgbClr>
              </a:solidFill>
            </a:endParaRPr>
          </a:p>
        </p:txBody>
      </p:sp>
      <p:sp>
        <p:nvSpPr>
          <p:cNvPr id="5" name="מציין מיקום של כותרת תחתונה 18"/>
          <p:cNvSpPr>
            <a:spLocks noGrp="1"/>
          </p:cNvSpPr>
          <p:nvPr>
            <p:ph type="ftr" sz="quarter" idx="11"/>
          </p:nvPr>
        </p:nvSpPr>
        <p:spPr/>
        <p:txBody>
          <a:bodyPr/>
          <a:lstStyle>
            <a:lvl1pPr>
              <a:defRPr/>
            </a:lvl1pPr>
          </a:lstStyle>
          <a:p>
            <a:pPr>
              <a:defRPr/>
            </a:pPr>
            <a:r>
              <a:rPr lang="en-US">
                <a:solidFill>
                  <a:srgbClr val="DBF5F9">
                    <a:shade val="90000"/>
                  </a:srgbClr>
                </a:solidFill>
              </a:rPr>
              <a:t>Mahmud zoabi-sakhnin college</a:t>
            </a:r>
            <a:endParaRPr lang="he-IL">
              <a:solidFill>
                <a:srgbClr val="DBF5F9">
                  <a:shade val="90000"/>
                </a:srgbClr>
              </a:solidFill>
            </a:endParaRPr>
          </a:p>
        </p:txBody>
      </p:sp>
      <p:sp>
        <p:nvSpPr>
          <p:cNvPr id="6" name="מציין מיקום של מספר שקופית 26"/>
          <p:cNvSpPr>
            <a:spLocks noGrp="1"/>
          </p:cNvSpPr>
          <p:nvPr>
            <p:ph type="sldNum" sz="quarter" idx="12"/>
          </p:nvPr>
        </p:nvSpPr>
        <p:spPr/>
        <p:txBody>
          <a:bodyPr/>
          <a:lstStyle>
            <a:lvl1pPr>
              <a:defRPr>
                <a:solidFill>
                  <a:srgbClr val="D1EAEE"/>
                </a:solidFill>
              </a:defRPr>
            </a:lvl1pPr>
          </a:lstStyle>
          <a:p>
            <a:fld id="{01AA953E-2C5E-45ED-929D-76DE4AEAD115}" type="slidenum">
              <a:rPr lang="he-IL" altLang="he-IL"/>
              <a:pPr/>
              <a:t>‹#›</a:t>
            </a:fld>
            <a:endParaRPr lang="he-IL" altLang="he-IL"/>
          </a:p>
        </p:txBody>
      </p:sp>
    </p:spTree>
    <p:extLst>
      <p:ext uri="{BB962C8B-B14F-4D97-AF65-F5344CB8AC3E}">
        <p14:creationId xmlns:p14="http://schemas.microsoft.com/office/powerpoint/2010/main" val="16082116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9"/>
          <p:cNvSpPr>
            <a:spLocks noGrp="1"/>
          </p:cNvSpPr>
          <p:nvPr>
            <p:ph type="dt" sz="half" idx="10"/>
          </p:nvPr>
        </p:nvSpPr>
        <p:spPr/>
        <p:txBody>
          <a:bodyPr/>
          <a:lstStyle>
            <a:lvl1pPr>
              <a:defRPr/>
            </a:lvl1pPr>
          </a:lstStyle>
          <a:p>
            <a:pPr>
              <a:defRPr/>
            </a:pPr>
            <a:fld id="{426F1B3F-9069-4CAD-B0C9-43E2EB563FC1}" type="datetime8">
              <a:rPr lang="he-IL">
                <a:solidFill>
                  <a:srgbClr val="04617B">
                    <a:shade val="90000"/>
                  </a:srgbClr>
                </a:solidFill>
              </a:rPr>
              <a:pPr>
                <a:defRPr/>
              </a:pPr>
              <a:t>29 אפריל 18</a:t>
            </a:fld>
            <a:endParaRPr lang="he-IL">
              <a:solidFill>
                <a:srgbClr val="04617B">
                  <a:shade val="90000"/>
                </a:srgbClr>
              </a:solidFill>
            </a:endParaRPr>
          </a:p>
        </p:txBody>
      </p:sp>
      <p:sp>
        <p:nvSpPr>
          <p:cNvPr id="5" name="מציין מיקום של כותרת תחתונה 21"/>
          <p:cNvSpPr>
            <a:spLocks noGrp="1"/>
          </p:cNvSpPr>
          <p:nvPr>
            <p:ph type="ftr" sz="quarter" idx="11"/>
          </p:nvPr>
        </p:nvSpPr>
        <p:spPr/>
        <p:txBody>
          <a:bodyPr/>
          <a:lstStyle>
            <a:lvl1pPr>
              <a:defRPr/>
            </a:lvl1pPr>
          </a:lstStyle>
          <a:p>
            <a:pPr>
              <a:defRPr/>
            </a:pPr>
            <a:r>
              <a:rPr lang="en-US">
                <a:solidFill>
                  <a:srgbClr val="04617B">
                    <a:shade val="90000"/>
                  </a:srgbClr>
                </a:solidFill>
              </a:rPr>
              <a:t>Mahmud zoabi-sakhnin college</a:t>
            </a:r>
            <a:endParaRPr lang="he-IL">
              <a:solidFill>
                <a:srgbClr val="04617B">
                  <a:shade val="90000"/>
                </a:srgbClr>
              </a:solidFill>
            </a:endParaRPr>
          </a:p>
        </p:txBody>
      </p:sp>
      <p:sp>
        <p:nvSpPr>
          <p:cNvPr id="6" name="מציין מיקום של מספר שקופית 17"/>
          <p:cNvSpPr>
            <a:spLocks noGrp="1"/>
          </p:cNvSpPr>
          <p:nvPr>
            <p:ph type="sldNum" sz="quarter" idx="12"/>
          </p:nvPr>
        </p:nvSpPr>
        <p:spPr/>
        <p:txBody>
          <a:bodyPr/>
          <a:lstStyle>
            <a:lvl1pPr>
              <a:defRPr/>
            </a:lvl1pPr>
          </a:lstStyle>
          <a:p>
            <a:fld id="{F045ACC6-0A26-4200-B4FC-DCCD8B12D1B5}" type="slidenum">
              <a:rPr lang="he-IL" altLang="he-IL"/>
              <a:pPr/>
              <a:t>‹#›</a:t>
            </a:fld>
            <a:endParaRPr lang="he-IL" altLang="he-IL"/>
          </a:p>
        </p:txBody>
      </p:sp>
    </p:spTree>
    <p:extLst>
      <p:ext uri="{BB962C8B-B14F-4D97-AF65-F5344CB8AC3E}">
        <p14:creationId xmlns:p14="http://schemas.microsoft.com/office/powerpoint/2010/main" val="3132165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914402"/>
            <a:ext cx="2057400" cy="5211763"/>
          </a:xfrm>
        </p:spPr>
        <p:txBody>
          <a:bodyPr vert="eaVer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457200" y="914402"/>
            <a:ext cx="6019800" cy="5211763"/>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9"/>
          <p:cNvSpPr>
            <a:spLocks noGrp="1"/>
          </p:cNvSpPr>
          <p:nvPr>
            <p:ph type="dt" sz="half" idx="10"/>
          </p:nvPr>
        </p:nvSpPr>
        <p:spPr/>
        <p:txBody>
          <a:bodyPr/>
          <a:lstStyle>
            <a:lvl1pPr>
              <a:defRPr/>
            </a:lvl1pPr>
          </a:lstStyle>
          <a:p>
            <a:pPr>
              <a:defRPr/>
            </a:pPr>
            <a:fld id="{BAF6B64B-F78E-426D-8222-042DB77955B3}" type="datetime8">
              <a:rPr lang="he-IL">
                <a:solidFill>
                  <a:srgbClr val="04617B">
                    <a:shade val="90000"/>
                  </a:srgbClr>
                </a:solidFill>
              </a:rPr>
              <a:pPr>
                <a:defRPr/>
              </a:pPr>
              <a:t>29 אפריל 18</a:t>
            </a:fld>
            <a:endParaRPr lang="he-IL">
              <a:solidFill>
                <a:srgbClr val="04617B">
                  <a:shade val="90000"/>
                </a:srgbClr>
              </a:solidFill>
            </a:endParaRPr>
          </a:p>
        </p:txBody>
      </p:sp>
      <p:sp>
        <p:nvSpPr>
          <p:cNvPr id="5" name="מציין מיקום של כותרת תחתונה 21"/>
          <p:cNvSpPr>
            <a:spLocks noGrp="1"/>
          </p:cNvSpPr>
          <p:nvPr>
            <p:ph type="ftr" sz="quarter" idx="11"/>
          </p:nvPr>
        </p:nvSpPr>
        <p:spPr/>
        <p:txBody>
          <a:bodyPr/>
          <a:lstStyle>
            <a:lvl1pPr>
              <a:defRPr/>
            </a:lvl1pPr>
          </a:lstStyle>
          <a:p>
            <a:pPr>
              <a:defRPr/>
            </a:pPr>
            <a:r>
              <a:rPr lang="en-US">
                <a:solidFill>
                  <a:srgbClr val="04617B">
                    <a:shade val="90000"/>
                  </a:srgbClr>
                </a:solidFill>
              </a:rPr>
              <a:t>Mahmud zoabi-sakhnin college</a:t>
            </a:r>
            <a:endParaRPr lang="he-IL">
              <a:solidFill>
                <a:srgbClr val="04617B">
                  <a:shade val="90000"/>
                </a:srgbClr>
              </a:solidFill>
            </a:endParaRPr>
          </a:p>
        </p:txBody>
      </p:sp>
      <p:sp>
        <p:nvSpPr>
          <p:cNvPr id="6" name="מציין מיקום של מספר שקופית 17"/>
          <p:cNvSpPr>
            <a:spLocks noGrp="1"/>
          </p:cNvSpPr>
          <p:nvPr>
            <p:ph type="sldNum" sz="quarter" idx="12"/>
          </p:nvPr>
        </p:nvSpPr>
        <p:spPr/>
        <p:txBody>
          <a:bodyPr/>
          <a:lstStyle>
            <a:lvl1pPr>
              <a:defRPr/>
            </a:lvl1pPr>
          </a:lstStyle>
          <a:p>
            <a:fld id="{BCE14339-A766-4515-BC6C-67A2D766CA9E}" type="slidenum">
              <a:rPr lang="he-IL" altLang="he-IL"/>
              <a:pPr/>
              <a:t>‹#›</a:t>
            </a:fld>
            <a:endParaRPr lang="he-IL" altLang="he-IL"/>
          </a:p>
        </p:txBody>
      </p:sp>
    </p:spTree>
    <p:extLst>
      <p:ext uri="{BB962C8B-B14F-4D97-AF65-F5344CB8AC3E}">
        <p14:creationId xmlns:p14="http://schemas.microsoft.com/office/powerpoint/2010/main" val="3134798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9"/>
          <p:cNvSpPr>
            <a:spLocks noGrp="1"/>
          </p:cNvSpPr>
          <p:nvPr>
            <p:ph type="dt" sz="half" idx="10"/>
          </p:nvPr>
        </p:nvSpPr>
        <p:spPr/>
        <p:txBody>
          <a:bodyPr/>
          <a:lstStyle>
            <a:lvl1pPr>
              <a:defRPr/>
            </a:lvl1pPr>
          </a:lstStyle>
          <a:p>
            <a:pPr>
              <a:defRPr/>
            </a:pPr>
            <a:fld id="{6E82759C-8F2B-4C8D-8D67-750BE2FDEB1D}" type="datetime8">
              <a:rPr lang="he-IL">
                <a:solidFill>
                  <a:srgbClr val="04617B">
                    <a:shade val="90000"/>
                  </a:srgbClr>
                </a:solidFill>
              </a:rPr>
              <a:pPr>
                <a:defRPr/>
              </a:pPr>
              <a:t>29 אפריל 18</a:t>
            </a:fld>
            <a:endParaRPr lang="he-IL">
              <a:solidFill>
                <a:srgbClr val="04617B">
                  <a:shade val="90000"/>
                </a:srgbClr>
              </a:solidFill>
            </a:endParaRPr>
          </a:p>
        </p:txBody>
      </p:sp>
      <p:sp>
        <p:nvSpPr>
          <p:cNvPr id="5" name="מציין מיקום של כותרת תחתונה 21"/>
          <p:cNvSpPr>
            <a:spLocks noGrp="1"/>
          </p:cNvSpPr>
          <p:nvPr>
            <p:ph type="ftr" sz="quarter" idx="11"/>
          </p:nvPr>
        </p:nvSpPr>
        <p:spPr/>
        <p:txBody>
          <a:bodyPr/>
          <a:lstStyle>
            <a:lvl1pPr>
              <a:defRPr/>
            </a:lvl1pPr>
          </a:lstStyle>
          <a:p>
            <a:pPr>
              <a:defRPr/>
            </a:pPr>
            <a:r>
              <a:rPr lang="en-US">
                <a:solidFill>
                  <a:srgbClr val="04617B">
                    <a:shade val="90000"/>
                  </a:srgbClr>
                </a:solidFill>
              </a:rPr>
              <a:t>Mahmud zoabi-sakhnin college</a:t>
            </a:r>
            <a:endParaRPr lang="he-IL">
              <a:solidFill>
                <a:srgbClr val="04617B">
                  <a:shade val="90000"/>
                </a:srgbClr>
              </a:solidFill>
            </a:endParaRPr>
          </a:p>
        </p:txBody>
      </p:sp>
      <p:sp>
        <p:nvSpPr>
          <p:cNvPr id="6" name="מציין מיקום של מספר שקופית 17"/>
          <p:cNvSpPr>
            <a:spLocks noGrp="1"/>
          </p:cNvSpPr>
          <p:nvPr>
            <p:ph type="sldNum" sz="quarter" idx="12"/>
          </p:nvPr>
        </p:nvSpPr>
        <p:spPr/>
        <p:txBody>
          <a:bodyPr/>
          <a:lstStyle>
            <a:lvl1pPr>
              <a:defRPr/>
            </a:lvl1pPr>
          </a:lstStyle>
          <a:p>
            <a:fld id="{68257194-E4BF-4522-B623-873C5662F2A8}" type="slidenum">
              <a:rPr lang="he-IL" altLang="he-IL"/>
              <a:pPr/>
              <a:t>‹#›</a:t>
            </a:fld>
            <a:endParaRPr lang="he-IL" altLang="he-IL"/>
          </a:p>
        </p:txBody>
      </p:sp>
    </p:spTree>
    <p:extLst>
      <p:ext uri="{BB962C8B-B14F-4D97-AF65-F5344CB8AC3E}">
        <p14:creationId xmlns:p14="http://schemas.microsoft.com/office/powerpoint/2010/main" val="1038548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pPr>
              <a:defRPr/>
            </a:pPr>
            <a:fld id="{AFB75698-A96E-492E-BE70-366121E41DEE}" type="datetime8">
              <a:rPr lang="he-IL">
                <a:solidFill>
                  <a:srgbClr val="DBF5F9">
                    <a:shade val="90000"/>
                  </a:srgbClr>
                </a:solidFill>
              </a:rPr>
              <a:pPr>
                <a:defRPr/>
              </a:pPr>
              <a:t>29 אפריל 18</a:t>
            </a:fld>
            <a:endParaRPr lang="he-IL">
              <a:solidFill>
                <a:srgbClr val="DBF5F9">
                  <a:shade val="90000"/>
                </a:srgbClr>
              </a:solidFill>
            </a:endParaRPr>
          </a:p>
        </p:txBody>
      </p:sp>
      <p:sp>
        <p:nvSpPr>
          <p:cNvPr id="5" name="מציין מיקום של כותרת תחתונה 4"/>
          <p:cNvSpPr>
            <a:spLocks noGrp="1"/>
          </p:cNvSpPr>
          <p:nvPr>
            <p:ph type="ftr" sz="quarter" idx="11"/>
          </p:nvPr>
        </p:nvSpPr>
        <p:spPr/>
        <p:txBody>
          <a:bodyPr/>
          <a:lstStyle>
            <a:lvl1pPr>
              <a:defRPr/>
            </a:lvl1pPr>
          </a:lstStyle>
          <a:p>
            <a:pPr>
              <a:defRPr/>
            </a:pPr>
            <a:r>
              <a:rPr lang="en-US">
                <a:solidFill>
                  <a:srgbClr val="DBF5F9">
                    <a:shade val="90000"/>
                  </a:srgbClr>
                </a:solidFill>
              </a:rPr>
              <a:t>Mahmud zoabi-sakhnin college</a:t>
            </a:r>
            <a:endParaRPr lang="he-IL">
              <a:solidFill>
                <a:srgbClr val="DBF5F9">
                  <a:shade val="90000"/>
                </a:srgbClr>
              </a:solidFill>
            </a:endParaRPr>
          </a:p>
        </p:txBody>
      </p:sp>
      <p:sp>
        <p:nvSpPr>
          <p:cNvPr id="6" name="מציין מיקום של מספר שקופית 5"/>
          <p:cNvSpPr>
            <a:spLocks noGrp="1"/>
          </p:cNvSpPr>
          <p:nvPr>
            <p:ph type="sldNum" sz="quarter" idx="12"/>
          </p:nvPr>
        </p:nvSpPr>
        <p:spPr/>
        <p:txBody>
          <a:bodyPr/>
          <a:lstStyle>
            <a:lvl1pPr>
              <a:defRPr>
                <a:solidFill>
                  <a:srgbClr val="D1EAEE"/>
                </a:solidFill>
              </a:defRPr>
            </a:lvl1pPr>
          </a:lstStyle>
          <a:p>
            <a:fld id="{D075C17F-D35B-4467-ABB7-2FAA91A21043}" type="slidenum">
              <a:rPr lang="he-IL" altLang="he-IL"/>
              <a:pPr/>
              <a:t>‹#›</a:t>
            </a:fld>
            <a:endParaRPr lang="he-IL" altLang="he-IL"/>
          </a:p>
        </p:txBody>
      </p:sp>
    </p:spTree>
    <p:extLst>
      <p:ext uri="{BB962C8B-B14F-4D97-AF65-F5344CB8AC3E}">
        <p14:creationId xmlns:p14="http://schemas.microsoft.com/office/powerpoint/2010/main" val="137220503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704088"/>
            <a:ext cx="8229600" cy="1143000"/>
          </a:xfrm>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תוכן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9"/>
          <p:cNvSpPr>
            <a:spLocks noGrp="1"/>
          </p:cNvSpPr>
          <p:nvPr>
            <p:ph type="dt" sz="half" idx="10"/>
          </p:nvPr>
        </p:nvSpPr>
        <p:spPr/>
        <p:txBody>
          <a:bodyPr/>
          <a:lstStyle>
            <a:lvl1pPr>
              <a:defRPr/>
            </a:lvl1pPr>
          </a:lstStyle>
          <a:p>
            <a:pPr>
              <a:defRPr/>
            </a:pPr>
            <a:fld id="{0FD5FF8A-30EA-4E57-8C3B-64DDB3209AE4}" type="datetime8">
              <a:rPr lang="he-IL">
                <a:solidFill>
                  <a:srgbClr val="04617B">
                    <a:shade val="90000"/>
                  </a:srgbClr>
                </a:solidFill>
              </a:rPr>
              <a:pPr>
                <a:defRPr/>
              </a:pPr>
              <a:t>29 אפריל 18</a:t>
            </a:fld>
            <a:endParaRPr lang="he-IL">
              <a:solidFill>
                <a:srgbClr val="04617B">
                  <a:shade val="90000"/>
                </a:srgbClr>
              </a:solidFill>
            </a:endParaRPr>
          </a:p>
        </p:txBody>
      </p:sp>
      <p:sp>
        <p:nvSpPr>
          <p:cNvPr id="6" name="מציין מיקום של כותרת תחתונה 21"/>
          <p:cNvSpPr>
            <a:spLocks noGrp="1"/>
          </p:cNvSpPr>
          <p:nvPr>
            <p:ph type="ftr" sz="quarter" idx="11"/>
          </p:nvPr>
        </p:nvSpPr>
        <p:spPr/>
        <p:txBody>
          <a:bodyPr/>
          <a:lstStyle>
            <a:lvl1pPr>
              <a:defRPr/>
            </a:lvl1pPr>
          </a:lstStyle>
          <a:p>
            <a:pPr>
              <a:defRPr/>
            </a:pPr>
            <a:r>
              <a:rPr lang="en-US">
                <a:solidFill>
                  <a:srgbClr val="04617B">
                    <a:shade val="90000"/>
                  </a:srgbClr>
                </a:solidFill>
              </a:rPr>
              <a:t>Mahmud zoabi-sakhnin college</a:t>
            </a:r>
            <a:endParaRPr lang="he-IL">
              <a:solidFill>
                <a:srgbClr val="04617B">
                  <a:shade val="90000"/>
                </a:srgbClr>
              </a:solidFill>
            </a:endParaRPr>
          </a:p>
        </p:txBody>
      </p:sp>
      <p:sp>
        <p:nvSpPr>
          <p:cNvPr id="7" name="מציין מיקום של מספר שקופית 17"/>
          <p:cNvSpPr>
            <a:spLocks noGrp="1"/>
          </p:cNvSpPr>
          <p:nvPr>
            <p:ph type="sldNum" sz="quarter" idx="12"/>
          </p:nvPr>
        </p:nvSpPr>
        <p:spPr/>
        <p:txBody>
          <a:bodyPr/>
          <a:lstStyle>
            <a:lvl1pPr>
              <a:defRPr/>
            </a:lvl1pPr>
          </a:lstStyle>
          <a:p>
            <a:fld id="{3793461A-5B85-4A9F-8713-1A2470EE6BD9}" type="slidenum">
              <a:rPr lang="he-IL" altLang="he-IL"/>
              <a:pPr/>
              <a:t>‹#›</a:t>
            </a:fld>
            <a:endParaRPr lang="he-IL" altLang="he-IL"/>
          </a:p>
        </p:txBody>
      </p:sp>
    </p:spTree>
    <p:extLst>
      <p:ext uri="{BB962C8B-B14F-4D97-AF65-F5344CB8AC3E}">
        <p14:creationId xmlns:p14="http://schemas.microsoft.com/office/powerpoint/2010/main" val="3127862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704088"/>
            <a:ext cx="8229600" cy="1143000"/>
          </a:xfrm>
        </p:spPr>
        <p:txBody>
          <a:bodyPr/>
          <a:lstStyle>
            <a:lvl1pPr>
              <a:defRPr/>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he-IL" smtClean="0"/>
              <a:t>לחץ כדי לערוך סגנונות טקסט של תבנית בסיס</a:t>
            </a:r>
          </a:p>
        </p:txBody>
      </p:sp>
      <p:sp>
        <p:nvSpPr>
          <p:cNvPr id="4" name="מציין מיקום טקסט 3"/>
          <p:cNvSpPr>
            <a:spLocks noGrp="1"/>
          </p:cNvSpPr>
          <p:nvPr>
            <p:ph type="body" sz="half" idx="3"/>
          </p:nvPr>
        </p:nvSpPr>
        <p:spPr>
          <a:xfrm>
            <a:off x="4645026"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he-IL" smtClean="0"/>
              <a:t>לחץ כדי לערוך סגנונות טקסט של תבנית בסיס</a:t>
            </a:r>
          </a:p>
        </p:txBody>
      </p:sp>
      <p:sp>
        <p:nvSpPr>
          <p:cNvPr id="5" name="מציין מיקום תוכן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6" name="מציין מיקום תוכן 5"/>
          <p:cNvSpPr>
            <a:spLocks noGrp="1"/>
          </p:cNvSpPr>
          <p:nvPr>
            <p:ph sz="quarter" idx="4"/>
          </p:nvPr>
        </p:nvSpPr>
        <p:spPr>
          <a:xfrm>
            <a:off x="4645026" y="2514600"/>
            <a:ext cx="4041775" cy="3845720"/>
          </a:xfrm>
        </p:spPr>
        <p:txBody>
          <a:bodyPr tIns="0"/>
          <a:lstStyle>
            <a:lvl1pPr>
              <a:defRPr sz="2200"/>
            </a:lvl1pPr>
            <a:lvl2pPr>
              <a:defRPr sz="2000"/>
            </a:lvl2pPr>
            <a:lvl3pPr>
              <a:defRPr sz="1800"/>
            </a:lvl3pPr>
            <a:lvl4pPr>
              <a:defRPr sz="1600"/>
            </a:lvl4pPr>
            <a:lvl5pPr>
              <a:defRPr sz="1600"/>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מציין מיקום של תאריך 9"/>
          <p:cNvSpPr>
            <a:spLocks noGrp="1"/>
          </p:cNvSpPr>
          <p:nvPr>
            <p:ph type="dt" sz="half" idx="10"/>
          </p:nvPr>
        </p:nvSpPr>
        <p:spPr/>
        <p:txBody>
          <a:bodyPr/>
          <a:lstStyle>
            <a:lvl1pPr>
              <a:defRPr/>
            </a:lvl1pPr>
          </a:lstStyle>
          <a:p>
            <a:pPr>
              <a:defRPr/>
            </a:pPr>
            <a:fld id="{5F26D0AD-9EC1-4B4F-A300-C15000A4D333}" type="datetime8">
              <a:rPr lang="he-IL">
                <a:solidFill>
                  <a:srgbClr val="04617B">
                    <a:shade val="90000"/>
                  </a:srgbClr>
                </a:solidFill>
              </a:rPr>
              <a:pPr>
                <a:defRPr/>
              </a:pPr>
              <a:t>29 אפריל 18</a:t>
            </a:fld>
            <a:endParaRPr lang="he-IL">
              <a:solidFill>
                <a:srgbClr val="04617B">
                  <a:shade val="90000"/>
                </a:srgbClr>
              </a:solidFill>
            </a:endParaRPr>
          </a:p>
        </p:txBody>
      </p:sp>
      <p:sp>
        <p:nvSpPr>
          <p:cNvPr id="8" name="מציין מיקום של כותרת תחתונה 21"/>
          <p:cNvSpPr>
            <a:spLocks noGrp="1"/>
          </p:cNvSpPr>
          <p:nvPr>
            <p:ph type="ftr" sz="quarter" idx="11"/>
          </p:nvPr>
        </p:nvSpPr>
        <p:spPr/>
        <p:txBody>
          <a:bodyPr/>
          <a:lstStyle>
            <a:lvl1pPr>
              <a:defRPr/>
            </a:lvl1pPr>
          </a:lstStyle>
          <a:p>
            <a:pPr>
              <a:defRPr/>
            </a:pPr>
            <a:r>
              <a:rPr lang="en-US">
                <a:solidFill>
                  <a:srgbClr val="04617B">
                    <a:shade val="90000"/>
                  </a:srgbClr>
                </a:solidFill>
              </a:rPr>
              <a:t>Mahmud zoabi-sakhnin college</a:t>
            </a:r>
            <a:endParaRPr lang="he-IL">
              <a:solidFill>
                <a:srgbClr val="04617B">
                  <a:shade val="90000"/>
                </a:srgbClr>
              </a:solidFill>
            </a:endParaRPr>
          </a:p>
        </p:txBody>
      </p:sp>
      <p:sp>
        <p:nvSpPr>
          <p:cNvPr id="9" name="מציין מיקום של מספר שקופית 17"/>
          <p:cNvSpPr>
            <a:spLocks noGrp="1"/>
          </p:cNvSpPr>
          <p:nvPr>
            <p:ph type="sldNum" sz="quarter" idx="12"/>
          </p:nvPr>
        </p:nvSpPr>
        <p:spPr/>
        <p:txBody>
          <a:bodyPr/>
          <a:lstStyle>
            <a:lvl1pPr>
              <a:defRPr/>
            </a:lvl1pPr>
          </a:lstStyle>
          <a:p>
            <a:fld id="{9EC045E6-3C2D-4269-B080-B18044843741}" type="slidenum">
              <a:rPr lang="he-IL" altLang="he-IL"/>
              <a:pPr/>
              <a:t>‹#›</a:t>
            </a:fld>
            <a:endParaRPr lang="he-IL" altLang="he-IL"/>
          </a:p>
        </p:txBody>
      </p:sp>
    </p:spTree>
    <p:extLst>
      <p:ext uri="{BB962C8B-B14F-4D97-AF65-F5344CB8AC3E}">
        <p14:creationId xmlns:p14="http://schemas.microsoft.com/office/powerpoint/2010/main" val="2045466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he-IL" smtClean="0"/>
              <a:t>לחץ כדי לערוך סגנון כותרת של תבנית בסיס</a:t>
            </a:r>
            <a:endParaRPr lang="en-US"/>
          </a:p>
        </p:txBody>
      </p:sp>
      <p:sp>
        <p:nvSpPr>
          <p:cNvPr id="3" name="מציין מיקום של תאריך 9"/>
          <p:cNvSpPr>
            <a:spLocks noGrp="1"/>
          </p:cNvSpPr>
          <p:nvPr>
            <p:ph type="dt" sz="half" idx="10"/>
          </p:nvPr>
        </p:nvSpPr>
        <p:spPr/>
        <p:txBody>
          <a:bodyPr/>
          <a:lstStyle>
            <a:lvl1pPr>
              <a:defRPr/>
            </a:lvl1pPr>
          </a:lstStyle>
          <a:p>
            <a:pPr>
              <a:defRPr/>
            </a:pPr>
            <a:fld id="{64F354AA-7B93-42E8-BA1A-151670598AF5}" type="datetime8">
              <a:rPr lang="he-IL">
                <a:solidFill>
                  <a:srgbClr val="04617B">
                    <a:shade val="90000"/>
                  </a:srgbClr>
                </a:solidFill>
              </a:rPr>
              <a:pPr>
                <a:defRPr/>
              </a:pPr>
              <a:t>29 אפריל 18</a:t>
            </a:fld>
            <a:endParaRPr lang="he-IL">
              <a:solidFill>
                <a:srgbClr val="04617B">
                  <a:shade val="90000"/>
                </a:srgbClr>
              </a:solidFill>
            </a:endParaRPr>
          </a:p>
        </p:txBody>
      </p:sp>
      <p:sp>
        <p:nvSpPr>
          <p:cNvPr id="4" name="מציין מיקום של כותרת תחתונה 21"/>
          <p:cNvSpPr>
            <a:spLocks noGrp="1"/>
          </p:cNvSpPr>
          <p:nvPr>
            <p:ph type="ftr" sz="quarter" idx="11"/>
          </p:nvPr>
        </p:nvSpPr>
        <p:spPr/>
        <p:txBody>
          <a:bodyPr/>
          <a:lstStyle>
            <a:lvl1pPr>
              <a:defRPr/>
            </a:lvl1pPr>
          </a:lstStyle>
          <a:p>
            <a:pPr>
              <a:defRPr/>
            </a:pPr>
            <a:r>
              <a:rPr lang="en-US">
                <a:solidFill>
                  <a:srgbClr val="04617B">
                    <a:shade val="90000"/>
                  </a:srgbClr>
                </a:solidFill>
              </a:rPr>
              <a:t>Mahmud zoabi-sakhnin college</a:t>
            </a:r>
            <a:endParaRPr lang="he-IL">
              <a:solidFill>
                <a:srgbClr val="04617B">
                  <a:shade val="90000"/>
                </a:srgbClr>
              </a:solidFill>
            </a:endParaRPr>
          </a:p>
        </p:txBody>
      </p:sp>
      <p:sp>
        <p:nvSpPr>
          <p:cNvPr id="5" name="מציין מיקום של מספר שקופית 17"/>
          <p:cNvSpPr>
            <a:spLocks noGrp="1"/>
          </p:cNvSpPr>
          <p:nvPr>
            <p:ph type="sldNum" sz="quarter" idx="12"/>
          </p:nvPr>
        </p:nvSpPr>
        <p:spPr/>
        <p:txBody>
          <a:bodyPr/>
          <a:lstStyle>
            <a:lvl1pPr>
              <a:defRPr/>
            </a:lvl1pPr>
          </a:lstStyle>
          <a:p>
            <a:fld id="{D6A33928-9B7F-434E-881D-3AAF9986F4F5}" type="slidenum">
              <a:rPr lang="he-IL" altLang="he-IL"/>
              <a:pPr/>
              <a:t>‹#›</a:t>
            </a:fld>
            <a:endParaRPr lang="he-IL" altLang="he-IL"/>
          </a:p>
        </p:txBody>
      </p:sp>
    </p:spTree>
    <p:extLst>
      <p:ext uri="{BB962C8B-B14F-4D97-AF65-F5344CB8AC3E}">
        <p14:creationId xmlns:p14="http://schemas.microsoft.com/office/powerpoint/2010/main" val="3573662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9"/>
          <p:cNvSpPr>
            <a:spLocks noGrp="1"/>
          </p:cNvSpPr>
          <p:nvPr>
            <p:ph type="dt" sz="half" idx="10"/>
          </p:nvPr>
        </p:nvSpPr>
        <p:spPr/>
        <p:txBody>
          <a:bodyPr/>
          <a:lstStyle>
            <a:lvl1pPr>
              <a:defRPr/>
            </a:lvl1pPr>
          </a:lstStyle>
          <a:p>
            <a:pPr>
              <a:defRPr/>
            </a:pPr>
            <a:fld id="{B507509B-9E19-404C-9314-95F30091C9E3}" type="datetime8">
              <a:rPr lang="he-IL">
                <a:solidFill>
                  <a:srgbClr val="04617B">
                    <a:shade val="90000"/>
                  </a:srgbClr>
                </a:solidFill>
              </a:rPr>
              <a:pPr>
                <a:defRPr/>
              </a:pPr>
              <a:t>29 אפריל 18</a:t>
            </a:fld>
            <a:endParaRPr lang="he-IL">
              <a:solidFill>
                <a:srgbClr val="04617B">
                  <a:shade val="90000"/>
                </a:srgbClr>
              </a:solidFill>
            </a:endParaRPr>
          </a:p>
        </p:txBody>
      </p:sp>
      <p:sp>
        <p:nvSpPr>
          <p:cNvPr id="3" name="מציין מיקום של כותרת תחתונה 21"/>
          <p:cNvSpPr>
            <a:spLocks noGrp="1"/>
          </p:cNvSpPr>
          <p:nvPr>
            <p:ph type="ftr" sz="quarter" idx="11"/>
          </p:nvPr>
        </p:nvSpPr>
        <p:spPr/>
        <p:txBody>
          <a:bodyPr/>
          <a:lstStyle>
            <a:lvl1pPr>
              <a:defRPr/>
            </a:lvl1pPr>
          </a:lstStyle>
          <a:p>
            <a:pPr>
              <a:defRPr/>
            </a:pPr>
            <a:r>
              <a:rPr lang="en-US">
                <a:solidFill>
                  <a:srgbClr val="04617B">
                    <a:shade val="90000"/>
                  </a:srgbClr>
                </a:solidFill>
              </a:rPr>
              <a:t>Mahmud zoabi-sakhnin college</a:t>
            </a:r>
            <a:endParaRPr lang="he-IL">
              <a:solidFill>
                <a:srgbClr val="04617B">
                  <a:shade val="90000"/>
                </a:srgbClr>
              </a:solidFill>
            </a:endParaRPr>
          </a:p>
        </p:txBody>
      </p:sp>
      <p:sp>
        <p:nvSpPr>
          <p:cNvPr id="4" name="מציין מיקום של מספר שקופית 17"/>
          <p:cNvSpPr>
            <a:spLocks noGrp="1"/>
          </p:cNvSpPr>
          <p:nvPr>
            <p:ph type="sldNum" sz="quarter" idx="12"/>
          </p:nvPr>
        </p:nvSpPr>
        <p:spPr/>
        <p:txBody>
          <a:bodyPr/>
          <a:lstStyle>
            <a:lvl1pPr>
              <a:defRPr/>
            </a:lvl1pPr>
          </a:lstStyle>
          <a:p>
            <a:fld id="{53B02C31-39BD-4579-82EB-059C1CE5F5A9}" type="slidenum">
              <a:rPr lang="he-IL" altLang="he-IL"/>
              <a:pPr/>
              <a:t>‹#›</a:t>
            </a:fld>
            <a:endParaRPr lang="he-IL" altLang="he-IL"/>
          </a:p>
        </p:txBody>
      </p:sp>
    </p:spTree>
    <p:extLst>
      <p:ext uri="{BB962C8B-B14F-4D97-AF65-F5344CB8AC3E}">
        <p14:creationId xmlns:p14="http://schemas.microsoft.com/office/powerpoint/2010/main" val="3843958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he-IL" smtClean="0"/>
              <a:t>לחץ כדי לערוך סגנונות טקסט של תבנית בסיס</a:t>
            </a:r>
          </a:p>
        </p:txBody>
      </p:sp>
      <p:sp>
        <p:nvSpPr>
          <p:cNvPr id="4" name="מציין מיקום תוכן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9"/>
          <p:cNvSpPr>
            <a:spLocks noGrp="1"/>
          </p:cNvSpPr>
          <p:nvPr>
            <p:ph type="dt" sz="half" idx="10"/>
          </p:nvPr>
        </p:nvSpPr>
        <p:spPr/>
        <p:txBody>
          <a:bodyPr/>
          <a:lstStyle>
            <a:lvl1pPr>
              <a:defRPr/>
            </a:lvl1pPr>
          </a:lstStyle>
          <a:p>
            <a:pPr>
              <a:defRPr/>
            </a:pPr>
            <a:fld id="{593971DC-D24B-4E24-B15D-0CDBB2867E51}" type="datetime8">
              <a:rPr lang="he-IL">
                <a:solidFill>
                  <a:srgbClr val="04617B">
                    <a:shade val="90000"/>
                  </a:srgbClr>
                </a:solidFill>
              </a:rPr>
              <a:pPr>
                <a:defRPr/>
              </a:pPr>
              <a:t>29 אפריל 18</a:t>
            </a:fld>
            <a:endParaRPr lang="he-IL">
              <a:solidFill>
                <a:srgbClr val="04617B">
                  <a:shade val="90000"/>
                </a:srgbClr>
              </a:solidFill>
            </a:endParaRPr>
          </a:p>
        </p:txBody>
      </p:sp>
      <p:sp>
        <p:nvSpPr>
          <p:cNvPr id="6" name="מציין מיקום של כותרת תחתונה 21"/>
          <p:cNvSpPr>
            <a:spLocks noGrp="1"/>
          </p:cNvSpPr>
          <p:nvPr>
            <p:ph type="ftr" sz="quarter" idx="11"/>
          </p:nvPr>
        </p:nvSpPr>
        <p:spPr/>
        <p:txBody>
          <a:bodyPr/>
          <a:lstStyle>
            <a:lvl1pPr>
              <a:defRPr/>
            </a:lvl1pPr>
          </a:lstStyle>
          <a:p>
            <a:pPr>
              <a:defRPr/>
            </a:pPr>
            <a:r>
              <a:rPr lang="en-US">
                <a:solidFill>
                  <a:srgbClr val="04617B">
                    <a:shade val="90000"/>
                  </a:srgbClr>
                </a:solidFill>
              </a:rPr>
              <a:t>Mahmud zoabi-sakhnin college</a:t>
            </a:r>
            <a:endParaRPr lang="he-IL">
              <a:solidFill>
                <a:srgbClr val="04617B">
                  <a:shade val="90000"/>
                </a:srgbClr>
              </a:solidFill>
            </a:endParaRPr>
          </a:p>
        </p:txBody>
      </p:sp>
      <p:sp>
        <p:nvSpPr>
          <p:cNvPr id="7" name="מציין מיקום של מספר שקופית 17"/>
          <p:cNvSpPr>
            <a:spLocks noGrp="1"/>
          </p:cNvSpPr>
          <p:nvPr>
            <p:ph type="sldNum" sz="quarter" idx="12"/>
          </p:nvPr>
        </p:nvSpPr>
        <p:spPr/>
        <p:txBody>
          <a:bodyPr/>
          <a:lstStyle>
            <a:lvl1pPr>
              <a:defRPr/>
            </a:lvl1pPr>
          </a:lstStyle>
          <a:p>
            <a:fld id="{A5FB3A36-D47F-4E8C-A8BF-68163D0D2F14}" type="slidenum">
              <a:rPr lang="he-IL" altLang="he-IL"/>
              <a:pPr/>
              <a:t>‹#›</a:t>
            </a:fld>
            <a:endParaRPr lang="he-IL" altLang="he-IL"/>
          </a:p>
        </p:txBody>
      </p:sp>
    </p:spTree>
    <p:extLst>
      <p:ext uri="{BB962C8B-B14F-4D97-AF65-F5344CB8AC3E}">
        <p14:creationId xmlns:p14="http://schemas.microsoft.com/office/powerpoint/2010/main" val="1663073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5" name="מלבן עם פינה יחידה חתוכה ומעוגלת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משולש ישר-זווית 5"/>
          <p:cNvSpPr/>
          <p:nvPr/>
        </p:nvSpPr>
        <p:spPr>
          <a:xfrm rot="420000" flipV="1">
            <a:off x="8004176"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צורה חופשית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solidFill>
                <a:prstClr val="black"/>
              </a:solidFill>
              <a:cs typeface="Arial" panose="020B0604020202020204" pitchFamily="34" charset="0"/>
            </a:endParaRPr>
          </a:p>
        </p:txBody>
      </p:sp>
      <p:sp>
        <p:nvSpPr>
          <p:cNvPr id="8" name="צורה חופשית 7"/>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solidFill>
                <a:prstClr val="black"/>
              </a:solidFill>
              <a:cs typeface="Arial" panose="020B0604020202020204" pitchFamily="34" charset="0"/>
            </a:endParaRPr>
          </a:p>
        </p:txBody>
      </p:sp>
      <p:sp>
        <p:nvSpPr>
          <p:cNvPr id="2" name="כותרת 1"/>
          <p:cNvSpPr>
            <a:spLocks noGrp="1"/>
          </p:cNvSpPr>
          <p:nvPr>
            <p:ph type="title"/>
          </p:nvPr>
        </p:nvSpPr>
        <p:spPr>
          <a:xfrm>
            <a:off x="609600" y="1176998"/>
            <a:ext cx="2212848" cy="1582621"/>
          </a:xfrm>
        </p:spPr>
        <p:txBody>
          <a:bodyPr lIns="45720" rIns="45720" bIns="45720"/>
          <a:lstStyle>
            <a:lvl1pPr algn="l">
              <a:buNone/>
              <a:defRPr sz="2000" b="1">
                <a:solidFill>
                  <a:schemeClr val="tx2"/>
                </a:solidFill>
              </a:defRPr>
            </a:lvl1pPr>
          </a:lstStyle>
          <a:p>
            <a:r>
              <a:rPr lang="he-IL" smtClean="0"/>
              <a:t>לחץ כדי לערוך סגנון כותרת של תבנית בסיס</a:t>
            </a:r>
            <a:endParaRPr lang="en-US"/>
          </a:p>
        </p:txBody>
      </p:sp>
      <p:sp>
        <p:nvSpPr>
          <p:cNvPr id="4" name="מציין מיקום טקסט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he-IL" smtClean="0"/>
              <a:t>לחץ כדי לערוך סגנונות טקסט של תבנית בסיס</a:t>
            </a:r>
          </a:p>
        </p:txBody>
      </p:sp>
      <p:sp>
        <p:nvSpPr>
          <p:cNvPr id="3" name="מציין מיקום של תמונה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he-IL" noProof="0" smtClean="0"/>
              <a:t>לחץ על הסמל כדי להוסיף תמונה</a:t>
            </a:r>
            <a:endParaRPr lang="en-US" noProof="0" dirty="0"/>
          </a:p>
        </p:txBody>
      </p:sp>
      <p:sp>
        <p:nvSpPr>
          <p:cNvPr id="9" name="מציין מיקום של תאריך 4"/>
          <p:cNvSpPr>
            <a:spLocks noGrp="1"/>
          </p:cNvSpPr>
          <p:nvPr>
            <p:ph type="dt" sz="half" idx="10"/>
          </p:nvPr>
        </p:nvSpPr>
        <p:spPr/>
        <p:txBody>
          <a:bodyPr/>
          <a:lstStyle>
            <a:lvl1pPr>
              <a:defRPr/>
            </a:lvl1pPr>
          </a:lstStyle>
          <a:p>
            <a:pPr>
              <a:defRPr/>
            </a:pPr>
            <a:fld id="{BA4F572F-5007-4AA3-BBF5-7BD807A3AA0A}" type="datetime8">
              <a:rPr lang="he-IL">
                <a:solidFill>
                  <a:srgbClr val="04617B">
                    <a:shade val="90000"/>
                  </a:srgbClr>
                </a:solidFill>
              </a:rPr>
              <a:pPr>
                <a:defRPr/>
              </a:pPr>
              <a:t>29 אפריל 18</a:t>
            </a:fld>
            <a:endParaRPr lang="he-IL">
              <a:solidFill>
                <a:srgbClr val="04617B">
                  <a:shade val="90000"/>
                </a:srgbClr>
              </a:solidFill>
            </a:endParaRPr>
          </a:p>
        </p:txBody>
      </p:sp>
      <p:sp>
        <p:nvSpPr>
          <p:cNvPr id="10" name="מציין מיקום של כותרת תחתונה 5"/>
          <p:cNvSpPr>
            <a:spLocks noGrp="1"/>
          </p:cNvSpPr>
          <p:nvPr>
            <p:ph type="ftr" sz="quarter" idx="11"/>
          </p:nvPr>
        </p:nvSpPr>
        <p:spPr/>
        <p:txBody>
          <a:bodyPr/>
          <a:lstStyle>
            <a:lvl1pPr>
              <a:defRPr/>
            </a:lvl1pPr>
          </a:lstStyle>
          <a:p>
            <a:pPr>
              <a:defRPr/>
            </a:pPr>
            <a:r>
              <a:rPr lang="en-US">
                <a:solidFill>
                  <a:srgbClr val="04617B">
                    <a:shade val="90000"/>
                  </a:srgbClr>
                </a:solidFill>
              </a:rPr>
              <a:t>Mahmud zoabi-sakhnin college</a:t>
            </a:r>
            <a:endParaRPr lang="he-IL">
              <a:solidFill>
                <a:srgbClr val="04617B">
                  <a:shade val="90000"/>
                </a:srgbClr>
              </a:solidFill>
            </a:endParaRPr>
          </a:p>
        </p:txBody>
      </p:sp>
      <p:sp>
        <p:nvSpPr>
          <p:cNvPr id="11" name="מציין מיקום של מספר שקופית 6"/>
          <p:cNvSpPr>
            <a:spLocks noGrp="1"/>
          </p:cNvSpPr>
          <p:nvPr>
            <p:ph type="sldNum" sz="quarter" idx="12"/>
          </p:nvPr>
        </p:nvSpPr>
        <p:spPr>
          <a:xfrm>
            <a:off x="8077200" y="6356352"/>
            <a:ext cx="609600" cy="365125"/>
          </a:xfrm>
        </p:spPr>
        <p:txBody>
          <a:bodyPr/>
          <a:lstStyle>
            <a:lvl1pPr>
              <a:defRPr/>
            </a:lvl1pPr>
          </a:lstStyle>
          <a:p>
            <a:fld id="{F6434934-25FC-4E1E-8EB6-AD0F6FB2F987}" type="slidenum">
              <a:rPr lang="he-IL" altLang="he-IL"/>
              <a:pPr/>
              <a:t>‹#›</a:t>
            </a:fld>
            <a:endParaRPr lang="he-IL" altLang="he-IL"/>
          </a:p>
        </p:txBody>
      </p:sp>
    </p:spTree>
    <p:extLst>
      <p:ext uri="{BB962C8B-B14F-4D97-AF65-F5344CB8AC3E}">
        <p14:creationId xmlns:p14="http://schemas.microsoft.com/office/powerpoint/2010/main" val="1054129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צורה חופשית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solidFill>
                <a:prstClr val="black"/>
              </a:solidFill>
              <a:cs typeface="Arial" panose="020B0604020202020204" pitchFamily="34" charset="0"/>
            </a:endParaRPr>
          </a:p>
        </p:txBody>
      </p:sp>
      <p:sp>
        <p:nvSpPr>
          <p:cNvPr id="8" name="צורה חופשית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solidFill>
                <a:prstClr val="black"/>
              </a:solidFill>
              <a:cs typeface="Arial" panose="020B0604020202020204" pitchFamily="34" charset="0"/>
            </a:endParaRPr>
          </a:p>
        </p:txBody>
      </p:sp>
      <p:sp>
        <p:nvSpPr>
          <p:cNvPr id="1028" name="מציין מיקום של כותרת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he-IL" altLang="he-IL" smtClean="0"/>
              <a:t>לחץ כדי לערוך סגנון כותרת של תבנית בסיס</a:t>
            </a:r>
          </a:p>
        </p:txBody>
      </p:sp>
      <p:sp>
        <p:nvSpPr>
          <p:cNvPr id="1029" name="מציין מיקום טקסט 29"/>
          <p:cNvSpPr>
            <a:spLocks noGrp="1"/>
          </p:cNvSpPr>
          <p:nvPr>
            <p:ph type="body" idx="1"/>
          </p:nvPr>
        </p:nvSpPr>
        <p:spPr bwMode="auto">
          <a:xfrm>
            <a:off x="457200" y="1935165"/>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10" name="מציין מיקום של תאריך 9"/>
          <p:cNvSpPr>
            <a:spLocks noGrp="1"/>
          </p:cNvSpPr>
          <p:nvPr>
            <p:ph type="dt" sz="half" idx="2"/>
          </p:nvPr>
        </p:nvSpPr>
        <p:spPr>
          <a:xfrm>
            <a:off x="457200" y="6356352"/>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041356E4-8A93-48E7-AC20-997C9A7065E3}" type="datetime8">
              <a:rPr lang="he-IL">
                <a:solidFill>
                  <a:srgbClr val="04617B">
                    <a:shade val="90000"/>
                  </a:srgbClr>
                </a:solidFill>
              </a:rPr>
              <a:pPr>
                <a:defRPr/>
              </a:pPr>
              <a:t>29 אפריל 18</a:t>
            </a:fld>
            <a:endParaRPr lang="he-IL">
              <a:solidFill>
                <a:srgbClr val="04617B">
                  <a:shade val="90000"/>
                </a:srgbClr>
              </a:solidFill>
            </a:endParaRPr>
          </a:p>
        </p:txBody>
      </p:sp>
      <p:sp>
        <p:nvSpPr>
          <p:cNvPr id="22" name="מציין מיקום של כותרת תחתונה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r>
              <a:rPr lang="en-US">
                <a:solidFill>
                  <a:srgbClr val="04617B">
                    <a:shade val="90000"/>
                  </a:srgbClr>
                </a:solidFill>
              </a:rPr>
              <a:t>Mahmud zoabi-sakhnin college</a:t>
            </a:r>
            <a:endParaRPr lang="he-IL">
              <a:solidFill>
                <a:srgbClr val="04617B">
                  <a:shade val="90000"/>
                </a:srgbClr>
              </a:solidFill>
            </a:endParaRPr>
          </a:p>
        </p:txBody>
      </p:sp>
      <p:sp>
        <p:nvSpPr>
          <p:cNvPr id="18" name="מציין מיקום של מספר שקופית 17"/>
          <p:cNvSpPr>
            <a:spLocks noGrp="1"/>
          </p:cNvSpPr>
          <p:nvPr>
            <p:ph type="sldNum" sz="quarter" idx="4"/>
          </p:nvPr>
        </p:nvSpPr>
        <p:spPr>
          <a:xfrm>
            <a:off x="7924800" y="6356352"/>
            <a:ext cx="7620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latin typeface="Constantia" panose="02030602050306030303" pitchFamily="18" charset="0"/>
                <a:cs typeface="David" panose="020E0502060401010101" pitchFamily="34" charset="-79"/>
              </a:defRPr>
            </a:lvl1pPr>
          </a:lstStyle>
          <a:p>
            <a:pPr fontAlgn="base">
              <a:spcBef>
                <a:spcPct val="0"/>
              </a:spcBef>
              <a:spcAft>
                <a:spcPct val="0"/>
              </a:spcAft>
            </a:pPr>
            <a:fld id="{2D7E8B2D-2FE9-4AB1-ABF0-FCC5B9E031A1}" type="slidenum">
              <a:rPr lang="he-IL" altLang="he-IL"/>
              <a:pPr fontAlgn="base">
                <a:spcBef>
                  <a:spcPct val="0"/>
                </a:spcBef>
                <a:spcAft>
                  <a:spcPct val="0"/>
                </a:spcAft>
              </a:pPr>
              <a:t>‹#›</a:t>
            </a:fld>
            <a:endParaRPr lang="he-IL" altLang="he-IL"/>
          </a:p>
        </p:txBody>
      </p:sp>
      <p:grpSp>
        <p:nvGrpSpPr>
          <p:cNvPr id="1033" name="קבוצה 1"/>
          <p:cNvGrpSpPr>
            <a:grpSpLocks/>
          </p:cNvGrpSpPr>
          <p:nvPr/>
        </p:nvGrpSpPr>
        <p:grpSpPr bwMode="auto">
          <a:xfrm>
            <a:off x="-19049" y="203200"/>
            <a:ext cx="9180513" cy="647700"/>
            <a:chOff x="-19045" y="216550"/>
            <a:chExt cx="9180548" cy="649224"/>
          </a:xfrm>
        </p:grpSpPr>
        <p:sp>
          <p:nvSpPr>
            <p:cNvPr id="12" name="צורה חופשית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cs typeface="Arial" panose="020B0604020202020204" pitchFamily="34" charset="0"/>
              </a:endParaRPr>
            </a:p>
          </p:txBody>
        </p:sp>
        <p:sp>
          <p:nvSpPr>
            <p:cNvPr id="13" name="צורה חופשית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cs typeface="Arial" panose="020B0604020202020204" pitchFamily="34" charset="0"/>
              </a:endParaRPr>
            </a:p>
          </p:txBody>
        </p:sp>
      </p:grpSp>
    </p:spTree>
    <p:extLst>
      <p:ext uri="{BB962C8B-B14F-4D97-AF65-F5344CB8AC3E}">
        <p14:creationId xmlns:p14="http://schemas.microsoft.com/office/powerpoint/2010/main" val="23087461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1" eaLnBrk="0" fontAlgn="base" hangingPunct="0">
        <a:spcBef>
          <a:spcPct val="0"/>
        </a:spcBef>
        <a:spcAft>
          <a:spcPct val="0"/>
        </a:spcAft>
        <a:defRPr sz="5000" kern="1200">
          <a:solidFill>
            <a:schemeClr val="tx2"/>
          </a:solidFill>
          <a:latin typeface="+mj-lt"/>
          <a:ea typeface="+mj-ea"/>
          <a:cs typeface="+mj-cs"/>
        </a:defRPr>
      </a:lvl1pPr>
      <a:lvl2pPr algn="l" rtl="1" eaLnBrk="0" fontAlgn="base" hangingPunct="0">
        <a:spcBef>
          <a:spcPct val="0"/>
        </a:spcBef>
        <a:spcAft>
          <a:spcPct val="0"/>
        </a:spcAft>
        <a:defRPr sz="5000">
          <a:solidFill>
            <a:schemeClr val="tx2"/>
          </a:solidFill>
          <a:latin typeface="Calibri" pitchFamily="34" charset="0"/>
          <a:cs typeface="Arial" pitchFamily="34" charset="0"/>
        </a:defRPr>
      </a:lvl2pPr>
      <a:lvl3pPr algn="l" rtl="1" eaLnBrk="0" fontAlgn="base" hangingPunct="0">
        <a:spcBef>
          <a:spcPct val="0"/>
        </a:spcBef>
        <a:spcAft>
          <a:spcPct val="0"/>
        </a:spcAft>
        <a:defRPr sz="5000">
          <a:solidFill>
            <a:schemeClr val="tx2"/>
          </a:solidFill>
          <a:latin typeface="Calibri" pitchFamily="34" charset="0"/>
          <a:cs typeface="Arial" pitchFamily="34" charset="0"/>
        </a:defRPr>
      </a:lvl3pPr>
      <a:lvl4pPr algn="l" rtl="1" eaLnBrk="0" fontAlgn="base" hangingPunct="0">
        <a:spcBef>
          <a:spcPct val="0"/>
        </a:spcBef>
        <a:spcAft>
          <a:spcPct val="0"/>
        </a:spcAft>
        <a:defRPr sz="5000">
          <a:solidFill>
            <a:schemeClr val="tx2"/>
          </a:solidFill>
          <a:latin typeface="Calibri" pitchFamily="34" charset="0"/>
          <a:cs typeface="Arial" pitchFamily="34" charset="0"/>
        </a:defRPr>
      </a:lvl4pPr>
      <a:lvl5pPr algn="l" rtl="1" eaLnBrk="0" fontAlgn="base" hangingPunct="0">
        <a:spcBef>
          <a:spcPct val="0"/>
        </a:spcBef>
        <a:spcAft>
          <a:spcPct val="0"/>
        </a:spcAft>
        <a:defRPr sz="5000">
          <a:solidFill>
            <a:schemeClr val="tx2"/>
          </a:solidFill>
          <a:latin typeface="Calibri" pitchFamily="34" charset="0"/>
          <a:cs typeface="Arial" pitchFamily="34" charset="0"/>
        </a:defRPr>
      </a:lvl5pPr>
      <a:lvl6pPr marL="457200" algn="l" rtl="1" fontAlgn="base">
        <a:spcBef>
          <a:spcPct val="0"/>
        </a:spcBef>
        <a:spcAft>
          <a:spcPct val="0"/>
        </a:spcAft>
        <a:defRPr sz="5000">
          <a:solidFill>
            <a:schemeClr val="tx2"/>
          </a:solidFill>
          <a:latin typeface="Calibri" pitchFamily="34" charset="0"/>
          <a:cs typeface="Arial" pitchFamily="34" charset="0"/>
        </a:defRPr>
      </a:lvl6pPr>
      <a:lvl7pPr marL="914400" algn="l" rtl="1" fontAlgn="base">
        <a:spcBef>
          <a:spcPct val="0"/>
        </a:spcBef>
        <a:spcAft>
          <a:spcPct val="0"/>
        </a:spcAft>
        <a:defRPr sz="5000">
          <a:solidFill>
            <a:schemeClr val="tx2"/>
          </a:solidFill>
          <a:latin typeface="Calibri" pitchFamily="34" charset="0"/>
          <a:cs typeface="Arial" pitchFamily="34" charset="0"/>
        </a:defRPr>
      </a:lvl7pPr>
      <a:lvl8pPr marL="1371600" algn="l" rtl="1" fontAlgn="base">
        <a:spcBef>
          <a:spcPct val="0"/>
        </a:spcBef>
        <a:spcAft>
          <a:spcPct val="0"/>
        </a:spcAft>
        <a:defRPr sz="5000">
          <a:solidFill>
            <a:schemeClr val="tx2"/>
          </a:solidFill>
          <a:latin typeface="Calibri" pitchFamily="34" charset="0"/>
          <a:cs typeface="Arial" pitchFamily="34" charset="0"/>
        </a:defRPr>
      </a:lvl8pPr>
      <a:lvl9pPr marL="1828800" algn="l" rtl="1" fontAlgn="base">
        <a:spcBef>
          <a:spcPct val="0"/>
        </a:spcBef>
        <a:spcAft>
          <a:spcPct val="0"/>
        </a:spcAft>
        <a:defRPr sz="5000">
          <a:solidFill>
            <a:schemeClr val="tx2"/>
          </a:solidFill>
          <a:latin typeface="Calibri" pitchFamily="34" charset="0"/>
          <a:cs typeface="Arial" pitchFamily="34" charset="0"/>
        </a:defRPr>
      </a:lvl9pPr>
    </p:titleStyle>
    <p:bodyStyle>
      <a:lvl1pPr marL="273050" indent="-273050" algn="r" rtl="1"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r" rtl="1"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r" rtl="1"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r" rtl="1"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r" rtl="1"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67544" y="764704"/>
            <a:ext cx="8229600" cy="5400600"/>
          </a:xfrm>
        </p:spPr>
        <p:txBody>
          <a:bodyPr/>
          <a:lstStyle/>
          <a:p>
            <a:pPr algn="ctr"/>
            <a:r>
              <a:rPr lang="he-IL" sz="6000" b="1" dirty="0">
                <a:solidFill>
                  <a:srgbClr val="C00000"/>
                </a:solidFill>
                <a:latin typeface="Assistant"/>
              </a:rPr>
              <a:t>עבודה עם מודל </a:t>
            </a:r>
            <a:r>
              <a:rPr lang="en-US" sz="6000" b="1" dirty="0">
                <a:solidFill>
                  <a:srgbClr val="C00000"/>
                </a:solidFill>
                <a:latin typeface="Assistant"/>
              </a:rPr>
              <a:t>SWOT?</a:t>
            </a:r>
          </a:p>
          <a:p>
            <a:pPr algn="ctr">
              <a:lnSpc>
                <a:spcPct val="107000"/>
              </a:lnSpc>
              <a:spcAft>
                <a:spcPts val="0"/>
              </a:spcAft>
            </a:pPr>
            <a:r>
              <a:rPr lang="he-IL" sz="6000" b="1" dirty="0" smtClean="0">
                <a:solidFill>
                  <a:srgbClr val="C00000"/>
                </a:solidFill>
                <a:latin typeface="Calibri" panose="020F0502020204030204" pitchFamily="34" charset="0"/>
                <a:ea typeface="Times New Roman" panose="02020603050405020304" pitchFamily="18" charset="0"/>
              </a:rPr>
              <a:t>איך לבנות אסטרטגיה עם מודל </a:t>
            </a:r>
            <a:r>
              <a:rPr lang="en-US" sz="6000" b="1" dirty="0" smtClean="0">
                <a:solidFill>
                  <a:srgbClr val="C00000"/>
                </a:solidFill>
                <a:latin typeface="Arial" panose="020B0604020202020204" pitchFamily="34" charset="0"/>
                <a:ea typeface="Times New Roman" panose="02020603050405020304" pitchFamily="18" charset="0"/>
              </a:rPr>
              <a:t>SWOT</a:t>
            </a:r>
            <a:r>
              <a:rPr lang="he-IL" sz="6000" b="1" dirty="0" smtClean="0">
                <a:solidFill>
                  <a:srgbClr val="C00000"/>
                </a:solidFill>
                <a:latin typeface="Calibri" panose="020F0502020204030204" pitchFamily="34" charset="0"/>
                <a:ea typeface="Times New Roman" panose="02020603050405020304" pitchFamily="18" charset="0"/>
              </a:rPr>
              <a:t>?</a:t>
            </a:r>
            <a:endParaRPr lang="en-US" sz="6000" b="1" dirty="0" smtClean="0">
              <a:solidFill>
                <a:srgbClr val="C00000"/>
              </a:solidFill>
              <a:latin typeface="Calibri" panose="020F0502020204030204" pitchFamily="34" charset="0"/>
              <a:ea typeface="Calibri" panose="020F0502020204030204" pitchFamily="34" charset="0"/>
            </a:endParaRPr>
          </a:p>
          <a:p>
            <a:r>
              <a:rPr lang="he-IL" sz="2500" b="1" dirty="0" smtClean="0"/>
              <a:t>האני </a:t>
            </a:r>
            <a:r>
              <a:rPr lang="he-IL" sz="2500" b="1" dirty="0" err="1" smtClean="0"/>
              <a:t>זיאדה</a:t>
            </a:r>
            <a:r>
              <a:rPr lang="he-IL" sz="2500" b="1" dirty="0" smtClean="0"/>
              <a:t> : מומחה בתחום הערכה ומדידה, לקויות למידה, סגנונות ואסטרטגיות למידה, מנחה קבוצות בארגון, מאבחן דידקטי דינאמי, מטפל אימון אישי לליקויי למידה והפרעות קשב וריכוז, מרצה בתחום תרבות והיסטוריה מזרח תיכונית ומורשת דרוזית.</a:t>
            </a:r>
            <a:endParaRPr lang="he-IL" sz="2500" b="1" dirty="0"/>
          </a:p>
        </p:txBody>
      </p:sp>
    </p:spTree>
    <p:extLst>
      <p:ext uri="{BB962C8B-B14F-4D97-AF65-F5344CB8AC3E}">
        <p14:creationId xmlns:p14="http://schemas.microsoft.com/office/powerpoint/2010/main" val="4665173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15516" y="980728"/>
            <a:ext cx="8712968" cy="792088"/>
          </a:xfrm>
          <a:solidFill>
            <a:srgbClr val="FFFF00"/>
          </a:solidFill>
        </p:spPr>
        <p:txBody>
          <a:bodyPr/>
          <a:lstStyle/>
          <a:p>
            <a:pPr algn="r">
              <a:lnSpc>
                <a:spcPct val="107000"/>
              </a:lnSpc>
              <a:spcAft>
                <a:spcPts val="0"/>
              </a:spcAft>
            </a:pPr>
            <a: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5400" b="1" i="1" dirty="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5400" b="1" i="1" dirty="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5400" b="1" i="1" dirty="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5400" b="1" i="1" dirty="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4800" b="1" dirty="0">
                <a:solidFill>
                  <a:srgbClr val="0070C0"/>
                </a:solidFill>
                <a:latin typeface="Calibri" panose="020F0502020204030204" pitchFamily="34" charset="0"/>
                <a:ea typeface="Times New Roman" panose="02020603050405020304" pitchFamily="18" charset="0"/>
                <a:cs typeface="+mn-cs"/>
              </a:rPr>
              <a:t>אז איך נזהה את ההזדמנויות ואיומים</a:t>
            </a:r>
            <a:r>
              <a:rPr lang="he-IL" sz="4800" b="1" dirty="0" smtClean="0">
                <a:solidFill>
                  <a:srgbClr val="0070C0"/>
                </a:solidFill>
                <a:latin typeface="Calibri" panose="020F0502020204030204" pitchFamily="34" charset="0"/>
                <a:ea typeface="Times New Roman" panose="02020603050405020304" pitchFamily="18" charset="0"/>
                <a:cs typeface="+mn-cs"/>
              </a:rPr>
              <a:t>?</a:t>
            </a:r>
            <a:endParaRPr lang="en-US" sz="4800" b="1" dirty="0">
              <a:solidFill>
                <a:srgbClr val="0070C0"/>
              </a:solidFill>
              <a:effectLst/>
              <a:latin typeface="Calibri" panose="020F0502020204030204" pitchFamily="34" charset="0"/>
              <a:ea typeface="Calibri" panose="020F0502020204030204" pitchFamily="34" charset="0"/>
              <a:cs typeface="+mn-cs"/>
            </a:endParaRPr>
          </a:p>
        </p:txBody>
      </p:sp>
      <p:sp>
        <p:nvSpPr>
          <p:cNvPr id="3" name="מציין מיקום תוכן 2"/>
          <p:cNvSpPr>
            <a:spLocks noGrp="1"/>
          </p:cNvSpPr>
          <p:nvPr>
            <p:ph idx="1"/>
          </p:nvPr>
        </p:nvSpPr>
        <p:spPr>
          <a:xfrm>
            <a:off x="323528" y="1924592"/>
            <a:ext cx="8496944" cy="4528743"/>
          </a:xfrm>
        </p:spPr>
        <p:txBody>
          <a:bodyPr/>
          <a:lstStyle/>
          <a:p>
            <a:pPr>
              <a:lnSpc>
                <a:spcPct val="107000"/>
              </a:lnSpc>
              <a:spcAft>
                <a:spcPts val="1200"/>
              </a:spcAft>
            </a:pPr>
            <a:r>
              <a:rPr lang="he-IL" sz="3200" b="1" dirty="0">
                <a:solidFill>
                  <a:srgbClr val="191919"/>
                </a:solidFill>
                <a:latin typeface="Calibri" panose="020F0502020204030204" pitchFamily="34" charset="0"/>
                <a:ea typeface="Times New Roman" panose="02020603050405020304" pitchFamily="18" charset="0"/>
              </a:rPr>
              <a:t>נהיה מעורים ומעורבים בכל הנעשה בתחום באופן תדיר וקבוע, נהיה פתוחים לשינויים ונלמד דברים חדשים. רק כך נוכל לוודא כי אנחנו מודעים ומוכנים לכל שינוי, מגמה או חידוש המתרחשים או צפוי להתרחש בשוק הרלוונטי.</a:t>
            </a:r>
            <a:endParaRPr lang="en-US" sz="3200" b="1" dirty="0">
              <a:latin typeface="Calibri" panose="020F0502020204030204" pitchFamily="34" charset="0"/>
              <a:ea typeface="Calibri" panose="020F0502020204030204" pitchFamily="34" charset="0"/>
            </a:endParaRPr>
          </a:p>
          <a:p>
            <a:pPr>
              <a:spcAft>
                <a:spcPts val="1200"/>
              </a:spcAft>
            </a:pPr>
            <a:endParaRPr lang="en-US" sz="2800" b="1"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2158350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15516" y="980728"/>
            <a:ext cx="8712968" cy="792088"/>
          </a:xfrm>
          <a:solidFill>
            <a:srgbClr val="FFFF00"/>
          </a:solidFill>
        </p:spPr>
        <p:txBody>
          <a:bodyPr/>
          <a:lstStyle/>
          <a:p>
            <a:pPr algn="r">
              <a:lnSpc>
                <a:spcPct val="107000"/>
              </a:lnSpc>
              <a:spcAft>
                <a:spcPts val="0"/>
              </a:spcAft>
            </a:pPr>
            <a: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5400" b="1" i="1" dirty="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5400" b="1" i="1" dirty="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5400" b="1" i="1" dirty="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5400" b="1" i="1" dirty="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4800" b="1" dirty="0">
                <a:solidFill>
                  <a:srgbClr val="0070C0"/>
                </a:solidFill>
                <a:latin typeface="Calibri" panose="020F0502020204030204" pitchFamily="34" charset="0"/>
                <a:ea typeface="Times New Roman" panose="02020603050405020304" pitchFamily="18" charset="0"/>
                <a:cs typeface="+mn-cs"/>
              </a:rPr>
              <a:t>אז איך נזהה את ההזדמנויות ואיומים</a:t>
            </a:r>
            <a:r>
              <a:rPr lang="he-IL" sz="4800" b="1" dirty="0" smtClean="0">
                <a:solidFill>
                  <a:srgbClr val="0070C0"/>
                </a:solidFill>
                <a:latin typeface="Calibri" panose="020F0502020204030204" pitchFamily="34" charset="0"/>
                <a:ea typeface="Times New Roman" panose="02020603050405020304" pitchFamily="18" charset="0"/>
                <a:cs typeface="+mn-cs"/>
              </a:rPr>
              <a:t>?</a:t>
            </a:r>
            <a:endParaRPr lang="en-US" sz="4800" b="1" dirty="0">
              <a:solidFill>
                <a:srgbClr val="0070C0"/>
              </a:solidFill>
              <a:effectLst/>
              <a:latin typeface="Calibri" panose="020F0502020204030204" pitchFamily="34" charset="0"/>
              <a:ea typeface="Calibri" panose="020F0502020204030204" pitchFamily="34" charset="0"/>
              <a:cs typeface="+mn-cs"/>
            </a:endParaRPr>
          </a:p>
        </p:txBody>
      </p:sp>
      <p:sp>
        <p:nvSpPr>
          <p:cNvPr id="3" name="מציין מיקום תוכן 2"/>
          <p:cNvSpPr>
            <a:spLocks noGrp="1"/>
          </p:cNvSpPr>
          <p:nvPr>
            <p:ph idx="1"/>
          </p:nvPr>
        </p:nvSpPr>
        <p:spPr>
          <a:xfrm>
            <a:off x="323528" y="1924592"/>
            <a:ext cx="8496944" cy="4528743"/>
          </a:xfrm>
        </p:spPr>
        <p:txBody>
          <a:bodyPr/>
          <a:lstStyle/>
          <a:p>
            <a:pPr>
              <a:lnSpc>
                <a:spcPct val="107000"/>
              </a:lnSpc>
              <a:spcAft>
                <a:spcPts val="0"/>
              </a:spcAft>
            </a:pPr>
            <a:r>
              <a:rPr lang="he-IL" sz="2800" b="1" dirty="0">
                <a:solidFill>
                  <a:srgbClr val="191919"/>
                </a:solidFill>
                <a:latin typeface="Calibri" panose="020F0502020204030204" pitchFamily="34" charset="0"/>
                <a:ea typeface="Times New Roman" panose="02020603050405020304" pitchFamily="18" charset="0"/>
              </a:rPr>
              <a:t>מודל </a:t>
            </a:r>
            <a:r>
              <a:rPr lang="en-US" sz="2800" b="1" dirty="0">
                <a:solidFill>
                  <a:srgbClr val="191919"/>
                </a:solidFill>
                <a:latin typeface="Arial" panose="020B0604020202020204" pitchFamily="34" charset="0"/>
                <a:ea typeface="Times New Roman" panose="02020603050405020304" pitchFamily="18" charset="0"/>
              </a:rPr>
              <a:t>SWOT</a:t>
            </a:r>
            <a:r>
              <a:rPr lang="he-IL" sz="2800" b="1" dirty="0">
                <a:solidFill>
                  <a:srgbClr val="191919"/>
                </a:solidFill>
                <a:latin typeface="Calibri" panose="020F0502020204030204" pitchFamily="34" charset="0"/>
                <a:ea typeface="Times New Roman" panose="02020603050405020304" pitchFamily="18" charset="0"/>
              </a:rPr>
              <a:t> מאפשר לנו לבצע ניתוח מקיף של כלל הגורמים בעלי ההשפעה על </a:t>
            </a:r>
            <a:r>
              <a:rPr lang="he-IL" sz="2800" b="1" dirty="0" smtClean="0">
                <a:solidFill>
                  <a:srgbClr val="191919"/>
                </a:solidFill>
                <a:latin typeface="Calibri" panose="020F0502020204030204" pitchFamily="34" charset="0"/>
                <a:ea typeface="Times New Roman" panose="02020603050405020304" pitchFamily="18" charset="0"/>
              </a:rPr>
              <a:t>הארגון, </a:t>
            </a:r>
            <a:r>
              <a:rPr lang="he-IL" sz="2800" b="1" dirty="0">
                <a:solidFill>
                  <a:srgbClr val="191919"/>
                </a:solidFill>
                <a:latin typeface="Calibri" panose="020F0502020204030204" pitchFamily="34" charset="0"/>
                <a:ea typeface="Times New Roman" panose="02020603050405020304" pitchFamily="18" charset="0"/>
              </a:rPr>
              <a:t>לטוב ולרע. מעצם המודעות הגבוהה שתסגלו לעצמכם באמצעות שימוש חוזר במודל, תהיה לכם יכולת טובה יותר לפעול ולהגיב במהירות לשינויים </a:t>
            </a:r>
            <a:r>
              <a:rPr lang="he-IL" sz="2800" b="1" dirty="0" smtClean="0">
                <a:solidFill>
                  <a:srgbClr val="191919"/>
                </a:solidFill>
                <a:latin typeface="Calibri" panose="020F0502020204030204" pitchFamily="34" charset="0"/>
                <a:ea typeface="Times New Roman" panose="02020603050405020304" pitchFamily="18" charset="0"/>
              </a:rPr>
              <a:t>בתחום, </a:t>
            </a:r>
            <a:r>
              <a:rPr lang="he-IL" sz="2800" b="1" dirty="0">
                <a:solidFill>
                  <a:srgbClr val="191919"/>
                </a:solidFill>
                <a:latin typeface="Calibri" panose="020F0502020204030204" pitchFamily="34" charset="0"/>
                <a:ea typeface="Times New Roman" panose="02020603050405020304" pitchFamily="18" charset="0"/>
              </a:rPr>
              <a:t>כמו גם, להיות מוכנים אליהם טוב יותר. יחד עם זאת, כדי להבטיח ניתוח ומסקנות מדויקים, מומלץ לפנות לאיש מקצוע, יועץ </a:t>
            </a:r>
            <a:r>
              <a:rPr lang="he-IL" sz="2800" b="1" dirty="0" smtClean="0">
                <a:solidFill>
                  <a:srgbClr val="191919"/>
                </a:solidFill>
                <a:latin typeface="Calibri" panose="020F0502020204030204" pitchFamily="34" charset="0"/>
                <a:ea typeface="Times New Roman" panose="02020603050405020304" pitchFamily="18" charset="0"/>
              </a:rPr>
              <a:t>ארגוני או </a:t>
            </a:r>
            <a:r>
              <a:rPr lang="he-IL" sz="2800" b="1" dirty="0">
                <a:solidFill>
                  <a:srgbClr val="191919"/>
                </a:solidFill>
                <a:latin typeface="Calibri" panose="020F0502020204030204" pitchFamily="34" charset="0"/>
                <a:ea typeface="Times New Roman" panose="02020603050405020304" pitchFamily="18" charset="0"/>
              </a:rPr>
              <a:t>יועץ אסטרטגי המתמחה בניתוח מצב </a:t>
            </a:r>
            <a:r>
              <a:rPr lang="he-IL" sz="2800" b="1" dirty="0" smtClean="0">
                <a:solidFill>
                  <a:srgbClr val="191919"/>
                </a:solidFill>
                <a:latin typeface="Calibri" panose="020F0502020204030204" pitchFamily="34" charset="0"/>
                <a:ea typeface="Times New Roman" panose="02020603050405020304" pitchFamily="18" charset="0"/>
              </a:rPr>
              <a:t>החינוך, </a:t>
            </a:r>
            <a:r>
              <a:rPr lang="he-IL" sz="2800" b="1" dirty="0">
                <a:solidFill>
                  <a:srgbClr val="191919"/>
                </a:solidFill>
                <a:latin typeface="Calibri" panose="020F0502020204030204" pitchFamily="34" charset="0"/>
                <a:ea typeface="Times New Roman" panose="02020603050405020304" pitchFamily="18" charset="0"/>
              </a:rPr>
              <a:t>שיסייע לכם בהשלמת התהליך</a:t>
            </a:r>
            <a:r>
              <a:rPr lang="he-IL" sz="2800" b="1" dirty="0" smtClean="0">
                <a:solidFill>
                  <a:srgbClr val="191919"/>
                </a:solidFill>
                <a:latin typeface="Calibri" panose="020F0502020204030204" pitchFamily="34" charset="0"/>
                <a:ea typeface="Times New Roman" panose="02020603050405020304" pitchFamily="18" charset="0"/>
              </a:rPr>
              <a:t>.</a:t>
            </a:r>
            <a:endParaRPr lang="en-US" sz="1800" b="1"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038704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91925" y="946090"/>
            <a:ext cx="8229600" cy="1515194"/>
          </a:xfrm>
          <a:solidFill>
            <a:srgbClr val="00FF00"/>
          </a:solidFill>
        </p:spPr>
        <p:txBody>
          <a:bodyPr/>
          <a:lstStyle/>
          <a:p>
            <a:pPr lvl="0" algn="ctr">
              <a:spcBef>
                <a:spcPct val="20000"/>
              </a:spcBef>
              <a:buClr>
                <a:srgbClr val="0BD0D9"/>
              </a:buClr>
              <a:buSzPct val="95000"/>
            </a:pPr>
            <a:r>
              <a:rPr lang="he-IL" sz="4000" b="1" dirty="0" smtClean="0">
                <a:solidFill>
                  <a:srgbClr val="C00000"/>
                </a:solidFill>
                <a:latin typeface="Calibri" panose="020F0502020204030204" pitchFamily="34" charset="0"/>
                <a:ea typeface="Times New Roman" panose="02020603050405020304" pitchFamily="18" charset="0"/>
                <a:cs typeface="David" panose="020E0502060401010101" pitchFamily="34" charset="-79"/>
              </a:rPr>
              <a:t/>
            </a:r>
            <a:br>
              <a:rPr lang="he-IL" sz="4000" b="1" dirty="0" smtClean="0">
                <a:solidFill>
                  <a:srgbClr val="C00000"/>
                </a:solidFill>
                <a:latin typeface="Calibri" panose="020F0502020204030204" pitchFamily="34" charset="0"/>
                <a:ea typeface="Times New Roman" panose="02020603050405020304" pitchFamily="18" charset="0"/>
                <a:cs typeface="David" panose="020E0502060401010101" pitchFamily="34" charset="-79"/>
              </a:rPr>
            </a:br>
            <a:r>
              <a:rPr lang="he-IL" sz="6000" b="1" dirty="0">
                <a:solidFill>
                  <a:srgbClr val="C00000"/>
                </a:solidFill>
                <a:latin typeface="Assistant"/>
                <a:ea typeface="+mn-ea"/>
                <a:cs typeface="David" panose="020E0502060401010101" pitchFamily="34" charset="-79"/>
              </a:rPr>
              <a:t>עבודה עם מודל </a:t>
            </a:r>
            <a:r>
              <a:rPr lang="en-US" sz="6000" b="1" dirty="0">
                <a:solidFill>
                  <a:srgbClr val="C00000"/>
                </a:solidFill>
                <a:latin typeface="Assistant"/>
                <a:ea typeface="+mn-ea"/>
                <a:cs typeface="+mn-cs"/>
              </a:rPr>
              <a:t>SWOT?</a:t>
            </a:r>
            <a:br>
              <a:rPr lang="en-US" sz="6000" b="1" dirty="0">
                <a:solidFill>
                  <a:srgbClr val="C00000"/>
                </a:solidFill>
                <a:latin typeface="Assistant"/>
                <a:ea typeface="+mn-ea"/>
                <a:cs typeface="+mn-cs"/>
              </a:rPr>
            </a:br>
            <a:r>
              <a:rPr lang="he-IL" sz="4000" b="1" dirty="0">
                <a:solidFill>
                  <a:srgbClr val="C00000"/>
                </a:solidFill>
                <a:latin typeface="Calibri" panose="020F0502020204030204" pitchFamily="34" charset="0"/>
                <a:ea typeface="Times New Roman" panose="02020603050405020304" pitchFamily="18" charset="0"/>
                <a:cs typeface="David" panose="020E0502060401010101" pitchFamily="34" charset="-79"/>
              </a:rPr>
              <a:t>איך לבנות אסטרטגיה עם מודל </a:t>
            </a:r>
            <a:r>
              <a:rPr lang="en-US" sz="4000" b="1" dirty="0">
                <a:solidFill>
                  <a:srgbClr val="C00000"/>
                </a:solidFill>
                <a:latin typeface="Arial" panose="020B0604020202020204" pitchFamily="34" charset="0"/>
                <a:ea typeface="Times New Roman" panose="02020603050405020304" pitchFamily="18" charset="0"/>
              </a:rPr>
              <a:t>SWOT</a:t>
            </a:r>
            <a:r>
              <a:rPr lang="he-IL" sz="4000" b="1" dirty="0">
                <a:solidFill>
                  <a:srgbClr val="C00000"/>
                </a:solidFill>
                <a:latin typeface="Calibri" panose="020F0502020204030204" pitchFamily="34" charset="0"/>
                <a:ea typeface="Times New Roman" panose="02020603050405020304" pitchFamily="18" charset="0"/>
                <a:cs typeface="David" panose="020E0502060401010101" pitchFamily="34" charset="-79"/>
              </a:rPr>
              <a:t>?</a:t>
            </a:r>
            <a:endParaRPr lang="en-US" sz="4000" b="1" dirty="0">
              <a:solidFill>
                <a:srgbClr val="C00000"/>
              </a:solidFill>
              <a:latin typeface="Calibri" panose="020F0502020204030204" pitchFamily="34" charset="0"/>
              <a:ea typeface="Calibri" panose="020F0502020204030204" pitchFamily="34" charset="0"/>
            </a:endParaRPr>
          </a:p>
        </p:txBody>
      </p:sp>
      <p:sp>
        <p:nvSpPr>
          <p:cNvPr id="3" name="מציין מיקום תוכן 2"/>
          <p:cNvSpPr>
            <a:spLocks noGrp="1"/>
          </p:cNvSpPr>
          <p:nvPr>
            <p:ph idx="1"/>
          </p:nvPr>
        </p:nvSpPr>
        <p:spPr>
          <a:xfrm>
            <a:off x="203814" y="2492896"/>
            <a:ext cx="8517711" cy="3672408"/>
          </a:xfrm>
        </p:spPr>
        <p:txBody>
          <a:bodyPr/>
          <a:lstStyle/>
          <a:p>
            <a:pPr>
              <a:lnSpc>
                <a:spcPct val="107000"/>
              </a:lnSpc>
              <a:spcAft>
                <a:spcPts val="1200"/>
              </a:spcAft>
            </a:pPr>
            <a:r>
              <a:rPr lang="he-IL" sz="2800" b="1" dirty="0">
                <a:solidFill>
                  <a:srgbClr val="191919"/>
                </a:solidFill>
                <a:latin typeface="Calibri" panose="020F0502020204030204" pitchFamily="34" charset="0"/>
                <a:ea typeface="Times New Roman" panose="02020603050405020304" pitchFamily="18" charset="0"/>
              </a:rPr>
              <a:t>אחד מהאל"ף בי"ת של ייעוץ </a:t>
            </a:r>
            <a:r>
              <a:rPr lang="he-IL" sz="2800" b="1" dirty="0" smtClean="0">
                <a:solidFill>
                  <a:srgbClr val="191919"/>
                </a:solidFill>
                <a:latin typeface="Calibri" panose="020F0502020204030204" pitchFamily="34" charset="0"/>
                <a:ea typeface="Times New Roman" panose="02020603050405020304" pitchFamily="18" charset="0"/>
              </a:rPr>
              <a:t>חינוכי או עסקי הוא </a:t>
            </a:r>
            <a:r>
              <a:rPr lang="he-IL" sz="2800" b="1" dirty="0">
                <a:solidFill>
                  <a:srgbClr val="191919"/>
                </a:solidFill>
                <a:latin typeface="Calibri" panose="020F0502020204030204" pitchFamily="34" charset="0"/>
                <a:ea typeface="Times New Roman" panose="02020603050405020304" pitchFamily="18" charset="0"/>
              </a:rPr>
              <a:t>בניית אסטרטגיה </a:t>
            </a:r>
            <a:r>
              <a:rPr lang="he-IL" sz="2800" b="1" dirty="0" smtClean="0">
                <a:solidFill>
                  <a:srgbClr val="191919"/>
                </a:solidFill>
                <a:latin typeface="Calibri" panose="020F0502020204030204" pitchFamily="34" charset="0"/>
                <a:ea typeface="Times New Roman" panose="02020603050405020304" pitchFamily="18" charset="0"/>
              </a:rPr>
              <a:t>המבוססת </a:t>
            </a:r>
            <a:r>
              <a:rPr lang="he-IL" sz="2800" b="1" dirty="0">
                <a:solidFill>
                  <a:srgbClr val="191919"/>
                </a:solidFill>
                <a:latin typeface="Calibri" panose="020F0502020204030204" pitchFamily="34" charset="0"/>
                <a:ea typeface="Times New Roman" panose="02020603050405020304" pitchFamily="18" charset="0"/>
              </a:rPr>
              <a:t>על בחינה מדוקדקת של המציאות </a:t>
            </a:r>
            <a:r>
              <a:rPr lang="he-IL" sz="2800" b="1" dirty="0" smtClean="0">
                <a:solidFill>
                  <a:srgbClr val="191919"/>
                </a:solidFill>
                <a:latin typeface="Calibri" panose="020F0502020204030204" pitchFamily="34" charset="0"/>
                <a:ea typeface="Times New Roman" panose="02020603050405020304" pitchFamily="18" charset="0"/>
              </a:rPr>
              <a:t>הקונקרטית </a:t>
            </a:r>
            <a:r>
              <a:rPr lang="he-IL" sz="2800" b="1" dirty="0">
                <a:solidFill>
                  <a:srgbClr val="191919"/>
                </a:solidFill>
                <a:latin typeface="Calibri" panose="020F0502020204030204" pitchFamily="34" charset="0"/>
                <a:ea typeface="Times New Roman" panose="02020603050405020304" pitchFamily="18" charset="0"/>
              </a:rPr>
              <a:t>והבנת הגורמים המשפיעים עליה. מודל </a:t>
            </a:r>
            <a:r>
              <a:rPr lang="en-US" sz="2800" b="1" dirty="0">
                <a:solidFill>
                  <a:srgbClr val="191919"/>
                </a:solidFill>
                <a:latin typeface="Arial" panose="020B0604020202020204" pitchFamily="34" charset="0"/>
                <a:ea typeface="Times New Roman" panose="02020603050405020304" pitchFamily="18" charset="0"/>
              </a:rPr>
              <a:t>SWOT</a:t>
            </a:r>
            <a:r>
              <a:rPr lang="he-IL" sz="2800" b="1" dirty="0">
                <a:solidFill>
                  <a:srgbClr val="191919"/>
                </a:solidFill>
                <a:latin typeface="Calibri" panose="020F0502020204030204" pitchFamily="34" charset="0"/>
                <a:ea typeface="Times New Roman" panose="02020603050405020304" pitchFamily="18" charset="0"/>
              </a:rPr>
              <a:t> הוא כלי אפקטיבי ומשמעותי בתכנון אסטרטגי, המציע לנו פתרון נוח בדיוק עבור הבסיס החיוני הזה. הוא מאפשר לנו לבחון את הגורמים הפנימיים והחיצוניים המשפיעים על </a:t>
            </a:r>
            <a:r>
              <a:rPr lang="he-IL" sz="2800" b="1" dirty="0" smtClean="0">
                <a:solidFill>
                  <a:srgbClr val="191919"/>
                </a:solidFill>
                <a:latin typeface="Calibri" panose="020F0502020204030204" pitchFamily="34" charset="0"/>
                <a:ea typeface="Times New Roman" panose="02020603050405020304" pitchFamily="18" charset="0"/>
              </a:rPr>
              <a:t>התהליך החינוכי לימודי או התהליך העסקי בפריזמה </a:t>
            </a:r>
            <a:r>
              <a:rPr lang="he-IL" sz="2800" b="1" dirty="0">
                <a:solidFill>
                  <a:srgbClr val="191919"/>
                </a:solidFill>
                <a:latin typeface="Calibri" panose="020F0502020204030204" pitchFamily="34" charset="0"/>
                <a:ea typeface="Times New Roman" panose="02020603050405020304" pitchFamily="18" charset="0"/>
              </a:rPr>
              <a:t>רחבה, ובכך גם לתכנן טוב יותר את המהלכים </a:t>
            </a:r>
            <a:r>
              <a:rPr lang="he-IL" sz="2800" b="1" dirty="0" smtClean="0">
                <a:solidFill>
                  <a:srgbClr val="191919"/>
                </a:solidFill>
                <a:latin typeface="Calibri" panose="020F0502020204030204" pitchFamily="34" charset="0"/>
                <a:ea typeface="Times New Roman" panose="02020603050405020304" pitchFamily="18" charset="0"/>
              </a:rPr>
              <a:t>שננקוט</a:t>
            </a:r>
            <a:r>
              <a:rPr lang="he-IL" sz="2800" b="1" dirty="0">
                <a:solidFill>
                  <a:srgbClr val="191919"/>
                </a:solidFill>
                <a:latin typeface="Calibri" panose="020F0502020204030204" pitchFamily="34" charset="0"/>
                <a:ea typeface="Times New Roman" panose="02020603050405020304" pitchFamily="18" charset="0"/>
              </a:rPr>
              <a:t>.</a:t>
            </a:r>
            <a:endParaRPr lang="en-US" sz="2800" b="1"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27044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908720"/>
            <a:ext cx="8712968" cy="1080120"/>
          </a:xfrm>
          <a:solidFill>
            <a:srgbClr val="FFFF00"/>
          </a:solidFill>
        </p:spPr>
        <p:txBody>
          <a:bodyPr/>
          <a:lstStyle/>
          <a:p>
            <a:pPr algn="ctr">
              <a:lnSpc>
                <a:spcPct val="107000"/>
              </a:lnSpc>
              <a:spcAft>
                <a:spcPts val="0"/>
              </a:spcAft>
            </a:pPr>
            <a: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t/>
            </a:r>
            <a:b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br>
            <a: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t/>
            </a:r>
            <a:b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br>
            <a:r>
              <a:rPr lang="he-IL" sz="2000" b="1" i="1" dirty="0">
                <a:solidFill>
                  <a:srgbClr val="17365D"/>
                </a:solidFill>
                <a:latin typeface="Calibri" panose="020F0502020204030204" pitchFamily="34" charset="0"/>
                <a:ea typeface="Times New Roman" panose="02020603050405020304" pitchFamily="18" charset="0"/>
                <a:cs typeface="David" panose="020E0502060401010101" pitchFamily="34" charset="-79"/>
              </a:rPr>
              <a:t/>
            </a:r>
            <a:br>
              <a:rPr lang="he-IL" sz="2000" b="1" i="1" dirty="0">
                <a:solidFill>
                  <a:srgbClr val="17365D"/>
                </a:solidFill>
                <a:latin typeface="Calibri" panose="020F0502020204030204" pitchFamily="34" charset="0"/>
                <a:ea typeface="Times New Roman" panose="02020603050405020304" pitchFamily="18" charset="0"/>
                <a:cs typeface="David" panose="020E0502060401010101" pitchFamily="34" charset="-79"/>
              </a:rPr>
            </a:br>
            <a: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t/>
            </a:r>
            <a:b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br>
            <a:r>
              <a:rPr lang="en-US"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S–Strengths</a:t>
            </a:r>
            <a:r>
              <a:rPr lang="he-IL" b="1" dirty="0" smtClean="0">
                <a:solidFill>
                  <a:srgbClr val="FF0000"/>
                </a:solidFill>
                <a:latin typeface="Calibri" panose="020F0502020204030204" pitchFamily="34" charset="0"/>
                <a:ea typeface="Times New Roman" panose="02020603050405020304" pitchFamily="18" charset="0"/>
              </a:rPr>
              <a:t> (</a:t>
            </a:r>
            <a:r>
              <a:rPr lang="he-IL" b="1" dirty="0" err="1" smtClean="0">
                <a:solidFill>
                  <a:srgbClr val="FF0000"/>
                </a:solidFill>
                <a:latin typeface="Calibri" panose="020F0502020204030204" pitchFamily="34" charset="0"/>
                <a:ea typeface="Times New Roman" panose="02020603050405020304" pitchFamily="18" charset="0"/>
              </a:rPr>
              <a:t>חוזקות</a:t>
            </a:r>
            <a:r>
              <a:rPr lang="he-IL" b="1" dirty="0" smtClean="0">
                <a:solidFill>
                  <a:srgbClr val="FF0000"/>
                </a:solidFill>
                <a:latin typeface="Calibri" panose="020F0502020204030204" pitchFamily="34" charset="0"/>
                <a:ea typeface="Times New Roman" panose="02020603050405020304" pitchFamily="18" charset="0"/>
              </a:rPr>
              <a:t>)</a:t>
            </a:r>
            <a:r>
              <a:rPr lang="en-US" sz="1600" dirty="0">
                <a:latin typeface="Calibri" panose="020F0502020204030204" pitchFamily="34" charset="0"/>
                <a:ea typeface="Calibri" panose="020F0502020204030204" pitchFamily="34" charset="0"/>
                <a:cs typeface="Arial" panose="020B0604020202020204" pitchFamily="34" charset="0"/>
              </a:rPr>
              <a:t/>
            </a:r>
            <a:br>
              <a:rPr lang="en-US" sz="1600" dirty="0">
                <a:latin typeface="Calibri" panose="020F0502020204030204" pitchFamily="34" charset="0"/>
                <a:ea typeface="Calibri" panose="020F0502020204030204" pitchFamily="34" charset="0"/>
                <a:cs typeface="Arial" panose="020B0604020202020204" pitchFamily="34" charset="0"/>
              </a:rPr>
            </a:br>
            <a:endParaRPr lang="he-IL" sz="2000" dirty="0">
              <a:solidFill>
                <a:srgbClr val="C00000"/>
              </a:solidFill>
            </a:endParaRPr>
          </a:p>
        </p:txBody>
      </p:sp>
      <p:sp>
        <p:nvSpPr>
          <p:cNvPr id="3" name="מציין מיקום תוכן 2"/>
          <p:cNvSpPr>
            <a:spLocks noGrp="1"/>
          </p:cNvSpPr>
          <p:nvPr>
            <p:ph idx="1"/>
          </p:nvPr>
        </p:nvSpPr>
        <p:spPr>
          <a:xfrm>
            <a:off x="323528" y="2060848"/>
            <a:ext cx="8445624" cy="4104456"/>
          </a:xfrm>
        </p:spPr>
        <p:txBody>
          <a:bodyPr/>
          <a:lstStyle/>
          <a:p>
            <a:pPr>
              <a:spcAft>
                <a:spcPts val="1200"/>
              </a:spcAft>
            </a:pPr>
            <a:r>
              <a:rPr lang="he-IL" sz="2800" b="1" dirty="0" err="1">
                <a:solidFill>
                  <a:srgbClr val="191919"/>
                </a:solidFill>
                <a:latin typeface="Calibri" panose="020F0502020204030204" pitchFamily="34" charset="0"/>
                <a:ea typeface="Times New Roman" panose="02020603050405020304" pitchFamily="18" charset="0"/>
              </a:rPr>
              <a:t>החוזקות</a:t>
            </a:r>
            <a:r>
              <a:rPr lang="he-IL" sz="2800" b="1" dirty="0">
                <a:solidFill>
                  <a:srgbClr val="191919"/>
                </a:solidFill>
                <a:latin typeface="Calibri" panose="020F0502020204030204" pitchFamily="34" charset="0"/>
                <a:ea typeface="Times New Roman" panose="02020603050405020304" pitchFamily="18" charset="0"/>
              </a:rPr>
              <a:t> הן למעשה הגורמים הפנימיים המייחדים ומבדלים את </a:t>
            </a:r>
            <a:r>
              <a:rPr lang="he-IL" sz="2800" b="1" dirty="0" smtClean="0">
                <a:solidFill>
                  <a:srgbClr val="191919"/>
                </a:solidFill>
                <a:latin typeface="Calibri" panose="020F0502020204030204" pitchFamily="34" charset="0"/>
                <a:ea typeface="Times New Roman" panose="02020603050405020304" pitchFamily="18" charset="0"/>
              </a:rPr>
              <a:t>הארגון ומעניקים </a:t>
            </a:r>
            <a:r>
              <a:rPr lang="he-IL" sz="2800" b="1" dirty="0">
                <a:solidFill>
                  <a:srgbClr val="191919"/>
                </a:solidFill>
                <a:latin typeface="Calibri" panose="020F0502020204030204" pitchFamily="34" charset="0"/>
                <a:ea typeface="Times New Roman" panose="02020603050405020304" pitchFamily="18" charset="0"/>
              </a:rPr>
              <a:t>לו יתרון מול המתחרים. כמו, למשל:</a:t>
            </a:r>
            <a:endParaRPr lang="en-US" sz="2800" b="1" dirty="0">
              <a:latin typeface="Calibri" panose="020F0502020204030204" pitchFamily="34" charset="0"/>
              <a:ea typeface="Calibri" panose="020F0502020204030204" pitchFamily="34" charset="0"/>
            </a:endParaRPr>
          </a:p>
          <a:p>
            <a:pPr marL="342900" marR="190500" lvl="0" indent="-342900">
              <a:spcAft>
                <a:spcPts val="0"/>
              </a:spcAft>
              <a:buSzPts val="1000"/>
              <a:buFont typeface="Symbol" panose="05050102010706020507" pitchFamily="18" charset="2"/>
              <a:buChar char=""/>
              <a:tabLst>
                <a:tab pos="457200" algn="l"/>
              </a:tabLst>
            </a:pPr>
            <a:r>
              <a:rPr lang="he-IL" sz="2800" b="1" dirty="0">
                <a:solidFill>
                  <a:srgbClr val="191919"/>
                </a:solidFill>
                <a:latin typeface="Calibri" panose="020F0502020204030204" pitchFamily="34" charset="0"/>
                <a:ea typeface="Times New Roman" panose="02020603050405020304" pitchFamily="18" charset="0"/>
              </a:rPr>
              <a:t>משאבים – חוסן פיננסי, ציוד מתקדם, בדיקות איכות תכופות, כוח אדם וכד'</a:t>
            </a:r>
            <a:endParaRPr lang="en-US" sz="2800" b="1" dirty="0">
              <a:latin typeface="Calibri" panose="020F0502020204030204" pitchFamily="34" charset="0"/>
              <a:ea typeface="Calibri" panose="020F0502020204030204" pitchFamily="34" charset="0"/>
            </a:endParaRPr>
          </a:p>
          <a:p>
            <a:pPr marL="342900" marR="190500" lvl="0" indent="-342900">
              <a:spcAft>
                <a:spcPts val="0"/>
              </a:spcAft>
              <a:buSzPts val="1000"/>
              <a:buFont typeface="Symbol" panose="05050102010706020507" pitchFamily="18" charset="2"/>
              <a:buChar char=""/>
              <a:tabLst>
                <a:tab pos="457200" algn="l"/>
              </a:tabLst>
            </a:pPr>
            <a:r>
              <a:rPr lang="he-IL" sz="2800" b="1" dirty="0">
                <a:solidFill>
                  <a:srgbClr val="191919"/>
                </a:solidFill>
                <a:latin typeface="Calibri" panose="020F0502020204030204" pitchFamily="34" charset="0"/>
                <a:ea typeface="Times New Roman" panose="02020603050405020304" pitchFamily="18" charset="0"/>
              </a:rPr>
              <a:t>ידע – מומחיות בתחום או במגוון תחומים רלוונטיים, הכשרות משמעותיות, שיטה ייחודית שפיתחנו וכד'</a:t>
            </a:r>
            <a:endParaRPr lang="en-US" sz="2800" b="1" dirty="0">
              <a:latin typeface="Calibri" panose="020F0502020204030204" pitchFamily="34" charset="0"/>
              <a:ea typeface="Calibri" panose="020F0502020204030204" pitchFamily="34" charset="0"/>
            </a:endParaRPr>
          </a:p>
          <a:p>
            <a:pPr marL="342900" marR="190500" lvl="0" indent="-342900">
              <a:spcAft>
                <a:spcPts val="0"/>
              </a:spcAft>
              <a:buSzPts val="1000"/>
              <a:buFont typeface="Symbol" panose="05050102010706020507" pitchFamily="18" charset="2"/>
              <a:buChar char=""/>
              <a:tabLst>
                <a:tab pos="457200" algn="l"/>
              </a:tabLst>
            </a:pPr>
            <a:r>
              <a:rPr lang="he-IL" sz="2800" b="1" dirty="0">
                <a:solidFill>
                  <a:srgbClr val="191919"/>
                </a:solidFill>
                <a:latin typeface="Calibri" panose="020F0502020204030204" pitchFamily="34" charset="0"/>
                <a:ea typeface="Times New Roman" panose="02020603050405020304" pitchFamily="18" charset="0"/>
              </a:rPr>
              <a:t>ניסיון – עיסוק בתחום במשך הרבה שנים, ניסיון עם קהל יעד ספציפי, פרויקטים שהצליחו וכד</a:t>
            </a:r>
            <a:r>
              <a:rPr lang="he-IL" sz="2800" b="1" dirty="0" smtClean="0">
                <a:solidFill>
                  <a:srgbClr val="191919"/>
                </a:solidFill>
                <a:latin typeface="Calibri" panose="020F0502020204030204" pitchFamily="34" charset="0"/>
                <a:ea typeface="Times New Roman" panose="02020603050405020304" pitchFamily="18" charset="0"/>
              </a:rPr>
              <a:t>'</a:t>
            </a:r>
            <a:endParaRPr lang="en-US" sz="2800" b="1"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193214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908720"/>
            <a:ext cx="8712968" cy="1080120"/>
          </a:xfrm>
          <a:solidFill>
            <a:srgbClr val="FFFF00"/>
          </a:solidFill>
        </p:spPr>
        <p:txBody>
          <a:bodyPr/>
          <a:lstStyle/>
          <a:p>
            <a:pPr algn="ctr">
              <a:lnSpc>
                <a:spcPct val="107000"/>
              </a:lnSpc>
              <a:spcAft>
                <a:spcPts val="0"/>
              </a:spcAft>
            </a:pPr>
            <a: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t/>
            </a:r>
            <a:b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br>
            <a: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t/>
            </a:r>
            <a:b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br>
            <a:r>
              <a:rPr lang="he-IL" sz="2000" b="1" i="1" dirty="0">
                <a:solidFill>
                  <a:srgbClr val="17365D"/>
                </a:solidFill>
                <a:latin typeface="Calibri" panose="020F0502020204030204" pitchFamily="34" charset="0"/>
                <a:ea typeface="Times New Roman" panose="02020603050405020304" pitchFamily="18" charset="0"/>
                <a:cs typeface="David" panose="020E0502060401010101" pitchFamily="34" charset="-79"/>
              </a:rPr>
              <a:t/>
            </a:r>
            <a:br>
              <a:rPr lang="he-IL" sz="2000" b="1" i="1" dirty="0">
                <a:solidFill>
                  <a:srgbClr val="17365D"/>
                </a:solidFill>
                <a:latin typeface="Calibri" panose="020F0502020204030204" pitchFamily="34" charset="0"/>
                <a:ea typeface="Times New Roman" panose="02020603050405020304" pitchFamily="18" charset="0"/>
                <a:cs typeface="David" panose="020E0502060401010101" pitchFamily="34" charset="-79"/>
              </a:rPr>
            </a:br>
            <a: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t/>
            </a:r>
            <a:b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br>
            <a:r>
              <a:rPr lang="en-US"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S–Strengths</a:t>
            </a:r>
            <a:r>
              <a:rPr lang="he-IL" b="1" dirty="0" smtClean="0">
                <a:solidFill>
                  <a:srgbClr val="FF0000"/>
                </a:solidFill>
                <a:latin typeface="Calibri" panose="020F0502020204030204" pitchFamily="34" charset="0"/>
                <a:ea typeface="Times New Roman" panose="02020603050405020304" pitchFamily="18" charset="0"/>
              </a:rPr>
              <a:t> (</a:t>
            </a:r>
            <a:r>
              <a:rPr lang="he-IL" b="1" dirty="0" err="1" smtClean="0">
                <a:solidFill>
                  <a:srgbClr val="FF0000"/>
                </a:solidFill>
                <a:latin typeface="Calibri" panose="020F0502020204030204" pitchFamily="34" charset="0"/>
                <a:ea typeface="Times New Roman" panose="02020603050405020304" pitchFamily="18" charset="0"/>
              </a:rPr>
              <a:t>חוזקות</a:t>
            </a:r>
            <a:r>
              <a:rPr lang="he-IL" b="1" dirty="0" smtClean="0">
                <a:solidFill>
                  <a:srgbClr val="FF0000"/>
                </a:solidFill>
                <a:latin typeface="Calibri" panose="020F0502020204030204" pitchFamily="34" charset="0"/>
                <a:ea typeface="Times New Roman" panose="02020603050405020304" pitchFamily="18" charset="0"/>
              </a:rPr>
              <a:t>)</a:t>
            </a:r>
            <a:r>
              <a:rPr lang="en-US" sz="1600" dirty="0">
                <a:latin typeface="Calibri" panose="020F0502020204030204" pitchFamily="34" charset="0"/>
                <a:ea typeface="Calibri" panose="020F0502020204030204" pitchFamily="34" charset="0"/>
                <a:cs typeface="Arial" panose="020B0604020202020204" pitchFamily="34" charset="0"/>
              </a:rPr>
              <a:t/>
            </a:r>
            <a:br>
              <a:rPr lang="en-US" sz="1600" dirty="0">
                <a:latin typeface="Calibri" panose="020F0502020204030204" pitchFamily="34" charset="0"/>
                <a:ea typeface="Calibri" panose="020F0502020204030204" pitchFamily="34" charset="0"/>
                <a:cs typeface="Arial" panose="020B0604020202020204" pitchFamily="34" charset="0"/>
              </a:rPr>
            </a:br>
            <a:endParaRPr lang="he-IL" sz="2000" dirty="0">
              <a:solidFill>
                <a:srgbClr val="C00000"/>
              </a:solidFill>
            </a:endParaRPr>
          </a:p>
        </p:txBody>
      </p:sp>
      <p:sp>
        <p:nvSpPr>
          <p:cNvPr id="3" name="מציין מיקום תוכן 2"/>
          <p:cNvSpPr>
            <a:spLocks noGrp="1"/>
          </p:cNvSpPr>
          <p:nvPr>
            <p:ph idx="1"/>
          </p:nvPr>
        </p:nvSpPr>
        <p:spPr>
          <a:xfrm>
            <a:off x="323528" y="2060848"/>
            <a:ext cx="8445624" cy="4104456"/>
          </a:xfrm>
        </p:spPr>
        <p:txBody>
          <a:bodyPr/>
          <a:lstStyle/>
          <a:p>
            <a:pPr>
              <a:spcAft>
                <a:spcPts val="1200"/>
              </a:spcAft>
            </a:pPr>
            <a:r>
              <a:rPr lang="he-IL" sz="2800" b="1" dirty="0" smtClean="0">
                <a:solidFill>
                  <a:srgbClr val="191919"/>
                </a:solidFill>
                <a:latin typeface="Calibri" panose="020F0502020204030204" pitchFamily="34" charset="0"/>
                <a:ea typeface="Times New Roman" panose="02020603050405020304" pitchFamily="18" charset="0"/>
              </a:rPr>
              <a:t>או </a:t>
            </a:r>
            <a:r>
              <a:rPr lang="he-IL" sz="2800" b="1" dirty="0">
                <a:solidFill>
                  <a:srgbClr val="191919"/>
                </a:solidFill>
                <a:latin typeface="Calibri" panose="020F0502020204030204" pitchFamily="34" charset="0"/>
                <a:ea typeface="Times New Roman" panose="02020603050405020304" pitchFamily="18" charset="0"/>
              </a:rPr>
              <a:t>כל יכולת ייחודית </a:t>
            </a:r>
            <a:r>
              <a:rPr lang="he-IL" sz="2800" b="1" dirty="0" smtClean="0">
                <a:solidFill>
                  <a:srgbClr val="191919"/>
                </a:solidFill>
                <a:latin typeface="Calibri" panose="020F0502020204030204" pitchFamily="34" charset="0"/>
                <a:ea typeface="Times New Roman" panose="02020603050405020304" pitchFamily="18" charset="0"/>
              </a:rPr>
              <a:t>לארגון המהווה </a:t>
            </a:r>
            <a:r>
              <a:rPr lang="he-IL" sz="2800" b="1" dirty="0">
                <a:solidFill>
                  <a:srgbClr val="191919"/>
                </a:solidFill>
                <a:latin typeface="Calibri" panose="020F0502020204030204" pitchFamily="34" charset="0"/>
                <a:ea typeface="Times New Roman" panose="02020603050405020304" pitchFamily="18" charset="0"/>
              </a:rPr>
              <a:t>יתרון יחסי </a:t>
            </a:r>
            <a:r>
              <a:rPr lang="he-IL" sz="2800" b="1" dirty="0" smtClean="0">
                <a:solidFill>
                  <a:srgbClr val="191919"/>
                </a:solidFill>
                <a:latin typeface="Calibri" panose="020F0502020204030204" pitchFamily="34" charset="0"/>
                <a:ea typeface="Times New Roman" panose="02020603050405020304" pitchFamily="18" charset="0"/>
              </a:rPr>
              <a:t>בסביבה או באזור, </a:t>
            </a:r>
            <a:r>
              <a:rPr lang="he-IL" sz="2800" b="1" dirty="0">
                <a:solidFill>
                  <a:srgbClr val="191919"/>
                </a:solidFill>
                <a:latin typeface="Calibri" panose="020F0502020204030204" pitchFamily="34" charset="0"/>
                <a:ea typeface="Times New Roman" panose="02020603050405020304" pitchFamily="18" charset="0"/>
              </a:rPr>
              <a:t>כמו מיקום (נוח ונגיש או בפריסה ארצית), מחיר (זול או משתלם ביחס לתמורה), איכות (חומרי גלם, ביקורת קפדנית, עבודת יד), חדשנות (מוצר ייחודי, פטנט, הראשונים </a:t>
            </a:r>
            <a:r>
              <a:rPr lang="he-IL" sz="2800" b="1" dirty="0" smtClean="0">
                <a:solidFill>
                  <a:srgbClr val="191919"/>
                </a:solidFill>
                <a:latin typeface="Calibri" panose="020F0502020204030204" pitchFamily="34" charset="0"/>
                <a:ea typeface="Times New Roman" panose="02020603050405020304" pitchFamily="18" charset="0"/>
              </a:rPr>
              <a:t>באזור) </a:t>
            </a:r>
            <a:r>
              <a:rPr lang="he-IL" sz="2800" b="1" dirty="0">
                <a:solidFill>
                  <a:srgbClr val="191919"/>
                </a:solidFill>
                <a:latin typeface="Calibri" panose="020F0502020204030204" pitchFamily="34" charset="0"/>
                <a:ea typeface="Times New Roman" panose="02020603050405020304" pitchFamily="18" charset="0"/>
              </a:rPr>
              <a:t>ועוד.</a:t>
            </a:r>
            <a:endParaRPr lang="en-US" sz="2800" b="1" dirty="0">
              <a:latin typeface="Calibri" panose="020F0502020204030204" pitchFamily="34" charset="0"/>
              <a:ea typeface="Calibri" panose="020F0502020204030204" pitchFamily="34" charset="0"/>
            </a:endParaRPr>
          </a:p>
          <a:p>
            <a:pPr>
              <a:spcAft>
                <a:spcPts val="1200"/>
              </a:spcAft>
            </a:pPr>
            <a:r>
              <a:rPr lang="he-IL" sz="2800" b="1" dirty="0">
                <a:solidFill>
                  <a:srgbClr val="191919"/>
                </a:solidFill>
                <a:latin typeface="Calibri" panose="020F0502020204030204" pitchFamily="34" charset="0"/>
                <a:ea typeface="Times New Roman" panose="02020603050405020304" pitchFamily="18" charset="0"/>
              </a:rPr>
              <a:t>כדי לענות על סעיף </a:t>
            </a:r>
            <a:r>
              <a:rPr lang="he-IL" sz="2800" b="1" dirty="0" err="1">
                <a:solidFill>
                  <a:srgbClr val="191919"/>
                </a:solidFill>
                <a:latin typeface="Calibri" panose="020F0502020204030204" pitchFamily="34" charset="0"/>
                <a:ea typeface="Times New Roman" panose="02020603050405020304" pitchFamily="18" charset="0"/>
              </a:rPr>
              <a:t>החוזקות</a:t>
            </a:r>
            <a:r>
              <a:rPr lang="he-IL" sz="2800" b="1" dirty="0">
                <a:solidFill>
                  <a:srgbClr val="191919"/>
                </a:solidFill>
                <a:latin typeface="Calibri" panose="020F0502020204030204" pitchFamily="34" charset="0"/>
                <a:ea typeface="Times New Roman" panose="02020603050405020304" pitchFamily="18" charset="0"/>
              </a:rPr>
              <a:t>, עלינו לשאול את עצמנו: מה היתרונות שלנו לעומת המתחרים? אילו משאבים (כלכליים, אנושיים) יש לנו? מה מיוחד בנו/במוצר שלנו</a:t>
            </a:r>
            <a:r>
              <a:rPr lang="he-IL" sz="2800" b="1" dirty="0" smtClean="0">
                <a:solidFill>
                  <a:srgbClr val="191919"/>
                </a:solidFill>
                <a:latin typeface="Calibri" panose="020F0502020204030204" pitchFamily="34" charset="0"/>
                <a:ea typeface="Times New Roman" panose="02020603050405020304" pitchFamily="18" charset="0"/>
              </a:rPr>
              <a:t>?</a:t>
            </a:r>
            <a:endParaRPr lang="en-US" sz="2800" b="1"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399641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8093" y="908720"/>
            <a:ext cx="8712968" cy="936104"/>
          </a:xfrm>
          <a:solidFill>
            <a:srgbClr val="FFFF00"/>
          </a:solidFill>
        </p:spPr>
        <p:txBody>
          <a:bodyPr/>
          <a:lstStyle/>
          <a:p>
            <a:pPr algn="ctr">
              <a:lnSpc>
                <a:spcPct val="107000"/>
              </a:lnSpc>
              <a:spcAft>
                <a:spcPts val="0"/>
              </a:spcAft>
            </a:pPr>
            <a: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t/>
            </a:r>
            <a:b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br>
            <a: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t/>
            </a:r>
            <a:b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br>
            <a:r>
              <a:rPr lang="he-IL" sz="2000" b="1" i="1" dirty="0">
                <a:solidFill>
                  <a:srgbClr val="17365D"/>
                </a:solidFill>
                <a:latin typeface="Calibri" panose="020F0502020204030204" pitchFamily="34" charset="0"/>
                <a:ea typeface="Times New Roman" panose="02020603050405020304" pitchFamily="18" charset="0"/>
                <a:cs typeface="David" panose="020E0502060401010101" pitchFamily="34" charset="-79"/>
              </a:rPr>
              <a:t/>
            </a:r>
            <a:br>
              <a:rPr lang="he-IL" sz="2000" b="1" i="1" dirty="0">
                <a:solidFill>
                  <a:srgbClr val="17365D"/>
                </a:solidFill>
                <a:latin typeface="Calibri" panose="020F0502020204030204" pitchFamily="34" charset="0"/>
                <a:ea typeface="Times New Roman" panose="02020603050405020304" pitchFamily="18" charset="0"/>
                <a:cs typeface="David" panose="020E0502060401010101" pitchFamily="34" charset="-79"/>
              </a:rPr>
            </a:br>
            <a: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t/>
            </a:r>
            <a:b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br>
            <a: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t/>
            </a:r>
            <a:b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br>
            <a: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t/>
            </a:r>
            <a:b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br>
            <a:r>
              <a:rPr lang="he-IL" sz="2000" b="1" i="1" dirty="0">
                <a:solidFill>
                  <a:srgbClr val="17365D"/>
                </a:solidFill>
                <a:latin typeface="Calibri" panose="020F0502020204030204" pitchFamily="34" charset="0"/>
                <a:ea typeface="Times New Roman" panose="02020603050405020304" pitchFamily="18" charset="0"/>
                <a:cs typeface="David" panose="020E0502060401010101" pitchFamily="34" charset="-79"/>
              </a:rPr>
              <a:t/>
            </a:r>
            <a:br>
              <a:rPr lang="he-IL" sz="2000" b="1" i="1" dirty="0">
                <a:solidFill>
                  <a:srgbClr val="17365D"/>
                </a:solidFill>
                <a:latin typeface="Calibri" panose="020F0502020204030204" pitchFamily="34" charset="0"/>
                <a:ea typeface="Times New Roman" panose="02020603050405020304" pitchFamily="18" charset="0"/>
                <a:cs typeface="David" panose="020E0502060401010101" pitchFamily="34" charset="-79"/>
              </a:rPr>
            </a:br>
            <a: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t/>
            </a:r>
            <a:b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br>
            <a:r>
              <a:rPr lang="en-US" sz="54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W–Weaknesses</a:t>
            </a:r>
            <a:r>
              <a:rPr lang="he-IL" sz="5400" b="1" dirty="0" smtClean="0">
                <a:solidFill>
                  <a:srgbClr val="FF0000"/>
                </a:solidFill>
                <a:latin typeface="Calibri" panose="020F0502020204030204" pitchFamily="34" charset="0"/>
                <a:ea typeface="Times New Roman" panose="02020603050405020304" pitchFamily="18" charset="0"/>
              </a:rPr>
              <a:t> </a:t>
            </a:r>
            <a:r>
              <a:rPr lang="he-IL" sz="5400" b="1" dirty="0">
                <a:solidFill>
                  <a:srgbClr val="FF0000"/>
                </a:solidFill>
                <a:latin typeface="Calibri" panose="020F0502020204030204" pitchFamily="34" charset="0"/>
                <a:ea typeface="Times New Roman" panose="02020603050405020304" pitchFamily="18" charset="0"/>
              </a:rPr>
              <a:t>(חולשות</a:t>
            </a:r>
            <a:r>
              <a:rPr lang="he-IL" sz="5400" b="1" dirty="0" smtClean="0">
                <a:solidFill>
                  <a:srgbClr val="FF0000"/>
                </a:solidFill>
                <a:latin typeface="Calibri" panose="020F0502020204030204" pitchFamily="34" charset="0"/>
                <a:ea typeface="Times New Roman" panose="02020603050405020304" pitchFamily="18" charset="0"/>
              </a:rPr>
              <a:t>)</a:t>
            </a:r>
            <a:endParaRPr lang="he-IL" sz="2000" b="1" dirty="0">
              <a:solidFill>
                <a:srgbClr val="FF0000"/>
              </a:solidFill>
            </a:endParaRPr>
          </a:p>
        </p:txBody>
      </p:sp>
      <p:sp>
        <p:nvSpPr>
          <p:cNvPr id="3" name="מציין מיקום תוכן 2"/>
          <p:cNvSpPr>
            <a:spLocks noGrp="1"/>
          </p:cNvSpPr>
          <p:nvPr>
            <p:ph idx="1"/>
          </p:nvPr>
        </p:nvSpPr>
        <p:spPr>
          <a:xfrm>
            <a:off x="308093" y="1829338"/>
            <a:ext cx="8661648" cy="4840021"/>
          </a:xfrm>
        </p:spPr>
        <p:txBody>
          <a:bodyPr/>
          <a:lstStyle/>
          <a:p>
            <a:pPr>
              <a:lnSpc>
                <a:spcPct val="107000"/>
              </a:lnSpc>
              <a:spcAft>
                <a:spcPts val="1200"/>
              </a:spcAft>
            </a:pPr>
            <a:r>
              <a:rPr lang="he-IL" sz="2800" b="1" dirty="0">
                <a:solidFill>
                  <a:srgbClr val="191919"/>
                </a:solidFill>
                <a:latin typeface="Calibri" panose="020F0502020204030204" pitchFamily="34" charset="0"/>
                <a:ea typeface="Times New Roman" panose="02020603050405020304" pitchFamily="18" charset="0"/>
              </a:rPr>
              <a:t>החולשות הן הגורמים הפנימיים שעשויים למנוע </a:t>
            </a:r>
            <a:r>
              <a:rPr lang="he-IL" sz="2800" b="1" dirty="0" smtClean="0">
                <a:solidFill>
                  <a:srgbClr val="191919"/>
                </a:solidFill>
                <a:latin typeface="Calibri" panose="020F0502020204030204" pitchFamily="34" charset="0"/>
                <a:ea typeface="Times New Roman" panose="02020603050405020304" pitchFamily="18" charset="0"/>
              </a:rPr>
              <a:t>מהארגון ליצור </a:t>
            </a:r>
            <a:r>
              <a:rPr lang="he-IL" sz="2800" b="1" dirty="0">
                <a:solidFill>
                  <a:srgbClr val="191919"/>
                </a:solidFill>
                <a:latin typeface="Calibri" panose="020F0502020204030204" pitchFamily="34" charset="0"/>
                <a:ea typeface="Times New Roman" panose="02020603050405020304" pitchFamily="18" charset="0"/>
              </a:rPr>
              <a:t>את היתרון התחרותי, או שיכולים לעכב את ההתקדמות והצמיחה שלו – בדיוק כמו </a:t>
            </a:r>
            <a:r>
              <a:rPr lang="he-IL" sz="2800" b="1" dirty="0" err="1">
                <a:solidFill>
                  <a:srgbClr val="191919"/>
                </a:solidFill>
                <a:latin typeface="Calibri" panose="020F0502020204030204" pitchFamily="34" charset="0"/>
                <a:ea typeface="Times New Roman" panose="02020603050405020304" pitchFamily="18" charset="0"/>
              </a:rPr>
              <a:t>החוזקות</a:t>
            </a:r>
            <a:r>
              <a:rPr lang="he-IL" sz="2800" b="1" dirty="0">
                <a:solidFill>
                  <a:srgbClr val="191919"/>
                </a:solidFill>
                <a:latin typeface="Calibri" panose="020F0502020204030204" pitchFamily="34" charset="0"/>
                <a:ea typeface="Times New Roman" panose="02020603050405020304" pitchFamily="18" charset="0"/>
              </a:rPr>
              <a:t>, רק להיפך: חוסר במשאבים, ניסיון מועט, חוסר בהכשרות רלוונטיות וכד'.</a:t>
            </a:r>
            <a:endParaRPr lang="en-US" sz="2800" b="1" dirty="0">
              <a:latin typeface="Calibri" panose="020F0502020204030204" pitchFamily="34" charset="0"/>
              <a:ea typeface="Calibri" panose="020F0502020204030204" pitchFamily="34" charset="0"/>
            </a:endParaRPr>
          </a:p>
          <a:p>
            <a:pPr>
              <a:lnSpc>
                <a:spcPct val="107000"/>
              </a:lnSpc>
              <a:spcAft>
                <a:spcPts val="1200"/>
              </a:spcAft>
            </a:pPr>
            <a:r>
              <a:rPr lang="he-IL" sz="2800" b="1" dirty="0">
                <a:solidFill>
                  <a:srgbClr val="191919"/>
                </a:solidFill>
                <a:latin typeface="Calibri" panose="020F0502020204030204" pitchFamily="34" charset="0"/>
                <a:ea typeface="Times New Roman" panose="02020603050405020304" pitchFamily="18" charset="0"/>
              </a:rPr>
              <a:t>על </a:t>
            </a:r>
            <a:r>
              <a:rPr lang="he-IL" sz="2800" b="1" dirty="0" smtClean="0">
                <a:solidFill>
                  <a:srgbClr val="191919"/>
                </a:solidFill>
                <a:latin typeface="Calibri" panose="020F0502020204030204" pitchFamily="34" charset="0"/>
                <a:ea typeface="Times New Roman" panose="02020603050405020304" pitchFamily="18" charset="0"/>
              </a:rPr>
              <a:t>הנהלת הארגון להיות בעלת </a:t>
            </a:r>
            <a:r>
              <a:rPr lang="he-IL" sz="2800" b="1" dirty="0">
                <a:solidFill>
                  <a:srgbClr val="191919"/>
                </a:solidFill>
                <a:latin typeface="Calibri" panose="020F0502020204030204" pitchFamily="34" charset="0"/>
                <a:ea typeface="Times New Roman" panose="02020603050405020304" pitchFamily="18" charset="0"/>
              </a:rPr>
              <a:t>ביקורת פנימית, להיות עם אצבע על הדופק, ולקבל משוב בתדירות גבוהה, כדי להבין אילו שינויים עליו לבצע כדי </a:t>
            </a:r>
            <a:r>
              <a:rPr lang="he-IL" sz="2800" b="1" dirty="0" smtClean="0">
                <a:solidFill>
                  <a:srgbClr val="191919"/>
                </a:solidFill>
                <a:latin typeface="Calibri" panose="020F0502020204030204" pitchFamily="34" charset="0"/>
                <a:ea typeface="Times New Roman" panose="02020603050405020304" pitchFamily="18" charset="0"/>
              </a:rPr>
              <a:t>להתמודד </a:t>
            </a:r>
            <a:r>
              <a:rPr lang="he-IL" sz="2800" b="1" dirty="0">
                <a:solidFill>
                  <a:srgbClr val="191919"/>
                </a:solidFill>
                <a:latin typeface="Calibri" panose="020F0502020204030204" pitchFamily="34" charset="0"/>
                <a:ea typeface="Times New Roman" panose="02020603050405020304" pitchFamily="18" charset="0"/>
              </a:rPr>
              <a:t>בהצלחה עם אותן חולשות. פעמים רבות נשתמש גם במשוב של </a:t>
            </a:r>
            <a:r>
              <a:rPr lang="he-IL" sz="2800" b="1" dirty="0" smtClean="0">
                <a:solidFill>
                  <a:srgbClr val="191919"/>
                </a:solidFill>
                <a:latin typeface="Calibri" panose="020F0502020204030204" pitchFamily="34" charset="0"/>
                <a:ea typeface="Times New Roman" panose="02020603050405020304" pitchFamily="18" charset="0"/>
              </a:rPr>
              <a:t>הגורמים הקשורים לארגון כגון- צוות מורים, תלמידים, הורים ועוד. </a:t>
            </a:r>
            <a:r>
              <a:rPr lang="he-IL" sz="2800" b="1" dirty="0">
                <a:solidFill>
                  <a:srgbClr val="191919"/>
                </a:solidFill>
                <a:latin typeface="Calibri" panose="020F0502020204030204" pitchFamily="34" charset="0"/>
                <a:ea typeface="Times New Roman" panose="02020603050405020304" pitchFamily="18" charset="0"/>
              </a:rPr>
              <a:t>כדי לנסות להבין טוב יותר כיצד החולשות שלנו מתבטאות בפועל.</a:t>
            </a:r>
            <a:endParaRPr lang="en-US" sz="2800" b="1" dirty="0">
              <a:latin typeface="Calibri" panose="020F0502020204030204" pitchFamily="34" charset="0"/>
              <a:ea typeface="Calibri" panose="020F0502020204030204" pitchFamily="34" charset="0"/>
            </a:endParaRPr>
          </a:p>
          <a:p>
            <a:pPr>
              <a:spcAft>
                <a:spcPts val="1200"/>
              </a:spcAft>
            </a:pPr>
            <a:endParaRPr lang="en-US" sz="2800" b="1"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472738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980728"/>
            <a:ext cx="8712968" cy="936104"/>
          </a:xfrm>
          <a:solidFill>
            <a:srgbClr val="FFFF00"/>
          </a:solidFill>
        </p:spPr>
        <p:txBody>
          <a:bodyPr/>
          <a:lstStyle/>
          <a:p>
            <a:pPr algn="ctr">
              <a:lnSpc>
                <a:spcPct val="107000"/>
              </a:lnSpc>
              <a:spcAft>
                <a:spcPts val="0"/>
              </a:spcAft>
            </a:pPr>
            <a: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t/>
            </a:r>
            <a:b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br>
            <a: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t/>
            </a:r>
            <a:b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br>
            <a:r>
              <a:rPr lang="he-IL" sz="2000" b="1" i="1" dirty="0">
                <a:solidFill>
                  <a:srgbClr val="17365D"/>
                </a:solidFill>
                <a:latin typeface="Calibri" panose="020F0502020204030204" pitchFamily="34" charset="0"/>
                <a:ea typeface="Times New Roman" panose="02020603050405020304" pitchFamily="18" charset="0"/>
                <a:cs typeface="David" panose="020E0502060401010101" pitchFamily="34" charset="-79"/>
              </a:rPr>
              <a:t/>
            </a:r>
            <a:br>
              <a:rPr lang="he-IL" sz="2000" b="1" i="1" dirty="0">
                <a:solidFill>
                  <a:srgbClr val="17365D"/>
                </a:solidFill>
                <a:latin typeface="Calibri" panose="020F0502020204030204" pitchFamily="34" charset="0"/>
                <a:ea typeface="Times New Roman" panose="02020603050405020304" pitchFamily="18" charset="0"/>
                <a:cs typeface="David" panose="020E0502060401010101" pitchFamily="34" charset="-79"/>
              </a:rPr>
            </a:br>
            <a: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t/>
            </a:r>
            <a:b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br>
            <a: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t/>
            </a:r>
            <a:b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br>
            <a: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t/>
            </a:r>
            <a:b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br>
            <a:r>
              <a:rPr lang="he-IL" sz="2000" b="1" i="1" dirty="0">
                <a:solidFill>
                  <a:srgbClr val="17365D"/>
                </a:solidFill>
                <a:latin typeface="Calibri" panose="020F0502020204030204" pitchFamily="34" charset="0"/>
                <a:ea typeface="Times New Roman" panose="02020603050405020304" pitchFamily="18" charset="0"/>
                <a:cs typeface="David" panose="020E0502060401010101" pitchFamily="34" charset="-79"/>
              </a:rPr>
              <a:t/>
            </a:r>
            <a:br>
              <a:rPr lang="he-IL" sz="2000" b="1" i="1" dirty="0">
                <a:solidFill>
                  <a:srgbClr val="17365D"/>
                </a:solidFill>
                <a:latin typeface="Calibri" panose="020F0502020204030204" pitchFamily="34" charset="0"/>
                <a:ea typeface="Times New Roman" panose="02020603050405020304" pitchFamily="18" charset="0"/>
                <a:cs typeface="David" panose="020E0502060401010101" pitchFamily="34" charset="-79"/>
              </a:rPr>
            </a:br>
            <a: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t/>
            </a:r>
            <a:br>
              <a:rPr lang="he-IL" sz="2000" b="1" i="1" dirty="0" smtClean="0">
                <a:solidFill>
                  <a:srgbClr val="17365D"/>
                </a:solidFill>
                <a:latin typeface="Calibri" panose="020F0502020204030204" pitchFamily="34" charset="0"/>
                <a:ea typeface="Times New Roman" panose="02020603050405020304" pitchFamily="18" charset="0"/>
                <a:cs typeface="David" panose="020E0502060401010101" pitchFamily="34" charset="-79"/>
              </a:rPr>
            </a:br>
            <a:r>
              <a:rPr lang="en-US" sz="54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W–Weaknesses</a:t>
            </a:r>
            <a:r>
              <a:rPr lang="he-IL" sz="5400" b="1" dirty="0" smtClean="0">
                <a:solidFill>
                  <a:srgbClr val="FF0000"/>
                </a:solidFill>
                <a:latin typeface="Calibri" panose="020F0502020204030204" pitchFamily="34" charset="0"/>
                <a:ea typeface="Times New Roman" panose="02020603050405020304" pitchFamily="18" charset="0"/>
              </a:rPr>
              <a:t> </a:t>
            </a:r>
            <a:r>
              <a:rPr lang="he-IL" sz="5400" b="1" dirty="0">
                <a:solidFill>
                  <a:srgbClr val="FF0000"/>
                </a:solidFill>
                <a:latin typeface="Calibri" panose="020F0502020204030204" pitchFamily="34" charset="0"/>
                <a:ea typeface="Times New Roman" panose="02020603050405020304" pitchFamily="18" charset="0"/>
              </a:rPr>
              <a:t>(חולשות</a:t>
            </a:r>
            <a:r>
              <a:rPr lang="he-IL" sz="5400" b="1" dirty="0" smtClean="0">
                <a:solidFill>
                  <a:srgbClr val="FF0000"/>
                </a:solidFill>
                <a:latin typeface="Calibri" panose="020F0502020204030204" pitchFamily="34" charset="0"/>
                <a:ea typeface="Times New Roman" panose="02020603050405020304" pitchFamily="18" charset="0"/>
              </a:rPr>
              <a:t>)</a:t>
            </a:r>
            <a:endParaRPr lang="he-IL" sz="2000" b="1" dirty="0">
              <a:solidFill>
                <a:srgbClr val="FF0000"/>
              </a:solidFill>
            </a:endParaRPr>
          </a:p>
        </p:txBody>
      </p:sp>
      <p:sp>
        <p:nvSpPr>
          <p:cNvPr id="3" name="מציין מיקום תוכן 2"/>
          <p:cNvSpPr>
            <a:spLocks noGrp="1"/>
          </p:cNvSpPr>
          <p:nvPr>
            <p:ph idx="1"/>
          </p:nvPr>
        </p:nvSpPr>
        <p:spPr>
          <a:xfrm>
            <a:off x="323528" y="2060848"/>
            <a:ext cx="8445624" cy="4104456"/>
          </a:xfrm>
        </p:spPr>
        <p:txBody>
          <a:bodyPr/>
          <a:lstStyle/>
          <a:p>
            <a:pPr>
              <a:lnSpc>
                <a:spcPct val="107000"/>
              </a:lnSpc>
              <a:spcAft>
                <a:spcPts val="1200"/>
              </a:spcAft>
            </a:pPr>
            <a:r>
              <a:rPr lang="he-IL" sz="3200" b="1" dirty="0" smtClean="0">
                <a:solidFill>
                  <a:srgbClr val="191919"/>
                </a:solidFill>
                <a:latin typeface="Calibri" panose="020F0502020204030204" pitchFamily="34" charset="0"/>
                <a:ea typeface="Times New Roman" panose="02020603050405020304" pitchFamily="18" charset="0"/>
              </a:rPr>
              <a:t>כדי </a:t>
            </a:r>
            <a:r>
              <a:rPr lang="he-IL" sz="3200" b="1" dirty="0">
                <a:solidFill>
                  <a:srgbClr val="191919"/>
                </a:solidFill>
                <a:latin typeface="Calibri" panose="020F0502020204030204" pitchFamily="34" charset="0"/>
                <a:ea typeface="Times New Roman" panose="02020603050405020304" pitchFamily="18" charset="0"/>
              </a:rPr>
              <a:t>לענות על סעיף החולשות, עלינו לשאול את עצמנו: מה היתרונות של המתחרים? במה הם עולים על </a:t>
            </a:r>
            <a:r>
              <a:rPr lang="he-IL" sz="3200" b="1" dirty="0" smtClean="0">
                <a:solidFill>
                  <a:srgbClr val="191919"/>
                </a:solidFill>
                <a:latin typeface="Calibri" panose="020F0502020204030204" pitchFamily="34" charset="0"/>
                <a:ea typeface="Times New Roman" panose="02020603050405020304" pitchFamily="18" charset="0"/>
              </a:rPr>
              <a:t>הארגון/ המוצר/ המוסד? </a:t>
            </a:r>
            <a:r>
              <a:rPr lang="he-IL" sz="3200" b="1" dirty="0">
                <a:solidFill>
                  <a:srgbClr val="191919"/>
                </a:solidFill>
                <a:latin typeface="Calibri" panose="020F0502020204030204" pitchFamily="34" charset="0"/>
                <a:ea typeface="Times New Roman" panose="02020603050405020304" pitchFamily="18" charset="0"/>
              </a:rPr>
              <a:t>באילו נקודות </a:t>
            </a:r>
            <a:r>
              <a:rPr lang="he-IL" sz="3200" b="1" dirty="0" smtClean="0">
                <a:solidFill>
                  <a:srgbClr val="191919"/>
                </a:solidFill>
                <a:latin typeface="Calibri" panose="020F0502020204030204" pitchFamily="34" charset="0"/>
                <a:ea typeface="Times New Roman" panose="02020603050405020304" pitchFamily="18" charset="0"/>
              </a:rPr>
              <a:t>הגורמים הביעו </a:t>
            </a:r>
            <a:r>
              <a:rPr lang="he-IL" sz="3200" b="1" dirty="0">
                <a:solidFill>
                  <a:srgbClr val="191919"/>
                </a:solidFill>
                <a:latin typeface="Calibri" panose="020F0502020204030204" pitchFamily="34" charset="0"/>
                <a:ea typeface="Times New Roman" panose="02020603050405020304" pitchFamily="18" charset="0"/>
              </a:rPr>
              <a:t>חוסר שביעות רצון או טענות?</a:t>
            </a:r>
            <a:endParaRPr lang="en-US" sz="3200" b="1" dirty="0">
              <a:latin typeface="Calibri" panose="020F0502020204030204" pitchFamily="34" charset="0"/>
              <a:ea typeface="Calibri" panose="020F0502020204030204" pitchFamily="34" charset="0"/>
            </a:endParaRPr>
          </a:p>
          <a:p>
            <a:pPr>
              <a:spcAft>
                <a:spcPts val="1200"/>
              </a:spcAft>
            </a:pPr>
            <a:endParaRPr lang="en-US" sz="2800" b="1"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6291846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980728"/>
            <a:ext cx="8712968" cy="936104"/>
          </a:xfrm>
          <a:solidFill>
            <a:srgbClr val="FFFF00"/>
          </a:solidFill>
        </p:spPr>
        <p:txBody>
          <a:bodyPr/>
          <a:lstStyle/>
          <a:p>
            <a:pPr algn="ctr">
              <a:lnSpc>
                <a:spcPct val="107000"/>
              </a:lnSpc>
              <a:spcAft>
                <a:spcPts val="0"/>
              </a:spcAft>
            </a:pPr>
            <a:r>
              <a:rPr lang="he-IL" sz="48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48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48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48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4800" b="1" i="1" dirty="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4800" b="1" i="1" dirty="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48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48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48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48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48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48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4800" b="1" i="1" dirty="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4800" b="1" i="1" dirty="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48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48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en-US" sz="4800" b="1" dirty="0">
                <a:solidFill>
                  <a:srgbClr val="FF0000"/>
                </a:solidFill>
                <a:latin typeface="Arial" panose="020B0604020202020204" pitchFamily="34" charset="0"/>
                <a:ea typeface="Times New Roman" panose="02020603050405020304" pitchFamily="18" charset="0"/>
                <a:cs typeface="Arial" panose="020B0604020202020204" pitchFamily="34" charset="0"/>
              </a:rPr>
              <a:t>O–Opportunities</a:t>
            </a:r>
            <a:r>
              <a:rPr lang="he-IL" sz="4800" b="1" dirty="0">
                <a:solidFill>
                  <a:srgbClr val="FF0000"/>
                </a:solidFill>
                <a:latin typeface="Calibri" panose="020F0502020204030204" pitchFamily="34" charset="0"/>
                <a:ea typeface="Times New Roman" panose="02020603050405020304" pitchFamily="18" charset="0"/>
              </a:rPr>
              <a:t> (הזדמנויות)</a:t>
            </a:r>
            <a:endParaRPr lang="en-US" sz="48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מציין מיקום תוכן 2"/>
          <p:cNvSpPr>
            <a:spLocks noGrp="1"/>
          </p:cNvSpPr>
          <p:nvPr>
            <p:ph idx="1"/>
          </p:nvPr>
        </p:nvSpPr>
        <p:spPr>
          <a:xfrm>
            <a:off x="323528" y="2060848"/>
            <a:ext cx="8445624" cy="4248472"/>
          </a:xfrm>
        </p:spPr>
        <p:txBody>
          <a:bodyPr/>
          <a:lstStyle/>
          <a:p>
            <a:pPr>
              <a:lnSpc>
                <a:spcPct val="107000"/>
              </a:lnSpc>
              <a:spcAft>
                <a:spcPts val="1200"/>
              </a:spcAft>
            </a:pPr>
            <a:r>
              <a:rPr lang="he-IL" sz="3200" b="1" dirty="0">
                <a:solidFill>
                  <a:srgbClr val="191919"/>
                </a:solidFill>
                <a:latin typeface="Calibri" panose="020F0502020204030204" pitchFamily="34" charset="0"/>
                <a:ea typeface="Times New Roman" panose="02020603050405020304" pitchFamily="18" charset="0"/>
              </a:rPr>
              <a:t>ההזדמנויות הן כל גורם חיצוני </a:t>
            </a:r>
            <a:r>
              <a:rPr lang="he-IL" sz="3200" b="1" dirty="0" smtClean="0">
                <a:solidFill>
                  <a:srgbClr val="191919"/>
                </a:solidFill>
                <a:latin typeface="Calibri" panose="020F0502020204030204" pitchFamily="34" charset="0"/>
                <a:ea typeface="Times New Roman" panose="02020603050405020304" pitchFamily="18" charset="0"/>
              </a:rPr>
              <a:t>שהארגון יכול </a:t>
            </a:r>
            <a:r>
              <a:rPr lang="he-IL" sz="3200" b="1" dirty="0">
                <a:solidFill>
                  <a:srgbClr val="191919"/>
                </a:solidFill>
                <a:latin typeface="Calibri" panose="020F0502020204030204" pitchFamily="34" charset="0"/>
                <a:ea typeface="Times New Roman" panose="02020603050405020304" pitchFamily="18" charset="0"/>
              </a:rPr>
              <a:t>להפיק באמצעותו רווח או לייצר ממנו יתרון תחרותי. הן יכולות להיות כניסה </a:t>
            </a:r>
            <a:r>
              <a:rPr lang="he-IL" sz="3200" b="1" dirty="0" smtClean="0">
                <a:solidFill>
                  <a:srgbClr val="191919"/>
                </a:solidFill>
                <a:latin typeface="Calibri" panose="020F0502020204030204" pitchFamily="34" charset="0"/>
                <a:ea typeface="Times New Roman" panose="02020603050405020304" pitchFamily="18" charset="0"/>
              </a:rPr>
              <a:t>לתחום </a:t>
            </a:r>
            <a:r>
              <a:rPr lang="he-IL" sz="3200" b="1" dirty="0">
                <a:solidFill>
                  <a:srgbClr val="191919"/>
                </a:solidFill>
                <a:latin typeface="Calibri" panose="020F0502020204030204" pitchFamily="34" charset="0"/>
                <a:ea typeface="Times New Roman" panose="02020603050405020304" pitchFamily="18" charset="0"/>
              </a:rPr>
              <a:t>חדש, מיזוג או שותפות, </a:t>
            </a:r>
            <a:r>
              <a:rPr lang="he-IL" sz="3200" b="1" dirty="0" smtClean="0">
                <a:solidFill>
                  <a:srgbClr val="191919"/>
                </a:solidFill>
                <a:latin typeface="Calibri" panose="020F0502020204030204" pitchFamily="34" charset="0"/>
                <a:ea typeface="Times New Roman" panose="02020603050405020304" pitchFamily="18" charset="0"/>
              </a:rPr>
              <a:t>תחום מתעורר </a:t>
            </a:r>
            <a:r>
              <a:rPr lang="he-IL" sz="3200" b="1" dirty="0">
                <a:solidFill>
                  <a:srgbClr val="191919"/>
                </a:solidFill>
                <a:latin typeface="Calibri" panose="020F0502020204030204" pitchFamily="34" charset="0"/>
                <a:ea typeface="Times New Roman" panose="02020603050405020304" pitchFamily="18" charset="0"/>
              </a:rPr>
              <a:t>עם דרישות חדשות, פיתוחים טכנולוגים שיכולים לשדרג את </a:t>
            </a:r>
            <a:r>
              <a:rPr lang="he-IL" sz="3200" b="1" dirty="0" smtClean="0">
                <a:solidFill>
                  <a:srgbClr val="191919"/>
                </a:solidFill>
                <a:latin typeface="Calibri" panose="020F0502020204030204" pitchFamily="34" charset="0"/>
                <a:ea typeface="Times New Roman" panose="02020603050405020304" pitchFamily="18" charset="0"/>
              </a:rPr>
              <a:t>התוצר והתוצאות או </a:t>
            </a:r>
            <a:r>
              <a:rPr lang="he-IL" sz="3200" b="1" dirty="0">
                <a:solidFill>
                  <a:srgbClr val="191919"/>
                </a:solidFill>
                <a:latin typeface="Calibri" panose="020F0502020204030204" pitchFamily="34" charset="0"/>
                <a:ea typeface="Times New Roman" panose="02020603050405020304" pitchFamily="18" charset="0"/>
              </a:rPr>
              <a:t>לשפר את תהליך </a:t>
            </a:r>
            <a:r>
              <a:rPr lang="he-IL" sz="3200" b="1" dirty="0" smtClean="0">
                <a:solidFill>
                  <a:srgbClr val="191919"/>
                </a:solidFill>
                <a:latin typeface="Calibri" panose="020F0502020204030204" pitchFamily="34" charset="0"/>
                <a:ea typeface="Times New Roman" panose="02020603050405020304" pitchFamily="18" charset="0"/>
              </a:rPr>
              <a:t>החינוך והלימוד, </a:t>
            </a:r>
            <a:r>
              <a:rPr lang="he-IL" sz="3200" b="1" dirty="0">
                <a:solidFill>
                  <a:srgbClr val="191919"/>
                </a:solidFill>
                <a:latin typeface="Calibri" panose="020F0502020204030204" pitchFamily="34" charset="0"/>
                <a:ea typeface="Times New Roman" panose="02020603050405020304" pitchFamily="18" charset="0"/>
              </a:rPr>
              <a:t>בעיות קיימות אצל המתחרים, צורך חדש של קהל </a:t>
            </a:r>
            <a:r>
              <a:rPr lang="he-IL" sz="3200" b="1" dirty="0" smtClean="0">
                <a:solidFill>
                  <a:srgbClr val="191919"/>
                </a:solidFill>
                <a:latin typeface="Calibri" panose="020F0502020204030204" pitchFamily="34" charset="0"/>
                <a:ea typeface="Times New Roman" panose="02020603050405020304" pitchFamily="18" charset="0"/>
              </a:rPr>
              <a:t>היעד (התלמידים וההורים) </a:t>
            </a:r>
            <a:r>
              <a:rPr lang="he-IL" sz="3200" b="1" dirty="0">
                <a:solidFill>
                  <a:srgbClr val="191919"/>
                </a:solidFill>
                <a:latin typeface="Calibri" panose="020F0502020204030204" pitchFamily="34" charset="0"/>
                <a:ea typeface="Times New Roman" panose="02020603050405020304" pitchFamily="18" charset="0"/>
              </a:rPr>
              <a:t>ועוד.</a:t>
            </a:r>
            <a:endParaRPr lang="en-US" sz="3200" b="1" dirty="0">
              <a:latin typeface="Calibri" panose="020F0502020204030204" pitchFamily="34" charset="0"/>
              <a:ea typeface="Calibri" panose="020F0502020204030204" pitchFamily="34" charset="0"/>
            </a:endParaRPr>
          </a:p>
          <a:p>
            <a:pPr>
              <a:spcAft>
                <a:spcPts val="1200"/>
              </a:spcAft>
            </a:pPr>
            <a:endParaRPr lang="en-US" sz="2800" b="1"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632014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980728"/>
            <a:ext cx="8712968" cy="936104"/>
          </a:xfrm>
          <a:solidFill>
            <a:srgbClr val="FFFF00"/>
          </a:solidFill>
        </p:spPr>
        <p:txBody>
          <a:bodyPr/>
          <a:lstStyle/>
          <a:p>
            <a:pPr algn="ctr">
              <a:lnSpc>
                <a:spcPct val="107000"/>
              </a:lnSpc>
              <a:spcAft>
                <a:spcPts val="0"/>
              </a:spcAft>
            </a:pPr>
            <a:r>
              <a:rPr lang="he-IL" sz="48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48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48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48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4800" b="1" i="1" dirty="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4800" b="1" i="1" dirty="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48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48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48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48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48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48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4800" b="1" i="1" dirty="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4800" b="1" i="1" dirty="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48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48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en-US" sz="4800" b="1" dirty="0">
                <a:solidFill>
                  <a:srgbClr val="FF0000"/>
                </a:solidFill>
                <a:latin typeface="Arial" panose="020B0604020202020204" pitchFamily="34" charset="0"/>
                <a:ea typeface="Times New Roman" panose="02020603050405020304" pitchFamily="18" charset="0"/>
                <a:cs typeface="Arial" panose="020B0604020202020204" pitchFamily="34" charset="0"/>
              </a:rPr>
              <a:t>O–Opportunities</a:t>
            </a:r>
            <a:r>
              <a:rPr lang="he-IL" sz="4800" b="1" dirty="0">
                <a:solidFill>
                  <a:srgbClr val="FF0000"/>
                </a:solidFill>
                <a:latin typeface="Calibri" panose="020F0502020204030204" pitchFamily="34" charset="0"/>
                <a:ea typeface="Times New Roman" panose="02020603050405020304" pitchFamily="18" charset="0"/>
              </a:rPr>
              <a:t> (הזדמנויות)</a:t>
            </a:r>
            <a:endParaRPr lang="en-US" sz="48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מציין מיקום תוכן 2"/>
          <p:cNvSpPr>
            <a:spLocks noGrp="1"/>
          </p:cNvSpPr>
          <p:nvPr>
            <p:ph idx="1"/>
          </p:nvPr>
        </p:nvSpPr>
        <p:spPr>
          <a:xfrm>
            <a:off x="323528" y="2060848"/>
            <a:ext cx="8445624" cy="4104456"/>
          </a:xfrm>
        </p:spPr>
        <p:txBody>
          <a:bodyPr/>
          <a:lstStyle/>
          <a:p>
            <a:pPr>
              <a:lnSpc>
                <a:spcPct val="107000"/>
              </a:lnSpc>
              <a:spcAft>
                <a:spcPts val="1200"/>
              </a:spcAft>
            </a:pPr>
            <a:r>
              <a:rPr lang="he-IL" sz="3200" b="1" dirty="0">
                <a:latin typeface="Calibri" panose="020F0502020204030204" pitchFamily="34" charset="0"/>
                <a:ea typeface="Times New Roman" panose="02020603050405020304" pitchFamily="18" charset="0"/>
              </a:rPr>
              <a:t>זיהוי ההזדמנויות בזמן הנכון זו משימה לא פשוטה, שכן היא דורשת להיות מעורה במתרחש </a:t>
            </a:r>
            <a:r>
              <a:rPr lang="he-IL" sz="3200" b="1" dirty="0" smtClean="0">
                <a:latin typeface="Calibri" panose="020F0502020204030204" pitchFamily="34" charset="0"/>
                <a:ea typeface="Times New Roman" panose="02020603050405020304" pitchFamily="18" charset="0"/>
              </a:rPr>
              <a:t>בסביבה/ באזור/ במדינה/ בעולם, </a:t>
            </a:r>
            <a:r>
              <a:rPr lang="he-IL" sz="3200" b="1" dirty="0">
                <a:latin typeface="Calibri" panose="020F0502020204030204" pitchFamily="34" charset="0"/>
                <a:ea typeface="Times New Roman" panose="02020603050405020304" pitchFamily="18" charset="0"/>
              </a:rPr>
              <a:t>בענף, בסביבה </a:t>
            </a:r>
            <a:r>
              <a:rPr lang="he-IL" sz="3200" b="1" dirty="0" smtClean="0">
                <a:latin typeface="Calibri" panose="020F0502020204030204" pitchFamily="34" charset="0"/>
                <a:ea typeface="Times New Roman" panose="02020603050405020304" pitchFamily="18" charset="0"/>
              </a:rPr>
              <a:t>החינוכית הספציפית </a:t>
            </a:r>
            <a:r>
              <a:rPr lang="he-IL" sz="3200" b="1" dirty="0">
                <a:latin typeface="Calibri" panose="020F0502020204030204" pitchFamily="34" charset="0"/>
                <a:ea typeface="Times New Roman" panose="02020603050405020304" pitchFamily="18" charset="0"/>
              </a:rPr>
              <a:t>ובתחומים הרלוונטיים. יחד עם זאת, אם נשכיל לזהות את ההזדמנויות ולתפוס אותן בשתי ידיים – נוכל לייצר יתרונות חדשים עבור </a:t>
            </a:r>
            <a:r>
              <a:rPr lang="he-IL" sz="3200" b="1" dirty="0" smtClean="0">
                <a:latin typeface="Calibri" panose="020F0502020204030204" pitchFamily="34" charset="0"/>
                <a:ea typeface="Times New Roman" panose="02020603050405020304" pitchFamily="18" charset="0"/>
              </a:rPr>
              <a:t>הארגון ולתרום </a:t>
            </a:r>
            <a:r>
              <a:rPr lang="he-IL" sz="3200" b="1" dirty="0">
                <a:latin typeface="Calibri" panose="020F0502020204030204" pitchFamily="34" charset="0"/>
                <a:ea typeface="Times New Roman" panose="02020603050405020304" pitchFamily="18" charset="0"/>
              </a:rPr>
              <a:t>לצמיחתו.</a:t>
            </a:r>
            <a:endParaRPr lang="en-US" sz="3200" b="1" dirty="0">
              <a:latin typeface="Calibri" panose="020F0502020204030204" pitchFamily="34" charset="0"/>
              <a:ea typeface="Calibri" panose="020F0502020204030204" pitchFamily="34" charset="0"/>
            </a:endParaRPr>
          </a:p>
          <a:p>
            <a:pPr>
              <a:spcAft>
                <a:spcPts val="1200"/>
              </a:spcAft>
            </a:pPr>
            <a:endParaRPr lang="en-US" sz="2800" b="1"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591414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908720"/>
            <a:ext cx="8712968" cy="936104"/>
          </a:xfrm>
          <a:solidFill>
            <a:srgbClr val="FFFF00"/>
          </a:solidFill>
        </p:spPr>
        <p:txBody>
          <a:bodyPr/>
          <a:lstStyle/>
          <a:p>
            <a:pPr algn="ctr">
              <a:lnSpc>
                <a:spcPct val="107000"/>
              </a:lnSpc>
              <a:spcAft>
                <a:spcPts val="0"/>
              </a:spcAft>
            </a:pPr>
            <a: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5400" b="1" i="1" dirty="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5400" b="1" i="1" dirty="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5400" b="1" i="1" dirty="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5400" b="1" i="1" dirty="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t/>
            </a:r>
            <a:br>
              <a:rPr lang="he-IL" sz="5400" b="1" i="1" dirty="0" smtClean="0">
                <a:solidFill>
                  <a:srgbClr val="FF0000"/>
                </a:solidFill>
                <a:latin typeface="Calibri" panose="020F0502020204030204" pitchFamily="34" charset="0"/>
                <a:ea typeface="Times New Roman" panose="02020603050405020304" pitchFamily="18" charset="0"/>
                <a:cs typeface="David" panose="020E0502060401010101" pitchFamily="34" charset="-79"/>
              </a:rPr>
            </a:br>
            <a:r>
              <a:rPr lang="en-US" sz="5400" b="1" dirty="0">
                <a:solidFill>
                  <a:srgbClr val="FF0000"/>
                </a:solidFill>
                <a:latin typeface="Arial" panose="020B0604020202020204" pitchFamily="34" charset="0"/>
                <a:ea typeface="Times New Roman" panose="02020603050405020304" pitchFamily="18" charset="0"/>
                <a:cs typeface="Arial" panose="020B0604020202020204" pitchFamily="34" charset="0"/>
              </a:rPr>
              <a:t>T–Threads</a:t>
            </a:r>
            <a:r>
              <a:rPr lang="he-IL" sz="5400" b="1" dirty="0">
                <a:solidFill>
                  <a:srgbClr val="FF0000"/>
                </a:solidFill>
                <a:latin typeface="Calibri" panose="020F0502020204030204" pitchFamily="34" charset="0"/>
                <a:ea typeface="Times New Roman" panose="02020603050405020304" pitchFamily="18" charset="0"/>
              </a:rPr>
              <a:t> (איומים)</a:t>
            </a:r>
            <a:endParaRPr lang="en-US" sz="54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מציין מיקום תוכן 2"/>
          <p:cNvSpPr>
            <a:spLocks noGrp="1"/>
          </p:cNvSpPr>
          <p:nvPr>
            <p:ph idx="1"/>
          </p:nvPr>
        </p:nvSpPr>
        <p:spPr>
          <a:xfrm>
            <a:off x="323528" y="1924592"/>
            <a:ext cx="8496944" cy="4528743"/>
          </a:xfrm>
        </p:spPr>
        <p:txBody>
          <a:bodyPr/>
          <a:lstStyle/>
          <a:p>
            <a:pPr>
              <a:lnSpc>
                <a:spcPct val="107000"/>
              </a:lnSpc>
              <a:spcAft>
                <a:spcPts val="1200"/>
              </a:spcAft>
            </a:pPr>
            <a:r>
              <a:rPr lang="he-IL" sz="2800" b="1" dirty="0">
                <a:latin typeface="Calibri" panose="020F0502020204030204" pitchFamily="34" charset="0"/>
                <a:ea typeface="Times New Roman" panose="02020603050405020304" pitchFamily="18" charset="0"/>
              </a:rPr>
              <a:t>האיומים מייצגים את כל אותם גורמים חיצוניים שעשויים להחליש את </a:t>
            </a:r>
            <a:r>
              <a:rPr lang="he-IL" sz="2800" b="1" dirty="0" smtClean="0">
                <a:latin typeface="Calibri" panose="020F0502020204030204" pitchFamily="34" charset="0"/>
                <a:ea typeface="Times New Roman" panose="02020603050405020304" pitchFamily="18" charset="0"/>
              </a:rPr>
              <a:t>הארגון, </a:t>
            </a:r>
            <a:r>
              <a:rPr lang="he-IL" sz="2800" b="1" dirty="0">
                <a:latin typeface="Calibri" panose="020F0502020204030204" pitchFamily="34" charset="0"/>
                <a:ea typeface="Times New Roman" panose="02020603050405020304" pitchFamily="18" charset="0"/>
              </a:rPr>
              <a:t>לעכב את הצמיחה וההתפתחות שלו או להזיק ליכולת שלו להתחרות. הם יכולים להיות </a:t>
            </a:r>
            <a:r>
              <a:rPr lang="he-IL" sz="2800" b="1" dirty="0" smtClean="0">
                <a:latin typeface="Calibri" panose="020F0502020204030204" pitchFamily="34" charset="0"/>
                <a:ea typeface="Times New Roman" panose="02020603050405020304" pitchFamily="18" charset="0"/>
              </a:rPr>
              <a:t>דרישות  חדשות שהוטלו, פרויקט חזק </a:t>
            </a:r>
            <a:r>
              <a:rPr lang="he-IL" sz="2800" b="1" dirty="0">
                <a:latin typeface="Calibri" panose="020F0502020204030204" pitchFamily="34" charset="0"/>
                <a:ea typeface="Times New Roman" panose="02020603050405020304" pitchFamily="18" charset="0"/>
              </a:rPr>
              <a:t>שנכנס </a:t>
            </a:r>
            <a:r>
              <a:rPr lang="he-IL" sz="2800" b="1" dirty="0" smtClean="0">
                <a:latin typeface="Calibri" panose="020F0502020204030204" pitchFamily="34" charset="0"/>
                <a:ea typeface="Times New Roman" panose="02020603050405020304" pitchFamily="18" charset="0"/>
              </a:rPr>
              <a:t>לתחום, תכנית מרכזית </a:t>
            </a:r>
            <a:r>
              <a:rPr lang="he-IL" sz="2800" b="1" dirty="0">
                <a:latin typeface="Calibri" panose="020F0502020204030204" pitchFamily="34" charset="0"/>
                <a:ea typeface="Times New Roman" panose="02020603050405020304" pitchFamily="18" charset="0"/>
              </a:rPr>
              <a:t>או </a:t>
            </a:r>
            <a:r>
              <a:rPr lang="he-IL" sz="2800" b="1" dirty="0" smtClean="0">
                <a:latin typeface="Calibri" panose="020F0502020204030204" pitchFamily="34" charset="0"/>
                <a:ea typeface="Times New Roman" panose="02020603050405020304" pitchFamily="18" charset="0"/>
              </a:rPr>
              <a:t>פרויקט מרכזי </a:t>
            </a:r>
            <a:r>
              <a:rPr lang="he-IL" sz="2800" b="1" dirty="0">
                <a:latin typeface="Calibri" panose="020F0502020204030204" pitchFamily="34" charset="0"/>
                <a:ea typeface="Times New Roman" panose="02020603050405020304" pitchFamily="18" charset="0"/>
              </a:rPr>
              <a:t>שעומד בפני </a:t>
            </a:r>
            <a:r>
              <a:rPr lang="he-IL" sz="2800" b="1" dirty="0" smtClean="0">
                <a:latin typeface="Calibri" panose="020F0502020204030204" pitchFamily="34" charset="0"/>
                <a:ea typeface="Times New Roman" panose="02020603050405020304" pitchFamily="18" charset="0"/>
              </a:rPr>
              <a:t>ההתפתחות של הארגון, </a:t>
            </a:r>
            <a:r>
              <a:rPr lang="he-IL" sz="2800" b="1" dirty="0">
                <a:latin typeface="Calibri" panose="020F0502020204030204" pitchFamily="34" charset="0"/>
                <a:ea typeface="Times New Roman" panose="02020603050405020304" pitchFamily="18" charset="0"/>
              </a:rPr>
              <a:t>טכנולוגיה חדשה שתהפוך את הקיימת למיושנת ועוד. גם זיהוי האיומים בזמן הנכון דורש </a:t>
            </a:r>
            <a:r>
              <a:rPr lang="he-IL" sz="2800" b="1" dirty="0" smtClean="0">
                <a:latin typeface="Calibri" panose="020F0502020204030204" pitchFamily="34" charset="0"/>
                <a:ea typeface="Times New Roman" panose="02020603050405020304" pitchFamily="18" charset="0"/>
              </a:rPr>
              <a:t>מאתנו </a:t>
            </a:r>
            <a:r>
              <a:rPr lang="he-IL" sz="2800" b="1" dirty="0">
                <a:latin typeface="Calibri" panose="020F0502020204030204" pitchFamily="34" charset="0"/>
                <a:ea typeface="Times New Roman" panose="02020603050405020304" pitchFamily="18" charset="0"/>
              </a:rPr>
              <a:t>להיות מעודכנים באופן תדיר ולהבין היטב את המגמות והחידושים הצפויים, כדי שנהיה מוכנים, נערך במועד ונגיב בזמן, ויפה שעה אחת קודם.</a:t>
            </a:r>
            <a:endParaRPr lang="en-US" sz="1800" b="1" dirty="0">
              <a:latin typeface="Calibri" panose="020F0502020204030204" pitchFamily="34" charset="0"/>
              <a:ea typeface="Calibri" panose="020F0502020204030204" pitchFamily="34" charset="0"/>
            </a:endParaRPr>
          </a:p>
          <a:p>
            <a:pPr>
              <a:spcAft>
                <a:spcPts val="1200"/>
              </a:spcAft>
            </a:pPr>
            <a:endParaRPr lang="en-US" sz="2800" b="1"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6892247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זרימה">
  <a:themeElements>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זרימה">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זרימה">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255</TotalTime>
  <Words>731</Words>
  <Application>Microsoft Office PowerPoint</Application>
  <PresentationFormat>‫הצגה על המסך (4:3)</PresentationFormat>
  <Paragraphs>28</Paragraphs>
  <Slides>11</Slides>
  <Notes>0</Notes>
  <HiddenSlides>0</HiddenSlides>
  <MMClips>0</MMClips>
  <ScaleCrop>false</ScaleCrop>
  <HeadingPairs>
    <vt:vector size="6" baseType="variant">
      <vt:variant>
        <vt:lpstr>גופנים בשימוש</vt:lpstr>
      </vt:variant>
      <vt:variant>
        <vt:i4>8</vt:i4>
      </vt:variant>
      <vt:variant>
        <vt:lpstr>ערכת נושא</vt:lpstr>
      </vt:variant>
      <vt:variant>
        <vt:i4>1</vt:i4>
      </vt:variant>
      <vt:variant>
        <vt:lpstr>כותרות שקופיות</vt:lpstr>
      </vt:variant>
      <vt:variant>
        <vt:i4>11</vt:i4>
      </vt:variant>
    </vt:vector>
  </HeadingPairs>
  <TitlesOfParts>
    <vt:vector size="20" baseType="lpstr">
      <vt:lpstr>Arial</vt:lpstr>
      <vt:lpstr>Assistant</vt:lpstr>
      <vt:lpstr>Calibri</vt:lpstr>
      <vt:lpstr>Constantia</vt:lpstr>
      <vt:lpstr>David</vt:lpstr>
      <vt:lpstr>Symbol</vt:lpstr>
      <vt:lpstr>Times New Roman</vt:lpstr>
      <vt:lpstr>Wingdings 2</vt:lpstr>
      <vt:lpstr>זרימה</vt:lpstr>
      <vt:lpstr>מצגת של PowerPoint‏</vt:lpstr>
      <vt:lpstr> עבודה עם מודל SWOT? איך לבנות אסטרטגיה עם מודל SWOT?</vt:lpstr>
      <vt:lpstr>    S–Strengths (חוזקות) </vt:lpstr>
      <vt:lpstr>    S–Strengths (חוזקות) </vt:lpstr>
      <vt:lpstr>        W–Weaknesses (חולשות)</vt:lpstr>
      <vt:lpstr>        W–Weaknesses (חולשות)</vt:lpstr>
      <vt:lpstr>        O–Opportunities (הזדמנויות)</vt:lpstr>
      <vt:lpstr>        O–Opportunities (הזדמנויות)</vt:lpstr>
      <vt:lpstr>        T–Threads (איומים)</vt:lpstr>
      <vt:lpstr>        אז איך נזהה את ההזדמנויות ואיומים?</vt:lpstr>
      <vt:lpstr>        אז איך נזהה את ההזדמנויות ואיומים?</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שהרזאד סרחאן</dc:creator>
  <cp:lastModifiedBy>lenovo6</cp:lastModifiedBy>
  <cp:revision>43</cp:revision>
  <cp:lastPrinted>2018-03-15T07:38:34Z</cp:lastPrinted>
  <dcterms:created xsi:type="dcterms:W3CDTF">2017-12-12T11:05:16Z</dcterms:created>
  <dcterms:modified xsi:type="dcterms:W3CDTF">2018-04-29T08:59:26Z</dcterms:modified>
</cp:coreProperties>
</file>