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80" r:id="rId1"/>
  </p:sldMasterIdLst>
  <p:sldIdLst>
    <p:sldId id="257" r:id="rId2"/>
    <p:sldId id="258" r:id="rId3"/>
    <p:sldId id="261" r:id="rId4"/>
    <p:sldId id="259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27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לבן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E7438E1-117D-44FB-AC24-B79D899BA877}" type="datetimeFigureOut">
              <a:rPr lang="he-IL" smtClean="0"/>
              <a:pPr/>
              <a:t>כ'/תשרי/תשע"ג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כ'/תשרי/תשע"ג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E7438E1-117D-44FB-AC24-B79D899BA877}" type="datetimeFigureOut">
              <a:rPr lang="he-IL" smtClean="0"/>
              <a:pPr/>
              <a:t>כ'/תשרי/תשע"ג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e-IL"/>
          </a:p>
        </p:txBody>
      </p:sp>
      <p:sp>
        <p:nvSpPr>
          <p:cNvPr id="7" name="מלבן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לבן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כ'/תשרי/תשע"ג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7" name="מלבן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לבן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2" name="מציין מיקום של תאריך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כ'/תשרי/תשע"ג</a:t>
            </a:fld>
            <a:endParaRPr lang="he-IL"/>
          </a:p>
        </p:txBody>
      </p:sp>
      <p:sp>
        <p:nvSpPr>
          <p:cNvPr id="13" name="מציין מיקום של מספר שקופית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4" name="מציין מיקום של כותרת תחתונה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8" name="מציין מיקום של תאריך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E7438E1-117D-44FB-AC24-B79D899BA877}" type="datetimeFigureOut">
              <a:rPr lang="he-IL" smtClean="0"/>
              <a:pPr/>
              <a:t>כ'/תשרי/תשע"ג</a:t>
            </a:fld>
            <a:endParaRPr lang="he-IL"/>
          </a:p>
        </p:txBody>
      </p:sp>
      <p:sp>
        <p:nvSpPr>
          <p:cNvPr id="10" name="מציין מיקום של מספר שקופית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2" name="מציין מיקום של כותרת תחתונה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E7438E1-117D-44FB-AC24-B79D899BA877}" type="datetimeFigureOut">
              <a:rPr lang="he-IL" smtClean="0"/>
              <a:pPr/>
              <a:t>כ'/תשרי/תשע"ג</a:t>
            </a:fld>
            <a:endParaRPr lang="he-IL"/>
          </a:p>
        </p:txBody>
      </p:sp>
      <p:sp>
        <p:nvSpPr>
          <p:cNvPr id="12" name="מציין מיקום של מספר שקופית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4" name="מציין מיקום של כותרת תחתונה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e-IL"/>
          </a:p>
        </p:txBody>
      </p:sp>
      <p:sp>
        <p:nvSpPr>
          <p:cNvPr id="16" name="מציין מיקום טקסט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5" name="מציין מיקום טקסט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כ'/תשרי/תשע"ג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כ'/תשרי/תשע"ג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כ'/תשרי/תשע"ג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8" name="מלבן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לבן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1" name="מלבן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ציין מיקום של תאריך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E7438E1-117D-44FB-AC24-B79D899BA877}" type="datetimeFigureOut">
              <a:rPr lang="he-IL" smtClean="0"/>
              <a:pPr/>
              <a:t>כ'/תשרי/תשע"ג</a:t>
            </a:fld>
            <a:endParaRPr lang="he-IL"/>
          </a:p>
        </p:txBody>
      </p:sp>
      <p:sp>
        <p:nvSpPr>
          <p:cNvPr id="13" name="מציין מיקום של מספר שקופית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4" name="מציין מיקום של כותרת תחתונה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E7438E1-117D-44FB-AC24-B79D899BA877}" type="datetimeFigureOut">
              <a:rPr lang="he-IL" smtClean="0"/>
              <a:pPr/>
              <a:t>כ'/תשרי/תשע"ג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7" name="מלבן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לבן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sz="8000" b="1" dirty="0" smtClean="0">
                <a:solidFill>
                  <a:srgbClr val="00B050"/>
                </a:solidFill>
              </a:rPr>
              <a:t>הצלחה</a:t>
            </a:r>
            <a:r>
              <a:rPr lang="he-IL" dirty="0" smtClean="0"/>
              <a:t> </a:t>
            </a:r>
            <a:r>
              <a:rPr lang="he-IL" sz="8000" b="1" dirty="0" smtClean="0">
                <a:solidFill>
                  <a:srgbClr val="FF0000"/>
                </a:solidFill>
              </a:rPr>
              <a:t>כדרך חיים</a:t>
            </a:r>
            <a:endParaRPr lang="he-IL" sz="8000" b="1" dirty="0">
              <a:solidFill>
                <a:srgbClr val="FF0000"/>
              </a:solidFill>
            </a:endParaRPr>
          </a:p>
        </p:txBody>
      </p:sp>
      <p:pic>
        <p:nvPicPr>
          <p:cNvPr id="6" name="מציין מיקום תוכן 5" descr="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28596" y="1600200"/>
            <a:ext cx="8286808" cy="490063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e-IL" sz="7200" b="1" dirty="0" smtClean="0">
                <a:latin typeface="David" pitchFamily="34" charset="-79"/>
                <a:cs typeface="David" pitchFamily="34" charset="-79"/>
              </a:rPr>
              <a:t>ארבעה מרכיבי הצלחה</a:t>
            </a:r>
            <a:endParaRPr lang="he-IL" sz="7200" b="1" dirty="0">
              <a:latin typeface="David" pitchFamily="34" charset="-79"/>
              <a:cs typeface="David" pitchFamily="34" charset="-79"/>
            </a:endParaRPr>
          </a:p>
        </p:txBody>
      </p:sp>
      <p:pic>
        <p:nvPicPr>
          <p:cNvPr id="6" name="מציין מיקום תוכן 3" descr="1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57158" y="1600200"/>
            <a:ext cx="8572559" cy="49720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e-IL" sz="7200" b="1" dirty="0" smtClean="0">
                <a:latin typeface="David" pitchFamily="34" charset="-79"/>
                <a:cs typeface="David" pitchFamily="34" charset="-79"/>
              </a:rPr>
              <a:t>מרכיב ראשון</a:t>
            </a:r>
            <a:endParaRPr lang="he-IL" sz="72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551766" cy="4495800"/>
          </a:xfrm>
        </p:spPr>
        <p:txBody>
          <a:bodyPr>
            <a:normAutofit fontScale="85000" lnSpcReduction="20000"/>
          </a:bodyPr>
          <a:lstStyle/>
          <a:p>
            <a:r>
              <a:rPr lang="he-IL" sz="4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נטרול דפוסי חשיבה מעכבים, הכרה ושליטה. </a:t>
            </a:r>
          </a:p>
          <a:p>
            <a:pPr>
              <a:buNone/>
            </a:pPr>
            <a:endParaRPr lang="he-IL" b="1" dirty="0" smtClean="0"/>
          </a:p>
          <a:p>
            <a:r>
              <a:rPr lang="he-IL" sz="3900" dirty="0" smtClean="0">
                <a:latin typeface="David" pitchFamily="34" charset="-79"/>
                <a:cs typeface="David" pitchFamily="34" charset="-79"/>
              </a:rPr>
              <a:t>נטרול השפעת כישלונות עבר ודפוסי חשיבה מחלישים </a:t>
            </a:r>
          </a:p>
          <a:p>
            <a:r>
              <a:rPr lang="he-IL" sz="3900" dirty="0" smtClean="0">
                <a:latin typeface="David" pitchFamily="34" charset="-79"/>
                <a:cs typeface="David" pitchFamily="34" charset="-79"/>
              </a:rPr>
              <a:t>הכרה בפוטנציאל וביכולות האישיות </a:t>
            </a:r>
          </a:p>
          <a:p>
            <a:r>
              <a:rPr lang="he-IL" sz="3900" dirty="0" smtClean="0">
                <a:latin typeface="David" pitchFamily="34" charset="-79"/>
                <a:cs typeface="David" pitchFamily="34" charset="-79"/>
              </a:rPr>
              <a:t>מעבר לדפוסי חשיבה חיוביים ומחזקים </a:t>
            </a:r>
          </a:p>
          <a:p>
            <a:r>
              <a:rPr lang="he-IL" sz="3900" dirty="0" smtClean="0">
                <a:latin typeface="David" pitchFamily="34" charset="-79"/>
                <a:cs typeface="David" pitchFamily="34" charset="-79"/>
              </a:rPr>
              <a:t>יצירת אמונה מוחלטת ובלתי מעורערת ביכולת השגת היעד</a:t>
            </a:r>
          </a:p>
          <a:p>
            <a:r>
              <a:rPr lang="he-IL" sz="3900" dirty="0" smtClean="0">
                <a:latin typeface="David" pitchFamily="34" charset="-79"/>
                <a:cs typeface="David" pitchFamily="34" charset="-79"/>
              </a:rPr>
              <a:t>קבלת שליטה על חיי וזכות הבחירה</a:t>
            </a:r>
          </a:p>
          <a:p>
            <a:r>
              <a:rPr lang="he-IL" sz="3900" dirty="0" smtClean="0">
                <a:latin typeface="David" pitchFamily="34" charset="-79"/>
                <a:cs typeface="David" pitchFamily="34" charset="-79"/>
              </a:rPr>
              <a:t>מיקוד ובנית מחויבות אישית ללא סייג 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e-IL" sz="7200" b="1" dirty="0" smtClean="0">
                <a:latin typeface="David" pitchFamily="34" charset="-79"/>
                <a:cs typeface="David" pitchFamily="34" charset="-79"/>
              </a:rPr>
              <a:t>מרכיב שני</a:t>
            </a:r>
            <a:endParaRPr lang="he-IL" sz="72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he-IL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2.הגדרת יעדים נכונה וממוקדת וחזון אישי. </a:t>
            </a:r>
          </a:p>
          <a:p>
            <a:pPr>
              <a:buNone/>
            </a:pPr>
            <a:endParaRPr lang="he-IL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e-IL" sz="3200" dirty="0" smtClean="0">
                <a:latin typeface="David" pitchFamily="34" charset="-79"/>
                <a:cs typeface="David" pitchFamily="34" charset="-79"/>
              </a:rPr>
              <a:t>הרחבת מרחב אפשרויות הבחירה </a:t>
            </a:r>
          </a:p>
          <a:p>
            <a:r>
              <a:rPr lang="he-IL" sz="3200" dirty="0" smtClean="0">
                <a:latin typeface="David" pitchFamily="34" charset="-79"/>
                <a:cs typeface="David" pitchFamily="34" charset="-79"/>
              </a:rPr>
              <a:t>זיהוי יכולות וכישורים ומיקוד יעדים חיובי</a:t>
            </a:r>
          </a:p>
          <a:p>
            <a:r>
              <a:rPr lang="he-IL" sz="3200" dirty="0" smtClean="0">
                <a:latin typeface="David" pitchFamily="34" charset="-79"/>
                <a:cs typeface="David" pitchFamily="34" charset="-79"/>
              </a:rPr>
              <a:t>מה אני רוצה לעומת מה רצוי בשבילי</a:t>
            </a:r>
          </a:p>
          <a:p>
            <a:r>
              <a:rPr lang="he-IL" sz="3200" dirty="0" smtClean="0">
                <a:latin typeface="David" pitchFamily="34" charset="-79"/>
                <a:cs typeface="David" pitchFamily="34" charset="-79"/>
              </a:rPr>
              <a:t>זיהוי והגדרת היעדים הנכונים לי בתחומי החיים המרכזיים</a:t>
            </a:r>
          </a:p>
          <a:p>
            <a:r>
              <a:rPr lang="he-IL" sz="3200" dirty="0" smtClean="0">
                <a:latin typeface="David" pitchFamily="34" charset="-79"/>
                <a:cs typeface="David" pitchFamily="34" charset="-79"/>
              </a:rPr>
              <a:t>הגדרת התמונה העתידית שלי לצורך הגשמה העצמית 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e-IL" sz="7200" b="1" dirty="0" smtClean="0">
                <a:latin typeface="David" pitchFamily="34" charset="-79"/>
                <a:cs typeface="David" pitchFamily="34" charset="-79"/>
              </a:rPr>
              <a:t>מרכיב שלישי</a:t>
            </a:r>
            <a:endParaRPr lang="he-IL" sz="72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29196"/>
          </a:xfrm>
        </p:spPr>
        <p:txBody>
          <a:bodyPr>
            <a:normAutofit fontScale="92500" lnSpcReduction="10000"/>
          </a:bodyPr>
          <a:lstStyle/>
          <a:p>
            <a:r>
              <a:rPr lang="he-IL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תכנון והערכות מוקדמים, וניצול טכניקות להתייעלות. </a:t>
            </a:r>
          </a:p>
          <a:p>
            <a:pPr>
              <a:buNone/>
            </a:pPr>
            <a:endParaRPr lang="he-IL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e-IL" sz="3600" dirty="0" smtClean="0">
                <a:latin typeface="David" pitchFamily="34" charset="-79"/>
                <a:cs typeface="David" pitchFamily="34" charset="-79"/>
              </a:rPr>
              <a:t>לימוד והכרת חוקיות מרחב הפעילות. </a:t>
            </a:r>
          </a:p>
          <a:p>
            <a:r>
              <a:rPr lang="he-IL" sz="3600" dirty="0" smtClean="0">
                <a:latin typeface="David" pitchFamily="34" charset="-79"/>
                <a:cs typeface="David" pitchFamily="34" charset="-79"/>
              </a:rPr>
              <a:t>הכרת טכניקות לייעול ולשיפור ההתקדמות.</a:t>
            </a:r>
          </a:p>
          <a:p>
            <a:r>
              <a:rPr lang="he-IL" sz="3600" dirty="0" smtClean="0">
                <a:latin typeface="David" pitchFamily="34" charset="-79"/>
                <a:cs typeface="David" pitchFamily="34" charset="-79"/>
              </a:rPr>
              <a:t>ניתוח ושיפור דפוסי התנהלות קודמים לא מוצלחים.</a:t>
            </a:r>
          </a:p>
          <a:p>
            <a:r>
              <a:rPr lang="he-IL" sz="3600" dirty="0" smtClean="0">
                <a:latin typeface="David" pitchFamily="34" charset="-79"/>
                <a:cs typeface="David" pitchFamily="34" charset="-79"/>
              </a:rPr>
              <a:t>תרגול מהלכים ויכולת זיהוי הזדמנויות. </a:t>
            </a:r>
          </a:p>
          <a:p>
            <a:r>
              <a:rPr lang="he-IL" sz="3600" dirty="0" smtClean="0">
                <a:latin typeface="David" pitchFamily="34" charset="-79"/>
                <a:cs typeface="David" pitchFamily="34" charset="-79"/>
              </a:rPr>
              <a:t>הגדרת תוכנית פעולה ואסטרטגיה מוגדרת !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e-IL" sz="7200" b="1" dirty="0" smtClean="0">
                <a:latin typeface="David" pitchFamily="34" charset="-79"/>
                <a:cs typeface="David" pitchFamily="34" charset="-79"/>
              </a:rPr>
              <a:t>מרכיב רביעי</a:t>
            </a:r>
            <a:endParaRPr lang="he-IL" sz="72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29196"/>
          </a:xfrm>
        </p:spPr>
        <p:txBody>
          <a:bodyPr>
            <a:normAutofit fontScale="92500"/>
          </a:bodyPr>
          <a:lstStyle/>
          <a:p>
            <a:r>
              <a:rPr lang="he-IL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כוח מנטאלי - שימור המוטיבציה, הנחישות והתמדה. </a:t>
            </a:r>
          </a:p>
          <a:p>
            <a:pPr>
              <a:buNone/>
            </a:pPr>
            <a:endParaRPr lang="he-IL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e-IL" sz="3600" dirty="0" smtClean="0">
                <a:latin typeface="David" pitchFamily="34" charset="-79"/>
                <a:cs typeface="David" pitchFamily="34" charset="-79"/>
              </a:rPr>
              <a:t>הבנת המבנה ואופן פעולת כוח הרצון</a:t>
            </a:r>
          </a:p>
          <a:p>
            <a:r>
              <a:rPr lang="he-IL" sz="3600" dirty="0" smtClean="0">
                <a:latin typeface="David" pitchFamily="34" charset="-79"/>
                <a:cs typeface="David" pitchFamily="34" charset="-79"/>
              </a:rPr>
              <a:t>הכרת כלים ושיטות לחיזוק ושימור המוטיבציה</a:t>
            </a:r>
          </a:p>
          <a:p>
            <a:r>
              <a:rPr lang="he-IL" sz="3600" dirty="0" smtClean="0">
                <a:latin typeface="David" pitchFamily="34" charset="-79"/>
                <a:cs typeface="David" pitchFamily="34" charset="-79"/>
              </a:rPr>
              <a:t>חיזוק התעוזה ושיפור הנחישות וההתמדה</a:t>
            </a:r>
          </a:p>
          <a:p>
            <a:r>
              <a:rPr lang="he-IL" sz="3600" dirty="0" smtClean="0">
                <a:latin typeface="David" pitchFamily="34" charset="-79"/>
                <a:cs typeface="David" pitchFamily="34" charset="-79"/>
              </a:rPr>
              <a:t>טכניקת העידוד העצמי </a:t>
            </a:r>
          </a:p>
          <a:p>
            <a:r>
              <a:rPr lang="he-IL" sz="3600" dirty="0" smtClean="0">
                <a:latin typeface="David" pitchFamily="34" charset="-79"/>
                <a:cs typeface="David" pitchFamily="34" charset="-79"/>
              </a:rPr>
              <a:t>תכנון וחלוקת משאבים וכוח מנטאלי לאורך הדרך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e-IL" sz="7200" b="1" dirty="0" smtClean="0">
                <a:latin typeface="David" pitchFamily="34" charset="-79"/>
                <a:cs typeface="David" pitchFamily="34" charset="-79"/>
              </a:rPr>
              <a:t>אילו הם</a:t>
            </a:r>
            <a:endParaRPr lang="he-IL" sz="72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e-IL" sz="7200" b="1" dirty="0" smtClean="0">
                <a:solidFill>
                  <a:srgbClr val="7030A0"/>
                </a:solidFill>
              </a:rPr>
              <a:t>המרכיבים המובילים את חייהם למצליחנים הסדרתיים</a:t>
            </a:r>
            <a:endParaRPr lang="he-IL" sz="7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e-IL" sz="7200" b="1" dirty="0" smtClean="0">
                <a:latin typeface="David" pitchFamily="34" charset="-79"/>
                <a:cs typeface="David" pitchFamily="34" charset="-79"/>
              </a:rPr>
              <a:t>אל תתפשרו</a:t>
            </a:r>
            <a:endParaRPr lang="he-IL" sz="72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e-IL" sz="7200" b="1" dirty="0" smtClean="0">
                <a:solidFill>
                  <a:srgbClr val="7030A0"/>
                </a:solidFill>
              </a:rPr>
              <a:t>תתחילו לזוז</a:t>
            </a:r>
          </a:p>
          <a:p>
            <a:r>
              <a:rPr lang="he-IL" sz="7200" b="1" dirty="0" smtClean="0">
                <a:solidFill>
                  <a:srgbClr val="7030A0"/>
                </a:solidFill>
              </a:rPr>
              <a:t>בהצלחה........</a:t>
            </a:r>
            <a:endParaRPr lang="he-IL" sz="7200" b="1" dirty="0">
              <a:solidFill>
                <a:srgbClr val="7030A0"/>
              </a:solidFill>
            </a:endParaRPr>
          </a:p>
        </p:txBody>
      </p:sp>
      <p:pic>
        <p:nvPicPr>
          <p:cNvPr id="4" name="תמונה 3" descr="DSCF117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3714752"/>
            <a:ext cx="4358084" cy="2910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חציון">
  <a:themeElements>
    <a:clrScheme name="חציון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חציון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חציון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32</TotalTime>
  <Words>193</Words>
  <PresentationFormat>‫הצגה על המסך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9" baseType="lpstr">
      <vt:lpstr>חציון</vt:lpstr>
      <vt:lpstr>הצלחה כדרך חיים</vt:lpstr>
      <vt:lpstr>ארבעה מרכיבי הצלחה</vt:lpstr>
      <vt:lpstr>מרכיב ראשון</vt:lpstr>
      <vt:lpstr>מרכיב שני</vt:lpstr>
      <vt:lpstr>מרכיב שלישי</vt:lpstr>
      <vt:lpstr>מרכיב רביעי</vt:lpstr>
      <vt:lpstr>אילו הם</vt:lpstr>
      <vt:lpstr>אל תתפשרו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ארבעה מרכיבי הצלחה</dc:title>
  <dc:creator>Hani</dc:creator>
  <cp:lastModifiedBy>Hani</cp:lastModifiedBy>
  <cp:revision>14</cp:revision>
  <dcterms:created xsi:type="dcterms:W3CDTF">2012-10-06T20:02:09Z</dcterms:created>
  <dcterms:modified xsi:type="dcterms:W3CDTF">2012-10-06T20:38:31Z</dcterms:modified>
</cp:coreProperties>
</file>