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2" r:id="rId2"/>
  </p:sldMasterIdLst>
  <p:handoutMasterIdLst>
    <p:handoutMasterId r:id="rId42"/>
  </p:handoutMasterIdLst>
  <p:sldIdLst>
    <p:sldId id="258" r:id="rId3"/>
    <p:sldId id="298" r:id="rId4"/>
    <p:sldId id="299"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60" r:id="rId27"/>
    <p:sldId id="261" r:id="rId28"/>
    <p:sldId id="262"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349" autoAdjust="0"/>
    <p:restoredTop sz="94660"/>
  </p:normalViewPr>
  <p:slideViewPr>
    <p:cSldViewPr>
      <p:cViewPr varScale="1">
        <p:scale>
          <a:sx n="109" d="100"/>
          <a:sy n="109" d="100"/>
        </p:scale>
        <p:origin x="190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58788"/>
          </a:xfrm>
          <a:prstGeom prst="rect">
            <a:avLst/>
          </a:prstGeom>
        </p:spPr>
        <p:txBody>
          <a:bodyPr vert="horz" lIns="91440" tIns="45720" rIns="91440" bIns="45720" rtlCol="1"/>
          <a:lstStyle>
            <a:lvl1pPr algn="l">
              <a:defRPr sz="1200"/>
            </a:lvl1pPr>
          </a:lstStyle>
          <a:p>
            <a:fld id="{9A4B7EB3-2DE7-41A2-9352-24B293FB9113}" type="datetimeFigureOut">
              <a:rPr lang="he-IL" smtClean="0"/>
              <a:t>ו'/ניסן/תשע"ח</a:t>
            </a:fld>
            <a:endParaRPr lang="he-IL"/>
          </a:p>
        </p:txBody>
      </p:sp>
      <p:sp>
        <p:nvSpPr>
          <p:cNvPr id="4" name="מציין מיקום של כותרת תחתונה 3"/>
          <p:cNvSpPr>
            <a:spLocks noGrp="1"/>
          </p:cNvSpPr>
          <p:nvPr>
            <p:ph type="ftr" sz="quarter" idx="2"/>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685213"/>
            <a:ext cx="2971800" cy="458787"/>
          </a:xfrm>
          <a:prstGeom prst="rect">
            <a:avLst/>
          </a:prstGeom>
        </p:spPr>
        <p:txBody>
          <a:bodyPr vert="horz" lIns="91440" tIns="45720" rIns="91440" bIns="45720" rtlCol="1" anchor="b"/>
          <a:lstStyle>
            <a:lvl1pPr algn="l">
              <a:defRPr sz="1200"/>
            </a:lvl1pPr>
          </a:lstStyle>
          <a:p>
            <a:fld id="{4D5A14DE-4665-4A0A-82F5-FF8954ED5AC7}" type="slidenum">
              <a:rPr lang="he-IL" smtClean="0"/>
              <a:t>‹#›</a:t>
            </a:fld>
            <a:endParaRPr lang="he-IL"/>
          </a:p>
        </p:txBody>
      </p:sp>
    </p:spTree>
    <p:extLst>
      <p:ext uri="{BB962C8B-B14F-4D97-AF65-F5344CB8AC3E}">
        <p14:creationId xmlns:p14="http://schemas.microsoft.com/office/powerpoint/2010/main" val="396169451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כותרת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he-IL" smtClean="0"/>
              <a:t>לחץ כדי לערוך סגנון כותרת של תבנית בסיס</a:t>
            </a:r>
            <a:endParaRPr lang="en-US"/>
          </a:p>
        </p:txBody>
      </p:sp>
      <p:sp>
        <p:nvSpPr>
          <p:cNvPr id="17" name="כותרת משנה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he-IL" smtClean="0"/>
              <a:t>לחץ כדי לערוך סגנון כותרת משנה של תבנית בסיס</a:t>
            </a:r>
            <a:endParaRPr lang="en-US"/>
          </a:p>
        </p:txBody>
      </p:sp>
      <p:sp>
        <p:nvSpPr>
          <p:cNvPr id="4" name="מציין מיקום של תאריך 29"/>
          <p:cNvSpPr>
            <a:spLocks noGrp="1"/>
          </p:cNvSpPr>
          <p:nvPr>
            <p:ph type="dt" sz="half" idx="10"/>
          </p:nvPr>
        </p:nvSpPr>
        <p:spPr/>
        <p:txBody>
          <a:bodyPr/>
          <a:lstStyle>
            <a:lvl1pPr>
              <a:defRPr/>
            </a:lvl1pPr>
          </a:lstStyle>
          <a:p>
            <a:pPr>
              <a:defRPr/>
            </a:pPr>
            <a:fld id="{926705E2-681D-4143-91C9-25D3E6932CE3}" type="datetime8">
              <a:rPr lang="he-IL">
                <a:solidFill>
                  <a:srgbClr val="DBF5F9">
                    <a:shade val="90000"/>
                  </a:srgbClr>
                </a:solidFill>
              </a:rPr>
              <a:pPr>
                <a:defRPr/>
              </a:pPr>
              <a:t>22 מרץ 18</a:t>
            </a:fld>
            <a:endParaRPr lang="he-IL">
              <a:solidFill>
                <a:srgbClr val="DBF5F9">
                  <a:shade val="90000"/>
                </a:srgbClr>
              </a:solidFill>
            </a:endParaRPr>
          </a:p>
        </p:txBody>
      </p:sp>
      <p:sp>
        <p:nvSpPr>
          <p:cNvPr id="5" name="מציין מיקום של כותרת תחתונה 18"/>
          <p:cNvSpPr>
            <a:spLocks noGrp="1"/>
          </p:cNvSpPr>
          <p:nvPr>
            <p:ph type="ftr" sz="quarter" idx="11"/>
          </p:nvPr>
        </p:nvSpPr>
        <p:spPr/>
        <p:txBody>
          <a:bodyPr/>
          <a:lstStyle>
            <a:lvl1pPr>
              <a:defRPr/>
            </a:lvl1pPr>
          </a:lstStyle>
          <a:p>
            <a:pPr>
              <a:defRPr/>
            </a:pPr>
            <a:r>
              <a:rPr lang="en-US">
                <a:solidFill>
                  <a:srgbClr val="DBF5F9">
                    <a:shade val="90000"/>
                  </a:srgbClr>
                </a:solidFill>
              </a:rPr>
              <a:t>Mahmud zoabi-sakhnin college</a:t>
            </a:r>
            <a:endParaRPr lang="he-IL">
              <a:solidFill>
                <a:srgbClr val="DBF5F9">
                  <a:shade val="90000"/>
                </a:srgbClr>
              </a:solidFill>
            </a:endParaRPr>
          </a:p>
        </p:txBody>
      </p:sp>
      <p:sp>
        <p:nvSpPr>
          <p:cNvPr id="6" name="מציין מיקום של מספר שקופית 26"/>
          <p:cNvSpPr>
            <a:spLocks noGrp="1"/>
          </p:cNvSpPr>
          <p:nvPr>
            <p:ph type="sldNum" sz="quarter" idx="12"/>
          </p:nvPr>
        </p:nvSpPr>
        <p:spPr/>
        <p:txBody>
          <a:bodyPr/>
          <a:lstStyle>
            <a:lvl1pPr>
              <a:defRPr>
                <a:solidFill>
                  <a:srgbClr val="D1EAEE"/>
                </a:solidFill>
              </a:defRPr>
            </a:lvl1pPr>
          </a:lstStyle>
          <a:p>
            <a:fld id="{01AA953E-2C5E-45ED-929D-76DE4AEAD115}" type="slidenum">
              <a:rPr lang="he-IL" altLang="he-IL"/>
              <a:pPr/>
              <a:t>‹#›</a:t>
            </a:fld>
            <a:endParaRPr lang="he-IL" altLang="he-IL"/>
          </a:p>
        </p:txBody>
      </p:sp>
    </p:spTree>
    <p:extLst>
      <p:ext uri="{BB962C8B-B14F-4D97-AF65-F5344CB8AC3E}">
        <p14:creationId xmlns:p14="http://schemas.microsoft.com/office/powerpoint/2010/main" val="16082116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9"/>
          <p:cNvSpPr>
            <a:spLocks noGrp="1"/>
          </p:cNvSpPr>
          <p:nvPr>
            <p:ph type="dt" sz="half" idx="10"/>
          </p:nvPr>
        </p:nvSpPr>
        <p:spPr/>
        <p:txBody>
          <a:bodyPr/>
          <a:lstStyle>
            <a:lvl1pPr>
              <a:defRPr/>
            </a:lvl1pPr>
          </a:lstStyle>
          <a:p>
            <a:pPr>
              <a:defRPr/>
            </a:pPr>
            <a:fld id="{426F1B3F-9069-4CAD-B0C9-43E2EB563FC1}" type="datetime8">
              <a:rPr lang="he-IL">
                <a:solidFill>
                  <a:srgbClr val="04617B">
                    <a:shade val="90000"/>
                  </a:srgbClr>
                </a:solidFill>
              </a:rPr>
              <a:pPr>
                <a:defRPr/>
              </a:pPr>
              <a:t>22 מרץ 18</a:t>
            </a:fld>
            <a:endParaRPr lang="he-IL">
              <a:solidFill>
                <a:srgbClr val="04617B">
                  <a:shade val="90000"/>
                </a:srgbClr>
              </a:solidFill>
            </a:endParaRPr>
          </a:p>
        </p:txBody>
      </p:sp>
      <p:sp>
        <p:nvSpPr>
          <p:cNvPr id="5" name="מציין מיקום של כותרת תחתונה 21"/>
          <p:cNvSpPr>
            <a:spLocks noGrp="1"/>
          </p:cNvSpPr>
          <p:nvPr>
            <p:ph type="ftr" sz="quarter" idx="11"/>
          </p:nvPr>
        </p:nvSpPr>
        <p:spPr/>
        <p:txBody>
          <a:bodyPr/>
          <a:lstStyle>
            <a:lvl1pPr>
              <a:defRPr/>
            </a:lvl1pPr>
          </a:lstStyle>
          <a:p>
            <a:pPr>
              <a:defRPr/>
            </a:pPr>
            <a:r>
              <a:rPr lang="en-US">
                <a:solidFill>
                  <a:srgbClr val="04617B">
                    <a:shade val="90000"/>
                  </a:srgbClr>
                </a:solidFill>
              </a:rPr>
              <a:t>Mahmud zoabi-sakhnin college</a:t>
            </a:r>
            <a:endParaRPr lang="he-IL">
              <a:solidFill>
                <a:srgbClr val="04617B">
                  <a:shade val="90000"/>
                </a:srgbClr>
              </a:solidFill>
            </a:endParaRPr>
          </a:p>
        </p:txBody>
      </p:sp>
      <p:sp>
        <p:nvSpPr>
          <p:cNvPr id="6" name="מציין מיקום של מספר שקופית 17"/>
          <p:cNvSpPr>
            <a:spLocks noGrp="1"/>
          </p:cNvSpPr>
          <p:nvPr>
            <p:ph type="sldNum" sz="quarter" idx="12"/>
          </p:nvPr>
        </p:nvSpPr>
        <p:spPr/>
        <p:txBody>
          <a:bodyPr/>
          <a:lstStyle>
            <a:lvl1pPr>
              <a:defRPr/>
            </a:lvl1pPr>
          </a:lstStyle>
          <a:p>
            <a:fld id="{F045ACC6-0A26-4200-B4FC-DCCD8B12D1B5}" type="slidenum">
              <a:rPr lang="he-IL" altLang="he-IL"/>
              <a:pPr/>
              <a:t>‹#›</a:t>
            </a:fld>
            <a:endParaRPr lang="he-IL" altLang="he-IL"/>
          </a:p>
        </p:txBody>
      </p:sp>
    </p:spTree>
    <p:extLst>
      <p:ext uri="{BB962C8B-B14F-4D97-AF65-F5344CB8AC3E}">
        <p14:creationId xmlns:p14="http://schemas.microsoft.com/office/powerpoint/2010/main" val="3132165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914402"/>
            <a:ext cx="2057400" cy="5211763"/>
          </a:xfrm>
        </p:spPr>
        <p:txBody>
          <a:bodyPr vert="eaVer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457200" y="914402"/>
            <a:ext cx="6019800" cy="5211763"/>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9"/>
          <p:cNvSpPr>
            <a:spLocks noGrp="1"/>
          </p:cNvSpPr>
          <p:nvPr>
            <p:ph type="dt" sz="half" idx="10"/>
          </p:nvPr>
        </p:nvSpPr>
        <p:spPr/>
        <p:txBody>
          <a:bodyPr/>
          <a:lstStyle>
            <a:lvl1pPr>
              <a:defRPr/>
            </a:lvl1pPr>
          </a:lstStyle>
          <a:p>
            <a:pPr>
              <a:defRPr/>
            </a:pPr>
            <a:fld id="{BAF6B64B-F78E-426D-8222-042DB77955B3}" type="datetime8">
              <a:rPr lang="he-IL">
                <a:solidFill>
                  <a:srgbClr val="04617B">
                    <a:shade val="90000"/>
                  </a:srgbClr>
                </a:solidFill>
              </a:rPr>
              <a:pPr>
                <a:defRPr/>
              </a:pPr>
              <a:t>22 מרץ 18</a:t>
            </a:fld>
            <a:endParaRPr lang="he-IL">
              <a:solidFill>
                <a:srgbClr val="04617B">
                  <a:shade val="90000"/>
                </a:srgbClr>
              </a:solidFill>
            </a:endParaRPr>
          </a:p>
        </p:txBody>
      </p:sp>
      <p:sp>
        <p:nvSpPr>
          <p:cNvPr id="5" name="מציין מיקום של כותרת תחתונה 21"/>
          <p:cNvSpPr>
            <a:spLocks noGrp="1"/>
          </p:cNvSpPr>
          <p:nvPr>
            <p:ph type="ftr" sz="quarter" idx="11"/>
          </p:nvPr>
        </p:nvSpPr>
        <p:spPr/>
        <p:txBody>
          <a:bodyPr/>
          <a:lstStyle>
            <a:lvl1pPr>
              <a:defRPr/>
            </a:lvl1pPr>
          </a:lstStyle>
          <a:p>
            <a:pPr>
              <a:defRPr/>
            </a:pPr>
            <a:r>
              <a:rPr lang="en-US">
                <a:solidFill>
                  <a:srgbClr val="04617B">
                    <a:shade val="90000"/>
                  </a:srgbClr>
                </a:solidFill>
              </a:rPr>
              <a:t>Mahmud zoabi-sakhnin college</a:t>
            </a:r>
            <a:endParaRPr lang="he-IL">
              <a:solidFill>
                <a:srgbClr val="04617B">
                  <a:shade val="90000"/>
                </a:srgbClr>
              </a:solidFill>
            </a:endParaRPr>
          </a:p>
        </p:txBody>
      </p:sp>
      <p:sp>
        <p:nvSpPr>
          <p:cNvPr id="6" name="מציין מיקום של מספר שקופית 17"/>
          <p:cNvSpPr>
            <a:spLocks noGrp="1"/>
          </p:cNvSpPr>
          <p:nvPr>
            <p:ph type="sldNum" sz="quarter" idx="12"/>
          </p:nvPr>
        </p:nvSpPr>
        <p:spPr/>
        <p:txBody>
          <a:bodyPr/>
          <a:lstStyle>
            <a:lvl1pPr>
              <a:defRPr/>
            </a:lvl1pPr>
          </a:lstStyle>
          <a:p>
            <a:fld id="{BCE14339-A766-4515-BC6C-67A2D766CA9E}" type="slidenum">
              <a:rPr lang="he-IL" altLang="he-IL"/>
              <a:pPr/>
              <a:t>‹#›</a:t>
            </a:fld>
            <a:endParaRPr lang="he-IL" altLang="he-IL"/>
          </a:p>
        </p:txBody>
      </p:sp>
    </p:spTree>
    <p:extLst>
      <p:ext uri="{BB962C8B-B14F-4D97-AF65-F5344CB8AC3E}">
        <p14:creationId xmlns:p14="http://schemas.microsoft.com/office/powerpoint/2010/main" val="3134798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e-IL" smtClean="0"/>
              <a:t>לחץ כדי לערוך סגנון כותרת של תבנית בסיס</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
        <p:nvSpPr>
          <p:cNvPr id="30" name="Date Placeholder 29"/>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6226749-1C6E-4595-A8A5-88DD5216B393}" type="datetimeFigureOut">
              <a:rPr kumimoji="0" lang="he-IL" sz="1200" b="0" i="0" u="none" strike="noStrike" kern="1200" cap="none" spc="0" normalizeH="0" baseline="0" noProof="0" smtClean="0">
                <a:ln>
                  <a:noFill/>
                </a:ln>
                <a:solidFill>
                  <a:srgbClr val="DBF5F9">
                    <a:shade val="90000"/>
                  </a:srgbClr>
                </a:solidFill>
                <a:effectLst/>
                <a:uLnTx/>
                <a:uFillTx/>
                <a:latin typeface="Constantia"/>
                <a:ea typeface="+mn-ea"/>
                <a:cs typeface="David" panose="020E0502060401010101" pitchFamily="34" charset="-79"/>
              </a:rPr>
              <a:pPr marL="0" marR="0" lvl="0" indent="0" algn="l" defTabSz="914400" rtl="1" eaLnBrk="1" fontAlgn="auto" latinLnBrk="0" hangingPunct="1">
                <a:lnSpc>
                  <a:spcPct val="100000"/>
                </a:lnSpc>
                <a:spcBef>
                  <a:spcPts val="0"/>
                </a:spcBef>
                <a:spcAft>
                  <a:spcPts val="0"/>
                </a:spcAft>
                <a:buClrTx/>
                <a:buSzTx/>
                <a:buFontTx/>
                <a:buNone/>
                <a:tabLst/>
                <a:defRPr/>
              </a:pPr>
              <a:t>ו'/ניסן/תשע"ח</a:t>
            </a:fld>
            <a:endParaRPr kumimoji="0" lang="he-IL" sz="1200" b="0" i="0" u="none" strike="noStrike" kern="1200" cap="none" spc="0" normalizeH="0" baseline="0" noProof="0">
              <a:ln>
                <a:noFill/>
              </a:ln>
              <a:solidFill>
                <a:srgbClr val="DBF5F9">
                  <a:shade val="90000"/>
                </a:srgbClr>
              </a:solidFill>
              <a:effectLst/>
              <a:uLnTx/>
              <a:uFillTx/>
              <a:latin typeface="Constantia"/>
              <a:ea typeface="+mn-ea"/>
              <a:cs typeface="David" panose="020E0502060401010101" pitchFamily="34" charset="-79"/>
            </a:endParaRPr>
          </a:p>
        </p:txBody>
      </p:sp>
      <p:sp>
        <p:nvSpPr>
          <p:cNvPr id="19" name="Footer Placeholder 18"/>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srgbClr val="DBF5F9">
                  <a:shade val="90000"/>
                </a:srgbClr>
              </a:solidFill>
              <a:effectLst/>
              <a:uLnTx/>
              <a:uFillTx/>
              <a:latin typeface="Constantia"/>
              <a:ea typeface="+mn-ea"/>
              <a:cs typeface="David" panose="020E0502060401010101" pitchFamily="34" charset="-79"/>
            </a:endParaRPr>
          </a:p>
        </p:txBody>
      </p:sp>
      <p:sp>
        <p:nvSpPr>
          <p:cNvPr id="27" name="Slide Number Placeholder 26"/>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CD18268-ED68-4004-8262-7BBF932A997A}" type="slidenum">
              <a:rPr kumimoji="0" lang="he-IL" sz="1200" b="0" i="0" u="none" strike="noStrike" kern="1200" cap="none" spc="0" normalizeH="0" baseline="0" noProof="0" smtClean="0">
                <a:ln>
                  <a:noFill/>
                </a:ln>
                <a:solidFill>
                  <a:srgbClr val="DBF5F9">
                    <a:shade val="90000"/>
                  </a:srgbClr>
                </a:solidFill>
                <a:effectLst/>
                <a:uLnTx/>
                <a:uFillTx/>
                <a:latin typeface="Constantia"/>
                <a:ea typeface="+mn-ea"/>
                <a:cs typeface="David" panose="020E0502060401010101"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srgbClr val="DBF5F9">
                  <a:shade val="90000"/>
                </a:srgbClr>
              </a:solidFill>
              <a:effectLst/>
              <a:uLnTx/>
              <a:uFillTx/>
              <a:latin typeface="Constantia"/>
              <a:ea typeface="+mn-ea"/>
              <a:cs typeface="David" panose="020E0502060401010101" pitchFamily="34" charset="-79"/>
            </a:endParaRPr>
          </a:p>
        </p:txBody>
      </p:sp>
    </p:spTree>
    <p:extLst>
      <p:ext uri="{BB962C8B-B14F-4D97-AF65-F5344CB8AC3E}">
        <p14:creationId xmlns:p14="http://schemas.microsoft.com/office/powerpoint/2010/main" val="111354421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Content Placeholder 2"/>
          <p:cNvSpPr>
            <a:spLocks noGrp="1"/>
          </p:cNvSpPr>
          <p:nvPr>
            <p:ph idx="1"/>
          </p:nvPr>
        </p:nvSpPr>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Date Placeholder 3"/>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6226749-1C6E-4595-A8A5-88DD5216B393}" type="datetimeFigureOut">
              <a:rPr kumimoji="0" lang="he-IL" sz="1200" b="0" i="0" u="none" strike="noStrike" kern="1200" cap="none" spc="0" normalizeH="0" baseline="0" noProof="0" smtClean="0">
                <a:ln>
                  <a:noFill/>
                </a:ln>
                <a:solidFill>
                  <a:srgbClr val="04617B">
                    <a:shade val="90000"/>
                  </a:srgbClr>
                </a:solidFill>
                <a:effectLst/>
                <a:uLnTx/>
                <a:uFillTx/>
                <a:latin typeface="Constantia"/>
                <a:ea typeface="+mn-ea"/>
                <a:cs typeface="David" panose="020E0502060401010101" pitchFamily="34" charset="-79"/>
              </a:rPr>
              <a:pPr marL="0" marR="0" lvl="0" indent="0" algn="l" defTabSz="914400" rtl="1" eaLnBrk="1" fontAlgn="auto" latinLnBrk="0" hangingPunct="1">
                <a:lnSpc>
                  <a:spcPct val="100000"/>
                </a:lnSpc>
                <a:spcBef>
                  <a:spcPts val="0"/>
                </a:spcBef>
                <a:spcAft>
                  <a:spcPts val="0"/>
                </a:spcAft>
                <a:buClrTx/>
                <a:buSzTx/>
                <a:buFontTx/>
                <a:buNone/>
                <a:tabLst/>
                <a:defRPr/>
              </a:pPr>
              <a:t>ו'/ניסן/תשע"ח</a:t>
            </a:fld>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sp>
        <p:nvSpPr>
          <p:cNvPr id="5" name="Footer Placeholder 4"/>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sp>
        <p:nvSpPr>
          <p:cNvPr id="6" name="Slide Number Placeholder 5"/>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CD18268-ED68-4004-8262-7BBF932A997A}" type="slidenum">
              <a:rPr kumimoji="0" lang="he-IL" sz="1200" b="0" i="0" u="none" strike="noStrike" kern="1200" cap="none" spc="0" normalizeH="0" baseline="0" noProof="0" smtClean="0">
                <a:ln>
                  <a:noFill/>
                </a:ln>
                <a:solidFill>
                  <a:srgbClr val="04617B">
                    <a:shade val="90000"/>
                  </a:srgbClr>
                </a:solidFill>
                <a:effectLst/>
                <a:uLnTx/>
                <a:uFillTx/>
                <a:latin typeface="Constantia"/>
                <a:ea typeface="+mn-ea"/>
                <a:cs typeface="David" panose="020E0502060401010101"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spTree>
    <p:extLst>
      <p:ext uri="{BB962C8B-B14F-4D97-AF65-F5344CB8AC3E}">
        <p14:creationId xmlns:p14="http://schemas.microsoft.com/office/powerpoint/2010/main" val="2108550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4" name="Date Placeholder 3"/>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6226749-1C6E-4595-A8A5-88DD5216B393}" type="datetimeFigureOut">
              <a:rPr kumimoji="0" lang="he-IL" sz="1200" b="0" i="0" u="none" strike="noStrike" kern="1200" cap="none" spc="0" normalizeH="0" baseline="0" noProof="0" smtClean="0">
                <a:ln>
                  <a:noFill/>
                </a:ln>
                <a:solidFill>
                  <a:srgbClr val="DBF5F9">
                    <a:shade val="90000"/>
                  </a:srgbClr>
                </a:solidFill>
                <a:effectLst/>
                <a:uLnTx/>
                <a:uFillTx/>
                <a:latin typeface="Constantia"/>
                <a:ea typeface="+mn-ea"/>
                <a:cs typeface="David" panose="020E0502060401010101" pitchFamily="34" charset="-79"/>
              </a:rPr>
              <a:pPr marL="0" marR="0" lvl="0" indent="0" algn="l" defTabSz="914400" rtl="1" eaLnBrk="1" fontAlgn="auto" latinLnBrk="0" hangingPunct="1">
                <a:lnSpc>
                  <a:spcPct val="100000"/>
                </a:lnSpc>
                <a:spcBef>
                  <a:spcPts val="0"/>
                </a:spcBef>
                <a:spcAft>
                  <a:spcPts val="0"/>
                </a:spcAft>
                <a:buClrTx/>
                <a:buSzTx/>
                <a:buFontTx/>
                <a:buNone/>
                <a:tabLst/>
                <a:defRPr/>
              </a:pPr>
              <a:t>ו'/ניסן/תשע"ח</a:t>
            </a:fld>
            <a:endParaRPr kumimoji="0" lang="he-IL" sz="1200" b="0" i="0" u="none" strike="noStrike" kern="1200" cap="none" spc="0" normalizeH="0" baseline="0" noProof="0">
              <a:ln>
                <a:noFill/>
              </a:ln>
              <a:solidFill>
                <a:srgbClr val="DBF5F9">
                  <a:shade val="90000"/>
                </a:srgbClr>
              </a:solidFill>
              <a:effectLst/>
              <a:uLnTx/>
              <a:uFillTx/>
              <a:latin typeface="Constantia"/>
              <a:ea typeface="+mn-ea"/>
              <a:cs typeface="David" panose="020E0502060401010101" pitchFamily="34" charset="-79"/>
            </a:endParaRPr>
          </a:p>
        </p:txBody>
      </p:sp>
      <p:sp>
        <p:nvSpPr>
          <p:cNvPr id="5" name="Footer Placeholder 4"/>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srgbClr val="DBF5F9">
                  <a:shade val="90000"/>
                </a:srgbClr>
              </a:solidFill>
              <a:effectLst/>
              <a:uLnTx/>
              <a:uFillTx/>
              <a:latin typeface="Constantia"/>
              <a:ea typeface="+mn-ea"/>
              <a:cs typeface="David" panose="020E0502060401010101" pitchFamily="34" charset="-79"/>
            </a:endParaRPr>
          </a:p>
        </p:txBody>
      </p:sp>
      <p:sp>
        <p:nvSpPr>
          <p:cNvPr id="6" name="Slide Number Placeholder 5"/>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CD18268-ED68-4004-8262-7BBF932A997A}" type="slidenum">
              <a:rPr kumimoji="0" lang="he-IL" sz="1200" b="0" i="0" u="none" strike="noStrike" kern="1200" cap="none" spc="0" normalizeH="0" baseline="0" noProof="0" smtClean="0">
                <a:ln>
                  <a:noFill/>
                </a:ln>
                <a:solidFill>
                  <a:srgbClr val="DBF5F9">
                    <a:shade val="90000"/>
                  </a:srgbClr>
                </a:solidFill>
                <a:effectLst/>
                <a:uLnTx/>
                <a:uFillTx/>
                <a:latin typeface="Constantia"/>
                <a:ea typeface="+mn-ea"/>
                <a:cs typeface="David" panose="020E0502060401010101"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srgbClr val="DBF5F9">
                  <a:shade val="90000"/>
                </a:srgbClr>
              </a:solidFill>
              <a:effectLst/>
              <a:uLnTx/>
              <a:uFillTx/>
              <a:latin typeface="Constantia"/>
              <a:ea typeface="+mn-ea"/>
              <a:cs typeface="David" panose="020E0502060401010101" pitchFamily="34" charset="-79"/>
            </a:endParaRPr>
          </a:p>
        </p:txBody>
      </p:sp>
    </p:spTree>
    <p:extLst>
      <p:ext uri="{BB962C8B-B14F-4D97-AF65-F5344CB8AC3E}">
        <p14:creationId xmlns:p14="http://schemas.microsoft.com/office/powerpoint/2010/main" val="63766849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he-IL" smtClean="0"/>
              <a:t>לחץ כדי לערוך סגנון כותרת של תבנית בסיס</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Date Placeholder 4"/>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6226749-1C6E-4595-A8A5-88DD5216B393}" type="datetimeFigureOut">
              <a:rPr kumimoji="0" lang="he-IL" sz="1200" b="0" i="0" u="none" strike="noStrike" kern="1200" cap="none" spc="0" normalizeH="0" baseline="0" noProof="0" smtClean="0">
                <a:ln>
                  <a:noFill/>
                </a:ln>
                <a:solidFill>
                  <a:srgbClr val="04617B">
                    <a:shade val="90000"/>
                  </a:srgbClr>
                </a:solidFill>
                <a:effectLst/>
                <a:uLnTx/>
                <a:uFillTx/>
                <a:latin typeface="Constantia"/>
                <a:ea typeface="+mn-ea"/>
                <a:cs typeface="David" panose="020E0502060401010101" pitchFamily="34" charset="-79"/>
              </a:rPr>
              <a:pPr marL="0" marR="0" lvl="0" indent="0" algn="l" defTabSz="914400" rtl="1" eaLnBrk="1" fontAlgn="auto" latinLnBrk="0" hangingPunct="1">
                <a:lnSpc>
                  <a:spcPct val="100000"/>
                </a:lnSpc>
                <a:spcBef>
                  <a:spcPts val="0"/>
                </a:spcBef>
                <a:spcAft>
                  <a:spcPts val="0"/>
                </a:spcAft>
                <a:buClrTx/>
                <a:buSzTx/>
                <a:buFontTx/>
                <a:buNone/>
                <a:tabLst/>
                <a:defRPr/>
              </a:pPr>
              <a:t>ו'/ניסן/תשע"ח</a:t>
            </a:fld>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sp>
        <p:nvSpPr>
          <p:cNvPr id="7" name="Slide Number Placeholder 6"/>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CD18268-ED68-4004-8262-7BBF932A997A}" type="slidenum">
              <a:rPr kumimoji="0" lang="he-IL" sz="1200" b="0" i="0" u="none" strike="noStrike" kern="1200" cap="none" spc="0" normalizeH="0" baseline="0" noProof="0" smtClean="0">
                <a:ln>
                  <a:noFill/>
                </a:ln>
                <a:solidFill>
                  <a:srgbClr val="04617B">
                    <a:shade val="90000"/>
                  </a:srgbClr>
                </a:solidFill>
                <a:effectLst/>
                <a:uLnTx/>
                <a:uFillTx/>
                <a:latin typeface="Constantia"/>
                <a:ea typeface="+mn-ea"/>
                <a:cs typeface="David" panose="020E0502060401010101"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spTree>
    <p:extLst>
      <p:ext uri="{BB962C8B-B14F-4D97-AF65-F5344CB8AC3E}">
        <p14:creationId xmlns:p14="http://schemas.microsoft.com/office/powerpoint/2010/main" val="2139743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he-IL" smtClean="0"/>
              <a:t>לחץ כדי לערוך סגנון כותרת של תבנית בסיס</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Date Placeholder 6"/>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6226749-1C6E-4595-A8A5-88DD5216B393}" type="datetimeFigureOut">
              <a:rPr kumimoji="0" lang="he-IL" sz="1200" b="0" i="0" u="none" strike="noStrike" kern="1200" cap="none" spc="0" normalizeH="0" baseline="0" noProof="0" smtClean="0">
                <a:ln>
                  <a:noFill/>
                </a:ln>
                <a:solidFill>
                  <a:srgbClr val="04617B">
                    <a:shade val="90000"/>
                  </a:srgbClr>
                </a:solidFill>
                <a:effectLst/>
                <a:uLnTx/>
                <a:uFillTx/>
                <a:latin typeface="Constantia"/>
                <a:ea typeface="+mn-ea"/>
                <a:cs typeface="David" panose="020E0502060401010101" pitchFamily="34" charset="-79"/>
              </a:rPr>
              <a:pPr marL="0" marR="0" lvl="0" indent="0" algn="l" defTabSz="914400" rtl="1" eaLnBrk="1" fontAlgn="auto" latinLnBrk="0" hangingPunct="1">
                <a:lnSpc>
                  <a:spcPct val="100000"/>
                </a:lnSpc>
                <a:spcBef>
                  <a:spcPts val="0"/>
                </a:spcBef>
                <a:spcAft>
                  <a:spcPts val="0"/>
                </a:spcAft>
                <a:buClrTx/>
                <a:buSzTx/>
                <a:buFontTx/>
                <a:buNone/>
                <a:tabLst/>
                <a:defRPr/>
              </a:pPr>
              <a:t>ו'/ניסן/תשע"ח</a:t>
            </a:fld>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sp>
        <p:nvSpPr>
          <p:cNvPr id="8" name="Footer Placeholder 7"/>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sp>
        <p:nvSpPr>
          <p:cNvPr id="9" name="Slide Number Placeholder 8"/>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CD18268-ED68-4004-8262-7BBF932A997A}" type="slidenum">
              <a:rPr kumimoji="0" lang="he-IL" sz="1200" b="0" i="0" u="none" strike="noStrike" kern="1200" cap="none" spc="0" normalizeH="0" baseline="0" noProof="0" smtClean="0">
                <a:ln>
                  <a:noFill/>
                </a:ln>
                <a:solidFill>
                  <a:srgbClr val="04617B">
                    <a:shade val="90000"/>
                  </a:srgbClr>
                </a:solidFill>
                <a:effectLst/>
                <a:uLnTx/>
                <a:uFillTx/>
                <a:latin typeface="Constantia"/>
                <a:ea typeface="+mn-ea"/>
                <a:cs typeface="David" panose="020E0502060401010101"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spTree>
    <p:extLst>
      <p:ext uri="{BB962C8B-B14F-4D97-AF65-F5344CB8AC3E}">
        <p14:creationId xmlns:p14="http://schemas.microsoft.com/office/powerpoint/2010/main" val="3743881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Date Placeholder 2"/>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6226749-1C6E-4595-A8A5-88DD5216B393}" type="datetimeFigureOut">
              <a:rPr kumimoji="0" lang="he-IL" sz="1200" b="0" i="0" u="none" strike="noStrike" kern="1200" cap="none" spc="0" normalizeH="0" baseline="0" noProof="0" smtClean="0">
                <a:ln>
                  <a:noFill/>
                </a:ln>
                <a:solidFill>
                  <a:srgbClr val="04617B">
                    <a:shade val="90000"/>
                  </a:srgbClr>
                </a:solidFill>
                <a:effectLst/>
                <a:uLnTx/>
                <a:uFillTx/>
                <a:latin typeface="Constantia"/>
                <a:ea typeface="+mn-ea"/>
                <a:cs typeface="David" panose="020E0502060401010101" pitchFamily="34" charset="-79"/>
              </a:rPr>
              <a:pPr marL="0" marR="0" lvl="0" indent="0" algn="l" defTabSz="914400" rtl="1" eaLnBrk="1" fontAlgn="auto" latinLnBrk="0" hangingPunct="1">
                <a:lnSpc>
                  <a:spcPct val="100000"/>
                </a:lnSpc>
                <a:spcBef>
                  <a:spcPts val="0"/>
                </a:spcBef>
                <a:spcAft>
                  <a:spcPts val="0"/>
                </a:spcAft>
                <a:buClrTx/>
                <a:buSzTx/>
                <a:buFontTx/>
                <a:buNone/>
                <a:tabLst/>
                <a:defRPr/>
              </a:pPr>
              <a:t>ו'/ניסן/תשע"ח</a:t>
            </a:fld>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sp>
        <p:nvSpPr>
          <p:cNvPr id="4" name="Footer Placeholder 3"/>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sp>
        <p:nvSpPr>
          <p:cNvPr id="5" name="Slide Number Placeholder 4"/>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CD18268-ED68-4004-8262-7BBF932A997A}" type="slidenum">
              <a:rPr kumimoji="0" lang="he-IL" sz="1200" b="0" i="0" u="none" strike="noStrike" kern="1200" cap="none" spc="0" normalizeH="0" baseline="0" noProof="0" smtClean="0">
                <a:ln>
                  <a:noFill/>
                </a:ln>
                <a:solidFill>
                  <a:srgbClr val="04617B">
                    <a:shade val="90000"/>
                  </a:srgbClr>
                </a:solidFill>
                <a:effectLst/>
                <a:uLnTx/>
                <a:uFillTx/>
                <a:latin typeface="Constantia"/>
                <a:ea typeface="+mn-ea"/>
                <a:cs typeface="David" panose="020E0502060401010101"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spTree>
    <p:extLst>
      <p:ext uri="{BB962C8B-B14F-4D97-AF65-F5344CB8AC3E}">
        <p14:creationId xmlns:p14="http://schemas.microsoft.com/office/powerpoint/2010/main" val="4015306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6226749-1C6E-4595-A8A5-88DD5216B393}" type="datetimeFigureOut">
              <a:rPr kumimoji="0" lang="he-IL" sz="1200" b="0" i="0" u="none" strike="noStrike" kern="1200" cap="none" spc="0" normalizeH="0" baseline="0" noProof="0" smtClean="0">
                <a:ln>
                  <a:noFill/>
                </a:ln>
                <a:solidFill>
                  <a:srgbClr val="04617B">
                    <a:shade val="90000"/>
                  </a:srgbClr>
                </a:solidFill>
                <a:effectLst/>
                <a:uLnTx/>
                <a:uFillTx/>
                <a:latin typeface="Constantia"/>
                <a:ea typeface="+mn-ea"/>
                <a:cs typeface="David" panose="020E0502060401010101" pitchFamily="34" charset="-79"/>
              </a:rPr>
              <a:pPr marL="0" marR="0" lvl="0" indent="0" algn="l" defTabSz="914400" rtl="1" eaLnBrk="1" fontAlgn="auto" latinLnBrk="0" hangingPunct="1">
                <a:lnSpc>
                  <a:spcPct val="100000"/>
                </a:lnSpc>
                <a:spcBef>
                  <a:spcPts val="0"/>
                </a:spcBef>
                <a:spcAft>
                  <a:spcPts val="0"/>
                </a:spcAft>
                <a:buClrTx/>
                <a:buSzTx/>
                <a:buFontTx/>
                <a:buNone/>
                <a:tabLst/>
                <a:defRPr/>
              </a:pPr>
              <a:t>ו'/ניסן/תשע"ח</a:t>
            </a:fld>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sp>
        <p:nvSpPr>
          <p:cNvPr id="3" name="Footer Placeholder 2"/>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sp>
        <p:nvSpPr>
          <p:cNvPr id="4" name="Slide Number Placeholder 3"/>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CD18268-ED68-4004-8262-7BBF932A997A}" type="slidenum">
              <a:rPr kumimoji="0" lang="he-IL" sz="1200" b="0" i="0" u="none" strike="noStrike" kern="1200" cap="none" spc="0" normalizeH="0" baseline="0" noProof="0" smtClean="0">
                <a:ln>
                  <a:noFill/>
                </a:ln>
                <a:solidFill>
                  <a:srgbClr val="04617B">
                    <a:shade val="90000"/>
                  </a:srgbClr>
                </a:solidFill>
                <a:effectLst/>
                <a:uLnTx/>
                <a:uFillTx/>
                <a:latin typeface="Constantia"/>
                <a:ea typeface="+mn-ea"/>
                <a:cs typeface="David" panose="020E0502060401010101"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spTree>
    <p:extLst>
      <p:ext uri="{BB962C8B-B14F-4D97-AF65-F5344CB8AC3E}">
        <p14:creationId xmlns:p14="http://schemas.microsoft.com/office/powerpoint/2010/main" val="422230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e-IL" smtClean="0"/>
              <a:t>לחץ כדי לערוך סגנונות טקסט של תבנית בסיס</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Date Placeholder 4"/>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6226749-1C6E-4595-A8A5-88DD5216B393}" type="datetimeFigureOut">
              <a:rPr kumimoji="0" lang="he-IL" sz="1200" b="0" i="0" u="none" strike="noStrike" kern="1200" cap="none" spc="0" normalizeH="0" baseline="0" noProof="0" smtClean="0">
                <a:ln>
                  <a:noFill/>
                </a:ln>
                <a:solidFill>
                  <a:srgbClr val="04617B">
                    <a:shade val="90000"/>
                  </a:srgbClr>
                </a:solidFill>
                <a:effectLst/>
                <a:uLnTx/>
                <a:uFillTx/>
                <a:latin typeface="Constantia"/>
                <a:ea typeface="+mn-ea"/>
                <a:cs typeface="David" panose="020E0502060401010101" pitchFamily="34" charset="-79"/>
              </a:rPr>
              <a:pPr marL="0" marR="0" lvl="0" indent="0" algn="l" defTabSz="914400" rtl="1" eaLnBrk="1" fontAlgn="auto" latinLnBrk="0" hangingPunct="1">
                <a:lnSpc>
                  <a:spcPct val="100000"/>
                </a:lnSpc>
                <a:spcBef>
                  <a:spcPts val="0"/>
                </a:spcBef>
                <a:spcAft>
                  <a:spcPts val="0"/>
                </a:spcAft>
                <a:buClrTx/>
                <a:buSzTx/>
                <a:buFontTx/>
                <a:buNone/>
                <a:tabLst/>
                <a:defRPr/>
              </a:pPr>
              <a:t>ו'/ניסן/תשע"ח</a:t>
            </a:fld>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sp>
        <p:nvSpPr>
          <p:cNvPr id="7" name="Slide Number Placeholder 6"/>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CD18268-ED68-4004-8262-7BBF932A997A}" type="slidenum">
              <a:rPr kumimoji="0" lang="he-IL" sz="1200" b="0" i="0" u="none" strike="noStrike" kern="1200" cap="none" spc="0" normalizeH="0" baseline="0" noProof="0" smtClean="0">
                <a:ln>
                  <a:noFill/>
                </a:ln>
                <a:solidFill>
                  <a:srgbClr val="04617B">
                    <a:shade val="90000"/>
                  </a:srgbClr>
                </a:solidFill>
                <a:effectLst/>
                <a:uLnTx/>
                <a:uFillTx/>
                <a:latin typeface="Constantia"/>
                <a:ea typeface="+mn-ea"/>
                <a:cs typeface="David" panose="020E0502060401010101"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spTree>
    <p:extLst>
      <p:ext uri="{BB962C8B-B14F-4D97-AF65-F5344CB8AC3E}">
        <p14:creationId xmlns:p14="http://schemas.microsoft.com/office/powerpoint/2010/main" val="169370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9"/>
          <p:cNvSpPr>
            <a:spLocks noGrp="1"/>
          </p:cNvSpPr>
          <p:nvPr>
            <p:ph type="dt" sz="half" idx="10"/>
          </p:nvPr>
        </p:nvSpPr>
        <p:spPr/>
        <p:txBody>
          <a:bodyPr/>
          <a:lstStyle>
            <a:lvl1pPr>
              <a:defRPr/>
            </a:lvl1pPr>
          </a:lstStyle>
          <a:p>
            <a:pPr>
              <a:defRPr/>
            </a:pPr>
            <a:fld id="{6E82759C-8F2B-4C8D-8D67-750BE2FDEB1D}" type="datetime8">
              <a:rPr lang="he-IL">
                <a:solidFill>
                  <a:srgbClr val="04617B">
                    <a:shade val="90000"/>
                  </a:srgbClr>
                </a:solidFill>
              </a:rPr>
              <a:pPr>
                <a:defRPr/>
              </a:pPr>
              <a:t>22 מרץ 18</a:t>
            </a:fld>
            <a:endParaRPr lang="he-IL">
              <a:solidFill>
                <a:srgbClr val="04617B">
                  <a:shade val="90000"/>
                </a:srgbClr>
              </a:solidFill>
            </a:endParaRPr>
          </a:p>
        </p:txBody>
      </p:sp>
      <p:sp>
        <p:nvSpPr>
          <p:cNvPr id="5" name="מציין מיקום של כותרת תחתונה 21"/>
          <p:cNvSpPr>
            <a:spLocks noGrp="1"/>
          </p:cNvSpPr>
          <p:nvPr>
            <p:ph type="ftr" sz="quarter" idx="11"/>
          </p:nvPr>
        </p:nvSpPr>
        <p:spPr/>
        <p:txBody>
          <a:bodyPr/>
          <a:lstStyle>
            <a:lvl1pPr>
              <a:defRPr/>
            </a:lvl1pPr>
          </a:lstStyle>
          <a:p>
            <a:pPr>
              <a:defRPr/>
            </a:pPr>
            <a:r>
              <a:rPr lang="en-US">
                <a:solidFill>
                  <a:srgbClr val="04617B">
                    <a:shade val="90000"/>
                  </a:srgbClr>
                </a:solidFill>
              </a:rPr>
              <a:t>Mahmud zoabi-sakhnin college</a:t>
            </a:r>
            <a:endParaRPr lang="he-IL">
              <a:solidFill>
                <a:srgbClr val="04617B">
                  <a:shade val="90000"/>
                </a:srgbClr>
              </a:solidFill>
            </a:endParaRPr>
          </a:p>
        </p:txBody>
      </p:sp>
      <p:sp>
        <p:nvSpPr>
          <p:cNvPr id="6" name="מציין מיקום של מספר שקופית 17"/>
          <p:cNvSpPr>
            <a:spLocks noGrp="1"/>
          </p:cNvSpPr>
          <p:nvPr>
            <p:ph type="sldNum" sz="quarter" idx="12"/>
          </p:nvPr>
        </p:nvSpPr>
        <p:spPr/>
        <p:txBody>
          <a:bodyPr/>
          <a:lstStyle>
            <a:lvl1pPr>
              <a:defRPr/>
            </a:lvl1pPr>
          </a:lstStyle>
          <a:p>
            <a:fld id="{68257194-E4BF-4522-B623-873C5662F2A8}" type="slidenum">
              <a:rPr lang="he-IL" altLang="he-IL"/>
              <a:pPr/>
              <a:t>‹#›</a:t>
            </a:fld>
            <a:endParaRPr lang="he-IL" altLang="he-IL"/>
          </a:p>
        </p:txBody>
      </p:sp>
    </p:spTree>
    <p:extLst>
      <p:ext uri="{BB962C8B-B14F-4D97-AF65-F5344CB8AC3E}">
        <p14:creationId xmlns:p14="http://schemas.microsoft.com/office/powerpoint/2010/main" val="1038548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nstantia"/>
              <a:ea typeface="+mn-ea"/>
              <a:cs typeface="+mn-cs"/>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he-IL" smtClean="0"/>
              <a:t>לחץ כדי לערוך סגנון כותרת של תבנית בסיס</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5" name="Date Placeholder 4"/>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6226749-1C6E-4595-A8A5-88DD5216B393}" type="datetimeFigureOut">
              <a:rPr kumimoji="0" lang="he-IL" sz="1200" b="0" i="0" u="none" strike="noStrike" kern="1200" cap="none" spc="0" normalizeH="0" baseline="0" noProof="0" smtClean="0">
                <a:ln>
                  <a:noFill/>
                </a:ln>
                <a:solidFill>
                  <a:srgbClr val="04617B">
                    <a:shade val="90000"/>
                  </a:srgbClr>
                </a:solidFill>
                <a:effectLst/>
                <a:uLnTx/>
                <a:uFillTx/>
                <a:latin typeface="Constantia"/>
                <a:ea typeface="+mn-ea"/>
                <a:cs typeface="David" panose="020E0502060401010101" pitchFamily="34" charset="-79"/>
              </a:rPr>
              <a:pPr marL="0" marR="0" lvl="0" indent="0" algn="l" defTabSz="914400" rtl="1" eaLnBrk="1" fontAlgn="auto" latinLnBrk="0" hangingPunct="1">
                <a:lnSpc>
                  <a:spcPct val="100000"/>
                </a:lnSpc>
                <a:spcBef>
                  <a:spcPts val="0"/>
                </a:spcBef>
                <a:spcAft>
                  <a:spcPts val="0"/>
                </a:spcAft>
                <a:buClrTx/>
                <a:buSzTx/>
                <a:buFontTx/>
                <a:buNone/>
                <a:tabLst/>
                <a:defRPr/>
              </a:pPr>
              <a:t>ו'/ניסן/תשע"ח</a:t>
            </a:fld>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sp>
        <p:nvSpPr>
          <p:cNvPr id="6" name="Footer Placeholder 5"/>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sp>
        <p:nvSpPr>
          <p:cNvPr id="7" name="Slide Number Placeholder 6"/>
          <p:cNvSpPr>
            <a:spLocks noGrp="1"/>
          </p:cNvSpPr>
          <p:nvPr>
            <p:ph type="sldNum" sz="quarter" idx="12"/>
          </p:nvPr>
        </p:nvSpPr>
        <p:spPr>
          <a:xfrm>
            <a:off x="8077200" y="6356350"/>
            <a:ext cx="609600" cy="365125"/>
          </a:xfrm>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CD18268-ED68-4004-8262-7BBF932A997A}" type="slidenum">
              <a:rPr kumimoji="0" lang="he-IL" sz="1200" b="0" i="0" u="none" strike="noStrike" kern="1200" cap="none" spc="0" normalizeH="0" baseline="0" noProof="0" smtClean="0">
                <a:ln>
                  <a:noFill/>
                </a:ln>
                <a:solidFill>
                  <a:srgbClr val="04617B">
                    <a:shade val="90000"/>
                  </a:srgbClr>
                </a:solidFill>
                <a:effectLst/>
                <a:uLnTx/>
                <a:uFillTx/>
                <a:latin typeface="Constantia"/>
                <a:ea typeface="+mn-ea"/>
                <a:cs typeface="David" panose="020E0502060401010101"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e-IL" smtClean="0"/>
              <a:t>לחץ על הסמל כדי להוסיף תמונה</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Tree>
    <p:extLst>
      <p:ext uri="{BB962C8B-B14F-4D97-AF65-F5344CB8AC3E}">
        <p14:creationId xmlns:p14="http://schemas.microsoft.com/office/powerpoint/2010/main" val="40121412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Date Placeholder 3"/>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6226749-1C6E-4595-A8A5-88DD5216B393}" type="datetimeFigureOut">
              <a:rPr kumimoji="0" lang="he-IL" sz="1200" b="0" i="0" u="none" strike="noStrike" kern="1200" cap="none" spc="0" normalizeH="0" baseline="0" noProof="0" smtClean="0">
                <a:ln>
                  <a:noFill/>
                </a:ln>
                <a:solidFill>
                  <a:srgbClr val="04617B">
                    <a:shade val="90000"/>
                  </a:srgbClr>
                </a:solidFill>
                <a:effectLst/>
                <a:uLnTx/>
                <a:uFillTx/>
                <a:latin typeface="Constantia"/>
                <a:ea typeface="+mn-ea"/>
                <a:cs typeface="David" panose="020E0502060401010101" pitchFamily="34" charset="-79"/>
              </a:rPr>
              <a:pPr marL="0" marR="0" lvl="0" indent="0" algn="l" defTabSz="914400" rtl="1" eaLnBrk="1" fontAlgn="auto" latinLnBrk="0" hangingPunct="1">
                <a:lnSpc>
                  <a:spcPct val="100000"/>
                </a:lnSpc>
                <a:spcBef>
                  <a:spcPts val="0"/>
                </a:spcBef>
                <a:spcAft>
                  <a:spcPts val="0"/>
                </a:spcAft>
                <a:buClrTx/>
                <a:buSzTx/>
                <a:buFontTx/>
                <a:buNone/>
                <a:tabLst/>
                <a:defRPr/>
              </a:pPr>
              <a:t>ו'/ניסן/תשע"ח</a:t>
            </a:fld>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sp>
        <p:nvSpPr>
          <p:cNvPr id="5" name="Footer Placeholder 4"/>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sp>
        <p:nvSpPr>
          <p:cNvPr id="6" name="Slide Number Placeholder 5"/>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CD18268-ED68-4004-8262-7BBF932A997A}" type="slidenum">
              <a:rPr kumimoji="0" lang="he-IL" sz="1200" b="0" i="0" u="none" strike="noStrike" kern="1200" cap="none" spc="0" normalizeH="0" baseline="0" noProof="0" smtClean="0">
                <a:ln>
                  <a:noFill/>
                </a:ln>
                <a:solidFill>
                  <a:srgbClr val="04617B">
                    <a:shade val="90000"/>
                  </a:srgbClr>
                </a:solidFill>
                <a:effectLst/>
                <a:uLnTx/>
                <a:uFillTx/>
                <a:latin typeface="Constantia"/>
                <a:ea typeface="+mn-ea"/>
                <a:cs typeface="David" panose="020E0502060401010101"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spTree>
    <p:extLst>
      <p:ext uri="{BB962C8B-B14F-4D97-AF65-F5344CB8AC3E}">
        <p14:creationId xmlns:p14="http://schemas.microsoft.com/office/powerpoint/2010/main" val="1373638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he-IL" smtClean="0"/>
              <a:t>לחץ כדי לערוך סגנון כותרת של תבנית בסיס</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Date Placeholder 3"/>
          <p:cNvSpPr>
            <a:spLocks noGrp="1"/>
          </p:cNvSpPr>
          <p:nvPr>
            <p:ph type="dt" sz="half" idx="10"/>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fld id="{36226749-1C6E-4595-A8A5-88DD5216B393}" type="datetimeFigureOut">
              <a:rPr kumimoji="0" lang="he-IL" sz="1200" b="0" i="0" u="none" strike="noStrike" kern="1200" cap="none" spc="0" normalizeH="0" baseline="0" noProof="0" smtClean="0">
                <a:ln>
                  <a:noFill/>
                </a:ln>
                <a:solidFill>
                  <a:srgbClr val="04617B">
                    <a:shade val="90000"/>
                  </a:srgbClr>
                </a:solidFill>
                <a:effectLst/>
                <a:uLnTx/>
                <a:uFillTx/>
                <a:latin typeface="Constantia"/>
                <a:ea typeface="+mn-ea"/>
                <a:cs typeface="David" panose="020E0502060401010101" pitchFamily="34" charset="-79"/>
              </a:rPr>
              <a:pPr marL="0" marR="0" lvl="0" indent="0" algn="l" defTabSz="914400" rtl="1" eaLnBrk="1" fontAlgn="auto" latinLnBrk="0" hangingPunct="1">
                <a:lnSpc>
                  <a:spcPct val="100000"/>
                </a:lnSpc>
                <a:spcBef>
                  <a:spcPts val="0"/>
                </a:spcBef>
                <a:spcAft>
                  <a:spcPts val="0"/>
                </a:spcAft>
                <a:buClrTx/>
                <a:buSzTx/>
                <a:buFontTx/>
                <a:buNone/>
                <a:tabLst/>
                <a:defRPr/>
              </a:pPr>
              <a:t>ו'/ניסן/תשע"ח</a:t>
            </a:fld>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sp>
        <p:nvSpPr>
          <p:cNvPr id="5" name="Footer Placeholder 4"/>
          <p:cNvSpPr>
            <a:spLocks noGrp="1"/>
          </p:cNvSpPr>
          <p:nvPr>
            <p:ph type="ftr" sz="quarter" idx="11"/>
          </p:nvPr>
        </p:nvSpPr>
        <p:spPr/>
        <p:txBody>
          <a:body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sp>
        <p:nvSpPr>
          <p:cNvPr id="6" name="Slide Number Placeholder 5"/>
          <p:cNvSpPr>
            <a:spLocks noGrp="1"/>
          </p:cNvSpPr>
          <p:nvPr>
            <p:ph type="sldNum" sz="quarter" idx="12"/>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3CD18268-ED68-4004-8262-7BBF932A997A}" type="slidenum">
              <a:rPr kumimoji="0" lang="he-IL" sz="1200" b="0" i="0" u="none" strike="noStrike" kern="1200" cap="none" spc="0" normalizeH="0" baseline="0" noProof="0" smtClean="0">
                <a:ln>
                  <a:noFill/>
                </a:ln>
                <a:solidFill>
                  <a:srgbClr val="04617B">
                    <a:shade val="90000"/>
                  </a:srgbClr>
                </a:solidFill>
                <a:effectLst/>
                <a:uLnTx/>
                <a:uFillTx/>
                <a:latin typeface="Constantia"/>
                <a:ea typeface="+mn-ea"/>
                <a:cs typeface="David" panose="020E0502060401010101"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spTree>
    <p:extLst>
      <p:ext uri="{BB962C8B-B14F-4D97-AF65-F5344CB8AC3E}">
        <p14:creationId xmlns:p14="http://schemas.microsoft.com/office/powerpoint/2010/main" val="358670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lvl1pPr>
              <a:defRPr/>
            </a:lvl1pPr>
          </a:lstStyle>
          <a:p>
            <a:pPr>
              <a:defRPr/>
            </a:pPr>
            <a:fld id="{AFB75698-A96E-492E-BE70-366121E41DEE}" type="datetime8">
              <a:rPr lang="he-IL">
                <a:solidFill>
                  <a:srgbClr val="DBF5F9">
                    <a:shade val="90000"/>
                  </a:srgbClr>
                </a:solidFill>
              </a:rPr>
              <a:pPr>
                <a:defRPr/>
              </a:pPr>
              <a:t>22 מרץ 18</a:t>
            </a:fld>
            <a:endParaRPr lang="he-IL">
              <a:solidFill>
                <a:srgbClr val="DBF5F9">
                  <a:shade val="90000"/>
                </a:srgbClr>
              </a:solidFill>
            </a:endParaRPr>
          </a:p>
        </p:txBody>
      </p:sp>
      <p:sp>
        <p:nvSpPr>
          <p:cNvPr id="5" name="מציין מיקום של כותרת תחתונה 4"/>
          <p:cNvSpPr>
            <a:spLocks noGrp="1"/>
          </p:cNvSpPr>
          <p:nvPr>
            <p:ph type="ftr" sz="quarter" idx="11"/>
          </p:nvPr>
        </p:nvSpPr>
        <p:spPr/>
        <p:txBody>
          <a:bodyPr/>
          <a:lstStyle>
            <a:lvl1pPr>
              <a:defRPr/>
            </a:lvl1pPr>
          </a:lstStyle>
          <a:p>
            <a:pPr>
              <a:defRPr/>
            </a:pPr>
            <a:r>
              <a:rPr lang="en-US">
                <a:solidFill>
                  <a:srgbClr val="DBF5F9">
                    <a:shade val="90000"/>
                  </a:srgbClr>
                </a:solidFill>
              </a:rPr>
              <a:t>Mahmud zoabi-sakhnin college</a:t>
            </a:r>
            <a:endParaRPr lang="he-IL">
              <a:solidFill>
                <a:srgbClr val="DBF5F9">
                  <a:shade val="90000"/>
                </a:srgbClr>
              </a:solidFill>
            </a:endParaRPr>
          </a:p>
        </p:txBody>
      </p:sp>
      <p:sp>
        <p:nvSpPr>
          <p:cNvPr id="6" name="מציין מיקום של מספר שקופית 5"/>
          <p:cNvSpPr>
            <a:spLocks noGrp="1"/>
          </p:cNvSpPr>
          <p:nvPr>
            <p:ph type="sldNum" sz="quarter" idx="12"/>
          </p:nvPr>
        </p:nvSpPr>
        <p:spPr/>
        <p:txBody>
          <a:bodyPr/>
          <a:lstStyle>
            <a:lvl1pPr>
              <a:defRPr>
                <a:solidFill>
                  <a:srgbClr val="D1EAEE"/>
                </a:solidFill>
              </a:defRPr>
            </a:lvl1pPr>
          </a:lstStyle>
          <a:p>
            <a:fld id="{D075C17F-D35B-4467-ABB7-2FAA91A21043}" type="slidenum">
              <a:rPr lang="he-IL" altLang="he-IL"/>
              <a:pPr/>
              <a:t>‹#›</a:t>
            </a:fld>
            <a:endParaRPr lang="he-IL" altLang="he-IL"/>
          </a:p>
        </p:txBody>
      </p:sp>
    </p:spTree>
    <p:extLst>
      <p:ext uri="{BB962C8B-B14F-4D97-AF65-F5344CB8AC3E}">
        <p14:creationId xmlns:p14="http://schemas.microsoft.com/office/powerpoint/2010/main" val="137220503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04088"/>
            <a:ext cx="8229600" cy="1143000"/>
          </a:xfrm>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9"/>
          <p:cNvSpPr>
            <a:spLocks noGrp="1"/>
          </p:cNvSpPr>
          <p:nvPr>
            <p:ph type="dt" sz="half" idx="10"/>
          </p:nvPr>
        </p:nvSpPr>
        <p:spPr/>
        <p:txBody>
          <a:bodyPr/>
          <a:lstStyle>
            <a:lvl1pPr>
              <a:defRPr/>
            </a:lvl1pPr>
          </a:lstStyle>
          <a:p>
            <a:pPr>
              <a:defRPr/>
            </a:pPr>
            <a:fld id="{0FD5FF8A-30EA-4E57-8C3B-64DDB3209AE4}" type="datetime8">
              <a:rPr lang="he-IL">
                <a:solidFill>
                  <a:srgbClr val="04617B">
                    <a:shade val="90000"/>
                  </a:srgbClr>
                </a:solidFill>
              </a:rPr>
              <a:pPr>
                <a:defRPr/>
              </a:pPr>
              <a:t>22 מרץ 18</a:t>
            </a:fld>
            <a:endParaRPr lang="he-IL">
              <a:solidFill>
                <a:srgbClr val="04617B">
                  <a:shade val="90000"/>
                </a:srgbClr>
              </a:solidFill>
            </a:endParaRPr>
          </a:p>
        </p:txBody>
      </p:sp>
      <p:sp>
        <p:nvSpPr>
          <p:cNvPr id="6" name="מציין מיקום של כותרת תחתונה 21"/>
          <p:cNvSpPr>
            <a:spLocks noGrp="1"/>
          </p:cNvSpPr>
          <p:nvPr>
            <p:ph type="ftr" sz="quarter" idx="11"/>
          </p:nvPr>
        </p:nvSpPr>
        <p:spPr/>
        <p:txBody>
          <a:bodyPr/>
          <a:lstStyle>
            <a:lvl1pPr>
              <a:defRPr/>
            </a:lvl1pPr>
          </a:lstStyle>
          <a:p>
            <a:pPr>
              <a:defRPr/>
            </a:pPr>
            <a:r>
              <a:rPr lang="en-US">
                <a:solidFill>
                  <a:srgbClr val="04617B">
                    <a:shade val="90000"/>
                  </a:srgbClr>
                </a:solidFill>
              </a:rPr>
              <a:t>Mahmud zoabi-sakhnin college</a:t>
            </a:r>
            <a:endParaRPr lang="he-IL">
              <a:solidFill>
                <a:srgbClr val="04617B">
                  <a:shade val="90000"/>
                </a:srgbClr>
              </a:solidFill>
            </a:endParaRPr>
          </a:p>
        </p:txBody>
      </p:sp>
      <p:sp>
        <p:nvSpPr>
          <p:cNvPr id="7" name="מציין מיקום של מספר שקופית 17"/>
          <p:cNvSpPr>
            <a:spLocks noGrp="1"/>
          </p:cNvSpPr>
          <p:nvPr>
            <p:ph type="sldNum" sz="quarter" idx="12"/>
          </p:nvPr>
        </p:nvSpPr>
        <p:spPr/>
        <p:txBody>
          <a:bodyPr/>
          <a:lstStyle>
            <a:lvl1pPr>
              <a:defRPr/>
            </a:lvl1pPr>
          </a:lstStyle>
          <a:p>
            <a:fld id="{3793461A-5B85-4A9F-8713-1A2470EE6BD9}" type="slidenum">
              <a:rPr lang="he-IL" altLang="he-IL"/>
              <a:pPr/>
              <a:t>‹#›</a:t>
            </a:fld>
            <a:endParaRPr lang="he-IL" altLang="he-IL"/>
          </a:p>
        </p:txBody>
      </p:sp>
    </p:spTree>
    <p:extLst>
      <p:ext uri="{BB962C8B-B14F-4D97-AF65-F5344CB8AC3E}">
        <p14:creationId xmlns:p14="http://schemas.microsoft.com/office/powerpoint/2010/main" val="3127862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04088"/>
            <a:ext cx="8229600" cy="1143000"/>
          </a:xfrm>
        </p:spPr>
        <p:txBody>
          <a:bodyPr/>
          <a:lstStyle>
            <a:lvl1pPr>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he-IL" smtClean="0"/>
              <a:t>לחץ כדי לערוך סגנונות טקסט של תבנית בסיס</a:t>
            </a:r>
          </a:p>
        </p:txBody>
      </p:sp>
      <p:sp>
        <p:nvSpPr>
          <p:cNvPr id="4" name="מציין מיקום טקסט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he-IL" smtClean="0"/>
              <a:t>לחץ כדי לערוך סגנונות טקסט של תבנית בסיס</a:t>
            </a:r>
          </a:p>
        </p:txBody>
      </p:sp>
      <p:sp>
        <p:nvSpPr>
          <p:cNvPr id="5" name="מציין מיקום תוכן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תוכן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מציין מיקום של תאריך 9"/>
          <p:cNvSpPr>
            <a:spLocks noGrp="1"/>
          </p:cNvSpPr>
          <p:nvPr>
            <p:ph type="dt" sz="half" idx="10"/>
          </p:nvPr>
        </p:nvSpPr>
        <p:spPr/>
        <p:txBody>
          <a:bodyPr/>
          <a:lstStyle>
            <a:lvl1pPr>
              <a:defRPr/>
            </a:lvl1pPr>
          </a:lstStyle>
          <a:p>
            <a:pPr>
              <a:defRPr/>
            </a:pPr>
            <a:fld id="{5F26D0AD-9EC1-4B4F-A300-C15000A4D333}" type="datetime8">
              <a:rPr lang="he-IL">
                <a:solidFill>
                  <a:srgbClr val="04617B">
                    <a:shade val="90000"/>
                  </a:srgbClr>
                </a:solidFill>
              </a:rPr>
              <a:pPr>
                <a:defRPr/>
              </a:pPr>
              <a:t>22 מרץ 18</a:t>
            </a:fld>
            <a:endParaRPr lang="he-IL">
              <a:solidFill>
                <a:srgbClr val="04617B">
                  <a:shade val="90000"/>
                </a:srgbClr>
              </a:solidFill>
            </a:endParaRPr>
          </a:p>
        </p:txBody>
      </p:sp>
      <p:sp>
        <p:nvSpPr>
          <p:cNvPr id="8" name="מציין מיקום של כותרת תחתונה 21"/>
          <p:cNvSpPr>
            <a:spLocks noGrp="1"/>
          </p:cNvSpPr>
          <p:nvPr>
            <p:ph type="ftr" sz="quarter" idx="11"/>
          </p:nvPr>
        </p:nvSpPr>
        <p:spPr/>
        <p:txBody>
          <a:bodyPr/>
          <a:lstStyle>
            <a:lvl1pPr>
              <a:defRPr/>
            </a:lvl1pPr>
          </a:lstStyle>
          <a:p>
            <a:pPr>
              <a:defRPr/>
            </a:pPr>
            <a:r>
              <a:rPr lang="en-US">
                <a:solidFill>
                  <a:srgbClr val="04617B">
                    <a:shade val="90000"/>
                  </a:srgbClr>
                </a:solidFill>
              </a:rPr>
              <a:t>Mahmud zoabi-sakhnin college</a:t>
            </a:r>
            <a:endParaRPr lang="he-IL">
              <a:solidFill>
                <a:srgbClr val="04617B">
                  <a:shade val="90000"/>
                </a:srgbClr>
              </a:solidFill>
            </a:endParaRPr>
          </a:p>
        </p:txBody>
      </p:sp>
      <p:sp>
        <p:nvSpPr>
          <p:cNvPr id="9" name="מציין מיקום של מספר שקופית 17"/>
          <p:cNvSpPr>
            <a:spLocks noGrp="1"/>
          </p:cNvSpPr>
          <p:nvPr>
            <p:ph type="sldNum" sz="quarter" idx="12"/>
          </p:nvPr>
        </p:nvSpPr>
        <p:spPr/>
        <p:txBody>
          <a:bodyPr/>
          <a:lstStyle>
            <a:lvl1pPr>
              <a:defRPr/>
            </a:lvl1pPr>
          </a:lstStyle>
          <a:p>
            <a:fld id="{9EC045E6-3C2D-4269-B080-B18044843741}" type="slidenum">
              <a:rPr lang="he-IL" altLang="he-IL"/>
              <a:pPr/>
              <a:t>‹#›</a:t>
            </a:fld>
            <a:endParaRPr lang="he-IL" altLang="he-IL"/>
          </a:p>
        </p:txBody>
      </p:sp>
    </p:spTree>
    <p:extLst>
      <p:ext uri="{BB962C8B-B14F-4D97-AF65-F5344CB8AC3E}">
        <p14:creationId xmlns:p14="http://schemas.microsoft.com/office/powerpoint/2010/main" val="2045466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he-IL" smtClean="0"/>
              <a:t>לחץ כדי לערוך סגנון כותרת של תבנית בסיס</a:t>
            </a:r>
            <a:endParaRPr lang="en-US"/>
          </a:p>
        </p:txBody>
      </p:sp>
      <p:sp>
        <p:nvSpPr>
          <p:cNvPr id="3" name="מציין מיקום של תאריך 9"/>
          <p:cNvSpPr>
            <a:spLocks noGrp="1"/>
          </p:cNvSpPr>
          <p:nvPr>
            <p:ph type="dt" sz="half" idx="10"/>
          </p:nvPr>
        </p:nvSpPr>
        <p:spPr/>
        <p:txBody>
          <a:bodyPr/>
          <a:lstStyle>
            <a:lvl1pPr>
              <a:defRPr/>
            </a:lvl1pPr>
          </a:lstStyle>
          <a:p>
            <a:pPr>
              <a:defRPr/>
            </a:pPr>
            <a:fld id="{64F354AA-7B93-42E8-BA1A-151670598AF5}" type="datetime8">
              <a:rPr lang="he-IL">
                <a:solidFill>
                  <a:srgbClr val="04617B">
                    <a:shade val="90000"/>
                  </a:srgbClr>
                </a:solidFill>
              </a:rPr>
              <a:pPr>
                <a:defRPr/>
              </a:pPr>
              <a:t>22 מרץ 18</a:t>
            </a:fld>
            <a:endParaRPr lang="he-IL">
              <a:solidFill>
                <a:srgbClr val="04617B">
                  <a:shade val="90000"/>
                </a:srgbClr>
              </a:solidFill>
            </a:endParaRPr>
          </a:p>
        </p:txBody>
      </p:sp>
      <p:sp>
        <p:nvSpPr>
          <p:cNvPr id="4" name="מציין מיקום של כותרת תחתונה 21"/>
          <p:cNvSpPr>
            <a:spLocks noGrp="1"/>
          </p:cNvSpPr>
          <p:nvPr>
            <p:ph type="ftr" sz="quarter" idx="11"/>
          </p:nvPr>
        </p:nvSpPr>
        <p:spPr/>
        <p:txBody>
          <a:bodyPr/>
          <a:lstStyle>
            <a:lvl1pPr>
              <a:defRPr/>
            </a:lvl1pPr>
          </a:lstStyle>
          <a:p>
            <a:pPr>
              <a:defRPr/>
            </a:pPr>
            <a:r>
              <a:rPr lang="en-US">
                <a:solidFill>
                  <a:srgbClr val="04617B">
                    <a:shade val="90000"/>
                  </a:srgbClr>
                </a:solidFill>
              </a:rPr>
              <a:t>Mahmud zoabi-sakhnin college</a:t>
            </a:r>
            <a:endParaRPr lang="he-IL">
              <a:solidFill>
                <a:srgbClr val="04617B">
                  <a:shade val="90000"/>
                </a:srgbClr>
              </a:solidFill>
            </a:endParaRPr>
          </a:p>
        </p:txBody>
      </p:sp>
      <p:sp>
        <p:nvSpPr>
          <p:cNvPr id="5" name="מציין מיקום של מספר שקופית 17"/>
          <p:cNvSpPr>
            <a:spLocks noGrp="1"/>
          </p:cNvSpPr>
          <p:nvPr>
            <p:ph type="sldNum" sz="quarter" idx="12"/>
          </p:nvPr>
        </p:nvSpPr>
        <p:spPr/>
        <p:txBody>
          <a:bodyPr/>
          <a:lstStyle>
            <a:lvl1pPr>
              <a:defRPr/>
            </a:lvl1pPr>
          </a:lstStyle>
          <a:p>
            <a:fld id="{D6A33928-9B7F-434E-881D-3AAF9986F4F5}" type="slidenum">
              <a:rPr lang="he-IL" altLang="he-IL"/>
              <a:pPr/>
              <a:t>‹#›</a:t>
            </a:fld>
            <a:endParaRPr lang="he-IL" altLang="he-IL"/>
          </a:p>
        </p:txBody>
      </p:sp>
    </p:spTree>
    <p:extLst>
      <p:ext uri="{BB962C8B-B14F-4D97-AF65-F5344CB8AC3E}">
        <p14:creationId xmlns:p14="http://schemas.microsoft.com/office/powerpoint/2010/main" val="357366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9"/>
          <p:cNvSpPr>
            <a:spLocks noGrp="1"/>
          </p:cNvSpPr>
          <p:nvPr>
            <p:ph type="dt" sz="half" idx="10"/>
          </p:nvPr>
        </p:nvSpPr>
        <p:spPr/>
        <p:txBody>
          <a:bodyPr/>
          <a:lstStyle>
            <a:lvl1pPr>
              <a:defRPr/>
            </a:lvl1pPr>
          </a:lstStyle>
          <a:p>
            <a:pPr>
              <a:defRPr/>
            </a:pPr>
            <a:fld id="{B507509B-9E19-404C-9314-95F30091C9E3}" type="datetime8">
              <a:rPr lang="he-IL">
                <a:solidFill>
                  <a:srgbClr val="04617B">
                    <a:shade val="90000"/>
                  </a:srgbClr>
                </a:solidFill>
              </a:rPr>
              <a:pPr>
                <a:defRPr/>
              </a:pPr>
              <a:t>22 מרץ 18</a:t>
            </a:fld>
            <a:endParaRPr lang="he-IL">
              <a:solidFill>
                <a:srgbClr val="04617B">
                  <a:shade val="90000"/>
                </a:srgbClr>
              </a:solidFill>
            </a:endParaRPr>
          </a:p>
        </p:txBody>
      </p:sp>
      <p:sp>
        <p:nvSpPr>
          <p:cNvPr id="3" name="מציין מיקום של כותרת תחתונה 21"/>
          <p:cNvSpPr>
            <a:spLocks noGrp="1"/>
          </p:cNvSpPr>
          <p:nvPr>
            <p:ph type="ftr" sz="quarter" idx="11"/>
          </p:nvPr>
        </p:nvSpPr>
        <p:spPr/>
        <p:txBody>
          <a:bodyPr/>
          <a:lstStyle>
            <a:lvl1pPr>
              <a:defRPr/>
            </a:lvl1pPr>
          </a:lstStyle>
          <a:p>
            <a:pPr>
              <a:defRPr/>
            </a:pPr>
            <a:r>
              <a:rPr lang="en-US">
                <a:solidFill>
                  <a:srgbClr val="04617B">
                    <a:shade val="90000"/>
                  </a:srgbClr>
                </a:solidFill>
              </a:rPr>
              <a:t>Mahmud zoabi-sakhnin college</a:t>
            </a:r>
            <a:endParaRPr lang="he-IL">
              <a:solidFill>
                <a:srgbClr val="04617B">
                  <a:shade val="90000"/>
                </a:srgbClr>
              </a:solidFill>
            </a:endParaRPr>
          </a:p>
        </p:txBody>
      </p:sp>
      <p:sp>
        <p:nvSpPr>
          <p:cNvPr id="4" name="מציין מיקום של מספר שקופית 17"/>
          <p:cNvSpPr>
            <a:spLocks noGrp="1"/>
          </p:cNvSpPr>
          <p:nvPr>
            <p:ph type="sldNum" sz="quarter" idx="12"/>
          </p:nvPr>
        </p:nvSpPr>
        <p:spPr/>
        <p:txBody>
          <a:bodyPr/>
          <a:lstStyle>
            <a:lvl1pPr>
              <a:defRPr/>
            </a:lvl1pPr>
          </a:lstStyle>
          <a:p>
            <a:fld id="{53B02C31-39BD-4579-82EB-059C1CE5F5A9}" type="slidenum">
              <a:rPr lang="he-IL" altLang="he-IL"/>
              <a:pPr/>
              <a:t>‹#›</a:t>
            </a:fld>
            <a:endParaRPr lang="he-IL" altLang="he-IL"/>
          </a:p>
        </p:txBody>
      </p:sp>
    </p:spTree>
    <p:extLst>
      <p:ext uri="{BB962C8B-B14F-4D97-AF65-F5344CB8AC3E}">
        <p14:creationId xmlns:p14="http://schemas.microsoft.com/office/powerpoint/2010/main" val="3843958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he-IL" smtClean="0"/>
              <a:t>לחץ כדי לערוך סגנונות טקסט של תבנית בסיס</a:t>
            </a:r>
          </a:p>
        </p:txBody>
      </p:sp>
      <p:sp>
        <p:nvSpPr>
          <p:cNvPr id="4" name="מציין מיקום תוכן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9"/>
          <p:cNvSpPr>
            <a:spLocks noGrp="1"/>
          </p:cNvSpPr>
          <p:nvPr>
            <p:ph type="dt" sz="half" idx="10"/>
          </p:nvPr>
        </p:nvSpPr>
        <p:spPr/>
        <p:txBody>
          <a:bodyPr/>
          <a:lstStyle>
            <a:lvl1pPr>
              <a:defRPr/>
            </a:lvl1pPr>
          </a:lstStyle>
          <a:p>
            <a:pPr>
              <a:defRPr/>
            </a:pPr>
            <a:fld id="{593971DC-D24B-4E24-B15D-0CDBB2867E51}" type="datetime8">
              <a:rPr lang="he-IL">
                <a:solidFill>
                  <a:srgbClr val="04617B">
                    <a:shade val="90000"/>
                  </a:srgbClr>
                </a:solidFill>
              </a:rPr>
              <a:pPr>
                <a:defRPr/>
              </a:pPr>
              <a:t>22 מרץ 18</a:t>
            </a:fld>
            <a:endParaRPr lang="he-IL">
              <a:solidFill>
                <a:srgbClr val="04617B">
                  <a:shade val="90000"/>
                </a:srgbClr>
              </a:solidFill>
            </a:endParaRPr>
          </a:p>
        </p:txBody>
      </p:sp>
      <p:sp>
        <p:nvSpPr>
          <p:cNvPr id="6" name="מציין מיקום של כותרת תחתונה 21"/>
          <p:cNvSpPr>
            <a:spLocks noGrp="1"/>
          </p:cNvSpPr>
          <p:nvPr>
            <p:ph type="ftr" sz="quarter" idx="11"/>
          </p:nvPr>
        </p:nvSpPr>
        <p:spPr/>
        <p:txBody>
          <a:bodyPr/>
          <a:lstStyle>
            <a:lvl1pPr>
              <a:defRPr/>
            </a:lvl1pPr>
          </a:lstStyle>
          <a:p>
            <a:pPr>
              <a:defRPr/>
            </a:pPr>
            <a:r>
              <a:rPr lang="en-US">
                <a:solidFill>
                  <a:srgbClr val="04617B">
                    <a:shade val="90000"/>
                  </a:srgbClr>
                </a:solidFill>
              </a:rPr>
              <a:t>Mahmud zoabi-sakhnin college</a:t>
            </a:r>
            <a:endParaRPr lang="he-IL">
              <a:solidFill>
                <a:srgbClr val="04617B">
                  <a:shade val="90000"/>
                </a:srgbClr>
              </a:solidFill>
            </a:endParaRPr>
          </a:p>
        </p:txBody>
      </p:sp>
      <p:sp>
        <p:nvSpPr>
          <p:cNvPr id="7" name="מציין מיקום של מספר שקופית 17"/>
          <p:cNvSpPr>
            <a:spLocks noGrp="1"/>
          </p:cNvSpPr>
          <p:nvPr>
            <p:ph type="sldNum" sz="quarter" idx="12"/>
          </p:nvPr>
        </p:nvSpPr>
        <p:spPr/>
        <p:txBody>
          <a:bodyPr/>
          <a:lstStyle>
            <a:lvl1pPr>
              <a:defRPr/>
            </a:lvl1pPr>
          </a:lstStyle>
          <a:p>
            <a:fld id="{A5FB3A36-D47F-4E8C-A8BF-68163D0D2F14}" type="slidenum">
              <a:rPr lang="he-IL" altLang="he-IL"/>
              <a:pPr/>
              <a:t>‹#›</a:t>
            </a:fld>
            <a:endParaRPr lang="he-IL" altLang="he-IL"/>
          </a:p>
        </p:txBody>
      </p:sp>
    </p:spTree>
    <p:extLst>
      <p:ext uri="{BB962C8B-B14F-4D97-AF65-F5344CB8AC3E}">
        <p14:creationId xmlns:p14="http://schemas.microsoft.com/office/powerpoint/2010/main" val="166307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5" name="מלבן עם פינה יחידה חתוכה ומעוגלת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משולש ישר-זווית 5"/>
          <p:cNvSpPr/>
          <p:nvPr/>
        </p:nvSpPr>
        <p:spPr>
          <a:xfrm rot="420000" flipV="1">
            <a:off x="8004176" y="5359402"/>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צורה חופשית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solidFill>
                <a:prstClr val="black"/>
              </a:solidFill>
              <a:cs typeface="Arial" panose="020B0604020202020204" pitchFamily="34" charset="0"/>
            </a:endParaRPr>
          </a:p>
        </p:txBody>
      </p:sp>
      <p:sp>
        <p:nvSpPr>
          <p:cNvPr id="8" name="צורה חופשית 7"/>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solidFill>
                <a:prstClr val="black"/>
              </a:solidFill>
              <a:cs typeface="Arial" panose="020B0604020202020204" pitchFamily="34" charset="0"/>
            </a:endParaRPr>
          </a:p>
        </p:txBody>
      </p:sp>
      <p:sp>
        <p:nvSpPr>
          <p:cNvPr id="2" name="כותרת 1"/>
          <p:cNvSpPr>
            <a:spLocks noGrp="1"/>
          </p:cNvSpPr>
          <p:nvPr>
            <p:ph type="title"/>
          </p:nvPr>
        </p:nvSpPr>
        <p:spPr>
          <a:xfrm>
            <a:off x="609600" y="1176998"/>
            <a:ext cx="2212848" cy="1582621"/>
          </a:xfrm>
        </p:spPr>
        <p:txBody>
          <a:bodyPr lIns="45720" rIns="45720" bIns="45720"/>
          <a:lstStyle>
            <a:lvl1pPr algn="l">
              <a:buNone/>
              <a:defRPr sz="2000" b="1">
                <a:solidFill>
                  <a:schemeClr val="tx2"/>
                </a:solidFill>
              </a:defRPr>
            </a:lvl1pPr>
          </a:lstStyle>
          <a:p>
            <a:r>
              <a:rPr lang="he-IL" smtClean="0"/>
              <a:t>לחץ כדי לערוך סגנון כותרת של תבנית בסיס</a:t>
            </a:r>
            <a:endParaRPr lang="en-US"/>
          </a:p>
        </p:txBody>
      </p:sp>
      <p:sp>
        <p:nvSpPr>
          <p:cNvPr id="4" name="מציין מיקום טקסט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he-IL" smtClean="0"/>
              <a:t>לחץ כדי לערוך סגנונות טקסט של תבנית בסיס</a:t>
            </a:r>
          </a:p>
        </p:txBody>
      </p:sp>
      <p:sp>
        <p:nvSpPr>
          <p:cNvPr id="3" name="מציין מיקום של תמונה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he-IL" noProof="0" smtClean="0"/>
              <a:t>לחץ על הסמל כדי להוסיף תמונה</a:t>
            </a:r>
            <a:endParaRPr lang="en-US" noProof="0" dirty="0"/>
          </a:p>
        </p:txBody>
      </p:sp>
      <p:sp>
        <p:nvSpPr>
          <p:cNvPr id="9" name="מציין מיקום של תאריך 4"/>
          <p:cNvSpPr>
            <a:spLocks noGrp="1"/>
          </p:cNvSpPr>
          <p:nvPr>
            <p:ph type="dt" sz="half" idx="10"/>
          </p:nvPr>
        </p:nvSpPr>
        <p:spPr/>
        <p:txBody>
          <a:bodyPr/>
          <a:lstStyle>
            <a:lvl1pPr>
              <a:defRPr/>
            </a:lvl1pPr>
          </a:lstStyle>
          <a:p>
            <a:pPr>
              <a:defRPr/>
            </a:pPr>
            <a:fld id="{BA4F572F-5007-4AA3-BBF5-7BD807A3AA0A}" type="datetime8">
              <a:rPr lang="he-IL">
                <a:solidFill>
                  <a:srgbClr val="04617B">
                    <a:shade val="90000"/>
                  </a:srgbClr>
                </a:solidFill>
              </a:rPr>
              <a:pPr>
                <a:defRPr/>
              </a:pPr>
              <a:t>22 מרץ 18</a:t>
            </a:fld>
            <a:endParaRPr lang="he-IL">
              <a:solidFill>
                <a:srgbClr val="04617B">
                  <a:shade val="90000"/>
                </a:srgbClr>
              </a:solidFill>
            </a:endParaRPr>
          </a:p>
        </p:txBody>
      </p:sp>
      <p:sp>
        <p:nvSpPr>
          <p:cNvPr id="10" name="מציין מיקום של כותרת תחתונה 5"/>
          <p:cNvSpPr>
            <a:spLocks noGrp="1"/>
          </p:cNvSpPr>
          <p:nvPr>
            <p:ph type="ftr" sz="quarter" idx="11"/>
          </p:nvPr>
        </p:nvSpPr>
        <p:spPr/>
        <p:txBody>
          <a:bodyPr/>
          <a:lstStyle>
            <a:lvl1pPr>
              <a:defRPr/>
            </a:lvl1pPr>
          </a:lstStyle>
          <a:p>
            <a:pPr>
              <a:defRPr/>
            </a:pPr>
            <a:r>
              <a:rPr lang="en-US">
                <a:solidFill>
                  <a:srgbClr val="04617B">
                    <a:shade val="90000"/>
                  </a:srgbClr>
                </a:solidFill>
              </a:rPr>
              <a:t>Mahmud zoabi-sakhnin college</a:t>
            </a:r>
            <a:endParaRPr lang="he-IL">
              <a:solidFill>
                <a:srgbClr val="04617B">
                  <a:shade val="90000"/>
                </a:srgbClr>
              </a:solidFill>
            </a:endParaRPr>
          </a:p>
        </p:txBody>
      </p:sp>
      <p:sp>
        <p:nvSpPr>
          <p:cNvPr id="11" name="מציין מיקום של מספר שקופית 6"/>
          <p:cNvSpPr>
            <a:spLocks noGrp="1"/>
          </p:cNvSpPr>
          <p:nvPr>
            <p:ph type="sldNum" sz="quarter" idx="12"/>
          </p:nvPr>
        </p:nvSpPr>
        <p:spPr>
          <a:xfrm>
            <a:off x="8077200" y="6356352"/>
            <a:ext cx="609600" cy="365125"/>
          </a:xfrm>
        </p:spPr>
        <p:txBody>
          <a:bodyPr/>
          <a:lstStyle>
            <a:lvl1pPr>
              <a:defRPr/>
            </a:lvl1pPr>
          </a:lstStyle>
          <a:p>
            <a:fld id="{F6434934-25FC-4E1E-8EB6-AD0F6FB2F987}" type="slidenum">
              <a:rPr lang="he-IL" altLang="he-IL"/>
              <a:pPr/>
              <a:t>‹#›</a:t>
            </a:fld>
            <a:endParaRPr lang="he-IL" altLang="he-IL"/>
          </a:p>
        </p:txBody>
      </p:sp>
    </p:spTree>
    <p:extLst>
      <p:ext uri="{BB962C8B-B14F-4D97-AF65-F5344CB8AC3E}">
        <p14:creationId xmlns:p14="http://schemas.microsoft.com/office/powerpoint/2010/main" val="1054129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צורה חופשית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solidFill>
                <a:prstClr val="black"/>
              </a:solidFill>
              <a:cs typeface="Arial" panose="020B0604020202020204" pitchFamily="34" charset="0"/>
            </a:endParaRPr>
          </a:p>
        </p:txBody>
      </p:sp>
      <p:sp>
        <p:nvSpPr>
          <p:cNvPr id="8" name="צורה חופשית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solidFill>
                <a:prstClr val="black"/>
              </a:solidFill>
              <a:cs typeface="Arial" panose="020B0604020202020204" pitchFamily="34" charset="0"/>
            </a:endParaRPr>
          </a:p>
        </p:txBody>
      </p:sp>
      <p:sp>
        <p:nvSpPr>
          <p:cNvPr id="1028" name="מציין מיקום של כותרת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he-IL" altLang="he-IL" smtClean="0"/>
              <a:t>לחץ כדי לערוך סגנון כותרת של תבנית בסיס</a:t>
            </a:r>
          </a:p>
        </p:txBody>
      </p:sp>
      <p:sp>
        <p:nvSpPr>
          <p:cNvPr id="1029" name="מציין מיקום טקסט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p>
        </p:txBody>
      </p:sp>
      <p:sp>
        <p:nvSpPr>
          <p:cNvPr id="10" name="מציין מיקום של תאריך 9"/>
          <p:cNvSpPr>
            <a:spLocks noGrp="1"/>
          </p:cNvSpPr>
          <p:nvPr>
            <p:ph type="dt" sz="half" idx="2"/>
          </p:nvPr>
        </p:nvSpPr>
        <p:spPr>
          <a:xfrm>
            <a:off x="457200" y="6356352"/>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041356E4-8A93-48E7-AC20-997C9A7065E3}" type="datetime8">
              <a:rPr lang="he-IL">
                <a:solidFill>
                  <a:srgbClr val="04617B">
                    <a:shade val="90000"/>
                  </a:srgbClr>
                </a:solidFill>
              </a:rPr>
              <a:pPr>
                <a:defRPr/>
              </a:pPr>
              <a:t>22 מרץ 18</a:t>
            </a:fld>
            <a:endParaRPr lang="he-IL">
              <a:solidFill>
                <a:srgbClr val="04617B">
                  <a:shade val="90000"/>
                </a:srgbClr>
              </a:solidFill>
            </a:endParaRPr>
          </a:p>
        </p:txBody>
      </p:sp>
      <p:sp>
        <p:nvSpPr>
          <p:cNvPr id="22" name="מציין מיקום של כותרת תחתונה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r>
              <a:rPr lang="en-US">
                <a:solidFill>
                  <a:srgbClr val="04617B">
                    <a:shade val="90000"/>
                  </a:srgbClr>
                </a:solidFill>
              </a:rPr>
              <a:t>Mahmud zoabi-sakhnin college</a:t>
            </a:r>
            <a:endParaRPr lang="he-IL">
              <a:solidFill>
                <a:srgbClr val="04617B">
                  <a:shade val="90000"/>
                </a:srgbClr>
              </a:solidFill>
            </a:endParaRPr>
          </a:p>
        </p:txBody>
      </p:sp>
      <p:sp>
        <p:nvSpPr>
          <p:cNvPr id="18" name="מציין מיקום של מספר שקופית 17"/>
          <p:cNvSpPr>
            <a:spLocks noGrp="1"/>
          </p:cNvSpPr>
          <p:nvPr>
            <p:ph type="sldNum" sz="quarter" idx="4"/>
          </p:nvPr>
        </p:nvSpPr>
        <p:spPr>
          <a:xfrm>
            <a:off x="7924800" y="6356352"/>
            <a:ext cx="7620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anose="02030602050306030303" pitchFamily="18" charset="0"/>
                <a:cs typeface="David" panose="020E0502060401010101" pitchFamily="34" charset="-79"/>
              </a:defRPr>
            </a:lvl1pPr>
          </a:lstStyle>
          <a:p>
            <a:pPr fontAlgn="base">
              <a:spcBef>
                <a:spcPct val="0"/>
              </a:spcBef>
              <a:spcAft>
                <a:spcPct val="0"/>
              </a:spcAft>
            </a:pPr>
            <a:fld id="{2D7E8B2D-2FE9-4AB1-ABF0-FCC5B9E031A1}" type="slidenum">
              <a:rPr lang="he-IL" altLang="he-IL"/>
              <a:pPr fontAlgn="base">
                <a:spcBef>
                  <a:spcPct val="0"/>
                </a:spcBef>
                <a:spcAft>
                  <a:spcPct val="0"/>
                </a:spcAft>
              </a:pPr>
              <a:t>‹#›</a:t>
            </a:fld>
            <a:endParaRPr lang="he-IL" altLang="he-IL"/>
          </a:p>
        </p:txBody>
      </p:sp>
      <p:grpSp>
        <p:nvGrpSpPr>
          <p:cNvPr id="1033" name="קבוצה 1"/>
          <p:cNvGrpSpPr>
            <a:grpSpLocks/>
          </p:cNvGrpSpPr>
          <p:nvPr/>
        </p:nvGrpSpPr>
        <p:grpSpPr bwMode="auto">
          <a:xfrm>
            <a:off x="-19049" y="203200"/>
            <a:ext cx="9180513" cy="647700"/>
            <a:chOff x="-19045" y="216550"/>
            <a:chExt cx="9180548" cy="649224"/>
          </a:xfrm>
        </p:grpSpPr>
        <p:sp>
          <p:nvSpPr>
            <p:cNvPr id="12" name="צורה חופשית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cs typeface="Arial" panose="020B0604020202020204" pitchFamily="34" charset="0"/>
              </a:endParaRPr>
            </a:p>
          </p:txBody>
        </p:sp>
        <p:sp>
          <p:nvSpPr>
            <p:cNvPr id="13" name="צורה חופשית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cs typeface="Arial" panose="020B0604020202020204" pitchFamily="34" charset="0"/>
              </a:endParaRPr>
            </a:p>
          </p:txBody>
        </p:sp>
      </p:grpSp>
    </p:spTree>
    <p:extLst>
      <p:ext uri="{BB962C8B-B14F-4D97-AF65-F5344CB8AC3E}">
        <p14:creationId xmlns:p14="http://schemas.microsoft.com/office/powerpoint/2010/main" val="2308746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cs typeface="Arial" pitchFamily="34" charset="0"/>
        </a:defRPr>
      </a:lvl2pPr>
      <a:lvl3pPr algn="l" rtl="1" eaLnBrk="0" fontAlgn="base" hangingPunct="0">
        <a:spcBef>
          <a:spcPct val="0"/>
        </a:spcBef>
        <a:spcAft>
          <a:spcPct val="0"/>
        </a:spcAft>
        <a:defRPr sz="5000">
          <a:solidFill>
            <a:schemeClr val="tx2"/>
          </a:solidFill>
          <a:latin typeface="Calibri" pitchFamily="34" charset="0"/>
          <a:cs typeface="Arial" pitchFamily="34" charset="0"/>
        </a:defRPr>
      </a:lvl3pPr>
      <a:lvl4pPr algn="l" rtl="1" eaLnBrk="0" fontAlgn="base" hangingPunct="0">
        <a:spcBef>
          <a:spcPct val="0"/>
        </a:spcBef>
        <a:spcAft>
          <a:spcPct val="0"/>
        </a:spcAft>
        <a:defRPr sz="5000">
          <a:solidFill>
            <a:schemeClr val="tx2"/>
          </a:solidFill>
          <a:latin typeface="Calibri" pitchFamily="34" charset="0"/>
          <a:cs typeface="Arial" pitchFamily="34" charset="0"/>
        </a:defRPr>
      </a:lvl4pPr>
      <a:lvl5pPr algn="l" rtl="1" eaLnBrk="0" fontAlgn="base" hangingPunct="0">
        <a:spcBef>
          <a:spcPct val="0"/>
        </a:spcBef>
        <a:spcAft>
          <a:spcPct val="0"/>
        </a:spcAft>
        <a:defRPr sz="5000">
          <a:solidFill>
            <a:schemeClr val="tx2"/>
          </a:solidFill>
          <a:latin typeface="Calibri" pitchFamily="34" charset="0"/>
          <a:cs typeface="Arial" pitchFamily="34" charset="0"/>
        </a:defRPr>
      </a:lvl5pPr>
      <a:lvl6pPr marL="457200" algn="l" rtl="1" fontAlgn="base">
        <a:spcBef>
          <a:spcPct val="0"/>
        </a:spcBef>
        <a:spcAft>
          <a:spcPct val="0"/>
        </a:spcAft>
        <a:defRPr sz="5000">
          <a:solidFill>
            <a:schemeClr val="tx2"/>
          </a:solidFill>
          <a:latin typeface="Calibri" pitchFamily="34" charset="0"/>
          <a:cs typeface="Arial" pitchFamily="34" charset="0"/>
        </a:defRPr>
      </a:lvl6pPr>
      <a:lvl7pPr marL="914400" algn="l" rtl="1" fontAlgn="base">
        <a:spcBef>
          <a:spcPct val="0"/>
        </a:spcBef>
        <a:spcAft>
          <a:spcPct val="0"/>
        </a:spcAft>
        <a:defRPr sz="5000">
          <a:solidFill>
            <a:schemeClr val="tx2"/>
          </a:solidFill>
          <a:latin typeface="Calibri" pitchFamily="34" charset="0"/>
          <a:cs typeface="Arial" pitchFamily="34" charset="0"/>
        </a:defRPr>
      </a:lvl7pPr>
      <a:lvl8pPr marL="1371600" algn="l" rtl="1" fontAlgn="base">
        <a:spcBef>
          <a:spcPct val="0"/>
        </a:spcBef>
        <a:spcAft>
          <a:spcPct val="0"/>
        </a:spcAft>
        <a:defRPr sz="5000">
          <a:solidFill>
            <a:schemeClr val="tx2"/>
          </a:solidFill>
          <a:latin typeface="Calibri" pitchFamily="34" charset="0"/>
          <a:cs typeface="Arial" pitchFamily="34" charset="0"/>
        </a:defRPr>
      </a:lvl8pPr>
      <a:lvl9pPr marL="1828800" algn="l" rtl="1" fontAlgn="base">
        <a:spcBef>
          <a:spcPct val="0"/>
        </a:spcBef>
        <a:spcAft>
          <a:spcPct val="0"/>
        </a:spcAft>
        <a:defRPr sz="5000">
          <a:solidFill>
            <a:schemeClr val="tx2"/>
          </a:solidFill>
          <a:latin typeface="Calibri" pitchFamily="34" charset="0"/>
          <a:cs typeface="Arial" pitchFamily="34" charset="0"/>
        </a:defRPr>
      </a:lvl9pPr>
    </p:titleStyle>
    <p:bodyStyle>
      <a:lvl1pPr marL="273050" indent="-273050" algn="r" rtl="1"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r" rtl="1"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r" rtl="1"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r" rtl="1"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r" rtl="1"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he-IL" smtClean="0"/>
              <a:t>לחץ כדי לערוך סגנון כותרת של תבנית בסיס</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fld id="{36226749-1C6E-4595-A8A5-88DD5216B393}" type="datetimeFigureOut">
              <a:rPr kumimoji="0" lang="he-IL" sz="1200" b="0" i="0" u="none" strike="noStrike" kern="1200" cap="none" spc="0" normalizeH="0" baseline="0" noProof="0" smtClean="0">
                <a:ln>
                  <a:noFill/>
                </a:ln>
                <a:solidFill>
                  <a:srgbClr val="04617B">
                    <a:shade val="90000"/>
                  </a:srgbClr>
                </a:solidFill>
                <a:effectLst/>
                <a:uLnTx/>
                <a:uFillTx/>
                <a:latin typeface="Constantia"/>
                <a:ea typeface="+mn-ea"/>
                <a:cs typeface="David" panose="020E0502060401010101" pitchFamily="34" charset="-79"/>
              </a:rPr>
              <a:pPr marL="0" marR="0" lvl="0" indent="0" algn="l" defTabSz="914400" rtl="1" eaLnBrk="1" fontAlgn="auto" latinLnBrk="0" hangingPunct="1">
                <a:lnSpc>
                  <a:spcPct val="100000"/>
                </a:lnSpc>
                <a:spcBef>
                  <a:spcPts val="0"/>
                </a:spcBef>
                <a:spcAft>
                  <a:spcPts val="0"/>
                </a:spcAft>
                <a:buClrTx/>
                <a:buSzTx/>
                <a:buFontTx/>
                <a:buNone/>
                <a:tabLst/>
                <a:defRPr/>
              </a:pPr>
              <a:t>ו'/ניסן/תשע"ח</a:t>
            </a:fld>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marL="0" marR="0" lvl="0" indent="0" algn="l" defTabSz="914400" rtl="1" eaLnBrk="1" fontAlgn="auto" latinLnBrk="0" hangingPunct="1">
              <a:lnSpc>
                <a:spcPct val="100000"/>
              </a:lnSpc>
              <a:spcBef>
                <a:spcPts val="0"/>
              </a:spcBef>
              <a:spcAft>
                <a:spcPts val="0"/>
              </a:spcAft>
              <a:buClrTx/>
              <a:buSzTx/>
              <a:buFontTx/>
              <a:buNone/>
              <a:tabLst/>
              <a:defRPr/>
            </a:pPr>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fld id="{3CD18268-ED68-4004-8262-7BBF932A997A}" type="slidenum">
              <a:rPr kumimoji="0" lang="he-IL" sz="1200" b="0" i="0" u="none" strike="noStrike" kern="1200" cap="none" spc="0" normalizeH="0" baseline="0" noProof="0" smtClean="0">
                <a:ln>
                  <a:noFill/>
                </a:ln>
                <a:solidFill>
                  <a:srgbClr val="04617B">
                    <a:shade val="90000"/>
                  </a:srgbClr>
                </a:solidFill>
                <a:effectLst/>
                <a:uLnTx/>
                <a:uFillTx/>
                <a:latin typeface="Constantia"/>
                <a:ea typeface="+mn-ea"/>
                <a:cs typeface="David" panose="020E0502060401010101" pitchFamily="34" charset="-79"/>
              </a:rPr>
              <a:pPr marL="0" marR="0" lvl="0" indent="0" algn="r"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srgbClr val="04617B">
                  <a:shade val="90000"/>
                </a:srgbClr>
              </a:solidFill>
              <a:effectLst/>
              <a:uLnTx/>
              <a:uFillTx/>
              <a:latin typeface="Constantia"/>
              <a:ea typeface="+mn-ea"/>
              <a:cs typeface="David" panose="020E0502060401010101" pitchFamily="34" charset="-79"/>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nstantia"/>
                <a:ea typeface="+mn-ea"/>
                <a:cs typeface="+mn-cs"/>
              </a:endParaRPr>
            </a:p>
          </p:txBody>
        </p:sp>
      </p:grpSp>
    </p:spTree>
    <p:extLst>
      <p:ext uri="{BB962C8B-B14F-4D97-AF65-F5344CB8AC3E}">
        <p14:creationId xmlns:p14="http://schemas.microsoft.com/office/powerpoint/2010/main" val="15417072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google.co.il/url?sa=i&amp;rct=j&amp;q=&amp;esrc=s&amp;frm=1&amp;source=images&amp;cd=&amp;cad=rja&amp;uact=8&amp;ved=0ahUKEwjRnID-xqnMAhVMBBoKHaEWC6QQjRwIBw&amp;url=https://laluzdelalma.wordpress.com/page/4/&amp;bvm=bv.119745492,d.ZGg&amp;psig=AFQjCNET-XvQMlfp4offXUQs0FhbZ-Aw4w&amp;ust=1461665530148113" TargetMode="External"/><Relationship Id="rId13"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7.jpeg"/><Relationship Id="rId12" Type="http://schemas.openxmlformats.org/officeDocument/2006/relationships/hyperlink" Target="http://www.google.co.il/url?sa=i&amp;rct=j&amp;q=&amp;esrc=s&amp;frm=1&amp;source=images&amp;cd=&amp;cad=rja&amp;uact=8&amp;ved=0ahUKEwjzyZzmyKnMAhXF7hoKHa6vCNgQjRwIBw&amp;url=http://www.ka-net.org.uk/faculties/communication/learning-support&amp;bvm=bv.119745492,d.ZGg&amp;psig=AFQjCNEgd7ttWspUCx32Ho5jQCNRkXpbog&amp;ust=1461666033177600" TargetMode="External"/><Relationship Id="rId2" Type="http://schemas.openxmlformats.org/officeDocument/2006/relationships/hyperlink" Target="https://www.google.co.il/url?sa=i&amp;rct=j&amp;q=&amp;esrc=s&amp;frm=1&amp;source=images&amp;cd=&amp;cad=rja&amp;uact=8&amp;ved=0ahUKEwimwsywyZfMAhUJiRoKHah4BLgQjRwIBw&amp;url=https://www.emaze.com/@ACOOCWWC/Presentation-Name&amp;bvm=bv.119745492,d.d2s&amp;psig=AFQjCNEJkxIACGDusQpNwQvtEq48gzLo9Q&amp;ust=1461047613656786" TargetMode="External"/><Relationship Id="rId1" Type="http://schemas.openxmlformats.org/officeDocument/2006/relationships/slideLayout" Target="../slideLayouts/slideLayout18.xml"/><Relationship Id="rId6" Type="http://schemas.openxmlformats.org/officeDocument/2006/relationships/hyperlink" Target="http://www.google.co.il/url?sa=i&amp;rct=j&amp;q=&amp;esrc=s&amp;frm=1&amp;source=images&amp;cd=&amp;cad=rja&amp;uact=8&amp;ved=0ahUKEwj9w4XGwqnMAhUKCBoKHSWEBrIQjRwIBw&amp;url=http://www.friendshipcircle.org/blog/2013/02/25/8-great-toys-that-help-with-cognitive-development/&amp;bvm=bv.119745492,d.ZGg&amp;psig=AFQjCNHGjuyZBdfqvYwAIZmOgPbHKmWDwg&amp;ust=1461664384934825" TargetMode="External"/><Relationship Id="rId11" Type="http://schemas.openxmlformats.org/officeDocument/2006/relationships/image" Target="../media/image9.jpeg"/><Relationship Id="rId5" Type="http://schemas.openxmlformats.org/officeDocument/2006/relationships/image" Target="../media/image6.jpeg"/><Relationship Id="rId15" Type="http://schemas.openxmlformats.org/officeDocument/2006/relationships/image" Target="../media/image11.jpeg"/><Relationship Id="rId10" Type="http://schemas.openxmlformats.org/officeDocument/2006/relationships/hyperlink" Target="http://www.google.co.il/url?sa=i&amp;rct=j&amp;q=&amp;esrc=s&amp;frm=1&amp;source=images&amp;cd=&amp;cad=rja&amp;uact=8&amp;ved=0ahUKEwjh65vcx6nMAhVCCBoKHaxzAjYQjRwIBw&amp;url=http://www.playbuzz.com/carmensantiago10/what-type-of-social-surrounding-do-you-actually-belong-in&amp;bvm=bv.119745492,d.ZGg&amp;psig=AFQjCNGzOAepows1yQ2ThkTpqk8pbqTYSA&amp;ust=1461665763927806" TargetMode="External"/><Relationship Id="rId4" Type="http://schemas.openxmlformats.org/officeDocument/2006/relationships/hyperlink" Target="http://www.google.co.il/url?sa=i&amp;rct=j&amp;q=&amp;esrc=s&amp;frm=1&amp;source=images&amp;cd=&amp;cad=rja&amp;uact=8&amp;ved=0ahUKEwiVj633wKnMAhWHExoKHfU1AGYQjRwIBw&amp;url=http://www.wired.co.uk/magazine/archive/2014/03/ideas-bank/mark-pagel&amp;psig=AFQjCNFFWVaeogw8AuymepsPze-UYRxBdw&amp;ust=1461663880370167" TargetMode="External"/><Relationship Id="rId9" Type="http://schemas.openxmlformats.org/officeDocument/2006/relationships/image" Target="../media/image8.jpeg"/><Relationship Id="rId14" Type="http://schemas.openxmlformats.org/officeDocument/2006/relationships/hyperlink" Target="https://www.google.co.il/url?sa=i&amp;rct=j&amp;q=&amp;esrc=s&amp;frm=1&amp;source=images&amp;cd=&amp;cad=rja&amp;uact=8&amp;ved=0ahUKEwjwnLWTw6nMAhUHbBoKHe-mBykQjRwIBw&amp;url=https://www.i-cogservices.com/training/cognitive-training/&amp;bvm=bv.119745492,d.ZGg&amp;psig=AFQjCNHGjuyZBdfqvYwAIZmOgPbHKmWDwg&amp;ust=1461664384934825"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67544" y="980728"/>
            <a:ext cx="8229600" cy="4752528"/>
          </a:xfrm>
        </p:spPr>
        <p:txBody>
          <a:bodyPr/>
          <a:lstStyle/>
          <a:p>
            <a:pPr algn="ctr">
              <a:lnSpc>
                <a:spcPct val="115000"/>
              </a:lnSpc>
              <a:spcAft>
                <a:spcPts val="1000"/>
              </a:spcAft>
            </a:pPr>
            <a:r>
              <a:rPr lang="he-IL" sz="6600" b="1" dirty="0">
                <a:solidFill>
                  <a:srgbClr val="C00000"/>
                </a:solidFill>
                <a:latin typeface="Calibri" panose="020F0502020204030204" pitchFamily="34" charset="0"/>
                <a:ea typeface="Times New Roman" panose="02020603050405020304" pitchFamily="18" charset="0"/>
              </a:rPr>
              <a:t>תפקודי לומד עיקריים במאה ה- </a:t>
            </a:r>
            <a:r>
              <a:rPr lang="he-IL" sz="6600" b="1" dirty="0" smtClean="0">
                <a:solidFill>
                  <a:srgbClr val="C00000"/>
                </a:solidFill>
                <a:latin typeface="Calibri" panose="020F0502020204030204" pitchFamily="34" charset="0"/>
                <a:ea typeface="Times New Roman" panose="02020603050405020304" pitchFamily="18" charset="0"/>
              </a:rPr>
              <a:t>21</a:t>
            </a:r>
            <a:endParaRPr lang="en-US" sz="5400" dirty="0">
              <a:solidFill>
                <a:srgbClr val="C00000"/>
              </a:solidFill>
              <a:latin typeface="Calibri" panose="020F0502020204030204" pitchFamily="34" charset="0"/>
              <a:ea typeface="Times New Roman" panose="02020603050405020304" pitchFamily="18" charset="0"/>
              <a:cs typeface="Arial" panose="020B0604020202020204" pitchFamily="34" charset="0"/>
            </a:endParaRPr>
          </a:p>
          <a:p>
            <a:endParaRPr lang="he-IL" sz="2500" b="1" dirty="0" smtClean="0"/>
          </a:p>
          <a:p>
            <a:r>
              <a:rPr lang="he-IL" sz="2500" b="1" dirty="0" smtClean="0"/>
              <a:t>האני </a:t>
            </a:r>
            <a:r>
              <a:rPr lang="he-IL" sz="2500" b="1" dirty="0" err="1" smtClean="0"/>
              <a:t>זיאדה</a:t>
            </a:r>
            <a:r>
              <a:rPr lang="he-IL" sz="2500" b="1" dirty="0" smtClean="0"/>
              <a:t> : מומחה בתחום הערכה ומדידה, לקויות למידה, סגנונות ואסטרטגיות למידה, מנחה קבוצות בארגון, מאבחן דידקטי דינאמי, מטפל אימון אישי לליקויי למידה והפרעות קשב וריכוז, מרצה בתחום תרבות והיסטוריה מזרח תיכונית ומורשת דרוזית.</a:t>
            </a:r>
            <a:endParaRPr lang="he-IL" sz="2500" b="1" dirty="0"/>
          </a:p>
        </p:txBody>
      </p:sp>
    </p:spTree>
    <p:extLst>
      <p:ext uri="{BB962C8B-B14F-4D97-AF65-F5344CB8AC3E}">
        <p14:creationId xmlns:p14="http://schemas.microsoft.com/office/powerpoint/2010/main" val="466517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908720"/>
            <a:ext cx="8229600" cy="795114"/>
          </a:xfrm>
          <a:solidFill>
            <a:srgbClr val="00FF00"/>
          </a:solidFill>
        </p:spPr>
        <p:txBody>
          <a:bodyPr/>
          <a:lstStyle/>
          <a:p>
            <a:pPr algn="ctr">
              <a:lnSpc>
                <a:spcPct val="115000"/>
              </a:lnSpc>
              <a:spcAft>
                <a:spcPts val="0"/>
              </a:spcAft>
            </a:pPr>
            <a:r>
              <a:rPr lang="en-US" sz="4800" dirty="0">
                <a:latin typeface="Calibri" panose="020F0502020204030204" pitchFamily="34" charset="0"/>
                <a:ea typeface="Times New Roman" panose="02020603050405020304" pitchFamily="18" charset="0"/>
                <a:cs typeface="Arial" panose="020B0604020202020204" pitchFamily="34" charset="0"/>
              </a:rPr>
              <a:t/>
            </a:r>
            <a:br>
              <a:rPr lang="en-US" sz="4800" dirty="0">
                <a:latin typeface="Calibri" panose="020F0502020204030204" pitchFamily="34" charset="0"/>
                <a:ea typeface="Times New Roman" panose="02020603050405020304" pitchFamily="18" charset="0"/>
                <a:cs typeface="Arial" panose="020B0604020202020204" pitchFamily="34" charset="0"/>
              </a:rPr>
            </a:br>
            <a:r>
              <a:rPr lang="he-IL" sz="4800" b="1" dirty="0">
                <a:solidFill>
                  <a:srgbClr val="FF0000"/>
                </a:solidFill>
                <a:latin typeface="Calibri" panose="020F0502020204030204" pitchFamily="34" charset="0"/>
                <a:ea typeface="Times New Roman" panose="02020603050405020304" pitchFamily="18" charset="0"/>
                <a:cs typeface="+mn-cs"/>
              </a:rPr>
              <a:t>תפקודי לומד נדרשים במאה ה- 21</a:t>
            </a:r>
            <a:endParaRPr lang="he-IL" b="1" dirty="0">
              <a:solidFill>
                <a:srgbClr val="FF0000"/>
              </a:solidFill>
              <a:cs typeface="+mn-cs"/>
            </a:endParaRPr>
          </a:p>
        </p:txBody>
      </p:sp>
      <p:sp>
        <p:nvSpPr>
          <p:cNvPr id="3" name="מציין מיקום תוכן 2"/>
          <p:cNvSpPr>
            <a:spLocks noGrp="1"/>
          </p:cNvSpPr>
          <p:nvPr>
            <p:ph idx="1"/>
          </p:nvPr>
        </p:nvSpPr>
        <p:spPr/>
        <p:txBody>
          <a:bodyPr/>
          <a:lstStyle/>
          <a:p>
            <a:pPr algn="ctr">
              <a:lnSpc>
                <a:spcPct val="115000"/>
              </a:lnSpc>
              <a:spcAft>
                <a:spcPts val="0"/>
              </a:spcAft>
            </a:pPr>
            <a:r>
              <a:rPr lang="he-IL" sz="5000" b="1" dirty="0" smtClean="0"/>
              <a:t>3.</a:t>
            </a:r>
            <a:r>
              <a:rPr lang="he-IL" sz="5400" b="1" dirty="0">
                <a:latin typeface="Calibri" panose="020F0502020204030204" pitchFamily="34" charset="0"/>
                <a:ea typeface="Times New Roman" panose="02020603050405020304" pitchFamily="18" charset="0"/>
              </a:rPr>
              <a:t> חשיבה יצירתית </a:t>
            </a:r>
            <a:endParaRPr lang="en-US" sz="5400" dirty="0">
              <a:latin typeface="Calibri" panose="020F0502020204030204" pitchFamily="34" charset="0"/>
              <a:ea typeface="Times New Roman" panose="02020603050405020304" pitchFamily="18" charset="0"/>
              <a:cs typeface="Arial" panose="020B0604020202020204" pitchFamily="34" charset="0"/>
            </a:endParaRPr>
          </a:p>
          <a:p>
            <a:pPr marL="0" indent="0" algn="ctr">
              <a:lnSpc>
                <a:spcPct val="115000"/>
              </a:lnSpc>
              <a:spcAft>
                <a:spcPts val="0"/>
              </a:spcAft>
              <a:buNone/>
            </a:pPr>
            <a:r>
              <a:rPr lang="he-IL" sz="5400" b="1" dirty="0">
                <a:solidFill>
                  <a:srgbClr val="C00000"/>
                </a:solidFill>
                <a:latin typeface="Calibri" panose="020F0502020204030204" pitchFamily="34" charset="0"/>
                <a:ea typeface="Times New Roman" panose="02020603050405020304" pitchFamily="18" charset="0"/>
              </a:rPr>
              <a:t>(קוגניטיבי)</a:t>
            </a:r>
            <a:endParaRPr lang="en-US" sz="5400" dirty="0">
              <a:latin typeface="Calibri" panose="020F0502020204030204" pitchFamily="34" charset="0"/>
              <a:ea typeface="Times New Roman" panose="02020603050405020304" pitchFamily="18" charset="0"/>
              <a:cs typeface="Arial" panose="020B0604020202020204" pitchFamily="34" charset="0"/>
            </a:endParaRPr>
          </a:p>
          <a:p>
            <a:pPr algn="ctr"/>
            <a:endParaRPr lang="he-IL" sz="5000" b="1" dirty="0"/>
          </a:p>
        </p:txBody>
      </p:sp>
    </p:spTree>
    <p:extLst>
      <p:ext uri="{BB962C8B-B14F-4D97-AF65-F5344CB8AC3E}">
        <p14:creationId xmlns:p14="http://schemas.microsoft.com/office/powerpoint/2010/main" val="23293311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908720"/>
            <a:ext cx="8712968" cy="1080120"/>
          </a:xfrm>
          <a:solidFill>
            <a:srgbClr val="FFFF00"/>
          </a:solidFill>
        </p:spPr>
        <p:txBody>
          <a:bodyPr/>
          <a:lstStyle/>
          <a:p>
            <a:pPr algn="ctr">
              <a:lnSpc>
                <a:spcPct val="115000"/>
              </a:lnSpc>
              <a:spcAft>
                <a:spcPts val="0"/>
              </a:spcAft>
            </a:pP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800" b="1" i="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תהליכי </a:t>
            </a:r>
            <a:r>
              <a:rPr lang="he-IL" sz="2800" b="1" i="1" dirty="0">
                <a:solidFill>
                  <a:srgbClr val="FF0000"/>
                </a:solidFill>
                <a:latin typeface="Calibri" panose="020F0502020204030204" pitchFamily="34" charset="0"/>
                <a:ea typeface="Times New Roman" panose="02020603050405020304" pitchFamily="18" charset="0"/>
                <a:cs typeface="David" panose="020E0502060401010101" pitchFamily="34" charset="-79"/>
              </a:rPr>
              <a:t>למידה הוראה והערכה משמעותיים מותאמים למאה ה-21 </a:t>
            </a:r>
            <a:r>
              <a:rPr lang="en-US"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t/>
            </a:r>
            <a:br>
              <a:rPr lang="en-US"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br>
            <a:r>
              <a:rPr lang="he-IL" sz="2800" b="1" i="1" dirty="0">
                <a:solidFill>
                  <a:srgbClr val="FF0000"/>
                </a:solidFill>
                <a:latin typeface="Calibri" panose="020F0502020204030204" pitchFamily="34" charset="0"/>
                <a:ea typeface="Times New Roman" panose="02020603050405020304" pitchFamily="18" charset="0"/>
                <a:cs typeface="David" panose="020E0502060401010101" pitchFamily="34" charset="-79"/>
              </a:rPr>
              <a:t> (בדגש על ערך, מעורבות, רלוונטיות</a:t>
            </a:r>
            <a:r>
              <a:rPr lang="he-IL" sz="2800" b="1" i="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a:t>
            </a:r>
            <a:endParaRPr lang="he-IL" sz="2000" dirty="0">
              <a:solidFill>
                <a:srgbClr val="C00000"/>
              </a:solidFill>
            </a:endParaRPr>
          </a:p>
        </p:txBody>
      </p:sp>
      <p:sp>
        <p:nvSpPr>
          <p:cNvPr id="3" name="מציין מיקום תוכן 2"/>
          <p:cNvSpPr>
            <a:spLocks noGrp="1"/>
          </p:cNvSpPr>
          <p:nvPr>
            <p:ph idx="1"/>
          </p:nvPr>
        </p:nvSpPr>
        <p:spPr>
          <a:xfrm>
            <a:off x="251520" y="2060848"/>
            <a:ext cx="8579296" cy="4797152"/>
          </a:xfrm>
        </p:spPr>
        <p:txBody>
          <a:bodyPr/>
          <a:lstStyle/>
          <a:p>
            <a:pPr marL="342900" lvl="0" indent="-342900">
              <a:spcAft>
                <a:spcPts val="0"/>
              </a:spcAft>
              <a:buFont typeface="Symbol" panose="05050102010706020507" pitchFamily="18" charset="2"/>
              <a:buChar char=""/>
            </a:pPr>
            <a:r>
              <a:rPr lang="he-IL" sz="3500" b="1" dirty="0">
                <a:latin typeface="Calibri" panose="020F0502020204030204" pitchFamily="34" charset="0"/>
                <a:ea typeface="Times New Roman" panose="02020603050405020304" pitchFamily="18" charset="0"/>
              </a:rPr>
              <a:t>התנסות העלאת </a:t>
            </a:r>
            <a:r>
              <a:rPr lang="he-IL" sz="3500" b="1" dirty="0" smtClean="0">
                <a:latin typeface="Calibri" panose="020F0502020204030204" pitchFamily="34" charset="0"/>
                <a:ea typeface="Times New Roman" panose="02020603050405020304" pitchFamily="18" charset="0"/>
              </a:rPr>
              <a:t>רעיונות.</a:t>
            </a:r>
            <a:endParaRPr lang="en-US" sz="35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Font typeface="Symbol" panose="05050102010706020507" pitchFamily="18" charset="2"/>
              <a:buChar char=""/>
            </a:pPr>
            <a:r>
              <a:rPr lang="he-IL" sz="3500" b="1" dirty="0">
                <a:latin typeface="Calibri" panose="020F0502020204030204" pitchFamily="34" charset="0"/>
                <a:ea typeface="Times New Roman" panose="02020603050405020304" pitchFamily="18" charset="0"/>
              </a:rPr>
              <a:t>התנסות בזיהוי ופתרון בעיות מגוונות </a:t>
            </a:r>
            <a:r>
              <a:rPr lang="he-IL" sz="3500" b="1" dirty="0">
                <a:solidFill>
                  <a:srgbClr val="C00000"/>
                </a:solidFill>
                <a:latin typeface="Calibri" panose="020F0502020204030204" pitchFamily="34" charset="0"/>
                <a:ea typeface="Times New Roman" panose="02020603050405020304" pitchFamily="18" charset="0"/>
              </a:rPr>
              <a:t>ורלוונטיות</a:t>
            </a:r>
            <a:r>
              <a:rPr lang="he-IL" sz="3500" b="1" dirty="0">
                <a:latin typeface="Calibri" panose="020F0502020204030204" pitchFamily="34" charset="0"/>
                <a:ea typeface="Times New Roman" panose="02020603050405020304" pitchFamily="18" charset="0"/>
              </a:rPr>
              <a:t> </a:t>
            </a:r>
            <a:r>
              <a:rPr lang="he-IL" sz="3500" b="1" dirty="0" smtClean="0">
                <a:latin typeface="Calibri" panose="020F0502020204030204" pitchFamily="34" charset="0"/>
                <a:ea typeface="Times New Roman" panose="02020603050405020304" pitchFamily="18" charset="0"/>
              </a:rPr>
              <a:t>ללומד.</a:t>
            </a:r>
            <a:endParaRPr lang="en-US" sz="35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Font typeface="Symbol" panose="05050102010706020507" pitchFamily="18" charset="2"/>
              <a:buChar char=""/>
            </a:pPr>
            <a:r>
              <a:rPr lang="he-IL" sz="3500" b="1" dirty="0">
                <a:latin typeface="Calibri" panose="020F0502020204030204" pitchFamily="34" charset="0"/>
                <a:ea typeface="Times New Roman" panose="02020603050405020304" pitchFamily="18" charset="0"/>
              </a:rPr>
              <a:t>עידוד  </a:t>
            </a:r>
            <a:r>
              <a:rPr lang="he-IL" sz="3500" b="1" dirty="0" smtClean="0">
                <a:latin typeface="Calibri" panose="020F0502020204030204" pitchFamily="34" charset="0"/>
                <a:ea typeface="Times New Roman" panose="02020603050405020304" pitchFamily="18" charset="0"/>
              </a:rPr>
              <a:t>חדשנות.</a:t>
            </a:r>
            <a:endParaRPr lang="en-US" sz="35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spcAft>
                <a:spcPts val="0"/>
              </a:spcAft>
              <a:buFont typeface="Symbol" panose="05050102010706020507" pitchFamily="18" charset="2"/>
              <a:buChar char=""/>
            </a:pPr>
            <a:r>
              <a:rPr lang="he-IL" sz="3500" b="1" dirty="0">
                <a:latin typeface="Calibri" panose="020F0502020204030204" pitchFamily="34" charset="0"/>
                <a:ea typeface="Times New Roman" panose="02020603050405020304" pitchFamily="18" charset="0"/>
              </a:rPr>
              <a:t>עידוד ביטוי אישי וקבוצתי במגוון דרכים </a:t>
            </a:r>
            <a:r>
              <a:rPr lang="he-IL" sz="3500" b="1" dirty="0" smtClean="0">
                <a:latin typeface="Calibri" panose="020F0502020204030204" pitchFamily="34" charset="0"/>
                <a:ea typeface="Times New Roman" panose="02020603050405020304" pitchFamily="18" charset="0"/>
              </a:rPr>
              <a:t>ואמצעים.</a:t>
            </a:r>
            <a:endParaRPr lang="en-US" sz="3500" b="1" dirty="0">
              <a:latin typeface="Calibri" panose="020F0502020204030204" pitchFamily="34" charset="0"/>
              <a:ea typeface="Times New Roman" panose="02020603050405020304" pitchFamily="18" charset="0"/>
              <a:cs typeface="Arial" panose="020B0604020202020204" pitchFamily="34" charset="0"/>
            </a:endParaRPr>
          </a:p>
          <a:p>
            <a:r>
              <a:rPr lang="he-IL" sz="3500" b="1" dirty="0">
                <a:latin typeface="Calibri" panose="020F0502020204030204" pitchFamily="34" charset="0"/>
                <a:ea typeface="Times New Roman" panose="02020603050405020304" pitchFamily="18" charset="0"/>
              </a:rPr>
              <a:t>מתן לגיטימציה להבעת דעות, שאלת שאלות מאתגרות ולמידה </a:t>
            </a:r>
            <a:r>
              <a:rPr lang="he-IL" sz="3500" b="1" dirty="0" smtClean="0">
                <a:latin typeface="Calibri" panose="020F0502020204030204" pitchFamily="34" charset="0"/>
                <a:ea typeface="Times New Roman" panose="02020603050405020304" pitchFamily="18" charset="0"/>
              </a:rPr>
              <a:t>מטעויות.</a:t>
            </a:r>
            <a:endParaRPr lang="he-IL" sz="3500" b="1" dirty="0">
              <a:solidFill>
                <a:srgbClr val="0F243E"/>
              </a:solidFill>
              <a:latin typeface="Arial"/>
            </a:endParaRPr>
          </a:p>
        </p:txBody>
      </p:sp>
    </p:spTree>
    <p:extLst>
      <p:ext uri="{BB962C8B-B14F-4D97-AF65-F5344CB8AC3E}">
        <p14:creationId xmlns:p14="http://schemas.microsoft.com/office/powerpoint/2010/main" val="1729968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3568" y="836712"/>
            <a:ext cx="7986654" cy="1165811"/>
          </a:xfrm>
          <a:solidFill>
            <a:srgbClr val="00B0F0"/>
          </a:solidFill>
        </p:spPr>
        <p:txBody>
          <a:bodyPr/>
          <a:lstStyle/>
          <a:p>
            <a:pPr algn="ctr">
              <a:lnSpc>
                <a:spcPct val="115000"/>
              </a:lnSpc>
              <a:spcAft>
                <a:spcPts val="0"/>
              </a:spcAft>
            </a:pPr>
            <a:r>
              <a:rPr lang="he-IL" sz="2800" b="1" i="1" dirty="0" smtClean="0">
                <a:solidFill>
                  <a:srgbClr val="FF0000"/>
                </a:solidFill>
                <a:latin typeface="Calibri" panose="020F0502020204030204" pitchFamily="34" charset="0"/>
                <a:ea typeface="Times New Roman" panose="02020603050405020304" pitchFamily="18" charset="0"/>
                <a:cs typeface="+mn-cs"/>
              </a:rPr>
              <a:t/>
            </a:r>
            <a:br>
              <a:rPr lang="he-IL" sz="2800" b="1" i="1" dirty="0" smtClean="0">
                <a:solidFill>
                  <a:srgbClr val="FF0000"/>
                </a:solidFill>
                <a:latin typeface="Calibri" panose="020F0502020204030204" pitchFamily="34" charset="0"/>
                <a:ea typeface="Times New Roman" panose="02020603050405020304" pitchFamily="18" charset="0"/>
                <a:cs typeface="+mn-cs"/>
              </a:rPr>
            </a:br>
            <a:r>
              <a:rPr lang="he-IL" sz="2800" b="1" i="1" dirty="0">
                <a:solidFill>
                  <a:srgbClr val="FF0000"/>
                </a:solidFill>
                <a:latin typeface="Calibri" panose="020F0502020204030204" pitchFamily="34" charset="0"/>
                <a:ea typeface="Times New Roman" panose="02020603050405020304" pitchFamily="18" charset="0"/>
                <a:cs typeface="+mn-cs"/>
              </a:rPr>
              <a:t/>
            </a:r>
            <a:br>
              <a:rPr lang="he-IL" sz="2800" b="1" i="1" dirty="0">
                <a:solidFill>
                  <a:srgbClr val="FF0000"/>
                </a:solidFill>
                <a:latin typeface="Calibri" panose="020F0502020204030204" pitchFamily="34" charset="0"/>
                <a:ea typeface="Times New Roman" panose="02020603050405020304" pitchFamily="18" charset="0"/>
                <a:cs typeface="+mn-cs"/>
              </a:rPr>
            </a:br>
            <a:r>
              <a:rPr lang="he-IL" sz="4000" b="1" i="1" dirty="0" smtClean="0">
                <a:solidFill>
                  <a:srgbClr val="FF0000"/>
                </a:solidFill>
                <a:latin typeface="Calibri" panose="020F0502020204030204" pitchFamily="34" charset="0"/>
                <a:ea typeface="Times New Roman" panose="02020603050405020304" pitchFamily="18" charset="0"/>
                <a:cs typeface="+mn-cs"/>
              </a:rPr>
              <a:t>תוצאות/הישגים </a:t>
            </a:r>
            <a:r>
              <a:rPr lang="he-IL" sz="4000" b="1" i="1" dirty="0">
                <a:solidFill>
                  <a:srgbClr val="FF0000"/>
                </a:solidFill>
                <a:latin typeface="Calibri" panose="020F0502020204030204" pitchFamily="34" charset="0"/>
                <a:ea typeface="Times New Roman" panose="02020603050405020304" pitchFamily="18" charset="0"/>
                <a:cs typeface="+mn-cs"/>
              </a:rPr>
              <a:t>ברמת לומד</a:t>
            </a:r>
            <a:r>
              <a:rPr lang="en-US" sz="2800" b="1" dirty="0">
                <a:solidFill>
                  <a:srgbClr val="FF0000"/>
                </a:solidFill>
                <a:latin typeface="Calibri" panose="020F0502020204030204" pitchFamily="34" charset="0"/>
                <a:ea typeface="Times New Roman" panose="02020603050405020304" pitchFamily="18" charset="0"/>
                <a:cs typeface="+mn-cs"/>
              </a:rPr>
              <a:t/>
            </a:r>
            <a:br>
              <a:rPr lang="en-US" sz="2800" b="1" dirty="0">
                <a:solidFill>
                  <a:srgbClr val="FF0000"/>
                </a:solidFill>
                <a:latin typeface="Calibri" panose="020F0502020204030204" pitchFamily="34" charset="0"/>
                <a:ea typeface="Times New Roman" panose="02020603050405020304" pitchFamily="18" charset="0"/>
                <a:cs typeface="+mn-cs"/>
              </a:rPr>
            </a:br>
            <a:r>
              <a:rPr lang="he-IL" sz="2000" b="1" dirty="0">
                <a:solidFill>
                  <a:srgbClr val="FF0000"/>
                </a:solidFill>
                <a:latin typeface="Arial" panose="020B0604020202020204" pitchFamily="34" charset="0"/>
                <a:ea typeface="Times New Roman" panose="02020603050405020304" pitchFamily="18" charset="0"/>
                <a:cs typeface="+mn-cs"/>
              </a:rPr>
              <a:t>ניתן לפרק לתום יסודי, תום חטיבה עליונה וכן להוסיף ברמת </a:t>
            </a:r>
            <a:r>
              <a:rPr lang="he-IL" sz="2000" b="1" dirty="0" smtClean="0">
                <a:solidFill>
                  <a:srgbClr val="FF0000"/>
                </a:solidFill>
                <a:latin typeface="Arial" panose="020B0604020202020204" pitchFamily="34" charset="0"/>
                <a:ea typeface="Times New Roman" panose="02020603050405020304" pitchFamily="18" charset="0"/>
                <a:cs typeface="+mn-cs"/>
              </a:rPr>
              <a:t>מורה</a:t>
            </a:r>
            <a:endParaRPr lang="he-IL" sz="2000" b="1" dirty="0">
              <a:solidFill>
                <a:srgbClr val="C00000"/>
              </a:solidFill>
            </a:endParaRPr>
          </a:p>
        </p:txBody>
      </p:sp>
      <p:sp>
        <p:nvSpPr>
          <p:cNvPr id="3" name="מציין מיקום תוכן 2"/>
          <p:cNvSpPr>
            <a:spLocks noGrp="1"/>
          </p:cNvSpPr>
          <p:nvPr>
            <p:ph idx="1"/>
          </p:nvPr>
        </p:nvSpPr>
        <p:spPr>
          <a:xfrm>
            <a:off x="539552" y="2348880"/>
            <a:ext cx="8130670" cy="3960440"/>
          </a:xfrm>
        </p:spPr>
        <p:txBody>
          <a:bodyPr/>
          <a:lstStyle/>
          <a:p>
            <a:pPr marL="342900" lvl="0" indent="-342900">
              <a:lnSpc>
                <a:spcPct val="115000"/>
              </a:lnSpc>
              <a:spcAft>
                <a:spcPts val="0"/>
              </a:spcAft>
              <a:buFont typeface="Symbol" panose="05050102010706020507" pitchFamily="18" charset="2"/>
              <a:buChar char=""/>
            </a:pPr>
            <a:r>
              <a:rPr lang="he-IL" sz="4000" b="1" dirty="0">
                <a:latin typeface="Calibri" panose="020F0502020204030204" pitchFamily="34" charset="0"/>
                <a:ea typeface="Times New Roman" panose="02020603050405020304" pitchFamily="18" charset="0"/>
              </a:rPr>
              <a:t>מעלה רעיונות </a:t>
            </a:r>
            <a:r>
              <a:rPr lang="he-IL" sz="4000" b="1" dirty="0" smtClean="0">
                <a:latin typeface="Calibri" panose="020F0502020204030204" pitchFamily="34" charset="0"/>
                <a:ea typeface="Times New Roman" panose="02020603050405020304" pitchFamily="18" charset="0"/>
              </a:rPr>
              <a:t>מקוריים.</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US" sz="4000" b="1" dirty="0">
                <a:latin typeface="David" panose="020E0502060401010101" pitchFamily="34" charset="-79"/>
                <a:ea typeface="Times New Roman" panose="02020603050405020304" pitchFamily="18" charset="0"/>
                <a:cs typeface="Arial" panose="020B0604020202020204" pitchFamily="34" charset="0"/>
              </a:rPr>
              <a:t> </a:t>
            </a:r>
            <a:r>
              <a:rPr lang="he-IL" sz="4000" b="1" dirty="0">
                <a:latin typeface="David" panose="020E0502060401010101" pitchFamily="34" charset="-79"/>
                <a:ea typeface="Times New Roman" panose="02020603050405020304" pitchFamily="18" charset="0"/>
                <a:cs typeface="Arial" panose="020B0604020202020204" pitchFamily="34" charset="0"/>
              </a:rPr>
              <a:t>מבטא חשיבה </a:t>
            </a:r>
            <a:r>
              <a:rPr lang="he-IL" sz="4000" b="1" dirty="0" smtClean="0">
                <a:latin typeface="David" panose="020E0502060401010101" pitchFamily="34" charset="-79"/>
                <a:ea typeface="Times New Roman" panose="02020603050405020304" pitchFamily="18" charset="0"/>
                <a:cs typeface="Arial" panose="020B0604020202020204" pitchFamily="34" charset="0"/>
              </a:rPr>
              <a:t>מסתעפת.</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en-US" sz="4000" b="1" dirty="0">
                <a:latin typeface="David" panose="020E0502060401010101" pitchFamily="34" charset="-79"/>
                <a:ea typeface="Times New Roman" panose="02020603050405020304" pitchFamily="18" charset="0"/>
                <a:cs typeface="Arial" panose="020B0604020202020204" pitchFamily="34" charset="0"/>
              </a:rPr>
              <a:t> </a:t>
            </a:r>
            <a:r>
              <a:rPr lang="he-IL" sz="4000" b="1" dirty="0">
                <a:latin typeface="David" panose="020E0502060401010101" pitchFamily="34" charset="-79"/>
                <a:ea typeface="Times New Roman" panose="02020603050405020304" pitchFamily="18" charset="0"/>
                <a:cs typeface="Arial" panose="020B0604020202020204" pitchFamily="34" charset="0"/>
              </a:rPr>
              <a:t>מבטא את עצמו בדרכים </a:t>
            </a:r>
            <a:r>
              <a:rPr lang="he-IL" sz="4000" b="1" dirty="0" smtClean="0">
                <a:latin typeface="David" panose="020E0502060401010101" pitchFamily="34" charset="-79"/>
                <a:ea typeface="Times New Roman" panose="02020603050405020304" pitchFamily="18" charset="0"/>
                <a:cs typeface="Arial" panose="020B0604020202020204" pitchFamily="34" charset="0"/>
              </a:rPr>
              <a:t>מגוונות.</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r>
              <a:rPr lang="en-US" sz="4000" b="1" dirty="0">
                <a:latin typeface="David" panose="020E0502060401010101" pitchFamily="34" charset="-79"/>
                <a:ea typeface="Times New Roman" panose="02020603050405020304" pitchFamily="18" charset="0"/>
              </a:rPr>
              <a:t> </a:t>
            </a:r>
            <a:r>
              <a:rPr lang="he-IL" sz="4000" b="1" dirty="0">
                <a:latin typeface="David" panose="020E0502060401010101" pitchFamily="34" charset="-79"/>
                <a:ea typeface="Times New Roman" panose="02020603050405020304" pitchFamily="18" charset="0"/>
              </a:rPr>
              <a:t>תוצרי למידתו מקוריים, </a:t>
            </a:r>
            <a:r>
              <a:rPr lang="he-IL" sz="4000" b="1" dirty="0" smtClean="0">
                <a:latin typeface="David" panose="020E0502060401010101" pitchFamily="34" charset="-79"/>
                <a:ea typeface="Times New Roman" panose="02020603050405020304" pitchFamily="18" charset="0"/>
              </a:rPr>
              <a:t>מחדשים.</a:t>
            </a:r>
            <a:endParaRPr lang="he-IL" sz="4000" b="1" dirty="0"/>
          </a:p>
        </p:txBody>
      </p:sp>
    </p:spTree>
    <p:extLst>
      <p:ext uri="{BB962C8B-B14F-4D97-AF65-F5344CB8AC3E}">
        <p14:creationId xmlns:p14="http://schemas.microsoft.com/office/powerpoint/2010/main" val="2201270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908720"/>
            <a:ext cx="8229600" cy="795114"/>
          </a:xfrm>
          <a:solidFill>
            <a:srgbClr val="00FF00"/>
          </a:solidFill>
        </p:spPr>
        <p:txBody>
          <a:bodyPr/>
          <a:lstStyle/>
          <a:p>
            <a:pPr algn="ctr">
              <a:lnSpc>
                <a:spcPct val="115000"/>
              </a:lnSpc>
              <a:spcAft>
                <a:spcPts val="0"/>
              </a:spcAft>
            </a:pPr>
            <a:r>
              <a:rPr lang="en-US" sz="4800" dirty="0">
                <a:latin typeface="Calibri" panose="020F0502020204030204" pitchFamily="34" charset="0"/>
                <a:ea typeface="Times New Roman" panose="02020603050405020304" pitchFamily="18" charset="0"/>
                <a:cs typeface="Arial" panose="020B0604020202020204" pitchFamily="34" charset="0"/>
              </a:rPr>
              <a:t/>
            </a:r>
            <a:br>
              <a:rPr lang="en-US" sz="4800" dirty="0">
                <a:latin typeface="Calibri" panose="020F0502020204030204" pitchFamily="34" charset="0"/>
                <a:ea typeface="Times New Roman" panose="02020603050405020304" pitchFamily="18" charset="0"/>
                <a:cs typeface="Arial" panose="020B0604020202020204" pitchFamily="34" charset="0"/>
              </a:rPr>
            </a:br>
            <a:r>
              <a:rPr lang="he-IL" sz="4800" b="1" dirty="0">
                <a:solidFill>
                  <a:srgbClr val="FF0000"/>
                </a:solidFill>
                <a:latin typeface="Calibri" panose="020F0502020204030204" pitchFamily="34" charset="0"/>
                <a:ea typeface="Times New Roman" panose="02020603050405020304" pitchFamily="18" charset="0"/>
                <a:cs typeface="+mn-cs"/>
              </a:rPr>
              <a:t>תפקודי לומד נדרשים במאה ה- 21</a:t>
            </a:r>
            <a:endParaRPr lang="he-IL" b="1" dirty="0">
              <a:solidFill>
                <a:srgbClr val="FF0000"/>
              </a:solidFill>
              <a:cs typeface="+mn-cs"/>
            </a:endParaRPr>
          </a:p>
        </p:txBody>
      </p:sp>
      <p:sp>
        <p:nvSpPr>
          <p:cNvPr id="3" name="מציין מיקום תוכן 2"/>
          <p:cNvSpPr>
            <a:spLocks noGrp="1"/>
          </p:cNvSpPr>
          <p:nvPr>
            <p:ph idx="1"/>
          </p:nvPr>
        </p:nvSpPr>
        <p:spPr/>
        <p:txBody>
          <a:bodyPr/>
          <a:lstStyle/>
          <a:p>
            <a:pPr algn="ctr">
              <a:lnSpc>
                <a:spcPct val="115000"/>
              </a:lnSpc>
              <a:spcAft>
                <a:spcPts val="0"/>
              </a:spcAft>
            </a:pPr>
            <a:r>
              <a:rPr lang="he-IL" sz="5000" b="1" dirty="0" smtClean="0"/>
              <a:t>4.</a:t>
            </a:r>
            <a:r>
              <a:rPr lang="he-IL" sz="5400" b="1" dirty="0">
                <a:latin typeface="Calibri" panose="020F0502020204030204" pitchFamily="34" charset="0"/>
                <a:ea typeface="Times New Roman" panose="02020603050405020304" pitchFamily="18" charset="0"/>
              </a:rPr>
              <a:t> חשיבה רפלקטיבית</a:t>
            </a:r>
            <a:endParaRPr lang="en-US" sz="5400" dirty="0">
              <a:latin typeface="Calibri" panose="020F0502020204030204" pitchFamily="34" charset="0"/>
              <a:ea typeface="Times New Roman" panose="02020603050405020304" pitchFamily="18" charset="0"/>
              <a:cs typeface="Arial" panose="020B0604020202020204" pitchFamily="34" charset="0"/>
            </a:endParaRPr>
          </a:p>
          <a:p>
            <a:pPr marL="0" indent="0" algn="ctr">
              <a:lnSpc>
                <a:spcPct val="115000"/>
              </a:lnSpc>
              <a:spcAft>
                <a:spcPts val="0"/>
              </a:spcAft>
              <a:buNone/>
            </a:pPr>
            <a:r>
              <a:rPr lang="he-IL" sz="5400" b="1" dirty="0">
                <a:solidFill>
                  <a:srgbClr val="C00000"/>
                </a:solidFill>
                <a:latin typeface="Calibri" panose="020F0502020204030204" pitchFamily="34" charset="0"/>
                <a:ea typeface="Times New Roman" panose="02020603050405020304" pitchFamily="18" charset="0"/>
              </a:rPr>
              <a:t>(מטה קוגניטיבי)</a:t>
            </a:r>
            <a:endParaRPr lang="en-US" sz="5400" dirty="0">
              <a:latin typeface="Calibri" panose="020F0502020204030204" pitchFamily="34" charset="0"/>
              <a:ea typeface="Times New Roman" panose="02020603050405020304" pitchFamily="18" charset="0"/>
              <a:cs typeface="Arial" panose="020B0604020202020204" pitchFamily="34" charset="0"/>
            </a:endParaRPr>
          </a:p>
          <a:p>
            <a:pPr algn="ctr"/>
            <a:endParaRPr lang="he-IL" sz="5000" b="1" dirty="0"/>
          </a:p>
        </p:txBody>
      </p:sp>
    </p:spTree>
    <p:extLst>
      <p:ext uri="{BB962C8B-B14F-4D97-AF65-F5344CB8AC3E}">
        <p14:creationId xmlns:p14="http://schemas.microsoft.com/office/powerpoint/2010/main" val="4290725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908720"/>
            <a:ext cx="8712968" cy="1080120"/>
          </a:xfrm>
          <a:solidFill>
            <a:srgbClr val="FFFF00"/>
          </a:solidFill>
        </p:spPr>
        <p:txBody>
          <a:bodyPr/>
          <a:lstStyle/>
          <a:p>
            <a:pPr algn="ctr">
              <a:lnSpc>
                <a:spcPct val="115000"/>
              </a:lnSpc>
              <a:spcAft>
                <a:spcPts val="0"/>
              </a:spcAft>
            </a:pP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800" b="1" i="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תהליכי </a:t>
            </a:r>
            <a:r>
              <a:rPr lang="he-IL" sz="2800" b="1" i="1" dirty="0">
                <a:solidFill>
                  <a:srgbClr val="FF0000"/>
                </a:solidFill>
                <a:latin typeface="Calibri" panose="020F0502020204030204" pitchFamily="34" charset="0"/>
                <a:ea typeface="Times New Roman" panose="02020603050405020304" pitchFamily="18" charset="0"/>
                <a:cs typeface="David" panose="020E0502060401010101" pitchFamily="34" charset="-79"/>
              </a:rPr>
              <a:t>למידה הוראה והערכה משמעותיים מותאמים למאה ה-21 </a:t>
            </a:r>
            <a:r>
              <a:rPr lang="en-US"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t/>
            </a:r>
            <a:br>
              <a:rPr lang="en-US"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br>
            <a:r>
              <a:rPr lang="he-IL" sz="2800" b="1" i="1" dirty="0">
                <a:solidFill>
                  <a:srgbClr val="FF0000"/>
                </a:solidFill>
                <a:latin typeface="Calibri" panose="020F0502020204030204" pitchFamily="34" charset="0"/>
                <a:ea typeface="Times New Roman" panose="02020603050405020304" pitchFamily="18" charset="0"/>
                <a:cs typeface="David" panose="020E0502060401010101" pitchFamily="34" charset="-79"/>
              </a:rPr>
              <a:t> (בדגש על ערך, מעורבות, רלוונטיות</a:t>
            </a:r>
            <a:r>
              <a:rPr lang="he-IL" sz="2800" b="1" i="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a:t>
            </a:r>
            <a:endParaRPr lang="he-IL" sz="2000" dirty="0">
              <a:solidFill>
                <a:srgbClr val="C00000"/>
              </a:solidFill>
            </a:endParaRPr>
          </a:p>
        </p:txBody>
      </p:sp>
      <p:sp>
        <p:nvSpPr>
          <p:cNvPr id="3" name="מציין מיקום תוכן 2"/>
          <p:cNvSpPr>
            <a:spLocks noGrp="1"/>
          </p:cNvSpPr>
          <p:nvPr>
            <p:ph idx="1"/>
          </p:nvPr>
        </p:nvSpPr>
        <p:spPr>
          <a:xfrm>
            <a:off x="385192" y="2204864"/>
            <a:ext cx="8445624" cy="4104456"/>
          </a:xfrm>
        </p:spPr>
        <p:txBody>
          <a:bodyPr/>
          <a:lstStyle/>
          <a:p>
            <a:pPr marL="342900" lvl="0" indent="-342900">
              <a:lnSpc>
                <a:spcPct val="115000"/>
              </a:lnSpc>
              <a:spcAft>
                <a:spcPts val="0"/>
              </a:spcAft>
              <a:buFont typeface="Symbol" panose="05050102010706020507" pitchFamily="18" charset="2"/>
              <a:buChar char=""/>
            </a:pPr>
            <a:r>
              <a:rPr lang="he-IL" sz="4000" b="1" dirty="0">
                <a:latin typeface="Calibri" panose="020F0502020204030204" pitchFamily="34" charset="0"/>
                <a:ea typeface="Times New Roman" panose="02020603050405020304" pitchFamily="18" charset="0"/>
              </a:rPr>
              <a:t>שילוב תהליכי </a:t>
            </a:r>
            <a:r>
              <a:rPr lang="he-IL" sz="4000" b="1" dirty="0" smtClean="0">
                <a:latin typeface="Calibri" panose="020F0502020204030204" pitchFamily="34" charset="0"/>
                <a:ea typeface="Times New Roman" panose="02020603050405020304" pitchFamily="18" charset="0"/>
              </a:rPr>
              <a:t>חשיבה רפלקטיביים </a:t>
            </a:r>
            <a:r>
              <a:rPr lang="he-IL" sz="4000" b="1" dirty="0">
                <a:latin typeface="Calibri" panose="020F0502020204030204" pitchFamily="34" charset="0"/>
                <a:ea typeface="Times New Roman" panose="02020603050405020304" pitchFamily="18" charset="0"/>
              </a:rPr>
              <a:t>כחלק בלתי נפרד מביצוע </a:t>
            </a:r>
            <a:r>
              <a:rPr lang="he-IL" sz="4000" b="1" dirty="0" smtClean="0">
                <a:latin typeface="Calibri" panose="020F0502020204030204" pitchFamily="34" charset="0"/>
                <a:ea typeface="Times New Roman" panose="02020603050405020304" pitchFamily="18" charset="0"/>
              </a:rPr>
              <a:t>משימות.</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r>
              <a:rPr lang="he-IL" sz="4000" b="1" dirty="0">
                <a:latin typeface="Calibri" panose="020F0502020204030204" pitchFamily="34" charset="0"/>
                <a:ea typeface="Times New Roman" panose="02020603050405020304" pitchFamily="18" charset="0"/>
              </a:rPr>
              <a:t>זימון התנסות בתהליכי </a:t>
            </a:r>
            <a:r>
              <a:rPr lang="he-IL" sz="4000" b="1" dirty="0" smtClean="0">
                <a:latin typeface="Calibri" panose="020F0502020204030204" pitchFamily="34" charset="0"/>
                <a:ea typeface="Times New Roman" panose="02020603050405020304" pitchFamily="18" charset="0"/>
              </a:rPr>
              <a:t>ניתוח טעויות/הצלחות </a:t>
            </a:r>
            <a:r>
              <a:rPr lang="he-IL" sz="4000" b="1" dirty="0">
                <a:solidFill>
                  <a:srgbClr val="C00000"/>
                </a:solidFill>
                <a:latin typeface="Calibri" panose="020F0502020204030204" pitchFamily="34" charset="0"/>
                <a:ea typeface="Times New Roman" panose="02020603050405020304" pitchFamily="18" charset="0"/>
              </a:rPr>
              <a:t>והערך</a:t>
            </a:r>
            <a:r>
              <a:rPr lang="he-IL" sz="4000" b="1" dirty="0">
                <a:latin typeface="Calibri" panose="020F0502020204030204" pitchFamily="34" charset="0"/>
                <a:ea typeface="Times New Roman" panose="02020603050405020304" pitchFamily="18" charset="0"/>
              </a:rPr>
              <a:t> </a:t>
            </a:r>
            <a:r>
              <a:rPr lang="he-IL" sz="4000" b="1" dirty="0" smtClean="0">
                <a:latin typeface="Calibri" panose="020F0502020204030204" pitchFamily="34" charset="0"/>
                <a:ea typeface="Times New Roman" panose="02020603050405020304" pitchFamily="18" charset="0"/>
              </a:rPr>
              <a:t>ללומד.</a:t>
            </a:r>
            <a:endParaRPr lang="he-IL" sz="4000" b="1" dirty="0">
              <a:solidFill>
                <a:srgbClr val="0F243E"/>
              </a:solidFill>
              <a:latin typeface="Arial"/>
            </a:endParaRPr>
          </a:p>
        </p:txBody>
      </p:sp>
    </p:spTree>
    <p:extLst>
      <p:ext uri="{BB962C8B-B14F-4D97-AF65-F5344CB8AC3E}">
        <p14:creationId xmlns:p14="http://schemas.microsoft.com/office/powerpoint/2010/main" val="606639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3568" y="836712"/>
            <a:ext cx="7986654" cy="1165811"/>
          </a:xfrm>
          <a:solidFill>
            <a:srgbClr val="00B0F0"/>
          </a:solidFill>
        </p:spPr>
        <p:txBody>
          <a:bodyPr/>
          <a:lstStyle/>
          <a:p>
            <a:pPr algn="ctr">
              <a:lnSpc>
                <a:spcPct val="115000"/>
              </a:lnSpc>
              <a:spcAft>
                <a:spcPts val="0"/>
              </a:spcAft>
            </a:pPr>
            <a:r>
              <a:rPr lang="he-IL" sz="2800" b="1" i="1" dirty="0" smtClean="0">
                <a:solidFill>
                  <a:srgbClr val="FF0000"/>
                </a:solidFill>
                <a:latin typeface="Calibri" panose="020F0502020204030204" pitchFamily="34" charset="0"/>
                <a:ea typeface="Times New Roman" panose="02020603050405020304" pitchFamily="18" charset="0"/>
                <a:cs typeface="+mn-cs"/>
              </a:rPr>
              <a:t/>
            </a:r>
            <a:br>
              <a:rPr lang="he-IL" sz="2800" b="1" i="1" dirty="0" smtClean="0">
                <a:solidFill>
                  <a:srgbClr val="FF0000"/>
                </a:solidFill>
                <a:latin typeface="Calibri" panose="020F0502020204030204" pitchFamily="34" charset="0"/>
                <a:ea typeface="Times New Roman" panose="02020603050405020304" pitchFamily="18" charset="0"/>
                <a:cs typeface="+mn-cs"/>
              </a:rPr>
            </a:br>
            <a:r>
              <a:rPr lang="he-IL" sz="2800" b="1" i="1" dirty="0">
                <a:solidFill>
                  <a:srgbClr val="FF0000"/>
                </a:solidFill>
                <a:latin typeface="Calibri" panose="020F0502020204030204" pitchFamily="34" charset="0"/>
                <a:ea typeface="Times New Roman" panose="02020603050405020304" pitchFamily="18" charset="0"/>
                <a:cs typeface="+mn-cs"/>
              </a:rPr>
              <a:t/>
            </a:r>
            <a:br>
              <a:rPr lang="he-IL" sz="2800" b="1" i="1" dirty="0">
                <a:solidFill>
                  <a:srgbClr val="FF0000"/>
                </a:solidFill>
                <a:latin typeface="Calibri" panose="020F0502020204030204" pitchFamily="34" charset="0"/>
                <a:ea typeface="Times New Roman" panose="02020603050405020304" pitchFamily="18" charset="0"/>
                <a:cs typeface="+mn-cs"/>
              </a:rPr>
            </a:br>
            <a:r>
              <a:rPr lang="he-IL" sz="4000" b="1" i="1" dirty="0" smtClean="0">
                <a:solidFill>
                  <a:srgbClr val="FF0000"/>
                </a:solidFill>
                <a:latin typeface="Calibri" panose="020F0502020204030204" pitchFamily="34" charset="0"/>
                <a:ea typeface="Times New Roman" panose="02020603050405020304" pitchFamily="18" charset="0"/>
                <a:cs typeface="+mn-cs"/>
              </a:rPr>
              <a:t>תוצאות/הישגים </a:t>
            </a:r>
            <a:r>
              <a:rPr lang="he-IL" sz="4000" b="1" i="1" dirty="0">
                <a:solidFill>
                  <a:srgbClr val="FF0000"/>
                </a:solidFill>
                <a:latin typeface="Calibri" panose="020F0502020204030204" pitchFamily="34" charset="0"/>
                <a:ea typeface="Times New Roman" panose="02020603050405020304" pitchFamily="18" charset="0"/>
                <a:cs typeface="+mn-cs"/>
              </a:rPr>
              <a:t>ברמת לומד</a:t>
            </a:r>
            <a:r>
              <a:rPr lang="en-US" sz="2800" b="1" dirty="0">
                <a:solidFill>
                  <a:srgbClr val="FF0000"/>
                </a:solidFill>
                <a:latin typeface="Calibri" panose="020F0502020204030204" pitchFamily="34" charset="0"/>
                <a:ea typeface="Times New Roman" panose="02020603050405020304" pitchFamily="18" charset="0"/>
                <a:cs typeface="+mn-cs"/>
              </a:rPr>
              <a:t/>
            </a:r>
            <a:br>
              <a:rPr lang="en-US" sz="2800" b="1" dirty="0">
                <a:solidFill>
                  <a:srgbClr val="FF0000"/>
                </a:solidFill>
                <a:latin typeface="Calibri" panose="020F0502020204030204" pitchFamily="34" charset="0"/>
                <a:ea typeface="Times New Roman" panose="02020603050405020304" pitchFamily="18" charset="0"/>
                <a:cs typeface="+mn-cs"/>
              </a:rPr>
            </a:br>
            <a:r>
              <a:rPr lang="he-IL" sz="2000" b="1" dirty="0">
                <a:solidFill>
                  <a:srgbClr val="FF0000"/>
                </a:solidFill>
                <a:latin typeface="Arial" panose="020B0604020202020204" pitchFamily="34" charset="0"/>
                <a:ea typeface="Times New Roman" panose="02020603050405020304" pitchFamily="18" charset="0"/>
                <a:cs typeface="+mn-cs"/>
              </a:rPr>
              <a:t>ניתן לפרק לתום יסודי, תום חטיבה עליונה וכן להוסיף ברמת </a:t>
            </a:r>
            <a:r>
              <a:rPr lang="he-IL" sz="2000" b="1" dirty="0" smtClean="0">
                <a:solidFill>
                  <a:srgbClr val="FF0000"/>
                </a:solidFill>
                <a:latin typeface="Arial" panose="020B0604020202020204" pitchFamily="34" charset="0"/>
                <a:ea typeface="Times New Roman" panose="02020603050405020304" pitchFamily="18" charset="0"/>
                <a:cs typeface="+mn-cs"/>
              </a:rPr>
              <a:t>מורה</a:t>
            </a:r>
            <a:endParaRPr lang="he-IL" sz="2000" b="1" dirty="0">
              <a:solidFill>
                <a:srgbClr val="C00000"/>
              </a:solidFill>
            </a:endParaRPr>
          </a:p>
        </p:txBody>
      </p:sp>
      <p:sp>
        <p:nvSpPr>
          <p:cNvPr id="3" name="מציין מיקום תוכן 2"/>
          <p:cNvSpPr>
            <a:spLocks noGrp="1"/>
          </p:cNvSpPr>
          <p:nvPr>
            <p:ph idx="1"/>
          </p:nvPr>
        </p:nvSpPr>
        <p:spPr>
          <a:xfrm>
            <a:off x="179512" y="2204864"/>
            <a:ext cx="8784976" cy="3960440"/>
          </a:xfrm>
        </p:spPr>
        <p:txBody>
          <a:bodyPr/>
          <a:lstStyle/>
          <a:p>
            <a:pPr marL="342900" lvl="0" indent="-342900">
              <a:lnSpc>
                <a:spcPct val="115000"/>
              </a:lnSpc>
              <a:spcAft>
                <a:spcPts val="0"/>
              </a:spcAft>
              <a:buFont typeface="Symbol" panose="05050102010706020507" pitchFamily="18" charset="2"/>
              <a:buChar char=""/>
            </a:pPr>
            <a:r>
              <a:rPr lang="he-IL" sz="4000" b="1" dirty="0">
                <a:latin typeface="Calibri" panose="020F0502020204030204" pitchFamily="34" charset="0"/>
                <a:ea typeface="Times New Roman" panose="02020603050405020304" pitchFamily="18" charset="0"/>
              </a:rPr>
              <a:t>מפעיל רפלקציה ומעדכן תוצרים </a:t>
            </a:r>
            <a:r>
              <a:rPr lang="he-IL" sz="4000" b="1" dirty="0" smtClean="0">
                <a:latin typeface="Calibri" panose="020F0502020204030204" pitchFamily="34" charset="0"/>
                <a:ea typeface="Times New Roman" panose="02020603050405020304" pitchFamily="18" charset="0"/>
              </a:rPr>
              <a:t>בהתאם.</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he-IL" sz="4000" b="1" dirty="0">
                <a:latin typeface="Calibri" panose="020F0502020204030204" pitchFamily="34" charset="0"/>
                <a:ea typeface="Times New Roman" panose="02020603050405020304" pitchFamily="18" charset="0"/>
              </a:rPr>
              <a:t>משפר את תוצרי הלמידה מפעם </a:t>
            </a:r>
            <a:r>
              <a:rPr lang="he-IL" sz="4000" b="1" dirty="0" smtClean="0">
                <a:latin typeface="Calibri" panose="020F0502020204030204" pitchFamily="34" charset="0"/>
                <a:ea typeface="Times New Roman" panose="02020603050405020304" pitchFamily="18" charset="0"/>
              </a:rPr>
              <a:t>לפעם.</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r>
              <a:rPr lang="he-IL" sz="4000" b="1" dirty="0">
                <a:latin typeface="Calibri" panose="020F0502020204030204" pitchFamily="34" charset="0"/>
                <a:ea typeface="Times New Roman" panose="02020603050405020304" pitchFamily="18" charset="0"/>
              </a:rPr>
              <a:t>מדווח על למידה אישית בעקבות </a:t>
            </a:r>
            <a:r>
              <a:rPr lang="he-IL" sz="4000" b="1" dirty="0" smtClean="0">
                <a:latin typeface="Calibri" panose="020F0502020204030204" pitchFamily="34" charset="0"/>
                <a:ea typeface="Times New Roman" panose="02020603050405020304" pitchFamily="18" charset="0"/>
              </a:rPr>
              <a:t>הרפלקציה.</a:t>
            </a:r>
            <a:endParaRPr lang="he-IL" sz="4000" b="1" dirty="0"/>
          </a:p>
        </p:txBody>
      </p:sp>
    </p:spTree>
    <p:extLst>
      <p:ext uri="{BB962C8B-B14F-4D97-AF65-F5344CB8AC3E}">
        <p14:creationId xmlns:p14="http://schemas.microsoft.com/office/powerpoint/2010/main" val="17493814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908720"/>
            <a:ext cx="8229600" cy="795114"/>
          </a:xfrm>
          <a:solidFill>
            <a:srgbClr val="00FF00"/>
          </a:solidFill>
        </p:spPr>
        <p:txBody>
          <a:bodyPr/>
          <a:lstStyle/>
          <a:p>
            <a:pPr algn="ctr">
              <a:lnSpc>
                <a:spcPct val="115000"/>
              </a:lnSpc>
              <a:spcAft>
                <a:spcPts val="0"/>
              </a:spcAft>
            </a:pPr>
            <a:r>
              <a:rPr lang="en-US" sz="4800" dirty="0">
                <a:latin typeface="Calibri" panose="020F0502020204030204" pitchFamily="34" charset="0"/>
                <a:ea typeface="Times New Roman" panose="02020603050405020304" pitchFamily="18" charset="0"/>
                <a:cs typeface="Arial" panose="020B0604020202020204" pitchFamily="34" charset="0"/>
              </a:rPr>
              <a:t/>
            </a:r>
            <a:br>
              <a:rPr lang="en-US" sz="4800" dirty="0">
                <a:latin typeface="Calibri" panose="020F0502020204030204" pitchFamily="34" charset="0"/>
                <a:ea typeface="Times New Roman" panose="02020603050405020304" pitchFamily="18" charset="0"/>
                <a:cs typeface="Arial" panose="020B0604020202020204" pitchFamily="34" charset="0"/>
              </a:rPr>
            </a:br>
            <a:r>
              <a:rPr lang="he-IL" sz="4800" b="1" dirty="0">
                <a:solidFill>
                  <a:srgbClr val="FF0000"/>
                </a:solidFill>
                <a:latin typeface="Calibri" panose="020F0502020204030204" pitchFamily="34" charset="0"/>
                <a:ea typeface="Times New Roman" panose="02020603050405020304" pitchFamily="18" charset="0"/>
                <a:cs typeface="+mn-cs"/>
              </a:rPr>
              <a:t>תפקודי לומד נדרשים במאה ה- 21</a:t>
            </a:r>
            <a:endParaRPr lang="he-IL" b="1" dirty="0">
              <a:solidFill>
                <a:srgbClr val="FF0000"/>
              </a:solidFill>
              <a:cs typeface="+mn-cs"/>
            </a:endParaRPr>
          </a:p>
        </p:txBody>
      </p:sp>
      <p:sp>
        <p:nvSpPr>
          <p:cNvPr id="3" name="מציין מיקום תוכן 2"/>
          <p:cNvSpPr>
            <a:spLocks noGrp="1"/>
          </p:cNvSpPr>
          <p:nvPr>
            <p:ph idx="1"/>
          </p:nvPr>
        </p:nvSpPr>
        <p:spPr/>
        <p:txBody>
          <a:bodyPr/>
          <a:lstStyle/>
          <a:p>
            <a:pPr algn="ctr">
              <a:lnSpc>
                <a:spcPct val="115000"/>
              </a:lnSpc>
              <a:spcAft>
                <a:spcPts val="0"/>
              </a:spcAft>
            </a:pPr>
            <a:r>
              <a:rPr lang="he-IL" sz="5000" b="1" dirty="0" smtClean="0"/>
              <a:t>5. </a:t>
            </a:r>
            <a:r>
              <a:rPr lang="he-IL" sz="5400" b="1" dirty="0">
                <a:latin typeface="Calibri" panose="020F0502020204030204" pitchFamily="34" charset="0"/>
                <a:ea typeface="Times New Roman" panose="02020603050405020304" pitchFamily="18" charset="0"/>
              </a:rPr>
              <a:t>עבודה בצוות </a:t>
            </a:r>
            <a:endParaRPr lang="en-US" sz="5400" dirty="0">
              <a:latin typeface="Calibri" panose="020F0502020204030204" pitchFamily="34" charset="0"/>
              <a:ea typeface="Times New Roman" panose="02020603050405020304" pitchFamily="18" charset="0"/>
              <a:cs typeface="Arial" panose="020B0604020202020204" pitchFamily="34" charset="0"/>
            </a:endParaRPr>
          </a:p>
          <a:p>
            <a:pPr marL="0" indent="0" algn="ctr">
              <a:lnSpc>
                <a:spcPct val="115000"/>
              </a:lnSpc>
              <a:spcAft>
                <a:spcPts val="0"/>
              </a:spcAft>
              <a:buNone/>
            </a:pPr>
            <a:r>
              <a:rPr lang="he-IL" sz="5400" b="1" dirty="0">
                <a:solidFill>
                  <a:srgbClr val="C00000"/>
                </a:solidFill>
                <a:latin typeface="Calibri" panose="020F0502020204030204" pitchFamily="34" charset="0"/>
                <a:ea typeface="Times New Roman" panose="02020603050405020304" pitchFamily="18" charset="0"/>
              </a:rPr>
              <a:t>(בין אישי)</a:t>
            </a:r>
            <a:endParaRPr lang="en-US" sz="5400" dirty="0">
              <a:latin typeface="Calibri" panose="020F0502020204030204" pitchFamily="34" charset="0"/>
              <a:ea typeface="Times New Roman" panose="02020603050405020304" pitchFamily="18" charset="0"/>
              <a:cs typeface="Arial" panose="020B0604020202020204" pitchFamily="34" charset="0"/>
            </a:endParaRPr>
          </a:p>
          <a:p>
            <a:endParaRPr lang="he-IL" sz="5000" b="1" dirty="0"/>
          </a:p>
        </p:txBody>
      </p:sp>
    </p:spTree>
    <p:extLst>
      <p:ext uri="{BB962C8B-B14F-4D97-AF65-F5344CB8AC3E}">
        <p14:creationId xmlns:p14="http://schemas.microsoft.com/office/powerpoint/2010/main" val="17573665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908720"/>
            <a:ext cx="8712968" cy="1080120"/>
          </a:xfrm>
          <a:solidFill>
            <a:srgbClr val="FFFF00"/>
          </a:solidFill>
        </p:spPr>
        <p:txBody>
          <a:bodyPr/>
          <a:lstStyle/>
          <a:p>
            <a:pPr algn="ctr">
              <a:lnSpc>
                <a:spcPct val="115000"/>
              </a:lnSpc>
              <a:spcAft>
                <a:spcPts val="0"/>
              </a:spcAft>
            </a:pP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800" b="1" i="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תהליכי </a:t>
            </a:r>
            <a:r>
              <a:rPr lang="he-IL" sz="2800" b="1" i="1" dirty="0">
                <a:solidFill>
                  <a:srgbClr val="FF0000"/>
                </a:solidFill>
                <a:latin typeface="Calibri" panose="020F0502020204030204" pitchFamily="34" charset="0"/>
                <a:ea typeface="Times New Roman" panose="02020603050405020304" pitchFamily="18" charset="0"/>
                <a:cs typeface="David" panose="020E0502060401010101" pitchFamily="34" charset="-79"/>
              </a:rPr>
              <a:t>למידה הוראה והערכה משמעותיים מותאמים למאה ה-21 </a:t>
            </a:r>
            <a:r>
              <a:rPr lang="en-US"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t/>
            </a:r>
            <a:br>
              <a:rPr lang="en-US"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br>
            <a:r>
              <a:rPr lang="he-IL" sz="2800" b="1" i="1" dirty="0">
                <a:solidFill>
                  <a:srgbClr val="FF0000"/>
                </a:solidFill>
                <a:latin typeface="Calibri" panose="020F0502020204030204" pitchFamily="34" charset="0"/>
                <a:ea typeface="Times New Roman" panose="02020603050405020304" pitchFamily="18" charset="0"/>
                <a:cs typeface="David" panose="020E0502060401010101" pitchFamily="34" charset="-79"/>
              </a:rPr>
              <a:t> (בדגש על ערך, מעורבות, רלוונטיות</a:t>
            </a:r>
            <a:r>
              <a:rPr lang="he-IL" sz="2800" b="1" i="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a:t>
            </a:r>
            <a:endParaRPr lang="he-IL" sz="2000" dirty="0">
              <a:solidFill>
                <a:srgbClr val="C00000"/>
              </a:solidFill>
            </a:endParaRPr>
          </a:p>
        </p:txBody>
      </p:sp>
      <p:sp>
        <p:nvSpPr>
          <p:cNvPr id="3" name="מציין מיקום תוכן 2"/>
          <p:cNvSpPr>
            <a:spLocks noGrp="1"/>
          </p:cNvSpPr>
          <p:nvPr>
            <p:ph idx="1"/>
          </p:nvPr>
        </p:nvSpPr>
        <p:spPr>
          <a:xfrm>
            <a:off x="385192" y="1988840"/>
            <a:ext cx="8445624" cy="4104456"/>
          </a:xfrm>
        </p:spPr>
        <p:txBody>
          <a:bodyPr/>
          <a:lstStyle/>
          <a:p>
            <a:pPr marL="342900" lvl="0" indent="-342900">
              <a:lnSpc>
                <a:spcPct val="115000"/>
              </a:lnSpc>
              <a:spcAft>
                <a:spcPts val="0"/>
              </a:spcAft>
              <a:buFont typeface="Symbol" panose="05050102010706020507" pitchFamily="18" charset="2"/>
              <a:buChar char=""/>
            </a:pPr>
            <a:r>
              <a:rPr lang="he-IL" sz="3700" b="1" dirty="0">
                <a:latin typeface="Calibri" panose="020F0502020204030204" pitchFamily="34" charset="0"/>
                <a:ea typeface="Times New Roman" panose="02020603050405020304" pitchFamily="18" charset="0"/>
              </a:rPr>
              <a:t>פיתוח מיומנויות  של לימוד/ביצוע משימה </a:t>
            </a:r>
            <a:r>
              <a:rPr lang="he-IL" sz="3700" b="1" dirty="0" smtClean="0">
                <a:latin typeface="Calibri" panose="020F0502020204030204" pitchFamily="34" charset="0"/>
                <a:ea typeface="Times New Roman" panose="02020603050405020304" pitchFamily="18" charset="0"/>
              </a:rPr>
              <a:t>משותף </a:t>
            </a:r>
            <a:r>
              <a:rPr lang="he-IL" sz="3700" b="1" dirty="0" smtClean="0">
                <a:solidFill>
                  <a:srgbClr val="C00000"/>
                </a:solidFill>
                <a:latin typeface="Calibri" panose="020F0502020204030204" pitchFamily="34" charset="0"/>
                <a:ea typeface="Times New Roman" panose="02020603050405020304" pitchFamily="18" charset="0"/>
              </a:rPr>
              <a:t>ופעיל</a:t>
            </a:r>
            <a:r>
              <a:rPr lang="he-IL" sz="3700" b="1" dirty="0" smtClean="0">
                <a:latin typeface="Calibri" panose="020F0502020204030204" pitchFamily="34" charset="0"/>
                <a:ea typeface="Times New Roman" panose="02020603050405020304" pitchFamily="18" charset="0"/>
              </a:rPr>
              <a:t>. </a:t>
            </a:r>
            <a:endParaRPr lang="en-US" sz="3700" b="1" dirty="0">
              <a:latin typeface="Calibri" panose="020F0502020204030204" pitchFamily="34" charset="0"/>
              <a:ea typeface="Times New Roman" panose="02020603050405020304" pitchFamily="18" charset="0"/>
              <a:cs typeface="Arial" panose="020B0604020202020204" pitchFamily="34" charset="0"/>
            </a:endParaRPr>
          </a:p>
          <a:p>
            <a:pPr marL="228600">
              <a:lnSpc>
                <a:spcPct val="115000"/>
              </a:lnSpc>
              <a:spcAft>
                <a:spcPts val="0"/>
              </a:spcAft>
            </a:pPr>
            <a:r>
              <a:rPr lang="he-IL" sz="3700" b="1" dirty="0">
                <a:latin typeface="Calibri" panose="020F0502020204030204" pitchFamily="34" charset="0"/>
                <a:ea typeface="Times New Roman" panose="02020603050405020304" pitchFamily="18" charset="0"/>
              </a:rPr>
              <a:t>בעולם ממשי ועולם </a:t>
            </a:r>
            <a:r>
              <a:rPr lang="he-IL" sz="3700" b="1" dirty="0" smtClean="0">
                <a:latin typeface="Calibri" panose="020F0502020204030204" pitchFamily="34" charset="0"/>
                <a:ea typeface="Times New Roman" panose="02020603050405020304" pitchFamily="18" charset="0"/>
              </a:rPr>
              <a:t>וירטואלי </a:t>
            </a:r>
            <a:r>
              <a:rPr lang="he-IL" sz="3700" b="1" dirty="0">
                <a:solidFill>
                  <a:srgbClr val="C00000"/>
                </a:solidFill>
                <a:latin typeface="Calibri" panose="020F0502020204030204" pitchFamily="34" charset="0"/>
                <a:ea typeface="Times New Roman" panose="02020603050405020304" pitchFamily="18" charset="0"/>
              </a:rPr>
              <a:t>רלוונטי</a:t>
            </a:r>
            <a:r>
              <a:rPr lang="he-IL" sz="3700" b="1" dirty="0">
                <a:latin typeface="Calibri" panose="020F0502020204030204" pitchFamily="34" charset="0"/>
                <a:ea typeface="Times New Roman" panose="02020603050405020304" pitchFamily="18" charset="0"/>
              </a:rPr>
              <a:t> באמצעות התנסויות ותהליכים רפלקטיביים </a:t>
            </a:r>
            <a:r>
              <a:rPr lang="he-IL" sz="3700" b="1" dirty="0" smtClean="0">
                <a:latin typeface="Calibri" panose="020F0502020204030204" pitchFamily="34" charset="0"/>
                <a:ea typeface="Times New Roman" panose="02020603050405020304" pitchFamily="18" charset="0"/>
              </a:rPr>
              <a:t>בעקבותיהם.</a:t>
            </a:r>
            <a:endParaRPr lang="en-US" sz="3700" b="1" dirty="0">
              <a:latin typeface="Calibri" panose="020F0502020204030204" pitchFamily="34" charset="0"/>
              <a:ea typeface="Times New Roman" panose="02020603050405020304" pitchFamily="18" charset="0"/>
              <a:cs typeface="Arial" panose="020B0604020202020204" pitchFamily="34" charset="0"/>
            </a:endParaRPr>
          </a:p>
          <a:p>
            <a:r>
              <a:rPr lang="he-IL" sz="3700" b="1" dirty="0">
                <a:latin typeface="Calibri" panose="020F0502020204030204" pitchFamily="34" charset="0"/>
                <a:ea typeface="Times New Roman" panose="02020603050405020304" pitchFamily="18" charset="0"/>
              </a:rPr>
              <a:t>זימון משימות המחייבות עבודה </a:t>
            </a:r>
            <a:r>
              <a:rPr lang="he-IL" sz="3700" b="1" dirty="0" smtClean="0">
                <a:latin typeface="Calibri" panose="020F0502020204030204" pitchFamily="34" charset="0"/>
                <a:ea typeface="Times New Roman" panose="02020603050405020304" pitchFamily="18" charset="0"/>
              </a:rPr>
              <a:t>בצוות.</a:t>
            </a:r>
            <a:endParaRPr lang="he-IL" sz="3700" b="1" dirty="0">
              <a:solidFill>
                <a:srgbClr val="0F243E"/>
              </a:solidFill>
              <a:latin typeface="Arial"/>
            </a:endParaRPr>
          </a:p>
        </p:txBody>
      </p:sp>
    </p:spTree>
    <p:extLst>
      <p:ext uri="{BB962C8B-B14F-4D97-AF65-F5344CB8AC3E}">
        <p14:creationId xmlns:p14="http://schemas.microsoft.com/office/powerpoint/2010/main" val="2695509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3568" y="836712"/>
            <a:ext cx="7986654" cy="1165811"/>
          </a:xfrm>
          <a:solidFill>
            <a:srgbClr val="00B0F0"/>
          </a:solidFill>
        </p:spPr>
        <p:txBody>
          <a:bodyPr/>
          <a:lstStyle/>
          <a:p>
            <a:pPr algn="ctr">
              <a:lnSpc>
                <a:spcPct val="115000"/>
              </a:lnSpc>
              <a:spcAft>
                <a:spcPts val="0"/>
              </a:spcAft>
            </a:pPr>
            <a:r>
              <a:rPr lang="he-IL" sz="2800" b="1" i="1" dirty="0" smtClean="0">
                <a:solidFill>
                  <a:srgbClr val="FF0000"/>
                </a:solidFill>
                <a:latin typeface="Calibri" panose="020F0502020204030204" pitchFamily="34" charset="0"/>
                <a:ea typeface="Times New Roman" panose="02020603050405020304" pitchFamily="18" charset="0"/>
                <a:cs typeface="+mn-cs"/>
              </a:rPr>
              <a:t/>
            </a:r>
            <a:br>
              <a:rPr lang="he-IL" sz="2800" b="1" i="1" dirty="0" smtClean="0">
                <a:solidFill>
                  <a:srgbClr val="FF0000"/>
                </a:solidFill>
                <a:latin typeface="Calibri" panose="020F0502020204030204" pitchFamily="34" charset="0"/>
                <a:ea typeface="Times New Roman" panose="02020603050405020304" pitchFamily="18" charset="0"/>
                <a:cs typeface="+mn-cs"/>
              </a:rPr>
            </a:br>
            <a:r>
              <a:rPr lang="he-IL" sz="2800" b="1" i="1" dirty="0">
                <a:solidFill>
                  <a:srgbClr val="FF0000"/>
                </a:solidFill>
                <a:latin typeface="Calibri" panose="020F0502020204030204" pitchFamily="34" charset="0"/>
                <a:ea typeface="Times New Roman" panose="02020603050405020304" pitchFamily="18" charset="0"/>
                <a:cs typeface="+mn-cs"/>
              </a:rPr>
              <a:t/>
            </a:r>
            <a:br>
              <a:rPr lang="he-IL" sz="2800" b="1" i="1" dirty="0">
                <a:solidFill>
                  <a:srgbClr val="FF0000"/>
                </a:solidFill>
                <a:latin typeface="Calibri" panose="020F0502020204030204" pitchFamily="34" charset="0"/>
                <a:ea typeface="Times New Roman" panose="02020603050405020304" pitchFamily="18" charset="0"/>
                <a:cs typeface="+mn-cs"/>
              </a:rPr>
            </a:br>
            <a:r>
              <a:rPr lang="he-IL" sz="4000" b="1" i="1" dirty="0" smtClean="0">
                <a:solidFill>
                  <a:srgbClr val="FF0000"/>
                </a:solidFill>
                <a:latin typeface="Calibri" panose="020F0502020204030204" pitchFamily="34" charset="0"/>
                <a:ea typeface="Times New Roman" panose="02020603050405020304" pitchFamily="18" charset="0"/>
                <a:cs typeface="+mn-cs"/>
              </a:rPr>
              <a:t>תוצאות/הישגים </a:t>
            </a:r>
            <a:r>
              <a:rPr lang="he-IL" sz="4000" b="1" i="1" dirty="0">
                <a:solidFill>
                  <a:srgbClr val="FF0000"/>
                </a:solidFill>
                <a:latin typeface="Calibri" panose="020F0502020204030204" pitchFamily="34" charset="0"/>
                <a:ea typeface="Times New Roman" panose="02020603050405020304" pitchFamily="18" charset="0"/>
                <a:cs typeface="+mn-cs"/>
              </a:rPr>
              <a:t>ברמת לומד</a:t>
            </a:r>
            <a:r>
              <a:rPr lang="en-US" sz="2800" b="1" dirty="0">
                <a:solidFill>
                  <a:srgbClr val="FF0000"/>
                </a:solidFill>
                <a:latin typeface="Calibri" panose="020F0502020204030204" pitchFamily="34" charset="0"/>
                <a:ea typeface="Times New Roman" panose="02020603050405020304" pitchFamily="18" charset="0"/>
                <a:cs typeface="+mn-cs"/>
              </a:rPr>
              <a:t/>
            </a:r>
            <a:br>
              <a:rPr lang="en-US" sz="2800" b="1" dirty="0">
                <a:solidFill>
                  <a:srgbClr val="FF0000"/>
                </a:solidFill>
                <a:latin typeface="Calibri" panose="020F0502020204030204" pitchFamily="34" charset="0"/>
                <a:ea typeface="Times New Roman" panose="02020603050405020304" pitchFamily="18" charset="0"/>
                <a:cs typeface="+mn-cs"/>
              </a:rPr>
            </a:br>
            <a:r>
              <a:rPr lang="he-IL" sz="2000" b="1" dirty="0">
                <a:solidFill>
                  <a:srgbClr val="FF0000"/>
                </a:solidFill>
                <a:latin typeface="Arial" panose="020B0604020202020204" pitchFamily="34" charset="0"/>
                <a:ea typeface="Times New Roman" panose="02020603050405020304" pitchFamily="18" charset="0"/>
                <a:cs typeface="+mn-cs"/>
              </a:rPr>
              <a:t>ניתן לפרק לתום יסודי, תום חטיבה עליונה וכן להוסיף ברמת </a:t>
            </a:r>
            <a:r>
              <a:rPr lang="he-IL" sz="2000" b="1" dirty="0" smtClean="0">
                <a:solidFill>
                  <a:srgbClr val="FF0000"/>
                </a:solidFill>
                <a:latin typeface="Arial" panose="020B0604020202020204" pitchFamily="34" charset="0"/>
                <a:ea typeface="Times New Roman" panose="02020603050405020304" pitchFamily="18" charset="0"/>
                <a:cs typeface="+mn-cs"/>
              </a:rPr>
              <a:t>מורה</a:t>
            </a:r>
            <a:endParaRPr lang="he-IL" sz="2000" b="1" dirty="0">
              <a:solidFill>
                <a:srgbClr val="C00000"/>
              </a:solidFill>
            </a:endParaRPr>
          </a:p>
        </p:txBody>
      </p:sp>
      <p:sp>
        <p:nvSpPr>
          <p:cNvPr id="3" name="מציין מיקום תוכן 2"/>
          <p:cNvSpPr>
            <a:spLocks noGrp="1"/>
          </p:cNvSpPr>
          <p:nvPr>
            <p:ph idx="1"/>
          </p:nvPr>
        </p:nvSpPr>
        <p:spPr>
          <a:xfrm>
            <a:off x="284407" y="2132856"/>
            <a:ext cx="8680081" cy="3960440"/>
          </a:xfrm>
        </p:spPr>
        <p:txBody>
          <a:bodyPr/>
          <a:lstStyle/>
          <a:p>
            <a:pPr marL="342900" lvl="0" indent="-342900">
              <a:lnSpc>
                <a:spcPct val="115000"/>
              </a:lnSpc>
              <a:spcAft>
                <a:spcPts val="0"/>
              </a:spcAft>
              <a:buFont typeface="Symbol" panose="05050102010706020507" pitchFamily="18" charset="2"/>
              <a:buChar char=""/>
            </a:pPr>
            <a:r>
              <a:rPr lang="he-IL" sz="3600" b="1" dirty="0">
                <a:latin typeface="Calibri" panose="020F0502020204030204" pitchFamily="34" charset="0"/>
                <a:ea typeface="Times New Roman" panose="02020603050405020304" pitchFamily="18" charset="0"/>
              </a:rPr>
              <a:t>מקיים תקשורת בין אישית </a:t>
            </a:r>
            <a:r>
              <a:rPr lang="he-IL" sz="3600" b="1" dirty="0" smtClean="0">
                <a:latin typeface="Calibri" panose="020F0502020204030204" pitchFamily="34" charset="0"/>
                <a:ea typeface="Times New Roman" panose="02020603050405020304" pitchFamily="18" charset="0"/>
              </a:rPr>
              <a:t>תקינה.</a:t>
            </a:r>
            <a:endParaRPr lang="en-US" sz="36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he-IL" sz="3600" b="1" dirty="0">
                <a:latin typeface="Calibri" panose="020F0502020204030204" pitchFamily="34" charset="0"/>
                <a:ea typeface="Times New Roman" panose="02020603050405020304" pitchFamily="18" charset="0"/>
              </a:rPr>
              <a:t>מסוגל לוותר ומתחשב </a:t>
            </a:r>
            <a:r>
              <a:rPr lang="he-IL" sz="3600" b="1" dirty="0" smtClean="0">
                <a:latin typeface="Calibri" panose="020F0502020204030204" pitchFamily="34" charset="0"/>
                <a:ea typeface="Times New Roman" panose="02020603050405020304" pitchFamily="18" charset="0"/>
              </a:rPr>
              <a:t>בזולת.</a:t>
            </a:r>
            <a:endParaRPr lang="en-US" sz="36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tabLst>
                <a:tab pos="201295" algn="l"/>
              </a:tabLst>
            </a:pPr>
            <a:r>
              <a:rPr lang="he-IL" sz="3600" b="1" dirty="0">
                <a:latin typeface="Calibri" panose="020F0502020204030204" pitchFamily="34" charset="0"/>
                <a:ea typeface="Times New Roman" panose="02020603050405020304" pitchFamily="18" charset="0"/>
              </a:rPr>
              <a:t>מקבל סמכות ומפעיל סמכות לפי </a:t>
            </a:r>
            <a:r>
              <a:rPr lang="he-IL" sz="3600" b="1" dirty="0" smtClean="0">
                <a:latin typeface="Calibri" panose="020F0502020204030204" pitchFamily="34" charset="0"/>
                <a:ea typeface="Times New Roman" panose="02020603050405020304" pitchFamily="18" charset="0"/>
              </a:rPr>
              <a:t>הצורך. </a:t>
            </a:r>
            <a:endParaRPr lang="en-US" sz="36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tabLst>
                <a:tab pos="201295" algn="l"/>
              </a:tabLst>
            </a:pPr>
            <a:r>
              <a:rPr lang="he-IL" sz="3600" b="1" dirty="0">
                <a:latin typeface="Calibri" panose="020F0502020204030204" pitchFamily="34" charset="0"/>
                <a:ea typeface="Times New Roman" panose="02020603050405020304" pitchFamily="18" charset="0"/>
              </a:rPr>
              <a:t>מאפשר לכל חבר בצוות לבוא לידי </a:t>
            </a:r>
            <a:r>
              <a:rPr lang="he-IL" sz="3600" b="1" dirty="0" smtClean="0">
                <a:latin typeface="Calibri" panose="020F0502020204030204" pitchFamily="34" charset="0"/>
                <a:ea typeface="Times New Roman" panose="02020603050405020304" pitchFamily="18" charset="0"/>
              </a:rPr>
              <a:t>ביטוי.</a:t>
            </a:r>
            <a:endParaRPr lang="en-US" sz="3600" b="1" dirty="0">
              <a:latin typeface="Calibri" panose="020F0502020204030204" pitchFamily="34" charset="0"/>
              <a:ea typeface="Times New Roman" panose="02020603050405020304" pitchFamily="18" charset="0"/>
              <a:cs typeface="Arial" panose="020B0604020202020204" pitchFamily="34" charset="0"/>
            </a:endParaRPr>
          </a:p>
          <a:p>
            <a:r>
              <a:rPr lang="he-IL" sz="3600" b="1" dirty="0">
                <a:latin typeface="Calibri" panose="020F0502020204030204" pitchFamily="34" charset="0"/>
                <a:ea typeface="Times New Roman" panose="02020603050405020304" pitchFamily="18" charset="0"/>
              </a:rPr>
              <a:t>משתתף בביצוע מטלות ותורם  לתוצר </a:t>
            </a:r>
            <a:r>
              <a:rPr lang="he-IL" sz="3600" b="1" dirty="0" smtClean="0">
                <a:latin typeface="Calibri" panose="020F0502020204030204" pitchFamily="34" charset="0"/>
                <a:ea typeface="Times New Roman" panose="02020603050405020304" pitchFamily="18" charset="0"/>
              </a:rPr>
              <a:t>הקבוצתי.</a:t>
            </a:r>
            <a:endParaRPr lang="he-IL" sz="3600" b="1" dirty="0"/>
          </a:p>
        </p:txBody>
      </p:sp>
    </p:spTree>
    <p:extLst>
      <p:ext uri="{BB962C8B-B14F-4D97-AF65-F5344CB8AC3E}">
        <p14:creationId xmlns:p14="http://schemas.microsoft.com/office/powerpoint/2010/main" val="12549887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908720"/>
            <a:ext cx="8229600" cy="795114"/>
          </a:xfrm>
          <a:solidFill>
            <a:srgbClr val="00FF00"/>
          </a:solidFill>
        </p:spPr>
        <p:txBody>
          <a:bodyPr/>
          <a:lstStyle/>
          <a:p>
            <a:pPr algn="ctr">
              <a:lnSpc>
                <a:spcPct val="115000"/>
              </a:lnSpc>
              <a:spcAft>
                <a:spcPts val="0"/>
              </a:spcAft>
            </a:pPr>
            <a:r>
              <a:rPr lang="en-US" sz="4800" dirty="0">
                <a:latin typeface="Calibri" panose="020F0502020204030204" pitchFamily="34" charset="0"/>
                <a:ea typeface="Times New Roman" panose="02020603050405020304" pitchFamily="18" charset="0"/>
                <a:cs typeface="Arial" panose="020B0604020202020204" pitchFamily="34" charset="0"/>
              </a:rPr>
              <a:t/>
            </a:r>
            <a:br>
              <a:rPr lang="en-US" sz="4800" dirty="0">
                <a:latin typeface="Calibri" panose="020F0502020204030204" pitchFamily="34" charset="0"/>
                <a:ea typeface="Times New Roman" panose="02020603050405020304" pitchFamily="18" charset="0"/>
                <a:cs typeface="Arial" panose="020B0604020202020204" pitchFamily="34" charset="0"/>
              </a:rPr>
            </a:br>
            <a:r>
              <a:rPr lang="he-IL" sz="4800" b="1" dirty="0">
                <a:solidFill>
                  <a:srgbClr val="FF0000"/>
                </a:solidFill>
                <a:latin typeface="Calibri" panose="020F0502020204030204" pitchFamily="34" charset="0"/>
                <a:ea typeface="Times New Roman" panose="02020603050405020304" pitchFamily="18" charset="0"/>
                <a:cs typeface="+mn-cs"/>
              </a:rPr>
              <a:t>תפקודי לומד נדרשים במאה ה- 21</a:t>
            </a:r>
            <a:endParaRPr lang="he-IL" b="1" dirty="0">
              <a:solidFill>
                <a:srgbClr val="FF0000"/>
              </a:solidFill>
              <a:cs typeface="+mn-cs"/>
            </a:endParaRPr>
          </a:p>
        </p:txBody>
      </p:sp>
      <p:sp>
        <p:nvSpPr>
          <p:cNvPr id="3" name="מציין מיקום תוכן 2"/>
          <p:cNvSpPr>
            <a:spLocks noGrp="1"/>
          </p:cNvSpPr>
          <p:nvPr>
            <p:ph idx="1"/>
          </p:nvPr>
        </p:nvSpPr>
        <p:spPr>
          <a:xfrm>
            <a:off x="459372" y="1916832"/>
            <a:ext cx="8229600" cy="3816424"/>
          </a:xfrm>
        </p:spPr>
        <p:txBody>
          <a:bodyPr/>
          <a:lstStyle/>
          <a:p>
            <a:pPr algn="ctr">
              <a:lnSpc>
                <a:spcPct val="115000"/>
              </a:lnSpc>
              <a:spcAft>
                <a:spcPts val="0"/>
              </a:spcAft>
            </a:pPr>
            <a:r>
              <a:rPr lang="he-IL" sz="5000" b="1" dirty="0" smtClean="0"/>
              <a:t>6. </a:t>
            </a:r>
            <a:r>
              <a:rPr lang="he-IL" sz="5400" b="1" dirty="0">
                <a:latin typeface="Calibri" panose="020F0502020204030204" pitchFamily="34" charset="0"/>
                <a:ea typeface="Times New Roman" panose="02020603050405020304" pitchFamily="18" charset="0"/>
              </a:rPr>
              <a:t>ניהול שיח מכבד ומקדם</a:t>
            </a:r>
            <a:endParaRPr lang="en-US" sz="5400" dirty="0">
              <a:latin typeface="Calibri" panose="020F0502020204030204" pitchFamily="34" charset="0"/>
              <a:ea typeface="Times New Roman" panose="02020603050405020304" pitchFamily="18" charset="0"/>
              <a:cs typeface="Arial" panose="020B0604020202020204" pitchFamily="34" charset="0"/>
            </a:endParaRPr>
          </a:p>
          <a:p>
            <a:pPr marL="0" indent="0" algn="ctr">
              <a:buNone/>
            </a:pPr>
            <a:r>
              <a:rPr lang="he-IL" sz="5400" b="1" dirty="0">
                <a:solidFill>
                  <a:srgbClr val="C00000"/>
                </a:solidFill>
                <a:latin typeface="Calibri" panose="020F0502020204030204" pitchFamily="34" charset="0"/>
                <a:ea typeface="Times New Roman" panose="02020603050405020304" pitchFamily="18" charset="0"/>
              </a:rPr>
              <a:t>(בין אישי)</a:t>
            </a:r>
            <a:endParaRPr lang="he-IL" sz="5000" b="1" dirty="0"/>
          </a:p>
        </p:txBody>
      </p:sp>
    </p:spTree>
    <p:extLst>
      <p:ext uri="{BB962C8B-B14F-4D97-AF65-F5344CB8AC3E}">
        <p14:creationId xmlns:p14="http://schemas.microsoft.com/office/powerpoint/2010/main" val="1280663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Downloads\IMG-20150421-WA0001.jpg"/>
          <p:cNvPicPr>
            <a:picLocks noChangeAspect="1" noChangeArrowheads="1"/>
          </p:cNvPicPr>
          <p:nvPr/>
        </p:nvPicPr>
        <p:blipFill>
          <a:blip r:embed="rId2" cstate="print"/>
          <a:srcRect/>
          <a:stretch>
            <a:fillRect/>
          </a:stretch>
        </p:blipFill>
        <p:spPr bwMode="auto">
          <a:xfrm>
            <a:off x="107504" y="836711"/>
            <a:ext cx="7632848" cy="4825547"/>
          </a:xfrm>
          <a:prstGeom prst="rect">
            <a:avLst/>
          </a:prstGeom>
          <a:noFill/>
          <a:ln w="9525">
            <a:noFill/>
            <a:miter lim="800000"/>
            <a:headEnd/>
            <a:tailEnd/>
          </a:ln>
        </p:spPr>
      </p:pic>
      <p:sp>
        <p:nvSpPr>
          <p:cNvPr id="4" name="מלבן 3"/>
          <p:cNvSpPr/>
          <p:nvPr/>
        </p:nvSpPr>
        <p:spPr>
          <a:xfrm>
            <a:off x="719572" y="5662259"/>
            <a:ext cx="7128792" cy="369332"/>
          </a:xfrm>
          <a:prstGeom prst="rect">
            <a:avLst/>
          </a:prstGeom>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smtClean="0">
                <a:ln>
                  <a:noFill/>
                </a:ln>
                <a:solidFill>
                  <a:srgbClr val="009DD9">
                    <a:lumMod val="50000"/>
                  </a:srgbClr>
                </a:solidFill>
                <a:effectLst/>
                <a:uLnTx/>
                <a:uFillTx/>
                <a:latin typeface="David" pitchFamily="34" charset="-79"/>
                <a:ea typeface="+mn-ea"/>
                <a:cs typeface="David" pitchFamily="34" charset="-79"/>
              </a:rPr>
              <a:t>ההפרדה לתחומים השונים היא מלאכותית ונעשית לצורך התמקדות והעמקה</a:t>
            </a:r>
            <a:endParaRPr kumimoji="0" lang="he-IL" sz="1800" b="0" i="0" u="none" strike="noStrike" kern="1200" cap="none" spc="0" normalizeH="0" baseline="0" noProof="0" dirty="0">
              <a:ln>
                <a:noFill/>
              </a:ln>
              <a:solidFill>
                <a:prstClr val="black"/>
              </a:solidFill>
              <a:effectLst/>
              <a:uLnTx/>
              <a:uFillTx/>
              <a:latin typeface="Constantia"/>
              <a:ea typeface="+mn-ea"/>
              <a:cs typeface="David" panose="020E0502060401010101" pitchFamily="34" charset="-79"/>
            </a:endParaRPr>
          </a:p>
        </p:txBody>
      </p:sp>
      <p:sp>
        <p:nvSpPr>
          <p:cNvPr id="5" name="מלבן 4"/>
          <p:cNvSpPr/>
          <p:nvPr/>
        </p:nvSpPr>
        <p:spPr>
          <a:xfrm>
            <a:off x="8033841" y="188640"/>
            <a:ext cx="853182" cy="6012456"/>
          </a:xfrm>
          <a:prstGeom prst="rect">
            <a:avLst/>
          </a:prstGeom>
        </p:spPr>
        <p:txBody>
          <a:bodyPr vert="wordArtVertRtl">
            <a:spAutoFit/>
            <a:scene3d>
              <a:camera prst="orthographicFront"/>
              <a:lightRig rig="soft" dir="t">
                <a:rot lat="0" lon="0" rev="10800000"/>
              </a:lightRig>
            </a:scene3d>
            <a:sp3d>
              <a:bevelT w="27940" h="12700"/>
              <a:contourClr>
                <a:srgbClr val="DDDDDD"/>
              </a:contourClr>
            </a:sp3d>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4000" b="1" i="0" u="none" strike="noStrike" kern="1200" cap="none" spc="150" normalizeH="0" baseline="0" noProof="0" dirty="0">
                <a:ln w="11430"/>
                <a:solidFill>
                  <a:srgbClr val="DBF5F9">
                    <a:lumMod val="25000"/>
                  </a:srgbClr>
                </a:solidFill>
                <a:effectLst>
                  <a:outerShdw blurRad="25400" algn="tl" rotWithShape="0">
                    <a:srgbClr val="000000">
                      <a:alpha val="43000"/>
                    </a:srgbClr>
                  </a:outerShdw>
                </a:effectLst>
                <a:uLnTx/>
                <a:uFillTx/>
                <a:latin typeface="Constantia"/>
                <a:ea typeface="+mn-ea"/>
                <a:cs typeface="David" panose="020E0502060401010101" pitchFamily="34" charset="-79"/>
              </a:rPr>
              <a:t>תפקודי  לומד</a:t>
            </a:r>
          </a:p>
        </p:txBody>
      </p:sp>
    </p:spTree>
    <p:extLst>
      <p:ext uri="{BB962C8B-B14F-4D97-AF65-F5344CB8AC3E}">
        <p14:creationId xmlns:p14="http://schemas.microsoft.com/office/powerpoint/2010/main" val="3279740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908720"/>
            <a:ext cx="8712968" cy="1080120"/>
          </a:xfrm>
          <a:solidFill>
            <a:srgbClr val="FFFF00"/>
          </a:solidFill>
        </p:spPr>
        <p:txBody>
          <a:bodyPr/>
          <a:lstStyle/>
          <a:p>
            <a:pPr algn="ctr">
              <a:lnSpc>
                <a:spcPct val="115000"/>
              </a:lnSpc>
              <a:spcAft>
                <a:spcPts val="0"/>
              </a:spcAft>
            </a:pP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800" b="1" i="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תהליכי </a:t>
            </a:r>
            <a:r>
              <a:rPr lang="he-IL" sz="2800" b="1" i="1" dirty="0">
                <a:solidFill>
                  <a:srgbClr val="FF0000"/>
                </a:solidFill>
                <a:latin typeface="Calibri" panose="020F0502020204030204" pitchFamily="34" charset="0"/>
                <a:ea typeface="Times New Roman" panose="02020603050405020304" pitchFamily="18" charset="0"/>
                <a:cs typeface="David" panose="020E0502060401010101" pitchFamily="34" charset="-79"/>
              </a:rPr>
              <a:t>למידה הוראה והערכה משמעותיים מותאמים למאה ה-21 </a:t>
            </a:r>
            <a:r>
              <a:rPr lang="en-US"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t/>
            </a:r>
            <a:br>
              <a:rPr lang="en-US"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br>
            <a:r>
              <a:rPr lang="he-IL" sz="2800" b="1" i="1" dirty="0">
                <a:solidFill>
                  <a:srgbClr val="FF0000"/>
                </a:solidFill>
                <a:latin typeface="Calibri" panose="020F0502020204030204" pitchFamily="34" charset="0"/>
                <a:ea typeface="Times New Roman" panose="02020603050405020304" pitchFamily="18" charset="0"/>
                <a:cs typeface="David" panose="020E0502060401010101" pitchFamily="34" charset="-79"/>
              </a:rPr>
              <a:t> (בדגש על ערך, מעורבות, רלוונטיות</a:t>
            </a:r>
            <a:r>
              <a:rPr lang="he-IL" sz="2800" b="1" i="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a:t>
            </a:r>
            <a:endParaRPr lang="he-IL" sz="2000" dirty="0">
              <a:solidFill>
                <a:srgbClr val="C00000"/>
              </a:solidFill>
            </a:endParaRPr>
          </a:p>
        </p:txBody>
      </p:sp>
      <p:sp>
        <p:nvSpPr>
          <p:cNvPr id="3" name="מציין מיקום תוכן 2"/>
          <p:cNvSpPr>
            <a:spLocks noGrp="1"/>
          </p:cNvSpPr>
          <p:nvPr>
            <p:ph idx="1"/>
          </p:nvPr>
        </p:nvSpPr>
        <p:spPr>
          <a:xfrm>
            <a:off x="251520" y="2132856"/>
            <a:ext cx="8445624" cy="4104456"/>
          </a:xfrm>
        </p:spPr>
        <p:txBody>
          <a:bodyPr/>
          <a:lstStyle/>
          <a:p>
            <a:pPr marL="342900" lvl="0" indent="-342900">
              <a:lnSpc>
                <a:spcPct val="115000"/>
              </a:lnSpc>
              <a:spcAft>
                <a:spcPts val="0"/>
              </a:spcAft>
              <a:buFont typeface="Symbol" panose="05050102010706020507" pitchFamily="18" charset="2"/>
              <a:buChar char=""/>
            </a:pPr>
            <a:r>
              <a:rPr lang="he-IL" sz="4000" b="1" dirty="0">
                <a:latin typeface="Calibri" panose="020F0502020204030204" pitchFamily="34" charset="0"/>
                <a:ea typeface="Times New Roman" panose="02020603050405020304" pitchFamily="18" charset="0"/>
              </a:rPr>
              <a:t>תרגול מיומנויות השיח בעולם הממשי ובעולם </a:t>
            </a:r>
            <a:r>
              <a:rPr lang="he-IL" sz="4000" b="1" dirty="0" smtClean="0">
                <a:latin typeface="Calibri" panose="020F0502020204030204" pitchFamily="34" charset="0"/>
                <a:ea typeface="Times New Roman" panose="02020603050405020304" pitchFamily="18" charset="0"/>
              </a:rPr>
              <a:t>הווירטואלי.</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r>
              <a:rPr lang="he-IL" sz="4000" b="1" dirty="0">
                <a:latin typeface="Calibri" panose="020F0502020204030204" pitchFamily="34" charset="0"/>
                <a:ea typeface="Times New Roman" panose="02020603050405020304" pitchFamily="18" charset="0"/>
              </a:rPr>
              <a:t>זימון מצבים בהם השיח חיוני לקידום משימה/תהליך בו </a:t>
            </a:r>
            <a:r>
              <a:rPr lang="he-IL" sz="4000" b="1" dirty="0" smtClean="0">
                <a:latin typeface="Calibri" panose="020F0502020204030204" pitchFamily="34" charset="0"/>
                <a:ea typeface="Times New Roman" panose="02020603050405020304" pitchFamily="18" charset="0"/>
              </a:rPr>
              <a:t>העניין </a:t>
            </a:r>
            <a:r>
              <a:rPr lang="he-IL" sz="4000" b="1" dirty="0">
                <a:solidFill>
                  <a:srgbClr val="C00000"/>
                </a:solidFill>
                <a:latin typeface="Calibri" panose="020F0502020204030204" pitchFamily="34" charset="0"/>
                <a:ea typeface="Times New Roman" panose="02020603050405020304" pitchFamily="18" charset="0"/>
              </a:rPr>
              <a:t>והרלוונטיות</a:t>
            </a:r>
            <a:r>
              <a:rPr lang="he-IL" sz="4000" b="1" dirty="0">
                <a:latin typeface="Calibri" panose="020F0502020204030204" pitchFamily="34" charset="0"/>
                <a:ea typeface="Times New Roman" panose="02020603050405020304" pitchFamily="18" charset="0"/>
              </a:rPr>
              <a:t> משותפים  לצדדים </a:t>
            </a:r>
            <a:r>
              <a:rPr lang="he-IL" sz="4000" b="1" dirty="0" smtClean="0">
                <a:latin typeface="Calibri" panose="020F0502020204030204" pitchFamily="34" charset="0"/>
                <a:ea typeface="Times New Roman" panose="02020603050405020304" pitchFamily="18" charset="0"/>
              </a:rPr>
              <a:t>המעורבים.</a:t>
            </a:r>
            <a:endParaRPr lang="he-IL" sz="4000" b="1" dirty="0">
              <a:solidFill>
                <a:srgbClr val="0F243E"/>
              </a:solidFill>
              <a:latin typeface="Arial"/>
            </a:endParaRPr>
          </a:p>
        </p:txBody>
      </p:sp>
    </p:spTree>
    <p:extLst>
      <p:ext uri="{BB962C8B-B14F-4D97-AF65-F5344CB8AC3E}">
        <p14:creationId xmlns:p14="http://schemas.microsoft.com/office/powerpoint/2010/main" val="416150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3568" y="836712"/>
            <a:ext cx="7986654" cy="1165811"/>
          </a:xfrm>
          <a:solidFill>
            <a:srgbClr val="00B0F0"/>
          </a:solidFill>
        </p:spPr>
        <p:txBody>
          <a:bodyPr/>
          <a:lstStyle/>
          <a:p>
            <a:pPr algn="ctr">
              <a:lnSpc>
                <a:spcPct val="115000"/>
              </a:lnSpc>
              <a:spcAft>
                <a:spcPts val="0"/>
              </a:spcAft>
            </a:pPr>
            <a:r>
              <a:rPr lang="he-IL" sz="2800" b="1" i="1" dirty="0" smtClean="0">
                <a:solidFill>
                  <a:srgbClr val="FF0000"/>
                </a:solidFill>
                <a:latin typeface="Calibri" panose="020F0502020204030204" pitchFamily="34" charset="0"/>
                <a:ea typeface="Times New Roman" panose="02020603050405020304" pitchFamily="18" charset="0"/>
                <a:cs typeface="+mn-cs"/>
              </a:rPr>
              <a:t/>
            </a:r>
            <a:br>
              <a:rPr lang="he-IL" sz="2800" b="1" i="1" dirty="0" smtClean="0">
                <a:solidFill>
                  <a:srgbClr val="FF0000"/>
                </a:solidFill>
                <a:latin typeface="Calibri" panose="020F0502020204030204" pitchFamily="34" charset="0"/>
                <a:ea typeface="Times New Roman" panose="02020603050405020304" pitchFamily="18" charset="0"/>
                <a:cs typeface="+mn-cs"/>
              </a:rPr>
            </a:br>
            <a:r>
              <a:rPr lang="he-IL" sz="2800" b="1" i="1" dirty="0">
                <a:solidFill>
                  <a:srgbClr val="FF0000"/>
                </a:solidFill>
                <a:latin typeface="Calibri" panose="020F0502020204030204" pitchFamily="34" charset="0"/>
                <a:ea typeface="Times New Roman" panose="02020603050405020304" pitchFamily="18" charset="0"/>
                <a:cs typeface="+mn-cs"/>
              </a:rPr>
              <a:t/>
            </a:r>
            <a:br>
              <a:rPr lang="he-IL" sz="2800" b="1" i="1" dirty="0">
                <a:solidFill>
                  <a:srgbClr val="FF0000"/>
                </a:solidFill>
                <a:latin typeface="Calibri" panose="020F0502020204030204" pitchFamily="34" charset="0"/>
                <a:ea typeface="Times New Roman" panose="02020603050405020304" pitchFamily="18" charset="0"/>
                <a:cs typeface="+mn-cs"/>
              </a:rPr>
            </a:br>
            <a:r>
              <a:rPr lang="he-IL" sz="4000" b="1" i="1" dirty="0" smtClean="0">
                <a:solidFill>
                  <a:srgbClr val="FF0000"/>
                </a:solidFill>
                <a:latin typeface="Calibri" panose="020F0502020204030204" pitchFamily="34" charset="0"/>
                <a:ea typeface="Times New Roman" panose="02020603050405020304" pitchFamily="18" charset="0"/>
                <a:cs typeface="+mn-cs"/>
              </a:rPr>
              <a:t>תוצאות/הישגים </a:t>
            </a:r>
            <a:r>
              <a:rPr lang="he-IL" sz="4000" b="1" i="1" dirty="0">
                <a:solidFill>
                  <a:srgbClr val="FF0000"/>
                </a:solidFill>
                <a:latin typeface="Calibri" panose="020F0502020204030204" pitchFamily="34" charset="0"/>
                <a:ea typeface="Times New Roman" panose="02020603050405020304" pitchFamily="18" charset="0"/>
                <a:cs typeface="+mn-cs"/>
              </a:rPr>
              <a:t>ברמת לומד</a:t>
            </a:r>
            <a:r>
              <a:rPr lang="en-US" sz="2800" b="1" dirty="0">
                <a:solidFill>
                  <a:srgbClr val="FF0000"/>
                </a:solidFill>
                <a:latin typeface="Calibri" panose="020F0502020204030204" pitchFamily="34" charset="0"/>
                <a:ea typeface="Times New Roman" panose="02020603050405020304" pitchFamily="18" charset="0"/>
                <a:cs typeface="+mn-cs"/>
              </a:rPr>
              <a:t/>
            </a:r>
            <a:br>
              <a:rPr lang="en-US" sz="2800" b="1" dirty="0">
                <a:solidFill>
                  <a:srgbClr val="FF0000"/>
                </a:solidFill>
                <a:latin typeface="Calibri" panose="020F0502020204030204" pitchFamily="34" charset="0"/>
                <a:ea typeface="Times New Roman" panose="02020603050405020304" pitchFamily="18" charset="0"/>
                <a:cs typeface="+mn-cs"/>
              </a:rPr>
            </a:br>
            <a:r>
              <a:rPr lang="he-IL" sz="2000" b="1" dirty="0">
                <a:solidFill>
                  <a:srgbClr val="FF0000"/>
                </a:solidFill>
                <a:latin typeface="Arial" panose="020B0604020202020204" pitchFamily="34" charset="0"/>
                <a:ea typeface="Times New Roman" panose="02020603050405020304" pitchFamily="18" charset="0"/>
                <a:cs typeface="+mn-cs"/>
              </a:rPr>
              <a:t>ניתן לפרק לתום יסודי, תום חטיבה עליונה וכן להוסיף ברמת </a:t>
            </a:r>
            <a:r>
              <a:rPr lang="he-IL" sz="2000" b="1" dirty="0" smtClean="0">
                <a:solidFill>
                  <a:srgbClr val="FF0000"/>
                </a:solidFill>
                <a:latin typeface="Arial" panose="020B0604020202020204" pitchFamily="34" charset="0"/>
                <a:ea typeface="Times New Roman" panose="02020603050405020304" pitchFamily="18" charset="0"/>
                <a:cs typeface="+mn-cs"/>
              </a:rPr>
              <a:t>מורה</a:t>
            </a:r>
            <a:endParaRPr lang="he-IL" sz="2000" b="1" dirty="0">
              <a:solidFill>
                <a:srgbClr val="C00000"/>
              </a:solidFill>
            </a:endParaRPr>
          </a:p>
        </p:txBody>
      </p:sp>
      <p:sp>
        <p:nvSpPr>
          <p:cNvPr id="3" name="מציין מיקום תוכן 2"/>
          <p:cNvSpPr>
            <a:spLocks noGrp="1"/>
          </p:cNvSpPr>
          <p:nvPr>
            <p:ph idx="1"/>
          </p:nvPr>
        </p:nvSpPr>
        <p:spPr>
          <a:xfrm>
            <a:off x="179512" y="2276872"/>
            <a:ext cx="8640960" cy="3960440"/>
          </a:xfrm>
        </p:spPr>
        <p:txBody>
          <a:bodyPr/>
          <a:lstStyle/>
          <a:p>
            <a:pPr marL="342900" lvl="0" indent="-342900">
              <a:lnSpc>
                <a:spcPct val="115000"/>
              </a:lnSpc>
              <a:spcAft>
                <a:spcPts val="0"/>
              </a:spcAft>
              <a:buFont typeface="Symbol" panose="05050102010706020507" pitchFamily="18" charset="2"/>
              <a:buChar char=""/>
            </a:pPr>
            <a:r>
              <a:rPr lang="he-IL" sz="3700" b="1" dirty="0">
                <a:latin typeface="Calibri" panose="020F0502020204030204" pitchFamily="34" charset="0"/>
                <a:ea typeface="Times New Roman" panose="02020603050405020304" pitchFamily="18" charset="0"/>
              </a:rPr>
              <a:t>משתמש בשיח ליצירת הסכמות, להחלפת דעות/ביצוע משימה/על פי </a:t>
            </a:r>
            <a:r>
              <a:rPr lang="he-IL" sz="3700" b="1" dirty="0" smtClean="0">
                <a:latin typeface="Calibri" panose="020F0502020204030204" pitchFamily="34" charset="0"/>
                <a:ea typeface="Times New Roman" panose="02020603050405020304" pitchFamily="18" charset="0"/>
              </a:rPr>
              <a:t>הצורך.</a:t>
            </a:r>
            <a:endParaRPr lang="en-US" sz="37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he-IL" sz="3700" b="1" dirty="0">
                <a:latin typeface="Calibri" panose="020F0502020204030204" pitchFamily="34" charset="0"/>
                <a:ea typeface="Times New Roman" panose="02020603050405020304" pitchFamily="18" charset="0"/>
              </a:rPr>
              <a:t>מגלה פתיחות וסובלנות לדעות </a:t>
            </a:r>
            <a:r>
              <a:rPr lang="he-IL" sz="3700" b="1" dirty="0" smtClean="0">
                <a:latin typeface="Calibri" panose="020F0502020204030204" pitchFamily="34" charset="0"/>
                <a:ea typeface="Times New Roman" panose="02020603050405020304" pitchFamily="18" charset="0"/>
              </a:rPr>
              <a:t>ורעיונות.</a:t>
            </a:r>
            <a:endParaRPr lang="en-US" sz="37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he-IL" sz="3700" b="1" dirty="0">
                <a:latin typeface="Calibri" panose="020F0502020204030204" pitchFamily="34" charset="0"/>
                <a:ea typeface="Times New Roman" panose="02020603050405020304" pitchFamily="18" charset="0"/>
              </a:rPr>
              <a:t>מקשיב ונותן משוב מכבד </a:t>
            </a:r>
            <a:r>
              <a:rPr lang="he-IL" sz="3700" b="1" dirty="0" smtClean="0">
                <a:latin typeface="Calibri" panose="020F0502020204030204" pitchFamily="34" charset="0"/>
                <a:ea typeface="Times New Roman" panose="02020603050405020304" pitchFamily="18" charset="0"/>
              </a:rPr>
              <a:t>ומקדם.</a:t>
            </a:r>
            <a:endParaRPr lang="en-US" sz="3700" b="1" dirty="0">
              <a:latin typeface="Calibri" panose="020F0502020204030204" pitchFamily="34" charset="0"/>
              <a:ea typeface="Times New Roman" panose="02020603050405020304" pitchFamily="18" charset="0"/>
              <a:cs typeface="Arial" panose="020B0604020202020204" pitchFamily="34" charset="0"/>
            </a:endParaRPr>
          </a:p>
          <a:p>
            <a:r>
              <a:rPr lang="he-IL" sz="3700" b="1" dirty="0">
                <a:latin typeface="Calibri" panose="020F0502020204030204" pitchFamily="34" charset="0"/>
                <a:ea typeface="Times New Roman" panose="02020603050405020304" pitchFamily="18" charset="0"/>
              </a:rPr>
              <a:t>מתנהג באופן אתי </a:t>
            </a:r>
            <a:r>
              <a:rPr lang="he-IL" sz="3700" b="1" dirty="0" smtClean="0">
                <a:latin typeface="Calibri" panose="020F0502020204030204" pitchFamily="34" charset="0"/>
                <a:ea typeface="Times New Roman" panose="02020603050405020304" pitchFamily="18" charset="0"/>
              </a:rPr>
              <a:t>במרחב </a:t>
            </a:r>
            <a:r>
              <a:rPr lang="he-IL" sz="3700" b="1" dirty="0">
                <a:latin typeface="Calibri" panose="020F0502020204030204" pitchFamily="34" charset="0"/>
                <a:ea typeface="Times New Roman" panose="02020603050405020304" pitchFamily="18" charset="0"/>
              </a:rPr>
              <a:t>הממשי </a:t>
            </a:r>
            <a:r>
              <a:rPr lang="he-IL" sz="3700" b="1" dirty="0" smtClean="0">
                <a:latin typeface="Calibri" panose="020F0502020204030204" pitchFamily="34" charset="0"/>
                <a:ea typeface="Times New Roman" panose="02020603050405020304" pitchFamily="18" charset="0"/>
              </a:rPr>
              <a:t>והווירטואלי.</a:t>
            </a:r>
            <a:endParaRPr lang="he-IL" sz="3700" b="1" dirty="0"/>
          </a:p>
        </p:txBody>
      </p:sp>
    </p:spTree>
    <p:extLst>
      <p:ext uri="{BB962C8B-B14F-4D97-AF65-F5344CB8AC3E}">
        <p14:creationId xmlns:p14="http://schemas.microsoft.com/office/powerpoint/2010/main" val="3707281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908720"/>
            <a:ext cx="8229600" cy="795114"/>
          </a:xfrm>
          <a:solidFill>
            <a:srgbClr val="00FF00"/>
          </a:solidFill>
        </p:spPr>
        <p:txBody>
          <a:bodyPr/>
          <a:lstStyle/>
          <a:p>
            <a:pPr algn="ctr">
              <a:lnSpc>
                <a:spcPct val="115000"/>
              </a:lnSpc>
              <a:spcAft>
                <a:spcPts val="0"/>
              </a:spcAft>
            </a:pPr>
            <a:r>
              <a:rPr lang="en-US" sz="4800" dirty="0">
                <a:latin typeface="Calibri" panose="020F0502020204030204" pitchFamily="34" charset="0"/>
                <a:ea typeface="Times New Roman" panose="02020603050405020304" pitchFamily="18" charset="0"/>
                <a:cs typeface="Arial" panose="020B0604020202020204" pitchFamily="34" charset="0"/>
              </a:rPr>
              <a:t/>
            </a:r>
            <a:br>
              <a:rPr lang="en-US" sz="4800" dirty="0">
                <a:latin typeface="Calibri" panose="020F0502020204030204" pitchFamily="34" charset="0"/>
                <a:ea typeface="Times New Roman" panose="02020603050405020304" pitchFamily="18" charset="0"/>
                <a:cs typeface="Arial" panose="020B0604020202020204" pitchFamily="34" charset="0"/>
              </a:rPr>
            </a:br>
            <a:r>
              <a:rPr lang="he-IL" sz="4800" b="1" dirty="0">
                <a:solidFill>
                  <a:srgbClr val="FF0000"/>
                </a:solidFill>
                <a:latin typeface="Calibri" panose="020F0502020204030204" pitchFamily="34" charset="0"/>
                <a:ea typeface="Times New Roman" panose="02020603050405020304" pitchFamily="18" charset="0"/>
                <a:cs typeface="+mn-cs"/>
              </a:rPr>
              <a:t>תפקודי לומד נדרשים במאה ה- 21</a:t>
            </a:r>
            <a:endParaRPr lang="he-IL" b="1" dirty="0">
              <a:solidFill>
                <a:srgbClr val="FF0000"/>
              </a:solidFill>
              <a:cs typeface="+mn-cs"/>
            </a:endParaRPr>
          </a:p>
        </p:txBody>
      </p:sp>
      <p:sp>
        <p:nvSpPr>
          <p:cNvPr id="3" name="מציין מיקום תוכן 2"/>
          <p:cNvSpPr>
            <a:spLocks noGrp="1"/>
          </p:cNvSpPr>
          <p:nvPr>
            <p:ph idx="1"/>
          </p:nvPr>
        </p:nvSpPr>
        <p:spPr>
          <a:xfrm>
            <a:off x="395536" y="1772816"/>
            <a:ext cx="8352928" cy="4896544"/>
          </a:xfrm>
        </p:spPr>
        <p:txBody>
          <a:bodyPr/>
          <a:lstStyle/>
          <a:p>
            <a:pPr algn="ctr">
              <a:spcAft>
                <a:spcPts val="0"/>
              </a:spcAft>
            </a:pPr>
            <a:r>
              <a:rPr lang="he-IL" sz="5000" b="1" dirty="0" smtClean="0"/>
              <a:t>7. </a:t>
            </a:r>
            <a:r>
              <a:rPr lang="he-IL" sz="5400" b="1" dirty="0">
                <a:latin typeface="Calibri" panose="020F0502020204030204" pitchFamily="34" charset="0"/>
                <a:ea typeface="Times New Roman" panose="02020603050405020304" pitchFamily="18" charset="0"/>
              </a:rPr>
              <a:t>תרומה לחברה</a:t>
            </a:r>
            <a:r>
              <a:rPr lang="he-IL" sz="5400" dirty="0">
                <a:latin typeface="Calibri" panose="020F0502020204030204" pitchFamily="34" charset="0"/>
                <a:ea typeface="Times New Roman" panose="02020603050405020304" pitchFamily="18" charset="0"/>
              </a:rPr>
              <a:t> - </a:t>
            </a:r>
            <a:r>
              <a:rPr lang="he-IL" sz="5400" b="1" dirty="0">
                <a:latin typeface="Calibri" panose="020F0502020204030204" pitchFamily="34" charset="0"/>
                <a:ea typeface="Times New Roman" panose="02020603050405020304" pitchFamily="18" charset="0"/>
              </a:rPr>
              <a:t>מעורבות חברתית</a:t>
            </a:r>
            <a:r>
              <a:rPr lang="he-IL" sz="5400" dirty="0">
                <a:latin typeface="Calibri" panose="020F0502020204030204" pitchFamily="34" charset="0"/>
                <a:ea typeface="Times New Roman" panose="02020603050405020304" pitchFamily="18" charset="0"/>
              </a:rPr>
              <a:t> (משפחה, כיתה, בית הספר, קהילה, מדינה, החברה הכללית)</a:t>
            </a:r>
            <a:endParaRPr lang="en-US" sz="5400" dirty="0">
              <a:latin typeface="Calibri" panose="020F0502020204030204" pitchFamily="34" charset="0"/>
              <a:ea typeface="Times New Roman" panose="02020603050405020304" pitchFamily="18" charset="0"/>
              <a:cs typeface="Arial" panose="020B0604020202020204" pitchFamily="34" charset="0"/>
            </a:endParaRPr>
          </a:p>
          <a:p>
            <a:pPr marL="0" indent="0" algn="ctr">
              <a:spcAft>
                <a:spcPts val="0"/>
              </a:spcAft>
              <a:buNone/>
            </a:pPr>
            <a:r>
              <a:rPr lang="he-IL" sz="5400" b="1" dirty="0">
                <a:solidFill>
                  <a:srgbClr val="C00000"/>
                </a:solidFill>
                <a:latin typeface="Calibri" panose="020F0502020204030204" pitchFamily="34" charset="0"/>
                <a:ea typeface="Times New Roman" panose="02020603050405020304" pitchFamily="18" charset="0"/>
              </a:rPr>
              <a:t>(בין אישי)</a:t>
            </a:r>
            <a:endParaRPr lang="en-US" sz="5400" dirty="0">
              <a:latin typeface="Calibri" panose="020F0502020204030204" pitchFamily="34" charset="0"/>
              <a:ea typeface="Times New Roman" panose="02020603050405020304" pitchFamily="18" charset="0"/>
              <a:cs typeface="Arial" panose="020B0604020202020204" pitchFamily="34" charset="0"/>
            </a:endParaRPr>
          </a:p>
          <a:p>
            <a:pPr algn="ctr"/>
            <a:endParaRPr lang="he-IL" sz="5000" b="1" dirty="0"/>
          </a:p>
        </p:txBody>
      </p:sp>
    </p:spTree>
    <p:extLst>
      <p:ext uri="{BB962C8B-B14F-4D97-AF65-F5344CB8AC3E}">
        <p14:creationId xmlns:p14="http://schemas.microsoft.com/office/powerpoint/2010/main" val="38916948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908720"/>
            <a:ext cx="8712968" cy="1080120"/>
          </a:xfrm>
          <a:solidFill>
            <a:srgbClr val="FFFF00"/>
          </a:solidFill>
        </p:spPr>
        <p:txBody>
          <a:bodyPr/>
          <a:lstStyle/>
          <a:p>
            <a:pPr algn="ctr">
              <a:lnSpc>
                <a:spcPct val="115000"/>
              </a:lnSpc>
              <a:spcAft>
                <a:spcPts val="0"/>
              </a:spcAft>
            </a:pP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800" b="1" i="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תהליכי </a:t>
            </a:r>
            <a:r>
              <a:rPr lang="he-IL" sz="2800" b="1" i="1" dirty="0">
                <a:solidFill>
                  <a:srgbClr val="FF0000"/>
                </a:solidFill>
                <a:latin typeface="Calibri" panose="020F0502020204030204" pitchFamily="34" charset="0"/>
                <a:ea typeface="Times New Roman" panose="02020603050405020304" pitchFamily="18" charset="0"/>
                <a:cs typeface="David" panose="020E0502060401010101" pitchFamily="34" charset="-79"/>
              </a:rPr>
              <a:t>למידה הוראה והערכה משמעותיים מותאמים למאה ה-21 </a:t>
            </a:r>
            <a:r>
              <a:rPr lang="en-US"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t/>
            </a:r>
            <a:br>
              <a:rPr lang="en-US"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br>
            <a:r>
              <a:rPr lang="he-IL" sz="2800" b="1" i="1" dirty="0">
                <a:solidFill>
                  <a:srgbClr val="FF0000"/>
                </a:solidFill>
                <a:latin typeface="Calibri" panose="020F0502020204030204" pitchFamily="34" charset="0"/>
                <a:ea typeface="Times New Roman" panose="02020603050405020304" pitchFamily="18" charset="0"/>
                <a:cs typeface="David" panose="020E0502060401010101" pitchFamily="34" charset="-79"/>
              </a:rPr>
              <a:t> (בדגש על ערך, מעורבות, רלוונטיות</a:t>
            </a:r>
            <a:r>
              <a:rPr lang="he-IL" sz="2800" b="1" i="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a:t>
            </a:r>
            <a:endParaRPr lang="he-IL" sz="2000" dirty="0">
              <a:solidFill>
                <a:srgbClr val="C00000"/>
              </a:solidFill>
            </a:endParaRPr>
          </a:p>
        </p:txBody>
      </p:sp>
      <p:sp>
        <p:nvSpPr>
          <p:cNvPr id="3" name="מציין מיקום תוכן 2"/>
          <p:cNvSpPr>
            <a:spLocks noGrp="1"/>
          </p:cNvSpPr>
          <p:nvPr>
            <p:ph idx="1"/>
          </p:nvPr>
        </p:nvSpPr>
        <p:spPr>
          <a:xfrm>
            <a:off x="251520" y="2060848"/>
            <a:ext cx="8445624" cy="4104456"/>
          </a:xfrm>
        </p:spPr>
        <p:txBody>
          <a:bodyPr/>
          <a:lstStyle/>
          <a:p>
            <a:pPr marL="342900" lvl="0" indent="-342900">
              <a:lnSpc>
                <a:spcPct val="115000"/>
              </a:lnSpc>
              <a:spcAft>
                <a:spcPts val="0"/>
              </a:spcAft>
              <a:buFont typeface="Symbol" panose="05050102010706020507" pitchFamily="18" charset="2"/>
              <a:buChar char=""/>
            </a:pPr>
            <a:r>
              <a:rPr lang="he-IL" sz="5400" b="1" dirty="0">
                <a:latin typeface="Calibri" panose="020F0502020204030204" pitchFamily="34" charset="0"/>
                <a:ea typeface="Times New Roman" panose="02020603050405020304" pitchFamily="18" charset="0"/>
              </a:rPr>
              <a:t>עידוד והוקרה </a:t>
            </a:r>
            <a:r>
              <a:rPr lang="he-IL" sz="5400" b="1" dirty="0" smtClean="0">
                <a:latin typeface="Calibri" panose="020F0502020204030204" pitchFamily="34" charset="0"/>
                <a:ea typeface="Times New Roman" panose="02020603050405020304" pitchFamily="18" charset="0"/>
              </a:rPr>
              <a:t>של </a:t>
            </a:r>
            <a:r>
              <a:rPr lang="he-IL" sz="5400" b="1" dirty="0">
                <a:latin typeface="Calibri" panose="020F0502020204030204" pitchFamily="34" charset="0"/>
                <a:ea typeface="Times New Roman" panose="02020603050405020304" pitchFamily="18" charset="0"/>
              </a:rPr>
              <a:t>יוזמות שיש בהן </a:t>
            </a:r>
            <a:r>
              <a:rPr lang="he-IL" sz="5400" b="1" dirty="0">
                <a:solidFill>
                  <a:srgbClr val="C00000"/>
                </a:solidFill>
                <a:latin typeface="Calibri" panose="020F0502020204030204" pitchFamily="34" charset="0"/>
                <a:ea typeface="Times New Roman" panose="02020603050405020304" pitchFamily="18" charset="0"/>
              </a:rPr>
              <a:t>ערך</a:t>
            </a:r>
            <a:r>
              <a:rPr lang="he-IL" sz="5400" b="1" dirty="0">
                <a:latin typeface="Calibri" panose="020F0502020204030204" pitchFamily="34" charset="0"/>
                <a:ea typeface="Times New Roman" panose="02020603050405020304" pitchFamily="18" charset="0"/>
              </a:rPr>
              <a:t> לחברה </a:t>
            </a:r>
            <a:endParaRPr lang="en-US" sz="5400" b="1" dirty="0">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he-IL" sz="5000" b="1" dirty="0">
              <a:solidFill>
                <a:srgbClr val="0F243E"/>
              </a:solidFill>
              <a:latin typeface="Arial"/>
            </a:endParaRPr>
          </a:p>
        </p:txBody>
      </p:sp>
    </p:spTree>
    <p:extLst>
      <p:ext uri="{BB962C8B-B14F-4D97-AF65-F5344CB8AC3E}">
        <p14:creationId xmlns:p14="http://schemas.microsoft.com/office/powerpoint/2010/main" val="2534818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3568" y="836712"/>
            <a:ext cx="7986654" cy="1165811"/>
          </a:xfrm>
          <a:solidFill>
            <a:srgbClr val="00B0F0"/>
          </a:solidFill>
        </p:spPr>
        <p:txBody>
          <a:bodyPr/>
          <a:lstStyle/>
          <a:p>
            <a:pPr algn="ctr">
              <a:lnSpc>
                <a:spcPct val="115000"/>
              </a:lnSpc>
              <a:spcAft>
                <a:spcPts val="0"/>
              </a:spcAft>
            </a:pPr>
            <a:r>
              <a:rPr lang="he-IL" sz="2800" b="1" i="1" dirty="0" smtClean="0">
                <a:solidFill>
                  <a:srgbClr val="FF0000"/>
                </a:solidFill>
                <a:latin typeface="Calibri" panose="020F0502020204030204" pitchFamily="34" charset="0"/>
                <a:ea typeface="Times New Roman" panose="02020603050405020304" pitchFamily="18" charset="0"/>
                <a:cs typeface="+mn-cs"/>
              </a:rPr>
              <a:t/>
            </a:r>
            <a:br>
              <a:rPr lang="he-IL" sz="2800" b="1" i="1" dirty="0" smtClean="0">
                <a:solidFill>
                  <a:srgbClr val="FF0000"/>
                </a:solidFill>
                <a:latin typeface="Calibri" panose="020F0502020204030204" pitchFamily="34" charset="0"/>
                <a:ea typeface="Times New Roman" panose="02020603050405020304" pitchFamily="18" charset="0"/>
                <a:cs typeface="+mn-cs"/>
              </a:rPr>
            </a:br>
            <a:r>
              <a:rPr lang="he-IL" sz="2800" b="1" i="1" dirty="0">
                <a:solidFill>
                  <a:srgbClr val="FF0000"/>
                </a:solidFill>
                <a:latin typeface="Calibri" panose="020F0502020204030204" pitchFamily="34" charset="0"/>
                <a:ea typeface="Times New Roman" panose="02020603050405020304" pitchFamily="18" charset="0"/>
                <a:cs typeface="+mn-cs"/>
              </a:rPr>
              <a:t/>
            </a:r>
            <a:br>
              <a:rPr lang="he-IL" sz="2800" b="1" i="1" dirty="0">
                <a:solidFill>
                  <a:srgbClr val="FF0000"/>
                </a:solidFill>
                <a:latin typeface="Calibri" panose="020F0502020204030204" pitchFamily="34" charset="0"/>
                <a:ea typeface="Times New Roman" panose="02020603050405020304" pitchFamily="18" charset="0"/>
                <a:cs typeface="+mn-cs"/>
              </a:rPr>
            </a:br>
            <a:r>
              <a:rPr lang="he-IL" sz="4000" b="1" i="1" dirty="0" smtClean="0">
                <a:solidFill>
                  <a:srgbClr val="FF0000"/>
                </a:solidFill>
                <a:latin typeface="Calibri" panose="020F0502020204030204" pitchFamily="34" charset="0"/>
                <a:ea typeface="Times New Roman" panose="02020603050405020304" pitchFamily="18" charset="0"/>
                <a:cs typeface="+mn-cs"/>
              </a:rPr>
              <a:t>תוצאות/הישגים </a:t>
            </a:r>
            <a:r>
              <a:rPr lang="he-IL" sz="4000" b="1" i="1" dirty="0">
                <a:solidFill>
                  <a:srgbClr val="FF0000"/>
                </a:solidFill>
                <a:latin typeface="Calibri" panose="020F0502020204030204" pitchFamily="34" charset="0"/>
                <a:ea typeface="Times New Roman" panose="02020603050405020304" pitchFamily="18" charset="0"/>
                <a:cs typeface="+mn-cs"/>
              </a:rPr>
              <a:t>ברמת לומד</a:t>
            </a:r>
            <a:r>
              <a:rPr lang="en-US" sz="2800" b="1" dirty="0">
                <a:solidFill>
                  <a:srgbClr val="FF0000"/>
                </a:solidFill>
                <a:latin typeface="Calibri" panose="020F0502020204030204" pitchFamily="34" charset="0"/>
                <a:ea typeface="Times New Roman" panose="02020603050405020304" pitchFamily="18" charset="0"/>
                <a:cs typeface="+mn-cs"/>
              </a:rPr>
              <a:t/>
            </a:r>
            <a:br>
              <a:rPr lang="en-US" sz="2800" b="1" dirty="0">
                <a:solidFill>
                  <a:srgbClr val="FF0000"/>
                </a:solidFill>
                <a:latin typeface="Calibri" panose="020F0502020204030204" pitchFamily="34" charset="0"/>
                <a:ea typeface="Times New Roman" panose="02020603050405020304" pitchFamily="18" charset="0"/>
                <a:cs typeface="+mn-cs"/>
              </a:rPr>
            </a:br>
            <a:r>
              <a:rPr lang="he-IL" sz="2000" b="1" dirty="0">
                <a:solidFill>
                  <a:srgbClr val="FF0000"/>
                </a:solidFill>
                <a:latin typeface="Arial" panose="020B0604020202020204" pitchFamily="34" charset="0"/>
                <a:ea typeface="Times New Roman" panose="02020603050405020304" pitchFamily="18" charset="0"/>
                <a:cs typeface="+mn-cs"/>
              </a:rPr>
              <a:t>ניתן לפרק לתום יסודי, תום חטיבה עליונה וכן להוסיף ברמת </a:t>
            </a:r>
            <a:r>
              <a:rPr lang="he-IL" sz="2000" b="1" dirty="0" smtClean="0">
                <a:solidFill>
                  <a:srgbClr val="FF0000"/>
                </a:solidFill>
                <a:latin typeface="Arial" panose="020B0604020202020204" pitchFamily="34" charset="0"/>
                <a:ea typeface="Times New Roman" panose="02020603050405020304" pitchFamily="18" charset="0"/>
                <a:cs typeface="+mn-cs"/>
              </a:rPr>
              <a:t>מורה</a:t>
            </a:r>
            <a:endParaRPr lang="he-IL" sz="2000" b="1" dirty="0">
              <a:solidFill>
                <a:srgbClr val="C00000"/>
              </a:solidFill>
            </a:endParaRPr>
          </a:p>
        </p:txBody>
      </p:sp>
      <p:sp>
        <p:nvSpPr>
          <p:cNvPr id="3" name="מציין מיקום תוכן 2"/>
          <p:cNvSpPr>
            <a:spLocks noGrp="1"/>
          </p:cNvSpPr>
          <p:nvPr>
            <p:ph idx="1"/>
          </p:nvPr>
        </p:nvSpPr>
        <p:spPr>
          <a:xfrm>
            <a:off x="179512" y="2132856"/>
            <a:ext cx="8784976" cy="3960440"/>
          </a:xfrm>
        </p:spPr>
        <p:txBody>
          <a:bodyPr/>
          <a:lstStyle/>
          <a:p>
            <a:pPr marL="342900" lvl="0" indent="-342900">
              <a:lnSpc>
                <a:spcPct val="115000"/>
              </a:lnSpc>
              <a:spcAft>
                <a:spcPts val="0"/>
              </a:spcAft>
              <a:buFont typeface="Symbol" panose="05050102010706020507" pitchFamily="18" charset="2"/>
              <a:buChar char=""/>
            </a:pPr>
            <a:r>
              <a:rPr lang="he-IL" sz="4000" b="1" dirty="0">
                <a:latin typeface="Calibri" panose="020F0502020204030204" pitchFamily="34" charset="0"/>
                <a:ea typeface="Times New Roman" panose="02020603050405020304" pitchFamily="18" charset="0"/>
              </a:rPr>
              <a:t>מגלה מעורבות חברתית ותורם לסביבה </a:t>
            </a:r>
            <a:r>
              <a:rPr lang="he-IL" sz="4000" b="1" dirty="0" smtClean="0">
                <a:latin typeface="Calibri" panose="020F0502020204030204" pitchFamily="34" charset="0"/>
                <a:ea typeface="Times New Roman" panose="02020603050405020304" pitchFamily="18" charset="0"/>
              </a:rPr>
              <a:t>ולחברה.</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he-IL" sz="4000" b="1" dirty="0">
                <a:latin typeface="Calibri" panose="020F0502020204030204" pitchFamily="34" charset="0"/>
                <a:ea typeface="Times New Roman" panose="02020603050405020304" pitchFamily="18" charset="0"/>
              </a:rPr>
              <a:t>יוזם פעולות שיש בהן ערך לסביבה </a:t>
            </a:r>
            <a:r>
              <a:rPr lang="he-IL" sz="4000" b="1" dirty="0" smtClean="0">
                <a:latin typeface="Calibri" panose="020F0502020204030204" pitchFamily="34" charset="0"/>
                <a:ea typeface="Times New Roman" panose="02020603050405020304" pitchFamily="18" charset="0"/>
              </a:rPr>
              <a:t>ולחברה.</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endParaRPr lang="he-IL" dirty="0"/>
          </a:p>
        </p:txBody>
      </p:sp>
    </p:spTree>
    <p:extLst>
      <p:ext uri="{BB962C8B-B14F-4D97-AF65-F5344CB8AC3E}">
        <p14:creationId xmlns:p14="http://schemas.microsoft.com/office/powerpoint/2010/main" val="3281536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908720"/>
            <a:ext cx="8229600" cy="795114"/>
          </a:xfrm>
          <a:solidFill>
            <a:srgbClr val="00FF00"/>
          </a:solidFill>
        </p:spPr>
        <p:txBody>
          <a:bodyPr/>
          <a:lstStyle/>
          <a:p>
            <a:pPr algn="ctr">
              <a:lnSpc>
                <a:spcPct val="115000"/>
              </a:lnSpc>
              <a:spcAft>
                <a:spcPts val="0"/>
              </a:spcAft>
            </a:pPr>
            <a:r>
              <a:rPr lang="en-US" sz="4800" dirty="0">
                <a:latin typeface="Calibri" panose="020F0502020204030204" pitchFamily="34" charset="0"/>
                <a:ea typeface="Times New Roman" panose="02020603050405020304" pitchFamily="18" charset="0"/>
                <a:cs typeface="Arial" panose="020B0604020202020204" pitchFamily="34" charset="0"/>
              </a:rPr>
              <a:t/>
            </a:r>
            <a:br>
              <a:rPr lang="en-US" sz="4800" dirty="0">
                <a:latin typeface="Calibri" panose="020F0502020204030204" pitchFamily="34" charset="0"/>
                <a:ea typeface="Times New Roman" panose="02020603050405020304" pitchFamily="18" charset="0"/>
                <a:cs typeface="Arial" panose="020B0604020202020204" pitchFamily="34" charset="0"/>
              </a:rPr>
            </a:br>
            <a:r>
              <a:rPr lang="he-IL" sz="4800" b="1" dirty="0">
                <a:solidFill>
                  <a:srgbClr val="FF0000"/>
                </a:solidFill>
                <a:latin typeface="Calibri" panose="020F0502020204030204" pitchFamily="34" charset="0"/>
                <a:ea typeface="Times New Roman" panose="02020603050405020304" pitchFamily="18" charset="0"/>
                <a:cs typeface="+mn-cs"/>
              </a:rPr>
              <a:t>תפקודי לומד נדרשים במאה ה- 21</a:t>
            </a:r>
            <a:endParaRPr lang="he-IL" b="1" dirty="0">
              <a:solidFill>
                <a:srgbClr val="FF0000"/>
              </a:solidFill>
              <a:cs typeface="+mn-cs"/>
            </a:endParaRPr>
          </a:p>
        </p:txBody>
      </p:sp>
      <p:sp>
        <p:nvSpPr>
          <p:cNvPr id="3" name="מציין מיקום תוכן 2"/>
          <p:cNvSpPr>
            <a:spLocks noGrp="1"/>
          </p:cNvSpPr>
          <p:nvPr>
            <p:ph idx="1"/>
          </p:nvPr>
        </p:nvSpPr>
        <p:spPr/>
        <p:txBody>
          <a:bodyPr/>
          <a:lstStyle/>
          <a:p>
            <a:pPr algn="ctr">
              <a:lnSpc>
                <a:spcPct val="115000"/>
              </a:lnSpc>
              <a:spcAft>
                <a:spcPts val="0"/>
              </a:spcAft>
            </a:pPr>
            <a:r>
              <a:rPr lang="he-IL" sz="5000" b="1" dirty="0" smtClean="0"/>
              <a:t>8. </a:t>
            </a:r>
            <a:r>
              <a:rPr lang="he-IL" sz="5400" b="1" dirty="0">
                <a:latin typeface="Calibri" panose="020F0502020204030204" pitchFamily="34" charset="0"/>
                <a:ea typeface="Times New Roman" panose="02020603050405020304" pitchFamily="18" charset="0"/>
              </a:rPr>
              <a:t>קבלת אחריות </a:t>
            </a:r>
            <a:endParaRPr lang="en-US" sz="5400" dirty="0">
              <a:latin typeface="Calibri" panose="020F0502020204030204" pitchFamily="34" charset="0"/>
              <a:ea typeface="Times New Roman" panose="02020603050405020304" pitchFamily="18" charset="0"/>
              <a:cs typeface="Arial" panose="020B0604020202020204" pitchFamily="34" charset="0"/>
            </a:endParaRPr>
          </a:p>
          <a:p>
            <a:pPr marL="0" indent="0" algn="ctr">
              <a:buNone/>
            </a:pPr>
            <a:r>
              <a:rPr lang="he-IL" sz="5400" b="1" dirty="0">
                <a:solidFill>
                  <a:srgbClr val="C00000"/>
                </a:solidFill>
                <a:latin typeface="Calibri" panose="020F0502020204030204" pitchFamily="34" charset="0"/>
                <a:ea typeface="Times New Roman" panose="02020603050405020304" pitchFamily="18" charset="0"/>
              </a:rPr>
              <a:t>(תוך אישי)</a:t>
            </a:r>
            <a:endParaRPr lang="he-IL" sz="5000" b="1" dirty="0"/>
          </a:p>
        </p:txBody>
      </p:sp>
    </p:spTree>
    <p:extLst>
      <p:ext uri="{BB962C8B-B14F-4D97-AF65-F5344CB8AC3E}">
        <p14:creationId xmlns:p14="http://schemas.microsoft.com/office/powerpoint/2010/main" val="10929883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908720"/>
            <a:ext cx="8712968" cy="1080120"/>
          </a:xfrm>
          <a:solidFill>
            <a:srgbClr val="FFFF00"/>
          </a:solidFill>
        </p:spPr>
        <p:txBody>
          <a:bodyPr/>
          <a:lstStyle/>
          <a:p>
            <a:pPr algn="ctr">
              <a:lnSpc>
                <a:spcPct val="115000"/>
              </a:lnSpc>
              <a:spcAft>
                <a:spcPts val="0"/>
              </a:spcAft>
            </a:pP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800" b="1" i="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תהליכי </a:t>
            </a:r>
            <a:r>
              <a:rPr lang="he-IL" sz="2800" b="1" i="1" dirty="0">
                <a:solidFill>
                  <a:srgbClr val="FF0000"/>
                </a:solidFill>
                <a:latin typeface="Calibri" panose="020F0502020204030204" pitchFamily="34" charset="0"/>
                <a:ea typeface="Times New Roman" panose="02020603050405020304" pitchFamily="18" charset="0"/>
                <a:cs typeface="David" panose="020E0502060401010101" pitchFamily="34" charset="-79"/>
              </a:rPr>
              <a:t>למידה הוראה והערכה משמעותיים מותאמים למאה ה-21 </a:t>
            </a:r>
            <a:r>
              <a:rPr lang="en-US"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t/>
            </a:r>
            <a:br>
              <a:rPr lang="en-US"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br>
            <a:r>
              <a:rPr lang="he-IL" sz="2800" b="1" i="1" dirty="0">
                <a:solidFill>
                  <a:srgbClr val="FF0000"/>
                </a:solidFill>
                <a:latin typeface="Calibri" panose="020F0502020204030204" pitchFamily="34" charset="0"/>
                <a:ea typeface="Times New Roman" panose="02020603050405020304" pitchFamily="18" charset="0"/>
                <a:cs typeface="David" panose="020E0502060401010101" pitchFamily="34" charset="-79"/>
              </a:rPr>
              <a:t> (בדגש על ערך, מעורבות, רלוונטיות</a:t>
            </a:r>
            <a:r>
              <a:rPr lang="he-IL" sz="2800" b="1" i="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a:t>
            </a:r>
            <a:endParaRPr lang="he-IL" sz="2000" dirty="0">
              <a:solidFill>
                <a:srgbClr val="C00000"/>
              </a:solidFill>
            </a:endParaRPr>
          </a:p>
        </p:txBody>
      </p:sp>
      <p:sp>
        <p:nvSpPr>
          <p:cNvPr id="3" name="מציין מיקום תוכן 2"/>
          <p:cNvSpPr>
            <a:spLocks noGrp="1"/>
          </p:cNvSpPr>
          <p:nvPr>
            <p:ph idx="1"/>
          </p:nvPr>
        </p:nvSpPr>
        <p:spPr>
          <a:xfrm>
            <a:off x="251520" y="2132856"/>
            <a:ext cx="8579296" cy="4320480"/>
          </a:xfrm>
        </p:spPr>
        <p:txBody>
          <a:bodyPr/>
          <a:lstStyle/>
          <a:p>
            <a:pPr marL="342900" lvl="0" indent="-342900">
              <a:lnSpc>
                <a:spcPct val="115000"/>
              </a:lnSpc>
              <a:spcAft>
                <a:spcPts val="0"/>
              </a:spcAft>
              <a:buFont typeface="Symbol" panose="05050102010706020507" pitchFamily="18" charset="2"/>
              <a:buChar char=""/>
            </a:pPr>
            <a:r>
              <a:rPr lang="he-IL" sz="4600" b="1" dirty="0">
                <a:latin typeface="Calibri" panose="020F0502020204030204" pitchFamily="34" charset="0"/>
                <a:ea typeface="Times New Roman" panose="02020603050405020304" pitchFamily="18" charset="0"/>
              </a:rPr>
              <a:t>זימון  מגוון משימות  ותפקידים  שהלומד רואה בהם ערך תוך עידודו לגלות אחריות</a:t>
            </a:r>
            <a:endParaRPr lang="en-US" sz="46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he-IL" sz="4600" b="1" dirty="0">
                <a:latin typeface="Calibri" panose="020F0502020204030204" pitchFamily="34" charset="0"/>
                <a:ea typeface="Times New Roman" panose="02020603050405020304" pitchFamily="18" charset="0"/>
              </a:rPr>
              <a:t>ביצוע תהליכים רפלקטיביים על אודות התהליך והתוצר</a:t>
            </a:r>
            <a:endParaRPr lang="en-US" sz="4600" b="1" dirty="0">
              <a:latin typeface="Calibri" panose="020F0502020204030204" pitchFamily="34" charset="0"/>
              <a:ea typeface="Times New Roman" panose="02020603050405020304" pitchFamily="18" charset="0"/>
              <a:cs typeface="Arial" panose="020B0604020202020204" pitchFamily="34" charset="0"/>
            </a:endParaRPr>
          </a:p>
          <a:p>
            <a:endParaRPr lang="he-IL" sz="4600" b="1" dirty="0">
              <a:solidFill>
                <a:srgbClr val="0F243E"/>
              </a:solidFill>
              <a:latin typeface="Arial"/>
            </a:endParaRPr>
          </a:p>
        </p:txBody>
      </p:sp>
    </p:spTree>
    <p:extLst>
      <p:ext uri="{BB962C8B-B14F-4D97-AF65-F5344CB8AC3E}">
        <p14:creationId xmlns:p14="http://schemas.microsoft.com/office/powerpoint/2010/main" val="729344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3568" y="836712"/>
            <a:ext cx="7986654" cy="1165811"/>
          </a:xfrm>
          <a:solidFill>
            <a:srgbClr val="00B0F0"/>
          </a:solidFill>
        </p:spPr>
        <p:txBody>
          <a:bodyPr/>
          <a:lstStyle/>
          <a:p>
            <a:pPr algn="ctr">
              <a:lnSpc>
                <a:spcPct val="115000"/>
              </a:lnSpc>
              <a:spcAft>
                <a:spcPts val="0"/>
              </a:spcAft>
            </a:pPr>
            <a:r>
              <a:rPr lang="he-IL" sz="2800" b="1" i="1" dirty="0" smtClean="0">
                <a:solidFill>
                  <a:srgbClr val="FF0000"/>
                </a:solidFill>
                <a:latin typeface="Calibri" panose="020F0502020204030204" pitchFamily="34" charset="0"/>
                <a:ea typeface="Times New Roman" panose="02020603050405020304" pitchFamily="18" charset="0"/>
                <a:cs typeface="+mn-cs"/>
              </a:rPr>
              <a:t/>
            </a:r>
            <a:br>
              <a:rPr lang="he-IL" sz="2800" b="1" i="1" dirty="0" smtClean="0">
                <a:solidFill>
                  <a:srgbClr val="FF0000"/>
                </a:solidFill>
                <a:latin typeface="Calibri" panose="020F0502020204030204" pitchFamily="34" charset="0"/>
                <a:ea typeface="Times New Roman" panose="02020603050405020304" pitchFamily="18" charset="0"/>
                <a:cs typeface="+mn-cs"/>
              </a:rPr>
            </a:br>
            <a:r>
              <a:rPr lang="he-IL" sz="2800" b="1" i="1" dirty="0">
                <a:solidFill>
                  <a:srgbClr val="FF0000"/>
                </a:solidFill>
                <a:latin typeface="Calibri" panose="020F0502020204030204" pitchFamily="34" charset="0"/>
                <a:ea typeface="Times New Roman" panose="02020603050405020304" pitchFamily="18" charset="0"/>
                <a:cs typeface="+mn-cs"/>
              </a:rPr>
              <a:t/>
            </a:r>
            <a:br>
              <a:rPr lang="he-IL" sz="2800" b="1" i="1" dirty="0">
                <a:solidFill>
                  <a:srgbClr val="FF0000"/>
                </a:solidFill>
                <a:latin typeface="Calibri" panose="020F0502020204030204" pitchFamily="34" charset="0"/>
                <a:ea typeface="Times New Roman" panose="02020603050405020304" pitchFamily="18" charset="0"/>
                <a:cs typeface="+mn-cs"/>
              </a:rPr>
            </a:br>
            <a:r>
              <a:rPr lang="he-IL" sz="4000" b="1" i="1" dirty="0" smtClean="0">
                <a:solidFill>
                  <a:srgbClr val="FF0000"/>
                </a:solidFill>
                <a:latin typeface="Calibri" panose="020F0502020204030204" pitchFamily="34" charset="0"/>
                <a:ea typeface="Times New Roman" panose="02020603050405020304" pitchFamily="18" charset="0"/>
                <a:cs typeface="+mn-cs"/>
              </a:rPr>
              <a:t>תוצאות/הישגים </a:t>
            </a:r>
            <a:r>
              <a:rPr lang="he-IL" sz="4000" b="1" i="1" dirty="0">
                <a:solidFill>
                  <a:srgbClr val="FF0000"/>
                </a:solidFill>
                <a:latin typeface="Calibri" panose="020F0502020204030204" pitchFamily="34" charset="0"/>
                <a:ea typeface="Times New Roman" panose="02020603050405020304" pitchFamily="18" charset="0"/>
                <a:cs typeface="+mn-cs"/>
              </a:rPr>
              <a:t>ברמת לומד</a:t>
            </a:r>
            <a:r>
              <a:rPr lang="en-US" sz="2800" b="1" dirty="0">
                <a:solidFill>
                  <a:srgbClr val="FF0000"/>
                </a:solidFill>
                <a:latin typeface="Calibri" panose="020F0502020204030204" pitchFamily="34" charset="0"/>
                <a:ea typeface="Times New Roman" panose="02020603050405020304" pitchFamily="18" charset="0"/>
                <a:cs typeface="+mn-cs"/>
              </a:rPr>
              <a:t/>
            </a:r>
            <a:br>
              <a:rPr lang="en-US" sz="2800" b="1" dirty="0">
                <a:solidFill>
                  <a:srgbClr val="FF0000"/>
                </a:solidFill>
                <a:latin typeface="Calibri" panose="020F0502020204030204" pitchFamily="34" charset="0"/>
                <a:ea typeface="Times New Roman" panose="02020603050405020304" pitchFamily="18" charset="0"/>
                <a:cs typeface="+mn-cs"/>
              </a:rPr>
            </a:br>
            <a:r>
              <a:rPr lang="he-IL" sz="2000" b="1" dirty="0">
                <a:solidFill>
                  <a:srgbClr val="FF0000"/>
                </a:solidFill>
                <a:latin typeface="Arial" panose="020B0604020202020204" pitchFamily="34" charset="0"/>
                <a:ea typeface="Times New Roman" panose="02020603050405020304" pitchFamily="18" charset="0"/>
                <a:cs typeface="+mn-cs"/>
              </a:rPr>
              <a:t>ניתן לפרק לתום יסודי, תום חטיבה עליונה וכן להוסיף ברמת </a:t>
            </a:r>
            <a:r>
              <a:rPr lang="he-IL" sz="2000" b="1" dirty="0" smtClean="0">
                <a:solidFill>
                  <a:srgbClr val="FF0000"/>
                </a:solidFill>
                <a:latin typeface="Arial" panose="020B0604020202020204" pitchFamily="34" charset="0"/>
                <a:ea typeface="Times New Roman" panose="02020603050405020304" pitchFamily="18" charset="0"/>
                <a:cs typeface="+mn-cs"/>
              </a:rPr>
              <a:t>מורה</a:t>
            </a:r>
            <a:endParaRPr lang="he-IL" sz="2000" b="1" dirty="0">
              <a:solidFill>
                <a:srgbClr val="C00000"/>
              </a:solidFill>
            </a:endParaRPr>
          </a:p>
        </p:txBody>
      </p:sp>
      <p:sp>
        <p:nvSpPr>
          <p:cNvPr id="3" name="מציין מיקום תוכן 2"/>
          <p:cNvSpPr>
            <a:spLocks noGrp="1"/>
          </p:cNvSpPr>
          <p:nvPr>
            <p:ph idx="1"/>
          </p:nvPr>
        </p:nvSpPr>
        <p:spPr>
          <a:xfrm>
            <a:off x="179512" y="2060848"/>
            <a:ext cx="8784976" cy="4536504"/>
          </a:xfrm>
        </p:spPr>
        <p:txBody>
          <a:bodyPr/>
          <a:lstStyle/>
          <a:p>
            <a:pPr marL="342900" lvl="0" indent="-342900">
              <a:lnSpc>
                <a:spcPct val="115000"/>
              </a:lnSpc>
              <a:spcAft>
                <a:spcPts val="0"/>
              </a:spcAft>
              <a:buFont typeface="Symbol" panose="05050102010706020507" pitchFamily="18" charset="2"/>
              <a:buChar char=""/>
            </a:pPr>
            <a:r>
              <a:rPr lang="he-IL" sz="4000" b="1" dirty="0">
                <a:latin typeface="Calibri" panose="020F0502020204030204" pitchFamily="34" charset="0"/>
                <a:ea typeface="Times New Roman" panose="02020603050405020304" pitchFamily="18" charset="0"/>
              </a:rPr>
              <a:t>מתמיד בביצוע התפקיד והמשימות</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he-IL" sz="4000" b="1" dirty="0">
                <a:latin typeface="Calibri" panose="020F0502020204030204" pitchFamily="34" charset="0"/>
                <a:ea typeface="Times New Roman" panose="02020603050405020304" pitchFamily="18" charset="0"/>
              </a:rPr>
              <a:t>נוטל אחריות בתחומים שונים</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he-IL" sz="4000" b="1" dirty="0">
                <a:latin typeface="Calibri" panose="020F0502020204030204" pitchFamily="34" charset="0"/>
                <a:ea typeface="Times New Roman" panose="02020603050405020304" pitchFamily="18" charset="0"/>
              </a:rPr>
              <a:t>משתפר באיכות הביצוע </a:t>
            </a:r>
            <a:r>
              <a:rPr lang="he-IL" sz="4000" b="1" dirty="0" smtClean="0">
                <a:latin typeface="Calibri" panose="020F0502020204030204" pitchFamily="34" charset="0"/>
                <a:ea typeface="Times New Roman" panose="02020603050405020304" pitchFamily="18" charset="0"/>
              </a:rPr>
              <a:t>ממשימה למשימה</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r>
              <a:rPr lang="he-IL" sz="4000" b="1" dirty="0">
                <a:latin typeface="Calibri" panose="020F0502020204030204" pitchFamily="34" charset="0"/>
                <a:ea typeface="Times New Roman" panose="02020603050405020304" pitchFamily="18" charset="0"/>
              </a:rPr>
              <a:t>מתנהג באופן בטוח במרחב הממשי והווירטואלי</a:t>
            </a:r>
            <a:endParaRPr lang="he-IL" sz="4000" b="1" dirty="0"/>
          </a:p>
        </p:txBody>
      </p:sp>
    </p:spTree>
    <p:extLst>
      <p:ext uri="{BB962C8B-B14F-4D97-AF65-F5344CB8AC3E}">
        <p14:creationId xmlns:p14="http://schemas.microsoft.com/office/powerpoint/2010/main" val="426660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908720"/>
            <a:ext cx="8229600" cy="795114"/>
          </a:xfrm>
          <a:solidFill>
            <a:srgbClr val="00FF00"/>
          </a:solidFill>
        </p:spPr>
        <p:txBody>
          <a:bodyPr/>
          <a:lstStyle/>
          <a:p>
            <a:pPr algn="ctr">
              <a:lnSpc>
                <a:spcPct val="115000"/>
              </a:lnSpc>
              <a:spcAft>
                <a:spcPts val="0"/>
              </a:spcAft>
            </a:pPr>
            <a:r>
              <a:rPr lang="en-US" sz="4800" dirty="0">
                <a:latin typeface="Calibri" panose="020F0502020204030204" pitchFamily="34" charset="0"/>
                <a:ea typeface="Times New Roman" panose="02020603050405020304" pitchFamily="18" charset="0"/>
                <a:cs typeface="Arial" panose="020B0604020202020204" pitchFamily="34" charset="0"/>
              </a:rPr>
              <a:t/>
            </a:r>
            <a:br>
              <a:rPr lang="en-US" sz="4800" dirty="0">
                <a:latin typeface="Calibri" panose="020F0502020204030204" pitchFamily="34" charset="0"/>
                <a:ea typeface="Times New Roman" panose="02020603050405020304" pitchFamily="18" charset="0"/>
                <a:cs typeface="Arial" panose="020B0604020202020204" pitchFamily="34" charset="0"/>
              </a:rPr>
            </a:br>
            <a:r>
              <a:rPr lang="he-IL" sz="4800" b="1" dirty="0">
                <a:solidFill>
                  <a:srgbClr val="FF0000"/>
                </a:solidFill>
                <a:latin typeface="Calibri" panose="020F0502020204030204" pitchFamily="34" charset="0"/>
                <a:ea typeface="Times New Roman" panose="02020603050405020304" pitchFamily="18" charset="0"/>
                <a:cs typeface="+mn-cs"/>
              </a:rPr>
              <a:t>תפקודי לומד נדרשים במאה ה- 21</a:t>
            </a:r>
            <a:endParaRPr lang="he-IL" b="1" dirty="0">
              <a:solidFill>
                <a:srgbClr val="FF0000"/>
              </a:solidFill>
              <a:cs typeface="+mn-cs"/>
            </a:endParaRPr>
          </a:p>
        </p:txBody>
      </p:sp>
      <p:sp>
        <p:nvSpPr>
          <p:cNvPr id="3" name="מציין מיקום תוכן 2"/>
          <p:cNvSpPr>
            <a:spLocks noGrp="1"/>
          </p:cNvSpPr>
          <p:nvPr>
            <p:ph idx="1"/>
          </p:nvPr>
        </p:nvSpPr>
        <p:spPr/>
        <p:txBody>
          <a:bodyPr/>
          <a:lstStyle/>
          <a:p>
            <a:pPr algn="ctr">
              <a:lnSpc>
                <a:spcPct val="115000"/>
              </a:lnSpc>
              <a:spcAft>
                <a:spcPts val="0"/>
              </a:spcAft>
            </a:pPr>
            <a:r>
              <a:rPr lang="he-IL" sz="5000" b="1" dirty="0" smtClean="0"/>
              <a:t>9. </a:t>
            </a:r>
            <a:r>
              <a:rPr lang="he-IL" sz="5400" b="1" dirty="0">
                <a:latin typeface="Calibri" panose="020F0502020204030204" pitchFamily="34" charset="0"/>
                <a:ea typeface="Times New Roman" panose="02020603050405020304" pitchFamily="18" charset="0"/>
              </a:rPr>
              <a:t>מוטיבציה </a:t>
            </a:r>
            <a:endParaRPr lang="en-US" sz="5400" dirty="0">
              <a:latin typeface="Calibri" panose="020F0502020204030204" pitchFamily="34" charset="0"/>
              <a:ea typeface="Times New Roman" panose="02020603050405020304" pitchFamily="18" charset="0"/>
              <a:cs typeface="Arial" panose="020B0604020202020204" pitchFamily="34" charset="0"/>
            </a:endParaRPr>
          </a:p>
          <a:p>
            <a:pPr marL="0" indent="0" algn="ctr">
              <a:buNone/>
            </a:pPr>
            <a:r>
              <a:rPr lang="he-IL" sz="5400" b="1" dirty="0">
                <a:solidFill>
                  <a:srgbClr val="C00000"/>
                </a:solidFill>
                <a:latin typeface="Calibri" panose="020F0502020204030204" pitchFamily="34" charset="0"/>
                <a:ea typeface="Times New Roman" panose="02020603050405020304" pitchFamily="18" charset="0"/>
              </a:rPr>
              <a:t>(תוך אישי)</a:t>
            </a:r>
            <a:endParaRPr lang="he-IL" sz="5000" b="1" dirty="0"/>
          </a:p>
        </p:txBody>
      </p:sp>
    </p:spTree>
    <p:extLst>
      <p:ext uri="{BB962C8B-B14F-4D97-AF65-F5344CB8AC3E}">
        <p14:creationId xmlns:p14="http://schemas.microsoft.com/office/powerpoint/2010/main" val="9083384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908720"/>
            <a:ext cx="8712968" cy="1080120"/>
          </a:xfrm>
          <a:solidFill>
            <a:srgbClr val="FFFF00"/>
          </a:solidFill>
        </p:spPr>
        <p:txBody>
          <a:bodyPr/>
          <a:lstStyle/>
          <a:p>
            <a:pPr algn="ctr">
              <a:lnSpc>
                <a:spcPct val="115000"/>
              </a:lnSpc>
              <a:spcAft>
                <a:spcPts val="0"/>
              </a:spcAft>
            </a:pP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800" b="1" i="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תהליכי </a:t>
            </a:r>
            <a:r>
              <a:rPr lang="he-IL" sz="2800" b="1" i="1" dirty="0">
                <a:solidFill>
                  <a:srgbClr val="FF0000"/>
                </a:solidFill>
                <a:latin typeface="Calibri" panose="020F0502020204030204" pitchFamily="34" charset="0"/>
                <a:ea typeface="Times New Roman" panose="02020603050405020304" pitchFamily="18" charset="0"/>
                <a:cs typeface="David" panose="020E0502060401010101" pitchFamily="34" charset="-79"/>
              </a:rPr>
              <a:t>למידה הוראה והערכה משמעותיים מותאמים למאה ה-21 </a:t>
            </a:r>
            <a:r>
              <a:rPr lang="en-US"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t/>
            </a:r>
            <a:br>
              <a:rPr lang="en-US"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br>
            <a:r>
              <a:rPr lang="he-IL" sz="2800" b="1" i="1" dirty="0">
                <a:solidFill>
                  <a:srgbClr val="FF0000"/>
                </a:solidFill>
                <a:latin typeface="Calibri" panose="020F0502020204030204" pitchFamily="34" charset="0"/>
                <a:ea typeface="Times New Roman" panose="02020603050405020304" pitchFamily="18" charset="0"/>
                <a:cs typeface="David" panose="020E0502060401010101" pitchFamily="34" charset="-79"/>
              </a:rPr>
              <a:t> (בדגש על ערך, מעורבות, רלוונטיות</a:t>
            </a:r>
            <a:r>
              <a:rPr lang="he-IL" sz="2800" b="1" i="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a:t>
            </a:r>
            <a:endParaRPr lang="he-IL" sz="2000" dirty="0">
              <a:solidFill>
                <a:srgbClr val="C00000"/>
              </a:solidFill>
            </a:endParaRPr>
          </a:p>
        </p:txBody>
      </p:sp>
      <p:sp>
        <p:nvSpPr>
          <p:cNvPr id="3" name="מציין מיקום תוכן 2"/>
          <p:cNvSpPr>
            <a:spLocks noGrp="1"/>
          </p:cNvSpPr>
          <p:nvPr>
            <p:ph idx="1"/>
          </p:nvPr>
        </p:nvSpPr>
        <p:spPr>
          <a:xfrm>
            <a:off x="251520" y="2060848"/>
            <a:ext cx="8445624" cy="4536504"/>
          </a:xfrm>
        </p:spPr>
        <p:txBody>
          <a:bodyPr/>
          <a:lstStyle/>
          <a:p>
            <a:pPr marL="342900" lvl="0" indent="-342900">
              <a:lnSpc>
                <a:spcPct val="115000"/>
              </a:lnSpc>
              <a:spcAft>
                <a:spcPts val="0"/>
              </a:spcAft>
              <a:buFont typeface="Symbol" panose="05050102010706020507" pitchFamily="18" charset="2"/>
              <a:buChar char=""/>
            </a:pPr>
            <a:r>
              <a:rPr lang="he-IL" sz="4000" b="1" dirty="0">
                <a:latin typeface="Calibri" panose="020F0502020204030204" pitchFamily="34" charset="0"/>
                <a:ea typeface="Times New Roman" panose="02020603050405020304" pitchFamily="18" charset="0"/>
              </a:rPr>
              <a:t>זימון למידה  על פי תחומי עניין מגוונים ורלוונטיים ללומד ובדרכי למידה לפי בחירתו</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r>
              <a:rPr lang="he-IL" sz="4000" b="1" dirty="0">
                <a:latin typeface="Calibri" panose="020F0502020204030204" pitchFamily="34" charset="0"/>
                <a:ea typeface="Times New Roman" panose="02020603050405020304" pitchFamily="18" charset="0"/>
              </a:rPr>
              <a:t>עידוד והוקרה של מאמץ, הצלחה, יזמות בתהליכי הלמידה</a:t>
            </a:r>
            <a:endParaRPr lang="he-IL" sz="4000" b="1" dirty="0">
              <a:solidFill>
                <a:srgbClr val="0F243E"/>
              </a:solidFill>
              <a:latin typeface="Arial"/>
            </a:endParaRPr>
          </a:p>
        </p:txBody>
      </p:sp>
    </p:spTree>
    <p:extLst>
      <p:ext uri="{BB962C8B-B14F-4D97-AF65-F5344CB8AC3E}">
        <p14:creationId xmlns:p14="http://schemas.microsoft.com/office/powerpoint/2010/main" val="35408608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s://userscontent2.emaze.com/images/d06b7617-edec-49d8-8d7e-41a59112e457/3c56c42b-7e7e-4ffe-a331-8277c037e9a2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764704"/>
            <a:ext cx="5904656" cy="53285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cdni.wired.co.uk/620x413/d_f/evolution_1.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572" y="260648"/>
            <a:ext cx="2232248" cy="14869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www.friendshipcircle.org/blog/wp-content/uploads/2013/02/8-great-toys-for-cognitive-development.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0272" y="1909190"/>
            <a:ext cx="1944216" cy="13019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https://laluzdelalma.files.wordpress.com/2015/01/hermandadblanca_taller-meditacion-ninas-flor-loto-sala-yoga-620x465.jpg?w=656&amp;h=492">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99592" y="5013176"/>
            <a:ext cx="2052228" cy="152116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http://usa-hg.org/images/social2.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528" y="2924944"/>
            <a:ext cx="1822285"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http://www.ka-net.org.uk/files/images/learning_support-logo.jpg">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634847" y="4892969"/>
            <a:ext cx="2329641" cy="18483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descr="https://i-cogservices.com/wp-content/uploads/2011/12/cognitve-interviewing-claims-training1.jp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36919" y="15875"/>
            <a:ext cx="1497928" cy="155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62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3568" y="836712"/>
            <a:ext cx="7986654" cy="1165811"/>
          </a:xfrm>
          <a:solidFill>
            <a:srgbClr val="00B0F0"/>
          </a:solidFill>
        </p:spPr>
        <p:txBody>
          <a:bodyPr/>
          <a:lstStyle/>
          <a:p>
            <a:pPr algn="ctr">
              <a:lnSpc>
                <a:spcPct val="115000"/>
              </a:lnSpc>
              <a:spcAft>
                <a:spcPts val="0"/>
              </a:spcAft>
            </a:pPr>
            <a:r>
              <a:rPr lang="he-IL" sz="2800" b="1" i="1" dirty="0" smtClean="0">
                <a:solidFill>
                  <a:srgbClr val="FF0000"/>
                </a:solidFill>
                <a:latin typeface="Calibri" panose="020F0502020204030204" pitchFamily="34" charset="0"/>
                <a:ea typeface="Times New Roman" panose="02020603050405020304" pitchFamily="18" charset="0"/>
                <a:cs typeface="+mn-cs"/>
              </a:rPr>
              <a:t/>
            </a:r>
            <a:br>
              <a:rPr lang="he-IL" sz="2800" b="1" i="1" dirty="0" smtClean="0">
                <a:solidFill>
                  <a:srgbClr val="FF0000"/>
                </a:solidFill>
                <a:latin typeface="Calibri" panose="020F0502020204030204" pitchFamily="34" charset="0"/>
                <a:ea typeface="Times New Roman" panose="02020603050405020304" pitchFamily="18" charset="0"/>
                <a:cs typeface="+mn-cs"/>
              </a:rPr>
            </a:br>
            <a:r>
              <a:rPr lang="he-IL" sz="2800" b="1" i="1" dirty="0">
                <a:solidFill>
                  <a:srgbClr val="FF0000"/>
                </a:solidFill>
                <a:latin typeface="Calibri" panose="020F0502020204030204" pitchFamily="34" charset="0"/>
                <a:ea typeface="Times New Roman" panose="02020603050405020304" pitchFamily="18" charset="0"/>
                <a:cs typeface="+mn-cs"/>
              </a:rPr>
              <a:t/>
            </a:r>
            <a:br>
              <a:rPr lang="he-IL" sz="2800" b="1" i="1" dirty="0">
                <a:solidFill>
                  <a:srgbClr val="FF0000"/>
                </a:solidFill>
                <a:latin typeface="Calibri" panose="020F0502020204030204" pitchFamily="34" charset="0"/>
                <a:ea typeface="Times New Roman" panose="02020603050405020304" pitchFamily="18" charset="0"/>
                <a:cs typeface="+mn-cs"/>
              </a:rPr>
            </a:br>
            <a:r>
              <a:rPr lang="he-IL" sz="4000" b="1" i="1" dirty="0" smtClean="0">
                <a:solidFill>
                  <a:srgbClr val="FF0000"/>
                </a:solidFill>
                <a:latin typeface="Calibri" panose="020F0502020204030204" pitchFamily="34" charset="0"/>
                <a:ea typeface="Times New Roman" panose="02020603050405020304" pitchFamily="18" charset="0"/>
                <a:cs typeface="+mn-cs"/>
              </a:rPr>
              <a:t>תוצאות/הישגים </a:t>
            </a:r>
            <a:r>
              <a:rPr lang="he-IL" sz="4000" b="1" i="1" dirty="0">
                <a:solidFill>
                  <a:srgbClr val="FF0000"/>
                </a:solidFill>
                <a:latin typeface="Calibri" panose="020F0502020204030204" pitchFamily="34" charset="0"/>
                <a:ea typeface="Times New Roman" panose="02020603050405020304" pitchFamily="18" charset="0"/>
                <a:cs typeface="+mn-cs"/>
              </a:rPr>
              <a:t>ברמת לומד</a:t>
            </a:r>
            <a:r>
              <a:rPr lang="en-US" sz="2800" b="1" dirty="0">
                <a:solidFill>
                  <a:srgbClr val="FF0000"/>
                </a:solidFill>
                <a:latin typeface="Calibri" panose="020F0502020204030204" pitchFamily="34" charset="0"/>
                <a:ea typeface="Times New Roman" panose="02020603050405020304" pitchFamily="18" charset="0"/>
                <a:cs typeface="+mn-cs"/>
              </a:rPr>
              <a:t/>
            </a:r>
            <a:br>
              <a:rPr lang="en-US" sz="2800" b="1" dirty="0">
                <a:solidFill>
                  <a:srgbClr val="FF0000"/>
                </a:solidFill>
                <a:latin typeface="Calibri" panose="020F0502020204030204" pitchFamily="34" charset="0"/>
                <a:ea typeface="Times New Roman" panose="02020603050405020304" pitchFamily="18" charset="0"/>
                <a:cs typeface="+mn-cs"/>
              </a:rPr>
            </a:br>
            <a:r>
              <a:rPr lang="he-IL" sz="2000" b="1" dirty="0">
                <a:solidFill>
                  <a:srgbClr val="FF0000"/>
                </a:solidFill>
                <a:latin typeface="Arial" panose="020B0604020202020204" pitchFamily="34" charset="0"/>
                <a:ea typeface="Times New Roman" panose="02020603050405020304" pitchFamily="18" charset="0"/>
                <a:cs typeface="+mn-cs"/>
              </a:rPr>
              <a:t>ניתן לפרק לתום יסודי, תום חטיבה עליונה וכן להוסיף ברמת </a:t>
            </a:r>
            <a:r>
              <a:rPr lang="he-IL" sz="2000" b="1" dirty="0" smtClean="0">
                <a:solidFill>
                  <a:srgbClr val="FF0000"/>
                </a:solidFill>
                <a:latin typeface="Arial" panose="020B0604020202020204" pitchFamily="34" charset="0"/>
                <a:ea typeface="Times New Roman" panose="02020603050405020304" pitchFamily="18" charset="0"/>
                <a:cs typeface="+mn-cs"/>
              </a:rPr>
              <a:t>מורה</a:t>
            </a:r>
            <a:endParaRPr lang="he-IL" sz="2000" b="1" dirty="0">
              <a:solidFill>
                <a:srgbClr val="C00000"/>
              </a:solidFill>
            </a:endParaRPr>
          </a:p>
        </p:txBody>
      </p:sp>
      <p:sp>
        <p:nvSpPr>
          <p:cNvPr id="3" name="מציין מיקום תוכן 2"/>
          <p:cNvSpPr>
            <a:spLocks noGrp="1"/>
          </p:cNvSpPr>
          <p:nvPr>
            <p:ph idx="1"/>
          </p:nvPr>
        </p:nvSpPr>
        <p:spPr>
          <a:xfrm>
            <a:off x="179512" y="2060848"/>
            <a:ext cx="8784976" cy="4536504"/>
          </a:xfrm>
        </p:spPr>
        <p:txBody>
          <a:bodyPr/>
          <a:lstStyle/>
          <a:p>
            <a:pPr marL="342900" lvl="0" indent="-342900">
              <a:lnSpc>
                <a:spcPct val="115000"/>
              </a:lnSpc>
              <a:spcAft>
                <a:spcPts val="0"/>
              </a:spcAft>
              <a:buFont typeface="Symbol" panose="05050102010706020507" pitchFamily="18" charset="2"/>
              <a:buChar char=""/>
            </a:pPr>
            <a:r>
              <a:rPr lang="he-IL" sz="5000" b="1" dirty="0">
                <a:latin typeface="Calibri" panose="020F0502020204030204" pitchFamily="34" charset="0"/>
                <a:ea typeface="Times New Roman" panose="02020603050405020304" pitchFamily="18" charset="0"/>
              </a:rPr>
              <a:t>משקיע זמן ומאמץ בלמידה גם כשהדבר כרוך בקשיים, במחירים גבוהים ובאי הצלחות </a:t>
            </a:r>
            <a:endParaRPr lang="en-US" sz="5000" b="1" dirty="0">
              <a:latin typeface="Calibri" panose="020F0502020204030204" pitchFamily="34" charset="0"/>
              <a:ea typeface="Times New Roman" panose="02020603050405020304" pitchFamily="18" charset="0"/>
              <a:cs typeface="Arial" panose="020B0604020202020204" pitchFamily="34" charset="0"/>
            </a:endParaRPr>
          </a:p>
          <a:p>
            <a:r>
              <a:rPr lang="he-IL" sz="5000" b="1" dirty="0">
                <a:latin typeface="Calibri" panose="020F0502020204030204" pitchFamily="34" charset="0"/>
                <a:ea typeface="Times New Roman" panose="02020603050405020304" pitchFamily="18" charset="0"/>
              </a:rPr>
              <a:t>יוזם הרחבה והעמקה של הנלמד</a:t>
            </a:r>
            <a:endParaRPr lang="he-IL" sz="5000" b="1" dirty="0"/>
          </a:p>
        </p:txBody>
      </p:sp>
    </p:spTree>
    <p:extLst>
      <p:ext uri="{BB962C8B-B14F-4D97-AF65-F5344CB8AC3E}">
        <p14:creationId xmlns:p14="http://schemas.microsoft.com/office/powerpoint/2010/main" val="1478395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908720"/>
            <a:ext cx="8229600" cy="795114"/>
          </a:xfrm>
          <a:solidFill>
            <a:srgbClr val="00FF00"/>
          </a:solidFill>
        </p:spPr>
        <p:txBody>
          <a:bodyPr/>
          <a:lstStyle/>
          <a:p>
            <a:pPr algn="ctr">
              <a:lnSpc>
                <a:spcPct val="115000"/>
              </a:lnSpc>
              <a:spcAft>
                <a:spcPts val="0"/>
              </a:spcAft>
            </a:pPr>
            <a:r>
              <a:rPr lang="en-US" sz="4800" dirty="0">
                <a:latin typeface="Calibri" panose="020F0502020204030204" pitchFamily="34" charset="0"/>
                <a:ea typeface="Times New Roman" panose="02020603050405020304" pitchFamily="18" charset="0"/>
                <a:cs typeface="Arial" panose="020B0604020202020204" pitchFamily="34" charset="0"/>
              </a:rPr>
              <a:t/>
            </a:r>
            <a:br>
              <a:rPr lang="en-US" sz="4800" dirty="0">
                <a:latin typeface="Calibri" panose="020F0502020204030204" pitchFamily="34" charset="0"/>
                <a:ea typeface="Times New Roman" panose="02020603050405020304" pitchFamily="18" charset="0"/>
                <a:cs typeface="Arial" panose="020B0604020202020204" pitchFamily="34" charset="0"/>
              </a:rPr>
            </a:br>
            <a:r>
              <a:rPr lang="he-IL" sz="4800" b="1" dirty="0">
                <a:solidFill>
                  <a:srgbClr val="FF0000"/>
                </a:solidFill>
                <a:latin typeface="Calibri" panose="020F0502020204030204" pitchFamily="34" charset="0"/>
                <a:ea typeface="Times New Roman" panose="02020603050405020304" pitchFamily="18" charset="0"/>
                <a:cs typeface="+mn-cs"/>
              </a:rPr>
              <a:t>תפקודי לומד נדרשים במאה ה- 21</a:t>
            </a:r>
            <a:endParaRPr lang="he-IL" b="1" dirty="0">
              <a:solidFill>
                <a:srgbClr val="FF0000"/>
              </a:solidFill>
              <a:cs typeface="+mn-cs"/>
            </a:endParaRPr>
          </a:p>
        </p:txBody>
      </p:sp>
      <p:sp>
        <p:nvSpPr>
          <p:cNvPr id="3" name="מציין מיקום תוכן 2"/>
          <p:cNvSpPr>
            <a:spLocks noGrp="1"/>
          </p:cNvSpPr>
          <p:nvPr>
            <p:ph idx="1"/>
          </p:nvPr>
        </p:nvSpPr>
        <p:spPr/>
        <p:txBody>
          <a:bodyPr/>
          <a:lstStyle/>
          <a:p>
            <a:pPr algn="ctr">
              <a:lnSpc>
                <a:spcPct val="115000"/>
              </a:lnSpc>
              <a:spcAft>
                <a:spcPts val="0"/>
              </a:spcAft>
            </a:pPr>
            <a:r>
              <a:rPr lang="he-IL" sz="5000" b="1" dirty="0" smtClean="0"/>
              <a:t>10. </a:t>
            </a:r>
            <a:r>
              <a:rPr lang="he-IL" sz="5400" b="1" dirty="0">
                <a:latin typeface="Calibri" panose="020F0502020204030204" pitchFamily="34" charset="0"/>
                <a:ea typeface="Times New Roman" panose="02020603050405020304" pitchFamily="18" charset="0"/>
              </a:rPr>
              <a:t>מסוגלות  </a:t>
            </a:r>
            <a:endParaRPr lang="en-US" sz="5400" dirty="0">
              <a:latin typeface="Calibri" panose="020F0502020204030204" pitchFamily="34" charset="0"/>
              <a:ea typeface="Times New Roman" panose="02020603050405020304" pitchFamily="18" charset="0"/>
              <a:cs typeface="Arial" panose="020B0604020202020204" pitchFamily="34" charset="0"/>
            </a:endParaRPr>
          </a:p>
          <a:p>
            <a:pPr marL="0" indent="0" algn="ctr">
              <a:lnSpc>
                <a:spcPct val="115000"/>
              </a:lnSpc>
              <a:spcAft>
                <a:spcPts val="0"/>
              </a:spcAft>
              <a:buNone/>
            </a:pPr>
            <a:r>
              <a:rPr lang="he-IL" sz="5400" b="1" dirty="0" smtClean="0">
                <a:solidFill>
                  <a:srgbClr val="C00000"/>
                </a:solidFill>
                <a:latin typeface="Calibri" panose="020F0502020204030204" pitchFamily="34" charset="0"/>
                <a:ea typeface="Times New Roman" panose="02020603050405020304" pitchFamily="18" charset="0"/>
              </a:rPr>
              <a:t>(</a:t>
            </a:r>
            <a:r>
              <a:rPr lang="he-IL" sz="5400" b="1" dirty="0">
                <a:solidFill>
                  <a:srgbClr val="C00000"/>
                </a:solidFill>
                <a:latin typeface="Calibri" panose="020F0502020204030204" pitchFamily="34" charset="0"/>
                <a:ea typeface="Times New Roman" panose="02020603050405020304" pitchFamily="18" charset="0"/>
              </a:rPr>
              <a:t>תוך אישי)</a:t>
            </a:r>
            <a:endParaRPr lang="he-IL" sz="5000" b="1" dirty="0"/>
          </a:p>
        </p:txBody>
      </p:sp>
    </p:spTree>
    <p:extLst>
      <p:ext uri="{BB962C8B-B14F-4D97-AF65-F5344CB8AC3E}">
        <p14:creationId xmlns:p14="http://schemas.microsoft.com/office/powerpoint/2010/main" val="32583087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908720"/>
            <a:ext cx="8712968" cy="1080120"/>
          </a:xfrm>
          <a:solidFill>
            <a:srgbClr val="FFFF00"/>
          </a:solidFill>
        </p:spPr>
        <p:txBody>
          <a:bodyPr/>
          <a:lstStyle/>
          <a:p>
            <a:pPr algn="ctr">
              <a:lnSpc>
                <a:spcPct val="115000"/>
              </a:lnSpc>
              <a:spcAft>
                <a:spcPts val="0"/>
              </a:spcAft>
            </a:pP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800" b="1" i="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תהליכי </a:t>
            </a:r>
            <a:r>
              <a:rPr lang="he-IL" sz="2800" b="1" i="1" dirty="0">
                <a:solidFill>
                  <a:srgbClr val="FF0000"/>
                </a:solidFill>
                <a:latin typeface="Calibri" panose="020F0502020204030204" pitchFamily="34" charset="0"/>
                <a:ea typeface="Times New Roman" panose="02020603050405020304" pitchFamily="18" charset="0"/>
                <a:cs typeface="David" panose="020E0502060401010101" pitchFamily="34" charset="-79"/>
              </a:rPr>
              <a:t>למידה הוראה והערכה משמעותיים מותאמים למאה ה-21 </a:t>
            </a:r>
            <a:r>
              <a:rPr lang="en-US"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t/>
            </a:r>
            <a:br>
              <a:rPr lang="en-US"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br>
            <a:r>
              <a:rPr lang="he-IL" sz="2800" b="1" i="1" dirty="0">
                <a:solidFill>
                  <a:srgbClr val="FF0000"/>
                </a:solidFill>
                <a:latin typeface="Calibri" panose="020F0502020204030204" pitchFamily="34" charset="0"/>
                <a:ea typeface="Times New Roman" panose="02020603050405020304" pitchFamily="18" charset="0"/>
                <a:cs typeface="David" panose="020E0502060401010101" pitchFamily="34" charset="-79"/>
              </a:rPr>
              <a:t> (בדגש על ערך, מעורבות, רלוונטיות</a:t>
            </a:r>
            <a:r>
              <a:rPr lang="he-IL" sz="2800" b="1" i="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a:t>
            </a:r>
            <a:endParaRPr lang="he-IL" sz="2000" dirty="0">
              <a:solidFill>
                <a:srgbClr val="C00000"/>
              </a:solidFill>
            </a:endParaRPr>
          </a:p>
        </p:txBody>
      </p:sp>
      <p:sp>
        <p:nvSpPr>
          <p:cNvPr id="3" name="מציין מיקום תוכן 2"/>
          <p:cNvSpPr>
            <a:spLocks noGrp="1"/>
          </p:cNvSpPr>
          <p:nvPr>
            <p:ph idx="1"/>
          </p:nvPr>
        </p:nvSpPr>
        <p:spPr>
          <a:xfrm>
            <a:off x="251520" y="2060848"/>
            <a:ext cx="8445624" cy="4536504"/>
          </a:xfrm>
        </p:spPr>
        <p:txBody>
          <a:bodyPr/>
          <a:lstStyle/>
          <a:p>
            <a:pPr marL="342900" lvl="0" indent="-342900">
              <a:lnSpc>
                <a:spcPct val="115000"/>
              </a:lnSpc>
              <a:spcAft>
                <a:spcPts val="0"/>
              </a:spcAft>
              <a:buFont typeface="Symbol" panose="05050102010706020507" pitchFamily="18" charset="2"/>
              <a:buChar char=""/>
            </a:pPr>
            <a:r>
              <a:rPr lang="he-IL" sz="4000" b="1" dirty="0">
                <a:latin typeface="Calibri" panose="020F0502020204030204" pitchFamily="34" charset="0"/>
                <a:ea typeface="Times New Roman" panose="02020603050405020304" pitchFamily="18" charset="0"/>
              </a:rPr>
              <a:t>התנסות במשימות רלוונטיות  ומותאמות ללומדים שונים </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he-IL" sz="4000" b="1" dirty="0">
                <a:latin typeface="Calibri" panose="020F0502020204030204" pitchFamily="34" charset="0"/>
                <a:ea typeface="Times New Roman" panose="02020603050405020304" pitchFamily="18" charset="0"/>
              </a:rPr>
              <a:t>זימון חוויות הצלחה</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he-IL" sz="4000" b="1" dirty="0">
                <a:latin typeface="Calibri" panose="020F0502020204030204" pitchFamily="34" charset="0"/>
                <a:ea typeface="Times New Roman" panose="02020603050405020304" pitchFamily="18" charset="0"/>
              </a:rPr>
              <a:t>זימון משימות מאתגרות </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r>
              <a:rPr lang="he-IL" sz="4000" b="1" dirty="0">
                <a:latin typeface="Calibri" panose="020F0502020204030204" pitchFamily="34" charset="0"/>
                <a:ea typeface="Times New Roman" panose="02020603050405020304" pitchFamily="18" charset="0"/>
              </a:rPr>
              <a:t>שיתוף בהערכה לשם למידה</a:t>
            </a:r>
            <a:endParaRPr lang="he-IL" sz="4000" b="1" dirty="0">
              <a:latin typeface="Arial"/>
            </a:endParaRPr>
          </a:p>
        </p:txBody>
      </p:sp>
    </p:spTree>
    <p:extLst>
      <p:ext uri="{BB962C8B-B14F-4D97-AF65-F5344CB8AC3E}">
        <p14:creationId xmlns:p14="http://schemas.microsoft.com/office/powerpoint/2010/main" val="11002628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3568" y="836712"/>
            <a:ext cx="7986654" cy="1165811"/>
          </a:xfrm>
          <a:solidFill>
            <a:srgbClr val="00B0F0"/>
          </a:solidFill>
        </p:spPr>
        <p:txBody>
          <a:bodyPr/>
          <a:lstStyle/>
          <a:p>
            <a:pPr algn="ctr">
              <a:lnSpc>
                <a:spcPct val="115000"/>
              </a:lnSpc>
              <a:spcAft>
                <a:spcPts val="0"/>
              </a:spcAft>
            </a:pPr>
            <a:r>
              <a:rPr lang="he-IL" sz="2800" b="1" i="1" dirty="0" smtClean="0">
                <a:solidFill>
                  <a:srgbClr val="FF0000"/>
                </a:solidFill>
                <a:latin typeface="Calibri" panose="020F0502020204030204" pitchFamily="34" charset="0"/>
                <a:ea typeface="Times New Roman" panose="02020603050405020304" pitchFamily="18" charset="0"/>
                <a:cs typeface="+mn-cs"/>
              </a:rPr>
              <a:t/>
            </a:r>
            <a:br>
              <a:rPr lang="he-IL" sz="2800" b="1" i="1" dirty="0" smtClean="0">
                <a:solidFill>
                  <a:srgbClr val="FF0000"/>
                </a:solidFill>
                <a:latin typeface="Calibri" panose="020F0502020204030204" pitchFamily="34" charset="0"/>
                <a:ea typeface="Times New Roman" panose="02020603050405020304" pitchFamily="18" charset="0"/>
                <a:cs typeface="+mn-cs"/>
              </a:rPr>
            </a:br>
            <a:r>
              <a:rPr lang="he-IL" sz="2800" b="1" i="1" dirty="0">
                <a:solidFill>
                  <a:srgbClr val="FF0000"/>
                </a:solidFill>
                <a:latin typeface="Calibri" panose="020F0502020204030204" pitchFamily="34" charset="0"/>
                <a:ea typeface="Times New Roman" panose="02020603050405020304" pitchFamily="18" charset="0"/>
                <a:cs typeface="+mn-cs"/>
              </a:rPr>
              <a:t/>
            </a:r>
            <a:br>
              <a:rPr lang="he-IL" sz="2800" b="1" i="1" dirty="0">
                <a:solidFill>
                  <a:srgbClr val="FF0000"/>
                </a:solidFill>
                <a:latin typeface="Calibri" panose="020F0502020204030204" pitchFamily="34" charset="0"/>
                <a:ea typeface="Times New Roman" panose="02020603050405020304" pitchFamily="18" charset="0"/>
                <a:cs typeface="+mn-cs"/>
              </a:rPr>
            </a:br>
            <a:r>
              <a:rPr lang="he-IL" sz="4000" b="1" i="1" dirty="0" smtClean="0">
                <a:solidFill>
                  <a:srgbClr val="FF0000"/>
                </a:solidFill>
                <a:latin typeface="Calibri" panose="020F0502020204030204" pitchFamily="34" charset="0"/>
                <a:ea typeface="Times New Roman" panose="02020603050405020304" pitchFamily="18" charset="0"/>
                <a:cs typeface="+mn-cs"/>
              </a:rPr>
              <a:t>תוצאות/הישגים </a:t>
            </a:r>
            <a:r>
              <a:rPr lang="he-IL" sz="4000" b="1" i="1" dirty="0">
                <a:solidFill>
                  <a:srgbClr val="FF0000"/>
                </a:solidFill>
                <a:latin typeface="Calibri" panose="020F0502020204030204" pitchFamily="34" charset="0"/>
                <a:ea typeface="Times New Roman" panose="02020603050405020304" pitchFamily="18" charset="0"/>
                <a:cs typeface="+mn-cs"/>
              </a:rPr>
              <a:t>ברמת לומד</a:t>
            </a:r>
            <a:r>
              <a:rPr lang="en-US" sz="2800" b="1" dirty="0">
                <a:solidFill>
                  <a:srgbClr val="FF0000"/>
                </a:solidFill>
                <a:latin typeface="Calibri" panose="020F0502020204030204" pitchFamily="34" charset="0"/>
                <a:ea typeface="Times New Roman" panose="02020603050405020304" pitchFamily="18" charset="0"/>
                <a:cs typeface="+mn-cs"/>
              </a:rPr>
              <a:t/>
            </a:r>
            <a:br>
              <a:rPr lang="en-US" sz="2800" b="1" dirty="0">
                <a:solidFill>
                  <a:srgbClr val="FF0000"/>
                </a:solidFill>
                <a:latin typeface="Calibri" panose="020F0502020204030204" pitchFamily="34" charset="0"/>
                <a:ea typeface="Times New Roman" panose="02020603050405020304" pitchFamily="18" charset="0"/>
                <a:cs typeface="+mn-cs"/>
              </a:rPr>
            </a:br>
            <a:r>
              <a:rPr lang="he-IL" sz="2000" b="1" dirty="0">
                <a:solidFill>
                  <a:srgbClr val="FF0000"/>
                </a:solidFill>
                <a:latin typeface="Arial" panose="020B0604020202020204" pitchFamily="34" charset="0"/>
                <a:ea typeface="Times New Roman" panose="02020603050405020304" pitchFamily="18" charset="0"/>
                <a:cs typeface="+mn-cs"/>
              </a:rPr>
              <a:t>ניתן לפרק לתום יסודי, תום חטיבה עליונה וכן להוסיף ברמת </a:t>
            </a:r>
            <a:r>
              <a:rPr lang="he-IL" sz="2000" b="1" dirty="0" smtClean="0">
                <a:solidFill>
                  <a:srgbClr val="FF0000"/>
                </a:solidFill>
                <a:latin typeface="Arial" panose="020B0604020202020204" pitchFamily="34" charset="0"/>
                <a:ea typeface="Times New Roman" panose="02020603050405020304" pitchFamily="18" charset="0"/>
                <a:cs typeface="+mn-cs"/>
              </a:rPr>
              <a:t>מורה</a:t>
            </a:r>
            <a:endParaRPr lang="he-IL" sz="2000" b="1" dirty="0">
              <a:solidFill>
                <a:srgbClr val="C00000"/>
              </a:solidFill>
            </a:endParaRPr>
          </a:p>
        </p:txBody>
      </p:sp>
      <p:sp>
        <p:nvSpPr>
          <p:cNvPr id="3" name="מציין מיקום תוכן 2"/>
          <p:cNvSpPr>
            <a:spLocks noGrp="1"/>
          </p:cNvSpPr>
          <p:nvPr>
            <p:ph idx="1"/>
          </p:nvPr>
        </p:nvSpPr>
        <p:spPr>
          <a:xfrm>
            <a:off x="179512" y="2132856"/>
            <a:ext cx="8784976" cy="4464496"/>
          </a:xfrm>
        </p:spPr>
        <p:txBody>
          <a:bodyPr/>
          <a:lstStyle/>
          <a:p>
            <a:pPr marL="342900" lvl="0" indent="-342900">
              <a:lnSpc>
                <a:spcPct val="115000"/>
              </a:lnSpc>
              <a:spcAft>
                <a:spcPts val="0"/>
              </a:spcAft>
              <a:buFont typeface="Symbol" panose="05050102010706020507" pitchFamily="18" charset="2"/>
              <a:buChar char=""/>
            </a:pPr>
            <a:r>
              <a:rPr lang="he-IL" sz="4000" b="1" dirty="0">
                <a:latin typeface="Calibri" panose="020F0502020204030204" pitchFamily="34" charset="0"/>
                <a:ea typeface="Times New Roman" panose="02020603050405020304" pitchFamily="18" charset="0"/>
              </a:rPr>
              <a:t>מאמין בעצמו וביכולותיו </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he-IL" sz="4000" b="1" dirty="0">
                <a:latin typeface="Calibri" panose="020F0502020204030204" pitchFamily="34" charset="0"/>
                <a:ea typeface="Times New Roman" panose="02020603050405020304" pitchFamily="18" charset="0"/>
              </a:rPr>
              <a:t>חותר להצלחה בהתמדה</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he-IL" sz="4000" b="1" dirty="0">
                <a:latin typeface="Calibri" panose="020F0502020204030204" pitchFamily="34" charset="0"/>
                <a:ea typeface="Times New Roman" panose="02020603050405020304" pitchFamily="18" charset="0"/>
              </a:rPr>
              <a:t>פועל בהצלחה במצבים חדשים </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he-IL" sz="4000" b="1" dirty="0">
                <a:latin typeface="Calibri" panose="020F0502020204030204" pitchFamily="34" charset="0"/>
                <a:ea typeface="Times New Roman" panose="02020603050405020304" pitchFamily="18" charset="0"/>
              </a:rPr>
              <a:t>מסוגל להעריך את ביצועיו באובייקטיביות</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r>
              <a:rPr lang="he-IL" sz="4000" b="1" dirty="0">
                <a:latin typeface="Calibri" panose="020F0502020204030204" pitchFamily="34" charset="0"/>
                <a:ea typeface="Times New Roman" panose="02020603050405020304" pitchFamily="18" charset="0"/>
              </a:rPr>
              <a:t>משתף ברגשות</a:t>
            </a:r>
            <a:endParaRPr lang="he-IL" sz="4000" b="1" dirty="0"/>
          </a:p>
        </p:txBody>
      </p:sp>
    </p:spTree>
    <p:extLst>
      <p:ext uri="{BB962C8B-B14F-4D97-AF65-F5344CB8AC3E}">
        <p14:creationId xmlns:p14="http://schemas.microsoft.com/office/powerpoint/2010/main" val="32063978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908720"/>
            <a:ext cx="8229600" cy="795114"/>
          </a:xfrm>
          <a:solidFill>
            <a:srgbClr val="00FF00"/>
          </a:solidFill>
        </p:spPr>
        <p:txBody>
          <a:bodyPr/>
          <a:lstStyle/>
          <a:p>
            <a:pPr algn="ctr">
              <a:lnSpc>
                <a:spcPct val="115000"/>
              </a:lnSpc>
              <a:spcAft>
                <a:spcPts val="0"/>
              </a:spcAft>
            </a:pPr>
            <a:r>
              <a:rPr lang="en-US" sz="4800" dirty="0">
                <a:latin typeface="Calibri" panose="020F0502020204030204" pitchFamily="34" charset="0"/>
                <a:ea typeface="Times New Roman" panose="02020603050405020304" pitchFamily="18" charset="0"/>
                <a:cs typeface="Arial" panose="020B0604020202020204" pitchFamily="34" charset="0"/>
              </a:rPr>
              <a:t/>
            </a:r>
            <a:br>
              <a:rPr lang="en-US" sz="4800" dirty="0">
                <a:latin typeface="Calibri" panose="020F0502020204030204" pitchFamily="34" charset="0"/>
                <a:ea typeface="Times New Roman" panose="02020603050405020304" pitchFamily="18" charset="0"/>
                <a:cs typeface="Arial" panose="020B0604020202020204" pitchFamily="34" charset="0"/>
              </a:rPr>
            </a:br>
            <a:r>
              <a:rPr lang="he-IL" sz="4800" b="1" dirty="0">
                <a:solidFill>
                  <a:srgbClr val="FF0000"/>
                </a:solidFill>
                <a:latin typeface="Calibri" panose="020F0502020204030204" pitchFamily="34" charset="0"/>
                <a:ea typeface="Times New Roman" panose="02020603050405020304" pitchFamily="18" charset="0"/>
                <a:cs typeface="+mn-cs"/>
              </a:rPr>
              <a:t>תפקודי לומד נדרשים במאה ה- 21</a:t>
            </a:r>
            <a:endParaRPr lang="he-IL" b="1" dirty="0">
              <a:solidFill>
                <a:srgbClr val="FF0000"/>
              </a:solidFill>
              <a:cs typeface="+mn-cs"/>
            </a:endParaRPr>
          </a:p>
        </p:txBody>
      </p:sp>
      <p:sp>
        <p:nvSpPr>
          <p:cNvPr id="3" name="מציין מיקום תוכן 2"/>
          <p:cNvSpPr>
            <a:spLocks noGrp="1"/>
          </p:cNvSpPr>
          <p:nvPr>
            <p:ph idx="1"/>
          </p:nvPr>
        </p:nvSpPr>
        <p:spPr/>
        <p:txBody>
          <a:bodyPr/>
          <a:lstStyle/>
          <a:p>
            <a:pPr algn="ctr">
              <a:lnSpc>
                <a:spcPct val="115000"/>
              </a:lnSpc>
              <a:spcAft>
                <a:spcPts val="0"/>
              </a:spcAft>
            </a:pPr>
            <a:r>
              <a:rPr lang="he-IL" sz="5000" b="1" dirty="0" smtClean="0"/>
              <a:t>11. </a:t>
            </a:r>
            <a:r>
              <a:rPr lang="he-IL" sz="5400" b="1" dirty="0">
                <a:latin typeface="Calibri" panose="020F0502020204030204" pitchFamily="34" charset="0"/>
                <a:ea typeface="Times New Roman" panose="02020603050405020304" pitchFamily="18" charset="0"/>
              </a:rPr>
              <a:t>הכוונה עצמית בלמידה </a:t>
            </a:r>
            <a:endParaRPr lang="en-US" sz="5400" dirty="0">
              <a:latin typeface="Calibri" panose="020F0502020204030204" pitchFamily="34" charset="0"/>
              <a:ea typeface="Times New Roman" panose="02020603050405020304" pitchFamily="18" charset="0"/>
              <a:cs typeface="Arial" panose="020B0604020202020204" pitchFamily="34" charset="0"/>
            </a:endParaRPr>
          </a:p>
          <a:p>
            <a:pPr marL="0" indent="0" algn="ctr">
              <a:buNone/>
            </a:pPr>
            <a:r>
              <a:rPr lang="he-IL" sz="5400" b="1" dirty="0">
                <a:solidFill>
                  <a:srgbClr val="C00000"/>
                </a:solidFill>
                <a:latin typeface="Calibri" panose="020F0502020204030204" pitchFamily="34" charset="0"/>
                <a:ea typeface="Times New Roman" panose="02020603050405020304" pitchFamily="18" charset="0"/>
              </a:rPr>
              <a:t>(ניהול  הלמידה)</a:t>
            </a:r>
            <a:endParaRPr lang="he-IL" sz="5000" b="1" dirty="0"/>
          </a:p>
        </p:txBody>
      </p:sp>
    </p:spTree>
    <p:extLst>
      <p:ext uri="{BB962C8B-B14F-4D97-AF65-F5344CB8AC3E}">
        <p14:creationId xmlns:p14="http://schemas.microsoft.com/office/powerpoint/2010/main" val="23769294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908720"/>
            <a:ext cx="8712968" cy="1080120"/>
          </a:xfrm>
          <a:solidFill>
            <a:srgbClr val="FFFF00"/>
          </a:solidFill>
        </p:spPr>
        <p:txBody>
          <a:bodyPr/>
          <a:lstStyle/>
          <a:p>
            <a:pPr algn="ctr">
              <a:lnSpc>
                <a:spcPct val="115000"/>
              </a:lnSpc>
              <a:spcAft>
                <a:spcPts val="0"/>
              </a:spcAft>
            </a:pP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800" b="1" i="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תהליכי </a:t>
            </a:r>
            <a:r>
              <a:rPr lang="he-IL" sz="2800" b="1" i="1" dirty="0">
                <a:solidFill>
                  <a:srgbClr val="FF0000"/>
                </a:solidFill>
                <a:latin typeface="Calibri" panose="020F0502020204030204" pitchFamily="34" charset="0"/>
                <a:ea typeface="Times New Roman" panose="02020603050405020304" pitchFamily="18" charset="0"/>
                <a:cs typeface="David" panose="020E0502060401010101" pitchFamily="34" charset="-79"/>
              </a:rPr>
              <a:t>למידה הוראה והערכה משמעותיים מותאמים למאה ה-21 </a:t>
            </a:r>
            <a:r>
              <a:rPr lang="en-US"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t/>
            </a:r>
            <a:br>
              <a:rPr lang="en-US"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br>
            <a:r>
              <a:rPr lang="he-IL" sz="2800" b="1" i="1" dirty="0">
                <a:solidFill>
                  <a:srgbClr val="FF0000"/>
                </a:solidFill>
                <a:latin typeface="Calibri" panose="020F0502020204030204" pitchFamily="34" charset="0"/>
                <a:ea typeface="Times New Roman" panose="02020603050405020304" pitchFamily="18" charset="0"/>
                <a:cs typeface="David" panose="020E0502060401010101" pitchFamily="34" charset="-79"/>
              </a:rPr>
              <a:t> (בדגש על ערך, מעורבות, רלוונטיות</a:t>
            </a:r>
            <a:r>
              <a:rPr lang="he-IL" sz="2800" b="1" i="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a:t>
            </a:r>
            <a:endParaRPr lang="he-IL" sz="2000" dirty="0">
              <a:solidFill>
                <a:srgbClr val="C00000"/>
              </a:solidFill>
            </a:endParaRPr>
          </a:p>
        </p:txBody>
      </p:sp>
      <p:sp>
        <p:nvSpPr>
          <p:cNvPr id="3" name="מציין מיקום תוכן 2"/>
          <p:cNvSpPr>
            <a:spLocks noGrp="1"/>
          </p:cNvSpPr>
          <p:nvPr>
            <p:ph idx="1"/>
          </p:nvPr>
        </p:nvSpPr>
        <p:spPr>
          <a:xfrm>
            <a:off x="251520" y="2019890"/>
            <a:ext cx="8579296" cy="4649470"/>
          </a:xfrm>
        </p:spPr>
        <p:txBody>
          <a:bodyPr/>
          <a:lstStyle/>
          <a:p>
            <a:pPr marL="342900" lvl="0" indent="-342900">
              <a:lnSpc>
                <a:spcPct val="115000"/>
              </a:lnSpc>
              <a:spcAft>
                <a:spcPts val="0"/>
              </a:spcAft>
              <a:buFont typeface="Symbol" panose="05050102010706020507" pitchFamily="18" charset="2"/>
              <a:buChar char=""/>
            </a:pPr>
            <a:r>
              <a:rPr lang="he-IL" sz="3200" b="1" dirty="0">
                <a:latin typeface="Calibri" panose="020F0502020204030204" pitchFamily="34" charset="0"/>
                <a:ea typeface="Times New Roman" panose="02020603050405020304" pitchFamily="18" charset="0"/>
              </a:rPr>
              <a:t>זימון בחירה בתכנים, בדרכי הלמידה, בשותפים ללמידה </a:t>
            </a:r>
            <a:r>
              <a:rPr lang="he-IL" sz="3200" b="1" dirty="0" err="1">
                <a:latin typeface="Calibri" panose="020F0502020204030204" pitchFamily="34" charset="0"/>
                <a:ea typeface="Times New Roman" panose="02020603050405020304" pitchFamily="18" charset="0"/>
              </a:rPr>
              <a:t>וכו</a:t>
            </a:r>
            <a:r>
              <a:rPr lang="he-IL" sz="3200" b="1" dirty="0">
                <a:latin typeface="Calibri" panose="020F0502020204030204" pitchFamily="34" charset="0"/>
                <a:ea typeface="Times New Roman" panose="02020603050405020304" pitchFamily="18" charset="0"/>
              </a:rPr>
              <a:t>'.</a:t>
            </a:r>
            <a:endParaRPr lang="en-US" sz="32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he-IL" sz="3200" b="1" dirty="0">
                <a:latin typeface="Calibri" panose="020F0502020204030204" pitchFamily="34" charset="0"/>
                <a:ea typeface="Times New Roman" panose="02020603050405020304" pitchFamily="18" charset="0"/>
              </a:rPr>
              <a:t>פיתוח מיומנויות לשימוש מושכל במידע ממקורות שונים ולייצוג ידע בדרכים </a:t>
            </a:r>
            <a:r>
              <a:rPr lang="he-IL" sz="3200" b="1" dirty="0" smtClean="0">
                <a:latin typeface="Calibri" panose="020F0502020204030204" pitchFamily="34" charset="0"/>
                <a:ea typeface="Times New Roman" panose="02020603050405020304" pitchFamily="18" charset="0"/>
              </a:rPr>
              <a:t>מגוונות.</a:t>
            </a:r>
            <a:endParaRPr lang="en-US" sz="32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he-IL" sz="3200" b="1" dirty="0">
                <a:latin typeface="Calibri" panose="020F0502020204030204" pitchFamily="34" charset="0"/>
                <a:ea typeface="Times New Roman" panose="02020603050405020304" pitchFamily="18" charset="0"/>
              </a:rPr>
              <a:t>תרגול הצבת יעדים, תכנון השגתם, ביצועם והערכתם באמצעות מטלות קצרות טווח  וארוכות </a:t>
            </a:r>
            <a:r>
              <a:rPr lang="he-IL" sz="3200" b="1" dirty="0" smtClean="0">
                <a:latin typeface="Calibri" panose="020F0502020204030204" pitchFamily="34" charset="0"/>
                <a:ea typeface="Times New Roman" panose="02020603050405020304" pitchFamily="18" charset="0"/>
              </a:rPr>
              <a:t>טווח.</a:t>
            </a:r>
            <a:endParaRPr lang="en-US" sz="3200" b="1" dirty="0">
              <a:latin typeface="Calibri" panose="020F0502020204030204" pitchFamily="34" charset="0"/>
              <a:ea typeface="Times New Roman" panose="02020603050405020304" pitchFamily="18" charset="0"/>
              <a:cs typeface="Arial" panose="020B0604020202020204" pitchFamily="34" charset="0"/>
            </a:endParaRPr>
          </a:p>
          <a:p>
            <a:r>
              <a:rPr lang="he-IL" sz="3200" b="1" dirty="0">
                <a:latin typeface="Calibri" panose="020F0502020204030204" pitchFamily="34" charset="0"/>
                <a:ea typeface="Times New Roman" panose="02020603050405020304" pitchFamily="18" charset="0"/>
              </a:rPr>
              <a:t>פיתוח מיומנויות שימוש מושכל בטכנולוגיה הדיגיטאלית </a:t>
            </a:r>
            <a:r>
              <a:rPr lang="he-IL" sz="3200" b="1" dirty="0" smtClean="0">
                <a:latin typeface="Calibri" panose="020F0502020204030204" pitchFamily="34" charset="0"/>
                <a:ea typeface="Times New Roman" panose="02020603050405020304" pitchFamily="18" charset="0"/>
              </a:rPr>
              <a:t>.</a:t>
            </a:r>
            <a:endParaRPr lang="he-IL" sz="3200" b="1" dirty="0">
              <a:solidFill>
                <a:srgbClr val="0F243E"/>
              </a:solidFill>
              <a:latin typeface="Arial"/>
            </a:endParaRPr>
          </a:p>
        </p:txBody>
      </p:sp>
    </p:spTree>
    <p:extLst>
      <p:ext uri="{BB962C8B-B14F-4D97-AF65-F5344CB8AC3E}">
        <p14:creationId xmlns:p14="http://schemas.microsoft.com/office/powerpoint/2010/main" val="1687213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3568" y="836712"/>
            <a:ext cx="7986654" cy="1165811"/>
          </a:xfrm>
          <a:solidFill>
            <a:srgbClr val="00B0F0"/>
          </a:solidFill>
        </p:spPr>
        <p:txBody>
          <a:bodyPr/>
          <a:lstStyle/>
          <a:p>
            <a:pPr algn="ctr">
              <a:lnSpc>
                <a:spcPct val="115000"/>
              </a:lnSpc>
              <a:spcAft>
                <a:spcPts val="0"/>
              </a:spcAft>
            </a:pPr>
            <a:r>
              <a:rPr lang="he-IL" sz="2800" b="1" i="1" dirty="0" smtClean="0">
                <a:solidFill>
                  <a:srgbClr val="FF0000"/>
                </a:solidFill>
                <a:latin typeface="Calibri" panose="020F0502020204030204" pitchFamily="34" charset="0"/>
                <a:ea typeface="Times New Roman" panose="02020603050405020304" pitchFamily="18" charset="0"/>
                <a:cs typeface="+mn-cs"/>
              </a:rPr>
              <a:t/>
            </a:r>
            <a:br>
              <a:rPr lang="he-IL" sz="2800" b="1" i="1" dirty="0" smtClean="0">
                <a:solidFill>
                  <a:srgbClr val="FF0000"/>
                </a:solidFill>
                <a:latin typeface="Calibri" panose="020F0502020204030204" pitchFamily="34" charset="0"/>
                <a:ea typeface="Times New Roman" panose="02020603050405020304" pitchFamily="18" charset="0"/>
                <a:cs typeface="+mn-cs"/>
              </a:rPr>
            </a:br>
            <a:r>
              <a:rPr lang="he-IL" sz="2800" b="1" i="1" dirty="0">
                <a:solidFill>
                  <a:srgbClr val="FF0000"/>
                </a:solidFill>
                <a:latin typeface="Calibri" panose="020F0502020204030204" pitchFamily="34" charset="0"/>
                <a:ea typeface="Times New Roman" panose="02020603050405020304" pitchFamily="18" charset="0"/>
                <a:cs typeface="+mn-cs"/>
              </a:rPr>
              <a:t/>
            </a:r>
            <a:br>
              <a:rPr lang="he-IL" sz="2800" b="1" i="1" dirty="0">
                <a:solidFill>
                  <a:srgbClr val="FF0000"/>
                </a:solidFill>
                <a:latin typeface="Calibri" panose="020F0502020204030204" pitchFamily="34" charset="0"/>
                <a:ea typeface="Times New Roman" panose="02020603050405020304" pitchFamily="18" charset="0"/>
                <a:cs typeface="+mn-cs"/>
              </a:rPr>
            </a:br>
            <a:r>
              <a:rPr lang="he-IL" sz="4000" b="1" i="1" dirty="0" smtClean="0">
                <a:solidFill>
                  <a:srgbClr val="FF0000"/>
                </a:solidFill>
                <a:latin typeface="Calibri" panose="020F0502020204030204" pitchFamily="34" charset="0"/>
                <a:ea typeface="Times New Roman" panose="02020603050405020304" pitchFamily="18" charset="0"/>
                <a:cs typeface="+mn-cs"/>
              </a:rPr>
              <a:t>תוצאות/הישגים </a:t>
            </a:r>
            <a:r>
              <a:rPr lang="he-IL" sz="4000" b="1" i="1" dirty="0">
                <a:solidFill>
                  <a:srgbClr val="FF0000"/>
                </a:solidFill>
                <a:latin typeface="Calibri" panose="020F0502020204030204" pitchFamily="34" charset="0"/>
                <a:ea typeface="Times New Roman" panose="02020603050405020304" pitchFamily="18" charset="0"/>
                <a:cs typeface="+mn-cs"/>
              </a:rPr>
              <a:t>ברמת לומד</a:t>
            </a:r>
            <a:r>
              <a:rPr lang="en-US" sz="2800" b="1" dirty="0">
                <a:solidFill>
                  <a:srgbClr val="FF0000"/>
                </a:solidFill>
                <a:latin typeface="Calibri" panose="020F0502020204030204" pitchFamily="34" charset="0"/>
                <a:ea typeface="Times New Roman" panose="02020603050405020304" pitchFamily="18" charset="0"/>
                <a:cs typeface="+mn-cs"/>
              </a:rPr>
              <a:t/>
            </a:r>
            <a:br>
              <a:rPr lang="en-US" sz="2800" b="1" dirty="0">
                <a:solidFill>
                  <a:srgbClr val="FF0000"/>
                </a:solidFill>
                <a:latin typeface="Calibri" panose="020F0502020204030204" pitchFamily="34" charset="0"/>
                <a:ea typeface="Times New Roman" panose="02020603050405020304" pitchFamily="18" charset="0"/>
                <a:cs typeface="+mn-cs"/>
              </a:rPr>
            </a:br>
            <a:r>
              <a:rPr lang="he-IL" sz="2000" b="1" dirty="0">
                <a:solidFill>
                  <a:srgbClr val="FF0000"/>
                </a:solidFill>
                <a:latin typeface="Arial" panose="020B0604020202020204" pitchFamily="34" charset="0"/>
                <a:ea typeface="Times New Roman" panose="02020603050405020304" pitchFamily="18" charset="0"/>
                <a:cs typeface="+mn-cs"/>
              </a:rPr>
              <a:t>ניתן לפרק לתום יסודי, תום חטיבה עליונה וכן להוסיף ברמת </a:t>
            </a:r>
            <a:r>
              <a:rPr lang="he-IL" sz="2000" b="1" dirty="0" smtClean="0">
                <a:solidFill>
                  <a:srgbClr val="FF0000"/>
                </a:solidFill>
                <a:latin typeface="Arial" panose="020B0604020202020204" pitchFamily="34" charset="0"/>
                <a:ea typeface="Times New Roman" panose="02020603050405020304" pitchFamily="18" charset="0"/>
                <a:cs typeface="+mn-cs"/>
              </a:rPr>
              <a:t>מורה</a:t>
            </a:r>
            <a:endParaRPr lang="he-IL" sz="2000" b="1" dirty="0">
              <a:solidFill>
                <a:srgbClr val="C00000"/>
              </a:solidFill>
            </a:endParaRPr>
          </a:p>
        </p:txBody>
      </p:sp>
      <p:sp>
        <p:nvSpPr>
          <p:cNvPr id="3" name="מציין מיקום תוכן 2"/>
          <p:cNvSpPr>
            <a:spLocks noGrp="1"/>
          </p:cNvSpPr>
          <p:nvPr>
            <p:ph idx="1"/>
          </p:nvPr>
        </p:nvSpPr>
        <p:spPr>
          <a:xfrm>
            <a:off x="179512" y="2060848"/>
            <a:ext cx="8784976" cy="4536504"/>
          </a:xfrm>
        </p:spPr>
        <p:txBody>
          <a:bodyPr/>
          <a:lstStyle/>
          <a:p>
            <a:pPr marL="457200">
              <a:lnSpc>
                <a:spcPct val="115000"/>
              </a:lnSpc>
              <a:spcAft>
                <a:spcPts val="0"/>
              </a:spcAft>
            </a:pPr>
            <a:r>
              <a:rPr lang="he-IL" sz="2500" b="1" dirty="0">
                <a:latin typeface="Times New Roman" panose="02020603050405020304" pitchFamily="18" charset="0"/>
                <a:ea typeface="Times New Roman" panose="02020603050405020304" pitchFamily="18" charset="0"/>
              </a:rPr>
              <a:t>ביצוע תהליך למידה עצמאי הכולל: </a:t>
            </a:r>
            <a:endParaRPr lang="en-US" sz="25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he-IL" sz="2500" b="1" dirty="0">
                <a:latin typeface="Calibri" panose="020F0502020204030204" pitchFamily="34" charset="0"/>
                <a:ea typeface="Times New Roman" panose="02020603050405020304" pitchFamily="18" charset="0"/>
              </a:rPr>
              <a:t>הצבת שאלות</a:t>
            </a:r>
            <a:endParaRPr lang="en-US" sz="25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he-IL" sz="2500" b="1" dirty="0">
                <a:latin typeface="Calibri" panose="020F0502020204030204" pitchFamily="34" charset="0"/>
                <a:ea typeface="Times New Roman" panose="02020603050405020304" pitchFamily="18" charset="0"/>
              </a:rPr>
              <a:t>הגדרת יעדים</a:t>
            </a:r>
            <a:endParaRPr lang="en-US" sz="25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he-IL" sz="2500" b="1" dirty="0">
                <a:latin typeface="Calibri" panose="020F0502020204030204" pitchFamily="34" charset="0"/>
                <a:ea typeface="Times New Roman" panose="02020603050405020304" pitchFamily="18" charset="0"/>
              </a:rPr>
              <a:t>הכנת תכנית עבודה להשגת מטרותיו</a:t>
            </a:r>
            <a:endParaRPr lang="en-US" sz="25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he-IL" sz="2500" b="1" dirty="0">
                <a:latin typeface="Calibri" panose="020F0502020204030204" pitchFamily="34" charset="0"/>
                <a:ea typeface="Times New Roman" panose="02020603050405020304" pitchFamily="18" charset="0"/>
              </a:rPr>
              <a:t>ביצוע התכנית תוך: שימוש במקורות מידע מגוונים, שיפוט והערכה שלהם, שימוש בשיטות יעילות לקבלת מידע ולהפצתו</a:t>
            </a:r>
            <a:endParaRPr lang="en-US" sz="25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he-IL" sz="2500" b="1" dirty="0">
                <a:latin typeface="Calibri" panose="020F0502020204030204" pitchFamily="34" charset="0"/>
                <a:ea typeface="Times New Roman" panose="02020603050405020304" pitchFamily="18" charset="0"/>
              </a:rPr>
              <a:t>ביצוע רפלקציה וקבלת משוב </a:t>
            </a:r>
            <a:endParaRPr lang="en-US" sz="25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he-IL" sz="2500" b="1" dirty="0">
                <a:latin typeface="Calibri" panose="020F0502020204030204" pitchFamily="34" charset="0"/>
                <a:ea typeface="Times New Roman" panose="02020603050405020304" pitchFamily="18" charset="0"/>
              </a:rPr>
              <a:t>הערכה עצמית של התוצר והתהליך</a:t>
            </a:r>
            <a:endParaRPr lang="en-US" sz="2500" b="1" dirty="0">
              <a:latin typeface="Calibri" panose="020F0502020204030204" pitchFamily="34" charset="0"/>
              <a:ea typeface="Times New Roman" panose="02020603050405020304" pitchFamily="18" charset="0"/>
              <a:cs typeface="Arial" panose="020B0604020202020204" pitchFamily="34" charset="0"/>
            </a:endParaRPr>
          </a:p>
          <a:p>
            <a:r>
              <a:rPr lang="he-IL" sz="2500" b="1" dirty="0">
                <a:latin typeface="Calibri" panose="020F0502020204030204" pitchFamily="34" charset="0"/>
                <a:ea typeface="Times New Roman" panose="02020603050405020304" pitchFamily="18" charset="0"/>
              </a:rPr>
              <a:t>התנהלות אתית</a:t>
            </a:r>
            <a:r>
              <a:rPr lang="he-IL" sz="2500" b="1" dirty="0">
                <a:latin typeface="Times New Roman" panose="02020603050405020304" pitchFamily="18" charset="0"/>
                <a:ea typeface="Times New Roman" panose="02020603050405020304" pitchFamily="18" charset="0"/>
              </a:rPr>
              <a:t> ובטוחה במרחב הממשי </a:t>
            </a:r>
            <a:r>
              <a:rPr lang="he-IL" sz="2500" b="1" dirty="0" smtClean="0">
                <a:latin typeface="Times New Roman" panose="02020603050405020304" pitchFamily="18" charset="0"/>
                <a:ea typeface="Times New Roman" panose="02020603050405020304" pitchFamily="18" charset="0"/>
              </a:rPr>
              <a:t>והווירטואלית</a:t>
            </a:r>
            <a:endParaRPr lang="he-IL" sz="2500" b="1" dirty="0"/>
          </a:p>
        </p:txBody>
      </p:sp>
    </p:spTree>
    <p:extLst>
      <p:ext uri="{BB962C8B-B14F-4D97-AF65-F5344CB8AC3E}">
        <p14:creationId xmlns:p14="http://schemas.microsoft.com/office/powerpoint/2010/main" val="10682020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908720"/>
            <a:ext cx="8229600" cy="795114"/>
          </a:xfrm>
          <a:solidFill>
            <a:srgbClr val="00FF00"/>
          </a:solidFill>
        </p:spPr>
        <p:txBody>
          <a:bodyPr/>
          <a:lstStyle/>
          <a:p>
            <a:pPr algn="ctr">
              <a:lnSpc>
                <a:spcPct val="115000"/>
              </a:lnSpc>
              <a:spcAft>
                <a:spcPts val="0"/>
              </a:spcAft>
            </a:pPr>
            <a:r>
              <a:rPr lang="en-US" sz="4800" dirty="0">
                <a:latin typeface="Calibri" panose="020F0502020204030204" pitchFamily="34" charset="0"/>
                <a:ea typeface="Times New Roman" panose="02020603050405020304" pitchFamily="18" charset="0"/>
                <a:cs typeface="Arial" panose="020B0604020202020204" pitchFamily="34" charset="0"/>
              </a:rPr>
              <a:t/>
            </a:r>
            <a:br>
              <a:rPr lang="en-US" sz="4800" dirty="0">
                <a:latin typeface="Calibri" panose="020F0502020204030204" pitchFamily="34" charset="0"/>
                <a:ea typeface="Times New Roman" panose="02020603050405020304" pitchFamily="18" charset="0"/>
                <a:cs typeface="Arial" panose="020B0604020202020204" pitchFamily="34" charset="0"/>
              </a:rPr>
            </a:br>
            <a:r>
              <a:rPr lang="he-IL" sz="4800" b="1" dirty="0">
                <a:solidFill>
                  <a:srgbClr val="FF0000"/>
                </a:solidFill>
                <a:latin typeface="Calibri" panose="020F0502020204030204" pitchFamily="34" charset="0"/>
                <a:ea typeface="Times New Roman" panose="02020603050405020304" pitchFamily="18" charset="0"/>
                <a:cs typeface="+mn-cs"/>
              </a:rPr>
              <a:t>תפקודי לומד נדרשים במאה ה- 21</a:t>
            </a:r>
            <a:endParaRPr lang="he-IL" b="1" dirty="0">
              <a:solidFill>
                <a:srgbClr val="FF0000"/>
              </a:solidFill>
              <a:cs typeface="+mn-cs"/>
            </a:endParaRPr>
          </a:p>
        </p:txBody>
      </p:sp>
      <p:sp>
        <p:nvSpPr>
          <p:cNvPr id="3" name="מציין מיקום תוכן 2"/>
          <p:cNvSpPr>
            <a:spLocks noGrp="1"/>
          </p:cNvSpPr>
          <p:nvPr>
            <p:ph idx="1"/>
          </p:nvPr>
        </p:nvSpPr>
        <p:spPr/>
        <p:txBody>
          <a:bodyPr/>
          <a:lstStyle/>
          <a:p>
            <a:pPr algn="ctr">
              <a:lnSpc>
                <a:spcPct val="115000"/>
              </a:lnSpc>
              <a:spcAft>
                <a:spcPts val="0"/>
              </a:spcAft>
            </a:pPr>
            <a:r>
              <a:rPr lang="he-IL" sz="5000" b="1" dirty="0" smtClean="0"/>
              <a:t>12.</a:t>
            </a:r>
            <a:r>
              <a:rPr lang="he-IL" sz="5400" b="1" dirty="0" smtClean="0">
                <a:latin typeface="Calibri" panose="020F0502020204030204" pitchFamily="34" charset="0"/>
                <a:ea typeface="Times New Roman" panose="02020603050405020304" pitchFamily="18" charset="0"/>
              </a:rPr>
              <a:t> </a:t>
            </a:r>
            <a:r>
              <a:rPr lang="he-IL" sz="5400" b="1" dirty="0">
                <a:latin typeface="Calibri" panose="020F0502020204030204" pitchFamily="34" charset="0"/>
                <a:ea typeface="Times New Roman" panose="02020603050405020304" pitchFamily="18" charset="0"/>
              </a:rPr>
              <a:t>למידה </a:t>
            </a:r>
            <a:r>
              <a:rPr lang="he-IL" sz="5400" b="1" dirty="0" smtClean="0">
                <a:latin typeface="Calibri" panose="020F0502020204030204" pitchFamily="34" charset="0"/>
                <a:ea typeface="Times New Roman" panose="02020603050405020304" pitchFamily="18" charset="0"/>
              </a:rPr>
              <a:t>חושית - </a:t>
            </a:r>
            <a:r>
              <a:rPr lang="he-IL" sz="5400" b="1" dirty="0">
                <a:latin typeface="Calibri" panose="020F0502020204030204" pitchFamily="34" charset="0"/>
                <a:ea typeface="Times New Roman" panose="02020603050405020304" pitchFamily="18" charset="0"/>
              </a:rPr>
              <a:t>תנועתית</a:t>
            </a:r>
            <a:endParaRPr lang="en-US" sz="5400" dirty="0">
              <a:latin typeface="Calibri" panose="020F0502020204030204" pitchFamily="34" charset="0"/>
              <a:ea typeface="Times New Roman" panose="02020603050405020304" pitchFamily="18" charset="0"/>
              <a:cs typeface="Arial" panose="020B0604020202020204" pitchFamily="34" charset="0"/>
            </a:endParaRPr>
          </a:p>
          <a:p>
            <a:pPr marL="0" indent="0" algn="ctr">
              <a:lnSpc>
                <a:spcPct val="115000"/>
              </a:lnSpc>
              <a:spcAft>
                <a:spcPts val="0"/>
              </a:spcAft>
              <a:buNone/>
            </a:pPr>
            <a:r>
              <a:rPr lang="he-IL" sz="5400" b="1" dirty="0">
                <a:solidFill>
                  <a:srgbClr val="C00000"/>
                </a:solidFill>
                <a:latin typeface="Calibri" panose="020F0502020204030204" pitchFamily="34" charset="0"/>
                <a:ea typeface="Times New Roman" panose="02020603050405020304" pitchFamily="18" charset="0"/>
              </a:rPr>
              <a:t>(חושי תנועתי)</a:t>
            </a:r>
            <a:endParaRPr lang="en-US" sz="5400" dirty="0">
              <a:latin typeface="Calibri" panose="020F0502020204030204" pitchFamily="34" charset="0"/>
              <a:ea typeface="Times New Roman" panose="02020603050405020304" pitchFamily="18" charset="0"/>
              <a:cs typeface="Arial" panose="020B0604020202020204" pitchFamily="34" charset="0"/>
            </a:endParaRPr>
          </a:p>
          <a:p>
            <a:pPr algn="ctr"/>
            <a:endParaRPr lang="he-IL" sz="5000" b="1" dirty="0"/>
          </a:p>
        </p:txBody>
      </p:sp>
    </p:spTree>
    <p:extLst>
      <p:ext uri="{BB962C8B-B14F-4D97-AF65-F5344CB8AC3E}">
        <p14:creationId xmlns:p14="http://schemas.microsoft.com/office/powerpoint/2010/main" val="31001507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908720"/>
            <a:ext cx="8712968" cy="1080120"/>
          </a:xfrm>
          <a:solidFill>
            <a:srgbClr val="FFFF00"/>
          </a:solidFill>
        </p:spPr>
        <p:txBody>
          <a:bodyPr/>
          <a:lstStyle/>
          <a:p>
            <a:pPr algn="ctr">
              <a:lnSpc>
                <a:spcPct val="115000"/>
              </a:lnSpc>
              <a:spcAft>
                <a:spcPts val="0"/>
              </a:spcAft>
            </a:pP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800" b="1" i="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תהליכי </a:t>
            </a:r>
            <a:r>
              <a:rPr lang="he-IL" sz="2800" b="1" i="1" dirty="0">
                <a:solidFill>
                  <a:srgbClr val="FF0000"/>
                </a:solidFill>
                <a:latin typeface="Calibri" panose="020F0502020204030204" pitchFamily="34" charset="0"/>
                <a:ea typeface="Times New Roman" panose="02020603050405020304" pitchFamily="18" charset="0"/>
                <a:cs typeface="David" panose="020E0502060401010101" pitchFamily="34" charset="-79"/>
              </a:rPr>
              <a:t>למידה הוראה והערכה משמעותיים מותאמים למאה ה-21 </a:t>
            </a:r>
            <a:r>
              <a:rPr lang="en-US"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t/>
            </a:r>
            <a:br>
              <a:rPr lang="en-US"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br>
            <a:r>
              <a:rPr lang="he-IL" sz="2800" b="1" i="1" dirty="0">
                <a:solidFill>
                  <a:srgbClr val="FF0000"/>
                </a:solidFill>
                <a:latin typeface="Calibri" panose="020F0502020204030204" pitchFamily="34" charset="0"/>
                <a:ea typeface="Times New Roman" panose="02020603050405020304" pitchFamily="18" charset="0"/>
                <a:cs typeface="David" panose="020E0502060401010101" pitchFamily="34" charset="-79"/>
              </a:rPr>
              <a:t> (בדגש על ערך, מעורבות, רלוונטיות</a:t>
            </a:r>
            <a:r>
              <a:rPr lang="he-IL" sz="2800" b="1" i="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a:t>
            </a:r>
            <a:endParaRPr lang="he-IL" sz="2000" dirty="0">
              <a:solidFill>
                <a:srgbClr val="C00000"/>
              </a:solidFill>
            </a:endParaRPr>
          </a:p>
        </p:txBody>
      </p:sp>
      <p:sp>
        <p:nvSpPr>
          <p:cNvPr id="3" name="מציין מיקום תוכן 2"/>
          <p:cNvSpPr>
            <a:spLocks noGrp="1"/>
          </p:cNvSpPr>
          <p:nvPr>
            <p:ph idx="1"/>
          </p:nvPr>
        </p:nvSpPr>
        <p:spPr>
          <a:xfrm>
            <a:off x="251520" y="2204864"/>
            <a:ext cx="8445624" cy="4104456"/>
          </a:xfrm>
        </p:spPr>
        <p:txBody>
          <a:bodyPr/>
          <a:lstStyle/>
          <a:p>
            <a:r>
              <a:rPr lang="he-IL" sz="5400" b="1" dirty="0">
                <a:latin typeface="Calibri" panose="020F0502020204030204" pitchFamily="34" charset="0"/>
                <a:ea typeface="Times New Roman" panose="02020603050405020304" pitchFamily="18" charset="0"/>
              </a:rPr>
              <a:t>שילוב התנסויות חושיות-תנועתיות בלמידה: התמצאות במרחב, קואורדינציה, יציבה, אסתטיקה, מוסיקה. </a:t>
            </a:r>
            <a:endParaRPr lang="he-IL" sz="5000" b="1" dirty="0">
              <a:solidFill>
                <a:srgbClr val="0F243E"/>
              </a:solidFill>
              <a:latin typeface="Arial"/>
            </a:endParaRPr>
          </a:p>
        </p:txBody>
      </p:sp>
    </p:spTree>
    <p:extLst>
      <p:ext uri="{BB962C8B-B14F-4D97-AF65-F5344CB8AC3E}">
        <p14:creationId xmlns:p14="http://schemas.microsoft.com/office/powerpoint/2010/main" val="31505807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3568" y="836712"/>
            <a:ext cx="7986654" cy="1165811"/>
          </a:xfrm>
          <a:solidFill>
            <a:srgbClr val="00B0F0"/>
          </a:solidFill>
        </p:spPr>
        <p:txBody>
          <a:bodyPr/>
          <a:lstStyle/>
          <a:p>
            <a:pPr algn="ctr">
              <a:lnSpc>
                <a:spcPct val="115000"/>
              </a:lnSpc>
              <a:spcAft>
                <a:spcPts val="0"/>
              </a:spcAft>
            </a:pPr>
            <a:r>
              <a:rPr lang="he-IL" sz="2800" b="1" i="1" dirty="0" smtClean="0">
                <a:solidFill>
                  <a:srgbClr val="FF0000"/>
                </a:solidFill>
                <a:latin typeface="Calibri" panose="020F0502020204030204" pitchFamily="34" charset="0"/>
                <a:ea typeface="Times New Roman" panose="02020603050405020304" pitchFamily="18" charset="0"/>
                <a:cs typeface="+mn-cs"/>
              </a:rPr>
              <a:t/>
            </a:r>
            <a:br>
              <a:rPr lang="he-IL" sz="2800" b="1" i="1" dirty="0" smtClean="0">
                <a:solidFill>
                  <a:srgbClr val="FF0000"/>
                </a:solidFill>
                <a:latin typeface="Calibri" panose="020F0502020204030204" pitchFamily="34" charset="0"/>
                <a:ea typeface="Times New Roman" panose="02020603050405020304" pitchFamily="18" charset="0"/>
                <a:cs typeface="+mn-cs"/>
              </a:rPr>
            </a:br>
            <a:r>
              <a:rPr lang="he-IL" sz="2800" b="1" i="1" dirty="0">
                <a:solidFill>
                  <a:srgbClr val="FF0000"/>
                </a:solidFill>
                <a:latin typeface="Calibri" panose="020F0502020204030204" pitchFamily="34" charset="0"/>
                <a:ea typeface="Times New Roman" panose="02020603050405020304" pitchFamily="18" charset="0"/>
                <a:cs typeface="+mn-cs"/>
              </a:rPr>
              <a:t/>
            </a:r>
            <a:br>
              <a:rPr lang="he-IL" sz="2800" b="1" i="1" dirty="0">
                <a:solidFill>
                  <a:srgbClr val="FF0000"/>
                </a:solidFill>
                <a:latin typeface="Calibri" panose="020F0502020204030204" pitchFamily="34" charset="0"/>
                <a:ea typeface="Times New Roman" panose="02020603050405020304" pitchFamily="18" charset="0"/>
                <a:cs typeface="+mn-cs"/>
              </a:rPr>
            </a:br>
            <a:r>
              <a:rPr lang="he-IL" sz="4000" b="1" i="1" dirty="0" smtClean="0">
                <a:solidFill>
                  <a:srgbClr val="FF0000"/>
                </a:solidFill>
                <a:latin typeface="Calibri" panose="020F0502020204030204" pitchFamily="34" charset="0"/>
                <a:ea typeface="Times New Roman" panose="02020603050405020304" pitchFamily="18" charset="0"/>
                <a:cs typeface="+mn-cs"/>
              </a:rPr>
              <a:t>תוצאות/הישגים </a:t>
            </a:r>
            <a:r>
              <a:rPr lang="he-IL" sz="4000" b="1" i="1" dirty="0">
                <a:solidFill>
                  <a:srgbClr val="FF0000"/>
                </a:solidFill>
                <a:latin typeface="Calibri" panose="020F0502020204030204" pitchFamily="34" charset="0"/>
                <a:ea typeface="Times New Roman" panose="02020603050405020304" pitchFamily="18" charset="0"/>
                <a:cs typeface="+mn-cs"/>
              </a:rPr>
              <a:t>ברמת לומד</a:t>
            </a:r>
            <a:r>
              <a:rPr lang="en-US" sz="2800" b="1" dirty="0">
                <a:solidFill>
                  <a:srgbClr val="FF0000"/>
                </a:solidFill>
                <a:latin typeface="Calibri" panose="020F0502020204030204" pitchFamily="34" charset="0"/>
                <a:ea typeface="Times New Roman" panose="02020603050405020304" pitchFamily="18" charset="0"/>
                <a:cs typeface="+mn-cs"/>
              </a:rPr>
              <a:t/>
            </a:r>
            <a:br>
              <a:rPr lang="en-US" sz="2800" b="1" dirty="0">
                <a:solidFill>
                  <a:srgbClr val="FF0000"/>
                </a:solidFill>
                <a:latin typeface="Calibri" panose="020F0502020204030204" pitchFamily="34" charset="0"/>
                <a:ea typeface="Times New Roman" panose="02020603050405020304" pitchFamily="18" charset="0"/>
                <a:cs typeface="+mn-cs"/>
              </a:rPr>
            </a:br>
            <a:r>
              <a:rPr lang="he-IL" sz="2000" b="1" dirty="0">
                <a:solidFill>
                  <a:srgbClr val="FF0000"/>
                </a:solidFill>
                <a:latin typeface="Arial" panose="020B0604020202020204" pitchFamily="34" charset="0"/>
                <a:ea typeface="Times New Roman" panose="02020603050405020304" pitchFamily="18" charset="0"/>
                <a:cs typeface="+mn-cs"/>
              </a:rPr>
              <a:t>ניתן לפרק לתום יסודי, תום חטיבה עליונה וכן להוסיף ברמת </a:t>
            </a:r>
            <a:r>
              <a:rPr lang="he-IL" sz="2000" b="1" dirty="0" smtClean="0">
                <a:solidFill>
                  <a:srgbClr val="FF0000"/>
                </a:solidFill>
                <a:latin typeface="Arial" panose="020B0604020202020204" pitchFamily="34" charset="0"/>
                <a:ea typeface="Times New Roman" panose="02020603050405020304" pitchFamily="18" charset="0"/>
                <a:cs typeface="+mn-cs"/>
              </a:rPr>
              <a:t>מורה</a:t>
            </a:r>
            <a:endParaRPr lang="he-IL" sz="2000" b="1" dirty="0">
              <a:solidFill>
                <a:srgbClr val="C00000"/>
              </a:solidFill>
            </a:endParaRPr>
          </a:p>
        </p:txBody>
      </p:sp>
      <p:sp>
        <p:nvSpPr>
          <p:cNvPr id="3" name="מציין מיקום תוכן 2"/>
          <p:cNvSpPr>
            <a:spLocks noGrp="1"/>
          </p:cNvSpPr>
          <p:nvPr>
            <p:ph idx="1"/>
          </p:nvPr>
        </p:nvSpPr>
        <p:spPr>
          <a:xfrm>
            <a:off x="179512" y="2204864"/>
            <a:ext cx="8784976" cy="4392488"/>
          </a:xfrm>
        </p:spPr>
        <p:txBody>
          <a:bodyPr/>
          <a:lstStyle/>
          <a:p>
            <a:r>
              <a:rPr lang="he-IL" sz="5000" b="1" dirty="0">
                <a:latin typeface="Times New Roman" panose="02020603050405020304" pitchFamily="18" charset="0"/>
                <a:ea typeface="Times New Roman" panose="02020603050405020304" pitchFamily="18" charset="0"/>
              </a:rPr>
              <a:t>ייצוג למידה באמצעות תנועה</a:t>
            </a:r>
            <a:r>
              <a:rPr lang="he-IL" sz="5000" b="1" dirty="0" smtClean="0">
                <a:latin typeface="Times New Roman" panose="02020603050405020304" pitchFamily="18" charset="0"/>
                <a:ea typeface="Times New Roman" panose="02020603050405020304" pitchFamily="18" charset="0"/>
              </a:rPr>
              <a:t>,   </a:t>
            </a:r>
            <a:r>
              <a:rPr lang="he-IL" sz="5000" b="1" dirty="0">
                <a:latin typeface="Times New Roman" panose="02020603050405020304" pitchFamily="18" charset="0"/>
                <a:ea typeface="Times New Roman" panose="02020603050405020304" pitchFamily="18" charset="0"/>
              </a:rPr>
              <a:t>צליל, צבע וצורה</a:t>
            </a:r>
            <a:endParaRPr lang="he-IL" sz="5000" b="1" dirty="0"/>
          </a:p>
        </p:txBody>
      </p:sp>
    </p:spTree>
    <p:extLst>
      <p:ext uri="{BB962C8B-B14F-4D97-AF65-F5344CB8AC3E}">
        <p14:creationId xmlns:p14="http://schemas.microsoft.com/office/powerpoint/2010/main" val="838265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908720"/>
            <a:ext cx="8229600" cy="795114"/>
          </a:xfrm>
          <a:solidFill>
            <a:srgbClr val="00FF00"/>
          </a:solidFill>
        </p:spPr>
        <p:txBody>
          <a:bodyPr/>
          <a:lstStyle/>
          <a:p>
            <a:pPr algn="ctr">
              <a:lnSpc>
                <a:spcPct val="115000"/>
              </a:lnSpc>
              <a:spcAft>
                <a:spcPts val="0"/>
              </a:spcAft>
            </a:pPr>
            <a:r>
              <a:rPr lang="en-US" sz="4800" dirty="0">
                <a:latin typeface="Calibri" panose="020F0502020204030204" pitchFamily="34" charset="0"/>
                <a:ea typeface="Times New Roman" panose="02020603050405020304" pitchFamily="18" charset="0"/>
                <a:cs typeface="Arial" panose="020B0604020202020204" pitchFamily="34" charset="0"/>
              </a:rPr>
              <a:t/>
            </a:r>
            <a:br>
              <a:rPr lang="en-US" sz="4800" dirty="0">
                <a:latin typeface="Calibri" panose="020F0502020204030204" pitchFamily="34" charset="0"/>
                <a:ea typeface="Times New Roman" panose="02020603050405020304" pitchFamily="18" charset="0"/>
                <a:cs typeface="Arial" panose="020B0604020202020204" pitchFamily="34" charset="0"/>
              </a:rPr>
            </a:br>
            <a:r>
              <a:rPr lang="he-IL" sz="4800" b="1" dirty="0">
                <a:solidFill>
                  <a:srgbClr val="FF0000"/>
                </a:solidFill>
                <a:latin typeface="Calibri" panose="020F0502020204030204" pitchFamily="34" charset="0"/>
                <a:ea typeface="Times New Roman" panose="02020603050405020304" pitchFamily="18" charset="0"/>
                <a:cs typeface="+mn-cs"/>
              </a:rPr>
              <a:t>תפקודי לומד נדרשים במאה ה- 21</a:t>
            </a:r>
            <a:endParaRPr lang="he-IL" b="1" dirty="0">
              <a:solidFill>
                <a:srgbClr val="FF0000"/>
              </a:solidFill>
              <a:cs typeface="+mn-cs"/>
            </a:endParaRPr>
          </a:p>
        </p:txBody>
      </p:sp>
      <p:sp>
        <p:nvSpPr>
          <p:cNvPr id="3" name="מציין מיקום תוכן 2"/>
          <p:cNvSpPr>
            <a:spLocks noGrp="1"/>
          </p:cNvSpPr>
          <p:nvPr>
            <p:ph idx="1"/>
          </p:nvPr>
        </p:nvSpPr>
        <p:spPr>
          <a:xfrm>
            <a:off x="467623" y="1710750"/>
            <a:ext cx="8229600" cy="4389437"/>
          </a:xfrm>
        </p:spPr>
        <p:txBody>
          <a:bodyPr/>
          <a:lstStyle/>
          <a:p>
            <a:pPr algn="ctr">
              <a:spcAft>
                <a:spcPts val="0"/>
              </a:spcAft>
            </a:pPr>
            <a:r>
              <a:rPr lang="he-IL" sz="5000" b="1" dirty="0" smtClean="0"/>
              <a:t>1.</a:t>
            </a:r>
            <a:r>
              <a:rPr lang="he-IL" sz="5400" b="1" dirty="0">
                <a:latin typeface="Calibri" panose="020F0502020204030204" pitchFamily="34" charset="0"/>
                <a:ea typeface="Times New Roman" panose="02020603050405020304" pitchFamily="18" charset="0"/>
              </a:rPr>
              <a:t> הבנה מעמיקה בבסיס ידע שהוגדר בתכנית הלימודים</a:t>
            </a:r>
            <a:r>
              <a:rPr lang="he-IL" sz="5400" dirty="0">
                <a:latin typeface="Calibri" panose="020F0502020204030204" pitchFamily="34" charset="0"/>
                <a:ea typeface="Times New Roman" panose="02020603050405020304" pitchFamily="18" charset="0"/>
              </a:rPr>
              <a:t> </a:t>
            </a:r>
            <a:endParaRPr lang="en-US" sz="5400" dirty="0">
              <a:latin typeface="Calibri" panose="020F0502020204030204" pitchFamily="34" charset="0"/>
              <a:ea typeface="Times New Roman" panose="02020603050405020304" pitchFamily="18" charset="0"/>
              <a:cs typeface="Arial" panose="020B0604020202020204" pitchFamily="34" charset="0"/>
            </a:endParaRPr>
          </a:p>
          <a:p>
            <a:pPr marL="0" indent="0" algn="ctr">
              <a:spcAft>
                <a:spcPts val="0"/>
              </a:spcAft>
              <a:buNone/>
            </a:pPr>
            <a:r>
              <a:rPr lang="he-IL" sz="5400" b="1" dirty="0">
                <a:latin typeface="Calibri" panose="020F0502020204030204" pitchFamily="34" charset="0"/>
                <a:ea typeface="Times New Roman" panose="02020603050405020304" pitchFamily="18" charset="0"/>
              </a:rPr>
              <a:t>ובנושאי הבחירה</a:t>
            </a:r>
            <a:endParaRPr lang="en-US" sz="5400" dirty="0">
              <a:latin typeface="Calibri" panose="020F0502020204030204" pitchFamily="34" charset="0"/>
              <a:ea typeface="Times New Roman" panose="02020603050405020304" pitchFamily="18" charset="0"/>
              <a:cs typeface="Arial" panose="020B0604020202020204" pitchFamily="34" charset="0"/>
            </a:endParaRPr>
          </a:p>
          <a:p>
            <a:pPr marL="0" indent="0" algn="ctr">
              <a:buNone/>
            </a:pPr>
            <a:r>
              <a:rPr lang="he-IL" sz="5400" b="1" dirty="0">
                <a:solidFill>
                  <a:srgbClr val="C00000"/>
                </a:solidFill>
                <a:latin typeface="Calibri" panose="020F0502020204030204" pitchFamily="34" charset="0"/>
                <a:ea typeface="Times New Roman" panose="02020603050405020304" pitchFamily="18" charset="0"/>
              </a:rPr>
              <a:t>(קוגניטיבי)</a:t>
            </a:r>
            <a:endParaRPr lang="he-IL" sz="5000" b="1" dirty="0"/>
          </a:p>
        </p:txBody>
      </p:sp>
    </p:spTree>
    <p:extLst>
      <p:ext uri="{BB962C8B-B14F-4D97-AF65-F5344CB8AC3E}">
        <p14:creationId xmlns:p14="http://schemas.microsoft.com/office/powerpoint/2010/main" val="2527044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908720"/>
            <a:ext cx="8712968" cy="1080120"/>
          </a:xfrm>
          <a:solidFill>
            <a:srgbClr val="FFFF00"/>
          </a:solidFill>
        </p:spPr>
        <p:txBody>
          <a:bodyPr/>
          <a:lstStyle/>
          <a:p>
            <a:pPr algn="ctr">
              <a:lnSpc>
                <a:spcPct val="115000"/>
              </a:lnSpc>
              <a:spcAft>
                <a:spcPts val="0"/>
              </a:spcAft>
            </a:pP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800" b="1" i="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תהליכי </a:t>
            </a:r>
            <a:r>
              <a:rPr lang="he-IL" sz="2800" b="1" i="1" dirty="0">
                <a:solidFill>
                  <a:srgbClr val="FF0000"/>
                </a:solidFill>
                <a:latin typeface="Calibri" panose="020F0502020204030204" pitchFamily="34" charset="0"/>
                <a:ea typeface="Times New Roman" panose="02020603050405020304" pitchFamily="18" charset="0"/>
                <a:cs typeface="David" panose="020E0502060401010101" pitchFamily="34" charset="-79"/>
              </a:rPr>
              <a:t>למידה הוראה והערכה משמעותיים מותאמים למאה ה-21 </a:t>
            </a:r>
            <a:r>
              <a:rPr lang="en-US"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t/>
            </a:r>
            <a:br>
              <a:rPr lang="en-US"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br>
            <a:r>
              <a:rPr lang="he-IL" sz="2800" b="1" i="1" dirty="0">
                <a:solidFill>
                  <a:srgbClr val="FF0000"/>
                </a:solidFill>
                <a:latin typeface="Calibri" panose="020F0502020204030204" pitchFamily="34" charset="0"/>
                <a:ea typeface="Times New Roman" panose="02020603050405020304" pitchFamily="18" charset="0"/>
                <a:cs typeface="David" panose="020E0502060401010101" pitchFamily="34" charset="-79"/>
              </a:rPr>
              <a:t> (בדגש על ערך, מעורבות, רלוונטיות</a:t>
            </a:r>
            <a:r>
              <a:rPr lang="he-IL" sz="2800" b="1" i="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a:t>
            </a:r>
            <a:endParaRPr lang="he-IL" sz="2000" dirty="0">
              <a:solidFill>
                <a:srgbClr val="C00000"/>
              </a:solidFill>
            </a:endParaRPr>
          </a:p>
        </p:txBody>
      </p:sp>
      <p:sp>
        <p:nvSpPr>
          <p:cNvPr id="3" name="מציין מיקום תוכן 2"/>
          <p:cNvSpPr>
            <a:spLocks noGrp="1"/>
          </p:cNvSpPr>
          <p:nvPr>
            <p:ph idx="1"/>
          </p:nvPr>
        </p:nvSpPr>
        <p:spPr>
          <a:xfrm>
            <a:off x="323528" y="2060848"/>
            <a:ext cx="8445624" cy="4104456"/>
          </a:xfrm>
        </p:spPr>
        <p:txBody>
          <a:bodyPr/>
          <a:lstStyle/>
          <a:p>
            <a:pPr marL="342900" lvl="0" indent="-342900">
              <a:lnSpc>
                <a:spcPct val="115000"/>
              </a:lnSpc>
              <a:spcAft>
                <a:spcPts val="0"/>
              </a:spcAft>
              <a:buFont typeface="Symbol" panose="05050102010706020507" pitchFamily="18" charset="2"/>
              <a:buChar char=""/>
            </a:pPr>
            <a:r>
              <a:rPr lang="he-IL" sz="5400" b="1" dirty="0">
                <a:latin typeface="Calibri" panose="020F0502020204030204" pitchFamily="34" charset="0"/>
                <a:ea typeface="Times New Roman" panose="02020603050405020304" pitchFamily="18" charset="0"/>
              </a:rPr>
              <a:t>פיתוח חשיבה ברמות שונות בכל תהליך למידה </a:t>
            </a:r>
            <a:endParaRPr lang="en-US" sz="5400" b="1" dirty="0">
              <a:latin typeface="Calibri" panose="020F0502020204030204" pitchFamily="34" charset="0"/>
              <a:ea typeface="Times New Roman" panose="02020603050405020304" pitchFamily="18" charset="0"/>
              <a:cs typeface="Arial" panose="020B0604020202020204" pitchFamily="34" charset="0"/>
            </a:endParaRPr>
          </a:p>
          <a:p>
            <a:r>
              <a:rPr lang="he-IL" sz="5400" b="1" dirty="0">
                <a:latin typeface="Calibri" panose="020F0502020204030204" pitchFamily="34" charset="0"/>
                <a:ea typeface="Times New Roman" panose="02020603050405020304" pitchFamily="18" charset="0"/>
              </a:rPr>
              <a:t>זימון  התנסויות </a:t>
            </a:r>
            <a:r>
              <a:rPr lang="he-IL" sz="5400" b="1" dirty="0" smtClean="0">
                <a:latin typeface="Calibri" panose="020F0502020204030204" pitchFamily="34" charset="0"/>
                <a:ea typeface="Times New Roman" panose="02020603050405020304" pitchFamily="18" charset="0"/>
              </a:rPr>
              <a:t>ביישום  </a:t>
            </a:r>
            <a:r>
              <a:rPr lang="he-IL" sz="5400" b="1" dirty="0">
                <a:latin typeface="Calibri" panose="020F0502020204030204" pitchFamily="34" charset="0"/>
                <a:ea typeface="Times New Roman" panose="02020603050405020304" pitchFamily="18" charset="0"/>
              </a:rPr>
              <a:t>רלוונטי של הנלמד והעברה </a:t>
            </a:r>
            <a:endParaRPr lang="he-IL" sz="5000" b="1" dirty="0">
              <a:solidFill>
                <a:srgbClr val="0F243E"/>
              </a:solidFill>
              <a:latin typeface="Arial"/>
            </a:endParaRPr>
          </a:p>
        </p:txBody>
      </p:sp>
    </p:spTree>
    <p:extLst>
      <p:ext uri="{BB962C8B-B14F-4D97-AF65-F5344CB8AC3E}">
        <p14:creationId xmlns:p14="http://schemas.microsoft.com/office/powerpoint/2010/main" val="1193214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3568" y="836712"/>
            <a:ext cx="7986654" cy="1165811"/>
          </a:xfrm>
          <a:solidFill>
            <a:srgbClr val="00B0F0"/>
          </a:solidFill>
        </p:spPr>
        <p:txBody>
          <a:bodyPr/>
          <a:lstStyle/>
          <a:p>
            <a:pPr algn="ctr">
              <a:lnSpc>
                <a:spcPct val="115000"/>
              </a:lnSpc>
              <a:spcAft>
                <a:spcPts val="0"/>
              </a:spcAft>
            </a:pPr>
            <a:r>
              <a:rPr lang="he-IL" sz="2800" b="1" i="1" dirty="0" smtClean="0">
                <a:solidFill>
                  <a:srgbClr val="FF0000"/>
                </a:solidFill>
                <a:latin typeface="Calibri" panose="020F0502020204030204" pitchFamily="34" charset="0"/>
                <a:ea typeface="Times New Roman" panose="02020603050405020304" pitchFamily="18" charset="0"/>
                <a:cs typeface="+mn-cs"/>
              </a:rPr>
              <a:t/>
            </a:r>
            <a:br>
              <a:rPr lang="he-IL" sz="2800" b="1" i="1" dirty="0" smtClean="0">
                <a:solidFill>
                  <a:srgbClr val="FF0000"/>
                </a:solidFill>
                <a:latin typeface="Calibri" panose="020F0502020204030204" pitchFamily="34" charset="0"/>
                <a:ea typeface="Times New Roman" panose="02020603050405020304" pitchFamily="18" charset="0"/>
                <a:cs typeface="+mn-cs"/>
              </a:rPr>
            </a:br>
            <a:r>
              <a:rPr lang="he-IL" sz="2800" b="1" i="1" dirty="0">
                <a:solidFill>
                  <a:srgbClr val="FF0000"/>
                </a:solidFill>
                <a:latin typeface="Calibri" panose="020F0502020204030204" pitchFamily="34" charset="0"/>
                <a:ea typeface="Times New Roman" panose="02020603050405020304" pitchFamily="18" charset="0"/>
                <a:cs typeface="+mn-cs"/>
              </a:rPr>
              <a:t/>
            </a:r>
            <a:br>
              <a:rPr lang="he-IL" sz="2800" b="1" i="1" dirty="0">
                <a:solidFill>
                  <a:srgbClr val="FF0000"/>
                </a:solidFill>
                <a:latin typeface="Calibri" panose="020F0502020204030204" pitchFamily="34" charset="0"/>
                <a:ea typeface="Times New Roman" panose="02020603050405020304" pitchFamily="18" charset="0"/>
                <a:cs typeface="+mn-cs"/>
              </a:rPr>
            </a:br>
            <a:r>
              <a:rPr lang="he-IL" sz="4000" b="1" i="1" dirty="0" smtClean="0">
                <a:solidFill>
                  <a:srgbClr val="FF0000"/>
                </a:solidFill>
                <a:latin typeface="Calibri" panose="020F0502020204030204" pitchFamily="34" charset="0"/>
                <a:ea typeface="Times New Roman" panose="02020603050405020304" pitchFamily="18" charset="0"/>
                <a:cs typeface="+mn-cs"/>
              </a:rPr>
              <a:t>תוצאות/הישגים </a:t>
            </a:r>
            <a:r>
              <a:rPr lang="he-IL" sz="4000" b="1" i="1" dirty="0">
                <a:solidFill>
                  <a:srgbClr val="FF0000"/>
                </a:solidFill>
                <a:latin typeface="Calibri" panose="020F0502020204030204" pitchFamily="34" charset="0"/>
                <a:ea typeface="Times New Roman" panose="02020603050405020304" pitchFamily="18" charset="0"/>
                <a:cs typeface="+mn-cs"/>
              </a:rPr>
              <a:t>ברמת לומד</a:t>
            </a:r>
            <a:r>
              <a:rPr lang="en-US" sz="2800" b="1" dirty="0">
                <a:solidFill>
                  <a:srgbClr val="FF0000"/>
                </a:solidFill>
                <a:latin typeface="Calibri" panose="020F0502020204030204" pitchFamily="34" charset="0"/>
                <a:ea typeface="Times New Roman" panose="02020603050405020304" pitchFamily="18" charset="0"/>
                <a:cs typeface="+mn-cs"/>
              </a:rPr>
              <a:t/>
            </a:r>
            <a:br>
              <a:rPr lang="en-US" sz="2800" b="1" dirty="0">
                <a:solidFill>
                  <a:srgbClr val="FF0000"/>
                </a:solidFill>
                <a:latin typeface="Calibri" panose="020F0502020204030204" pitchFamily="34" charset="0"/>
                <a:ea typeface="Times New Roman" panose="02020603050405020304" pitchFamily="18" charset="0"/>
                <a:cs typeface="+mn-cs"/>
              </a:rPr>
            </a:br>
            <a:r>
              <a:rPr lang="he-IL" sz="2000" b="1" dirty="0">
                <a:solidFill>
                  <a:srgbClr val="FF0000"/>
                </a:solidFill>
                <a:latin typeface="Arial" panose="020B0604020202020204" pitchFamily="34" charset="0"/>
                <a:ea typeface="Times New Roman" panose="02020603050405020304" pitchFamily="18" charset="0"/>
                <a:cs typeface="+mn-cs"/>
              </a:rPr>
              <a:t>ניתן לפרק לתום יסודי, תום חטיבה עליונה וכן להוסיף ברמת </a:t>
            </a:r>
            <a:r>
              <a:rPr lang="he-IL" sz="2000" b="1" dirty="0" smtClean="0">
                <a:solidFill>
                  <a:srgbClr val="FF0000"/>
                </a:solidFill>
                <a:latin typeface="Arial" panose="020B0604020202020204" pitchFamily="34" charset="0"/>
                <a:ea typeface="Times New Roman" panose="02020603050405020304" pitchFamily="18" charset="0"/>
                <a:cs typeface="+mn-cs"/>
              </a:rPr>
              <a:t>מורה</a:t>
            </a:r>
            <a:endParaRPr lang="he-IL" sz="2000" b="1" dirty="0">
              <a:solidFill>
                <a:srgbClr val="C00000"/>
              </a:solidFill>
            </a:endParaRPr>
          </a:p>
        </p:txBody>
      </p:sp>
      <p:sp>
        <p:nvSpPr>
          <p:cNvPr id="3" name="מציין מיקום תוכן 2"/>
          <p:cNvSpPr>
            <a:spLocks noGrp="1"/>
          </p:cNvSpPr>
          <p:nvPr>
            <p:ph idx="1"/>
          </p:nvPr>
        </p:nvSpPr>
        <p:spPr>
          <a:xfrm>
            <a:off x="251520" y="2132856"/>
            <a:ext cx="8784976" cy="3960440"/>
          </a:xfrm>
        </p:spPr>
        <p:txBody>
          <a:bodyPr/>
          <a:lstStyle/>
          <a:p>
            <a:pPr marL="342900" lvl="0" indent="-342900">
              <a:lnSpc>
                <a:spcPct val="115000"/>
              </a:lnSpc>
              <a:spcAft>
                <a:spcPts val="0"/>
              </a:spcAft>
              <a:buFont typeface="Symbol" panose="05050102010706020507" pitchFamily="18" charset="2"/>
              <a:buChar char=""/>
            </a:pPr>
            <a:r>
              <a:rPr lang="he-IL" sz="4000" b="1" dirty="0">
                <a:latin typeface="Calibri" panose="020F0502020204030204" pitchFamily="34" charset="0"/>
                <a:ea typeface="Times New Roman" panose="02020603050405020304" pitchFamily="18" charset="0"/>
              </a:rPr>
              <a:t>עומד בהישגים </a:t>
            </a:r>
            <a:r>
              <a:rPr lang="he-IL" sz="4000" b="1" dirty="0" smtClean="0">
                <a:latin typeface="Calibri" panose="020F0502020204030204" pitchFamily="34" charset="0"/>
                <a:ea typeface="Times New Roman" panose="02020603050405020304" pitchFamily="18" charset="0"/>
              </a:rPr>
              <a:t>הנדרשים.</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he-IL" sz="4000" b="1" dirty="0">
                <a:latin typeface="Calibri" panose="020F0502020204030204" pitchFamily="34" charset="0"/>
                <a:ea typeface="Times New Roman" panose="02020603050405020304" pitchFamily="18" charset="0"/>
              </a:rPr>
              <a:t>מיישם את הנלמד בתחום הדעת למצבים חדשים באותו </a:t>
            </a:r>
            <a:r>
              <a:rPr lang="he-IL" sz="4000" b="1" dirty="0" smtClean="0">
                <a:latin typeface="Calibri" panose="020F0502020204030204" pitchFamily="34" charset="0"/>
                <a:ea typeface="Times New Roman" panose="02020603050405020304" pitchFamily="18" charset="0"/>
              </a:rPr>
              <a:t>תחום.</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r>
              <a:rPr lang="he-IL" sz="4000" b="1" dirty="0">
                <a:latin typeface="Calibri" panose="020F0502020204030204" pitchFamily="34" charset="0"/>
                <a:ea typeface="Times New Roman" panose="02020603050405020304" pitchFamily="18" charset="0"/>
              </a:rPr>
              <a:t>מבנה ידע ותובנות ומבטא </a:t>
            </a:r>
            <a:r>
              <a:rPr lang="he-IL" sz="4000" b="1" dirty="0" smtClean="0">
                <a:latin typeface="Calibri" panose="020F0502020204030204" pitchFamily="34" charset="0"/>
                <a:ea typeface="Times New Roman" panose="02020603050405020304" pitchFamily="18" charset="0"/>
              </a:rPr>
              <a:t>אותם.</a:t>
            </a:r>
            <a:endParaRPr lang="he-IL" sz="4000" b="1" dirty="0"/>
          </a:p>
        </p:txBody>
      </p:sp>
    </p:spTree>
    <p:extLst>
      <p:ext uri="{BB962C8B-B14F-4D97-AF65-F5344CB8AC3E}">
        <p14:creationId xmlns:p14="http://schemas.microsoft.com/office/powerpoint/2010/main" val="3490410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908720"/>
            <a:ext cx="8229600" cy="795114"/>
          </a:xfrm>
          <a:solidFill>
            <a:srgbClr val="00FF00"/>
          </a:solidFill>
        </p:spPr>
        <p:txBody>
          <a:bodyPr/>
          <a:lstStyle/>
          <a:p>
            <a:pPr algn="ctr">
              <a:lnSpc>
                <a:spcPct val="115000"/>
              </a:lnSpc>
              <a:spcAft>
                <a:spcPts val="0"/>
              </a:spcAft>
            </a:pPr>
            <a:r>
              <a:rPr lang="en-US" sz="4800" dirty="0">
                <a:latin typeface="Calibri" panose="020F0502020204030204" pitchFamily="34" charset="0"/>
                <a:ea typeface="Times New Roman" panose="02020603050405020304" pitchFamily="18" charset="0"/>
                <a:cs typeface="Arial" panose="020B0604020202020204" pitchFamily="34" charset="0"/>
              </a:rPr>
              <a:t/>
            </a:r>
            <a:br>
              <a:rPr lang="en-US" sz="4800" dirty="0">
                <a:latin typeface="Calibri" panose="020F0502020204030204" pitchFamily="34" charset="0"/>
                <a:ea typeface="Times New Roman" panose="02020603050405020304" pitchFamily="18" charset="0"/>
                <a:cs typeface="Arial" panose="020B0604020202020204" pitchFamily="34" charset="0"/>
              </a:rPr>
            </a:br>
            <a:r>
              <a:rPr lang="he-IL" sz="4800" b="1" dirty="0">
                <a:solidFill>
                  <a:srgbClr val="FF0000"/>
                </a:solidFill>
                <a:latin typeface="Calibri" panose="020F0502020204030204" pitchFamily="34" charset="0"/>
                <a:ea typeface="Times New Roman" panose="02020603050405020304" pitchFamily="18" charset="0"/>
                <a:cs typeface="+mn-cs"/>
              </a:rPr>
              <a:t>תפקודי לומד נדרשים במאה ה- 21</a:t>
            </a:r>
            <a:endParaRPr lang="he-IL" b="1" dirty="0">
              <a:solidFill>
                <a:srgbClr val="FF0000"/>
              </a:solidFill>
              <a:cs typeface="+mn-cs"/>
            </a:endParaRPr>
          </a:p>
        </p:txBody>
      </p:sp>
      <p:sp>
        <p:nvSpPr>
          <p:cNvPr id="3" name="מציין מיקום תוכן 2"/>
          <p:cNvSpPr>
            <a:spLocks noGrp="1"/>
          </p:cNvSpPr>
          <p:nvPr>
            <p:ph idx="1"/>
          </p:nvPr>
        </p:nvSpPr>
        <p:spPr/>
        <p:txBody>
          <a:bodyPr/>
          <a:lstStyle/>
          <a:p>
            <a:pPr algn="ctr">
              <a:lnSpc>
                <a:spcPct val="115000"/>
              </a:lnSpc>
              <a:spcAft>
                <a:spcPts val="0"/>
              </a:spcAft>
            </a:pPr>
            <a:r>
              <a:rPr lang="he-IL" sz="5000" b="1" dirty="0" smtClean="0"/>
              <a:t>2.</a:t>
            </a:r>
            <a:r>
              <a:rPr lang="he-IL" sz="5400" b="1" dirty="0">
                <a:latin typeface="Calibri" panose="020F0502020204030204" pitchFamily="34" charset="0"/>
                <a:ea typeface="Times New Roman" panose="02020603050405020304" pitchFamily="18" charset="0"/>
              </a:rPr>
              <a:t> חשיבה ביקורתית</a:t>
            </a:r>
            <a:r>
              <a:rPr lang="he-IL" sz="5400" dirty="0">
                <a:latin typeface="Calibri" panose="020F0502020204030204" pitchFamily="34" charset="0"/>
                <a:ea typeface="Times New Roman" panose="02020603050405020304" pitchFamily="18" charset="0"/>
              </a:rPr>
              <a:t> </a:t>
            </a:r>
            <a:r>
              <a:rPr lang="he-IL" sz="5400" b="1" dirty="0">
                <a:solidFill>
                  <a:srgbClr val="C00000"/>
                </a:solidFill>
                <a:latin typeface="Calibri" panose="020F0502020204030204" pitchFamily="34" charset="0"/>
                <a:ea typeface="Times New Roman" panose="02020603050405020304" pitchFamily="18" charset="0"/>
              </a:rPr>
              <a:t>(קוגניטיבי)</a:t>
            </a:r>
            <a:endParaRPr lang="en-US" sz="5400" dirty="0">
              <a:latin typeface="Calibri" panose="020F0502020204030204" pitchFamily="34" charset="0"/>
              <a:ea typeface="Times New Roman" panose="02020603050405020304" pitchFamily="18" charset="0"/>
              <a:cs typeface="Arial" panose="020B0604020202020204" pitchFamily="34" charset="0"/>
            </a:endParaRPr>
          </a:p>
          <a:p>
            <a:pPr marL="0" indent="0">
              <a:buNone/>
            </a:pPr>
            <a:endParaRPr lang="he-IL" sz="5000" b="1" dirty="0"/>
          </a:p>
        </p:txBody>
      </p:sp>
    </p:spTree>
    <p:extLst>
      <p:ext uri="{BB962C8B-B14F-4D97-AF65-F5344CB8AC3E}">
        <p14:creationId xmlns:p14="http://schemas.microsoft.com/office/powerpoint/2010/main" val="1173216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908720"/>
            <a:ext cx="8712968" cy="1080120"/>
          </a:xfrm>
          <a:solidFill>
            <a:srgbClr val="FFFF00"/>
          </a:solidFill>
        </p:spPr>
        <p:txBody>
          <a:bodyPr/>
          <a:lstStyle/>
          <a:p>
            <a:pPr algn="ctr">
              <a:lnSpc>
                <a:spcPct val="115000"/>
              </a:lnSpc>
              <a:spcAft>
                <a:spcPts val="0"/>
              </a:spcAft>
            </a:pP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t/>
            </a:r>
            <a:br>
              <a:rPr lang="he-IL" sz="2000" b="1" i="1" dirty="0" smtClean="0">
                <a:solidFill>
                  <a:srgbClr val="17365D"/>
                </a:solidFill>
                <a:latin typeface="Calibri" panose="020F0502020204030204" pitchFamily="34" charset="0"/>
                <a:ea typeface="Times New Roman" panose="02020603050405020304" pitchFamily="18" charset="0"/>
                <a:cs typeface="David" panose="020E0502060401010101" pitchFamily="34" charset="-79"/>
              </a:rPr>
            </a:br>
            <a:r>
              <a:rPr lang="he-IL" sz="2800" b="1" i="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תהליכי </a:t>
            </a:r>
            <a:r>
              <a:rPr lang="he-IL" sz="2800" b="1" i="1" dirty="0">
                <a:solidFill>
                  <a:srgbClr val="FF0000"/>
                </a:solidFill>
                <a:latin typeface="Calibri" panose="020F0502020204030204" pitchFamily="34" charset="0"/>
                <a:ea typeface="Times New Roman" panose="02020603050405020304" pitchFamily="18" charset="0"/>
                <a:cs typeface="David" panose="020E0502060401010101" pitchFamily="34" charset="-79"/>
              </a:rPr>
              <a:t>למידה הוראה והערכה משמעותיים מותאמים למאה ה-21 </a:t>
            </a:r>
            <a:r>
              <a:rPr lang="en-US"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t/>
            </a:r>
            <a:br>
              <a:rPr lang="en-US" sz="2800" dirty="0">
                <a:solidFill>
                  <a:srgbClr val="FF0000"/>
                </a:solidFill>
                <a:latin typeface="Calibri" panose="020F0502020204030204" pitchFamily="34" charset="0"/>
                <a:ea typeface="Times New Roman" panose="02020603050405020304" pitchFamily="18" charset="0"/>
                <a:cs typeface="Arial" panose="020B0604020202020204" pitchFamily="34" charset="0"/>
              </a:rPr>
            </a:br>
            <a:r>
              <a:rPr lang="he-IL" sz="2800" b="1" i="1" dirty="0">
                <a:solidFill>
                  <a:srgbClr val="FF0000"/>
                </a:solidFill>
                <a:latin typeface="Calibri" panose="020F0502020204030204" pitchFamily="34" charset="0"/>
                <a:ea typeface="Times New Roman" panose="02020603050405020304" pitchFamily="18" charset="0"/>
                <a:cs typeface="David" panose="020E0502060401010101" pitchFamily="34" charset="-79"/>
              </a:rPr>
              <a:t> (בדגש על ערך, מעורבות, רלוונטיות</a:t>
            </a:r>
            <a:r>
              <a:rPr lang="he-IL" sz="2800" b="1" i="1" dirty="0" smtClean="0">
                <a:solidFill>
                  <a:srgbClr val="FF0000"/>
                </a:solidFill>
                <a:latin typeface="Calibri" panose="020F0502020204030204" pitchFamily="34" charset="0"/>
                <a:ea typeface="Times New Roman" panose="02020603050405020304" pitchFamily="18" charset="0"/>
                <a:cs typeface="David" panose="020E0502060401010101" pitchFamily="34" charset="-79"/>
              </a:rPr>
              <a:t>)</a:t>
            </a:r>
            <a:endParaRPr lang="he-IL" sz="2000" dirty="0">
              <a:solidFill>
                <a:srgbClr val="C00000"/>
              </a:solidFill>
            </a:endParaRPr>
          </a:p>
        </p:txBody>
      </p:sp>
      <p:sp>
        <p:nvSpPr>
          <p:cNvPr id="3" name="מציין מיקום תוכן 2"/>
          <p:cNvSpPr>
            <a:spLocks noGrp="1"/>
          </p:cNvSpPr>
          <p:nvPr>
            <p:ph idx="1"/>
          </p:nvPr>
        </p:nvSpPr>
        <p:spPr>
          <a:xfrm>
            <a:off x="385192" y="2060848"/>
            <a:ext cx="8445624" cy="4104456"/>
          </a:xfrm>
        </p:spPr>
        <p:txBody>
          <a:bodyPr/>
          <a:lstStyle/>
          <a:p>
            <a:pPr marL="342900" lvl="0" indent="-342900">
              <a:lnSpc>
                <a:spcPct val="115000"/>
              </a:lnSpc>
              <a:spcAft>
                <a:spcPts val="0"/>
              </a:spcAft>
              <a:buFont typeface="Symbol" panose="05050102010706020507" pitchFamily="18" charset="2"/>
              <a:buChar char=""/>
            </a:pPr>
            <a:r>
              <a:rPr lang="he-IL" sz="4000" b="1" dirty="0">
                <a:latin typeface="Calibri" panose="020F0502020204030204" pitchFamily="34" charset="0"/>
                <a:ea typeface="Times New Roman" panose="02020603050405020304" pitchFamily="18" charset="0"/>
              </a:rPr>
              <a:t>פיתוח אבחנה בין דעות </a:t>
            </a:r>
            <a:r>
              <a:rPr lang="he-IL" sz="4000" b="1" dirty="0" smtClean="0">
                <a:latin typeface="Calibri" panose="020F0502020204030204" pitchFamily="34" charset="0"/>
                <a:ea typeface="Times New Roman" panose="02020603050405020304" pitchFamily="18" charset="0"/>
              </a:rPr>
              <a:t>לעובדות.</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he-IL" sz="4000" b="1" dirty="0">
                <a:latin typeface="Calibri" panose="020F0502020204030204" pitchFamily="34" charset="0"/>
                <a:ea typeface="Times New Roman" panose="02020603050405020304" pitchFamily="18" charset="0"/>
              </a:rPr>
              <a:t>פיתוח היכולת לבחון את אמינות מקורות </a:t>
            </a:r>
            <a:r>
              <a:rPr lang="he-IL" sz="4000" b="1" dirty="0" smtClean="0">
                <a:latin typeface="Calibri" panose="020F0502020204030204" pitchFamily="34" charset="0"/>
                <a:ea typeface="Times New Roman" panose="02020603050405020304" pitchFamily="18" charset="0"/>
              </a:rPr>
              <a:t>המידע.</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r>
              <a:rPr lang="he-IL" sz="4000" b="1" dirty="0">
                <a:latin typeface="Calibri" panose="020F0502020204030204" pitchFamily="34" charset="0"/>
                <a:ea typeface="Times New Roman" panose="02020603050405020304" pitchFamily="18" charset="0"/>
              </a:rPr>
              <a:t>התנסות בדיוני דילמה  המזמנים מעורבות ,שיפוט מוסרי וגיבוש </a:t>
            </a:r>
            <a:r>
              <a:rPr lang="he-IL" sz="4000" b="1" dirty="0" smtClean="0">
                <a:latin typeface="Calibri" panose="020F0502020204030204" pitchFamily="34" charset="0"/>
                <a:ea typeface="Times New Roman" panose="02020603050405020304" pitchFamily="18" charset="0"/>
              </a:rPr>
              <a:t>עמדה.</a:t>
            </a:r>
            <a:endParaRPr lang="he-IL" sz="4000" b="1" dirty="0">
              <a:solidFill>
                <a:srgbClr val="0F243E"/>
              </a:solidFill>
              <a:latin typeface="Arial"/>
            </a:endParaRPr>
          </a:p>
        </p:txBody>
      </p:sp>
    </p:spTree>
    <p:extLst>
      <p:ext uri="{BB962C8B-B14F-4D97-AF65-F5344CB8AC3E}">
        <p14:creationId xmlns:p14="http://schemas.microsoft.com/office/powerpoint/2010/main" val="3302105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3568" y="836712"/>
            <a:ext cx="7986654" cy="1165811"/>
          </a:xfrm>
          <a:solidFill>
            <a:srgbClr val="00B0F0"/>
          </a:solidFill>
        </p:spPr>
        <p:txBody>
          <a:bodyPr/>
          <a:lstStyle/>
          <a:p>
            <a:pPr algn="ctr">
              <a:lnSpc>
                <a:spcPct val="115000"/>
              </a:lnSpc>
              <a:spcAft>
                <a:spcPts val="0"/>
              </a:spcAft>
            </a:pPr>
            <a:r>
              <a:rPr lang="he-IL" sz="2800" b="1" i="1" dirty="0" smtClean="0">
                <a:solidFill>
                  <a:srgbClr val="FF0000"/>
                </a:solidFill>
                <a:latin typeface="Calibri" panose="020F0502020204030204" pitchFamily="34" charset="0"/>
                <a:ea typeface="Times New Roman" panose="02020603050405020304" pitchFamily="18" charset="0"/>
                <a:cs typeface="+mn-cs"/>
              </a:rPr>
              <a:t/>
            </a:r>
            <a:br>
              <a:rPr lang="he-IL" sz="2800" b="1" i="1" dirty="0" smtClean="0">
                <a:solidFill>
                  <a:srgbClr val="FF0000"/>
                </a:solidFill>
                <a:latin typeface="Calibri" panose="020F0502020204030204" pitchFamily="34" charset="0"/>
                <a:ea typeface="Times New Roman" panose="02020603050405020304" pitchFamily="18" charset="0"/>
                <a:cs typeface="+mn-cs"/>
              </a:rPr>
            </a:br>
            <a:r>
              <a:rPr lang="he-IL" sz="2800" b="1" i="1" dirty="0">
                <a:solidFill>
                  <a:srgbClr val="FF0000"/>
                </a:solidFill>
                <a:latin typeface="Calibri" panose="020F0502020204030204" pitchFamily="34" charset="0"/>
                <a:ea typeface="Times New Roman" panose="02020603050405020304" pitchFamily="18" charset="0"/>
                <a:cs typeface="+mn-cs"/>
              </a:rPr>
              <a:t/>
            </a:r>
            <a:br>
              <a:rPr lang="he-IL" sz="2800" b="1" i="1" dirty="0">
                <a:solidFill>
                  <a:srgbClr val="FF0000"/>
                </a:solidFill>
                <a:latin typeface="Calibri" panose="020F0502020204030204" pitchFamily="34" charset="0"/>
                <a:ea typeface="Times New Roman" panose="02020603050405020304" pitchFamily="18" charset="0"/>
                <a:cs typeface="+mn-cs"/>
              </a:rPr>
            </a:br>
            <a:r>
              <a:rPr lang="he-IL" sz="4000" b="1" i="1" dirty="0" smtClean="0">
                <a:solidFill>
                  <a:srgbClr val="FF0000"/>
                </a:solidFill>
                <a:latin typeface="Calibri" panose="020F0502020204030204" pitchFamily="34" charset="0"/>
                <a:ea typeface="Times New Roman" panose="02020603050405020304" pitchFamily="18" charset="0"/>
                <a:cs typeface="+mn-cs"/>
              </a:rPr>
              <a:t>תוצאות/הישגים </a:t>
            </a:r>
            <a:r>
              <a:rPr lang="he-IL" sz="4000" b="1" i="1" dirty="0">
                <a:solidFill>
                  <a:srgbClr val="FF0000"/>
                </a:solidFill>
                <a:latin typeface="Calibri" panose="020F0502020204030204" pitchFamily="34" charset="0"/>
                <a:ea typeface="Times New Roman" panose="02020603050405020304" pitchFamily="18" charset="0"/>
                <a:cs typeface="+mn-cs"/>
              </a:rPr>
              <a:t>ברמת לומד</a:t>
            </a:r>
            <a:r>
              <a:rPr lang="en-US" sz="2800" b="1" dirty="0">
                <a:solidFill>
                  <a:srgbClr val="FF0000"/>
                </a:solidFill>
                <a:latin typeface="Calibri" panose="020F0502020204030204" pitchFamily="34" charset="0"/>
                <a:ea typeface="Times New Roman" panose="02020603050405020304" pitchFamily="18" charset="0"/>
                <a:cs typeface="+mn-cs"/>
              </a:rPr>
              <a:t/>
            </a:r>
            <a:br>
              <a:rPr lang="en-US" sz="2800" b="1" dirty="0">
                <a:solidFill>
                  <a:srgbClr val="FF0000"/>
                </a:solidFill>
                <a:latin typeface="Calibri" panose="020F0502020204030204" pitchFamily="34" charset="0"/>
                <a:ea typeface="Times New Roman" panose="02020603050405020304" pitchFamily="18" charset="0"/>
                <a:cs typeface="+mn-cs"/>
              </a:rPr>
            </a:br>
            <a:r>
              <a:rPr lang="he-IL" sz="2000" b="1" dirty="0">
                <a:solidFill>
                  <a:srgbClr val="FF0000"/>
                </a:solidFill>
                <a:latin typeface="Arial" panose="020B0604020202020204" pitchFamily="34" charset="0"/>
                <a:ea typeface="Times New Roman" panose="02020603050405020304" pitchFamily="18" charset="0"/>
                <a:cs typeface="+mn-cs"/>
              </a:rPr>
              <a:t>ניתן לפרק לתום יסודי, תום חטיבה עליונה וכן להוסיף ברמת </a:t>
            </a:r>
            <a:r>
              <a:rPr lang="he-IL" sz="2000" b="1" dirty="0" smtClean="0">
                <a:solidFill>
                  <a:srgbClr val="FF0000"/>
                </a:solidFill>
                <a:latin typeface="Arial" panose="020B0604020202020204" pitchFamily="34" charset="0"/>
                <a:ea typeface="Times New Roman" panose="02020603050405020304" pitchFamily="18" charset="0"/>
                <a:cs typeface="+mn-cs"/>
              </a:rPr>
              <a:t>מורה</a:t>
            </a:r>
            <a:endParaRPr lang="he-IL" sz="2000" b="1" dirty="0">
              <a:solidFill>
                <a:srgbClr val="C00000"/>
              </a:solidFill>
            </a:endParaRPr>
          </a:p>
        </p:txBody>
      </p:sp>
      <p:sp>
        <p:nvSpPr>
          <p:cNvPr id="3" name="מציין מיקום תוכן 2"/>
          <p:cNvSpPr>
            <a:spLocks noGrp="1"/>
          </p:cNvSpPr>
          <p:nvPr>
            <p:ph idx="1"/>
          </p:nvPr>
        </p:nvSpPr>
        <p:spPr>
          <a:xfrm>
            <a:off x="284407" y="2132856"/>
            <a:ext cx="8608073" cy="4104456"/>
          </a:xfrm>
        </p:spPr>
        <p:txBody>
          <a:bodyPr/>
          <a:lstStyle/>
          <a:p>
            <a:pPr marL="342900" lvl="0" indent="-342900">
              <a:lnSpc>
                <a:spcPct val="115000"/>
              </a:lnSpc>
              <a:spcAft>
                <a:spcPts val="0"/>
              </a:spcAft>
              <a:buFont typeface="Symbol" panose="05050102010706020507" pitchFamily="18" charset="2"/>
              <a:buChar char=""/>
            </a:pPr>
            <a:r>
              <a:rPr lang="he-IL" sz="4000" b="1" dirty="0">
                <a:latin typeface="Calibri" panose="020F0502020204030204" pitchFamily="34" charset="0"/>
                <a:ea typeface="Times New Roman" panose="02020603050405020304" pitchFamily="18" charset="0"/>
              </a:rPr>
              <a:t>שואל </a:t>
            </a:r>
            <a:r>
              <a:rPr lang="he-IL" sz="4000" b="1" dirty="0" smtClean="0">
                <a:latin typeface="Calibri" panose="020F0502020204030204" pitchFamily="34" charset="0"/>
                <a:ea typeface="Times New Roman" panose="02020603050405020304" pitchFamily="18" charset="0"/>
              </a:rPr>
              <a:t>שאלות.</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he-IL" sz="4000" b="1" dirty="0">
                <a:latin typeface="Calibri" panose="020F0502020204030204" pitchFamily="34" charset="0"/>
                <a:ea typeface="Times New Roman" panose="02020603050405020304" pitchFamily="18" charset="0"/>
              </a:rPr>
              <a:t>מציג דילמות </a:t>
            </a:r>
            <a:r>
              <a:rPr lang="he-IL" sz="4000" b="1" dirty="0" smtClean="0">
                <a:latin typeface="Calibri" panose="020F0502020204030204" pitchFamily="34" charset="0"/>
                <a:ea typeface="Times New Roman" panose="02020603050405020304" pitchFamily="18" charset="0"/>
              </a:rPr>
              <a:t>ערכיות.</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he-IL" sz="4000" b="1" dirty="0">
                <a:latin typeface="Calibri" panose="020F0502020204030204" pitchFamily="34" charset="0"/>
                <a:ea typeface="Times New Roman" panose="02020603050405020304" pitchFamily="18" charset="0"/>
              </a:rPr>
              <a:t>בוחן </a:t>
            </a:r>
            <a:r>
              <a:rPr lang="he-IL" sz="4000" b="1" dirty="0" smtClean="0">
                <a:latin typeface="Calibri" panose="020F0502020204030204" pitchFamily="34" charset="0"/>
                <a:ea typeface="Times New Roman" panose="02020603050405020304" pitchFamily="18" charset="0"/>
              </a:rPr>
              <a:t>חלופות.</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nSpc>
                <a:spcPct val="115000"/>
              </a:lnSpc>
              <a:spcAft>
                <a:spcPts val="0"/>
              </a:spcAft>
              <a:buFont typeface="Symbol" panose="05050102010706020507" pitchFamily="18" charset="2"/>
              <a:buChar char=""/>
            </a:pPr>
            <a:r>
              <a:rPr lang="he-IL" sz="4000" b="1" dirty="0">
                <a:latin typeface="Calibri" panose="020F0502020204030204" pitchFamily="34" charset="0"/>
                <a:ea typeface="Times New Roman" panose="02020603050405020304" pitchFamily="18" charset="0"/>
              </a:rPr>
              <a:t>משתמש בנתונים לצורך קבלת </a:t>
            </a:r>
            <a:r>
              <a:rPr lang="he-IL" sz="4000" b="1" dirty="0" smtClean="0">
                <a:latin typeface="Calibri" panose="020F0502020204030204" pitchFamily="34" charset="0"/>
                <a:ea typeface="Times New Roman" panose="02020603050405020304" pitchFamily="18" charset="0"/>
              </a:rPr>
              <a:t>החלטות. </a:t>
            </a:r>
            <a:endParaRPr lang="en-US" sz="4000" b="1" dirty="0">
              <a:latin typeface="Calibri" panose="020F0502020204030204" pitchFamily="34" charset="0"/>
              <a:ea typeface="Times New Roman" panose="02020603050405020304" pitchFamily="18" charset="0"/>
              <a:cs typeface="Arial" panose="020B0604020202020204" pitchFamily="34" charset="0"/>
            </a:endParaRPr>
          </a:p>
          <a:p>
            <a:r>
              <a:rPr lang="he-IL" sz="4000" b="1" dirty="0">
                <a:latin typeface="Calibri" panose="020F0502020204030204" pitchFamily="34" charset="0"/>
                <a:ea typeface="Times New Roman" panose="02020603050405020304" pitchFamily="18" charset="0"/>
              </a:rPr>
              <a:t>מביע עמדה </a:t>
            </a:r>
            <a:r>
              <a:rPr lang="he-IL" sz="4000" b="1" dirty="0" smtClean="0">
                <a:latin typeface="Calibri" panose="020F0502020204030204" pitchFamily="34" charset="0"/>
                <a:ea typeface="Times New Roman" panose="02020603050405020304" pitchFamily="18" charset="0"/>
              </a:rPr>
              <a:t>מנומקת.</a:t>
            </a:r>
            <a:endParaRPr lang="he-IL" sz="4000" b="1" dirty="0"/>
          </a:p>
        </p:txBody>
      </p:sp>
    </p:spTree>
    <p:extLst>
      <p:ext uri="{BB962C8B-B14F-4D97-AF65-F5344CB8AC3E}">
        <p14:creationId xmlns:p14="http://schemas.microsoft.com/office/powerpoint/2010/main" val="14061381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זרימה">
  <a:themeElements>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זרימה">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זרימה">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זרימה">
  <a:themeElements>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זרימה">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זרימה">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225</TotalTime>
  <Words>718</Words>
  <Application>Microsoft Office PowerPoint</Application>
  <PresentationFormat>‫הצגה על המסך (4:3)</PresentationFormat>
  <Paragraphs>142</Paragraphs>
  <Slides>39</Slides>
  <Notes>0</Notes>
  <HiddenSlides>0</HiddenSlides>
  <MMClips>0</MMClips>
  <ScaleCrop>false</ScaleCrop>
  <HeadingPairs>
    <vt:vector size="6" baseType="variant">
      <vt:variant>
        <vt:lpstr>גופנים בשימוש</vt:lpstr>
      </vt:variant>
      <vt:variant>
        <vt:i4>7</vt:i4>
      </vt:variant>
      <vt:variant>
        <vt:lpstr>ערכת נושא</vt:lpstr>
      </vt:variant>
      <vt:variant>
        <vt:i4>2</vt:i4>
      </vt:variant>
      <vt:variant>
        <vt:lpstr>כותרות שקופיות</vt:lpstr>
      </vt:variant>
      <vt:variant>
        <vt:i4>39</vt:i4>
      </vt:variant>
    </vt:vector>
  </HeadingPairs>
  <TitlesOfParts>
    <vt:vector size="48" baseType="lpstr">
      <vt:lpstr>Arial</vt:lpstr>
      <vt:lpstr>Calibri</vt:lpstr>
      <vt:lpstr>Constantia</vt:lpstr>
      <vt:lpstr>David</vt:lpstr>
      <vt:lpstr>Symbol</vt:lpstr>
      <vt:lpstr>Times New Roman</vt:lpstr>
      <vt:lpstr>Wingdings 2</vt:lpstr>
      <vt:lpstr>זרימה</vt:lpstr>
      <vt:lpstr>1_זרימה</vt:lpstr>
      <vt:lpstr>מצגת של PowerPoint‏</vt:lpstr>
      <vt:lpstr>מצגת של PowerPoint‏</vt:lpstr>
      <vt:lpstr>מצגת של PowerPoint‏</vt:lpstr>
      <vt:lpstr> תפקודי לומד נדרשים במאה ה- 21</vt:lpstr>
      <vt:lpstr>    תהליכי למידה הוראה והערכה משמעותיים מותאמים למאה ה-21   (בדגש על ערך, מעורבות, רלוונטיות)</vt:lpstr>
      <vt:lpstr>  תוצאות/הישגים ברמת לומד ניתן לפרק לתום יסודי, תום חטיבה עליונה וכן להוסיף ברמת מורה</vt:lpstr>
      <vt:lpstr> תפקודי לומד נדרשים במאה ה- 21</vt:lpstr>
      <vt:lpstr>    תהליכי למידה הוראה והערכה משמעותיים מותאמים למאה ה-21   (בדגש על ערך, מעורבות, רלוונטיות)</vt:lpstr>
      <vt:lpstr>  תוצאות/הישגים ברמת לומד ניתן לפרק לתום יסודי, תום חטיבה עליונה וכן להוסיף ברמת מורה</vt:lpstr>
      <vt:lpstr> תפקודי לומד נדרשים במאה ה- 21</vt:lpstr>
      <vt:lpstr>    תהליכי למידה הוראה והערכה משמעותיים מותאמים למאה ה-21   (בדגש על ערך, מעורבות, רלוונטיות)</vt:lpstr>
      <vt:lpstr>  תוצאות/הישגים ברמת לומד ניתן לפרק לתום יסודי, תום חטיבה עליונה וכן להוסיף ברמת מורה</vt:lpstr>
      <vt:lpstr> תפקודי לומד נדרשים במאה ה- 21</vt:lpstr>
      <vt:lpstr>    תהליכי למידה הוראה והערכה משמעותיים מותאמים למאה ה-21   (בדגש על ערך, מעורבות, רלוונטיות)</vt:lpstr>
      <vt:lpstr>  תוצאות/הישגים ברמת לומד ניתן לפרק לתום יסודי, תום חטיבה עליונה וכן להוסיף ברמת מורה</vt:lpstr>
      <vt:lpstr> תפקודי לומד נדרשים במאה ה- 21</vt:lpstr>
      <vt:lpstr>    תהליכי למידה הוראה והערכה משמעותיים מותאמים למאה ה-21   (בדגש על ערך, מעורבות, רלוונטיות)</vt:lpstr>
      <vt:lpstr>  תוצאות/הישגים ברמת לומד ניתן לפרק לתום יסודי, תום חטיבה עליונה וכן להוסיף ברמת מורה</vt:lpstr>
      <vt:lpstr> תפקודי לומד נדרשים במאה ה- 21</vt:lpstr>
      <vt:lpstr>    תהליכי למידה הוראה והערכה משמעותיים מותאמים למאה ה-21   (בדגש על ערך, מעורבות, רלוונטיות)</vt:lpstr>
      <vt:lpstr>  תוצאות/הישגים ברמת לומד ניתן לפרק לתום יסודי, תום חטיבה עליונה וכן להוסיף ברמת מורה</vt:lpstr>
      <vt:lpstr> תפקודי לומד נדרשים במאה ה- 21</vt:lpstr>
      <vt:lpstr>    תהליכי למידה הוראה והערכה משמעותיים מותאמים למאה ה-21   (בדגש על ערך, מעורבות, רלוונטיות)</vt:lpstr>
      <vt:lpstr>  תוצאות/הישגים ברמת לומד ניתן לפרק לתום יסודי, תום חטיבה עליונה וכן להוסיף ברמת מורה</vt:lpstr>
      <vt:lpstr> תפקודי לומד נדרשים במאה ה- 21</vt:lpstr>
      <vt:lpstr>    תהליכי למידה הוראה והערכה משמעותיים מותאמים למאה ה-21   (בדגש על ערך, מעורבות, רלוונטיות)</vt:lpstr>
      <vt:lpstr>  תוצאות/הישגים ברמת לומד ניתן לפרק לתום יסודי, תום חטיבה עליונה וכן להוסיף ברמת מורה</vt:lpstr>
      <vt:lpstr> תפקודי לומד נדרשים במאה ה- 21</vt:lpstr>
      <vt:lpstr>    תהליכי למידה הוראה והערכה משמעותיים מותאמים למאה ה-21   (בדגש על ערך, מעורבות, רלוונטיות)</vt:lpstr>
      <vt:lpstr>  תוצאות/הישגים ברמת לומד ניתן לפרק לתום יסודי, תום חטיבה עליונה וכן להוסיף ברמת מורה</vt:lpstr>
      <vt:lpstr> תפקודי לומד נדרשים במאה ה- 21</vt:lpstr>
      <vt:lpstr>    תהליכי למידה הוראה והערכה משמעותיים מותאמים למאה ה-21   (בדגש על ערך, מעורבות, רלוונטיות)</vt:lpstr>
      <vt:lpstr>  תוצאות/הישגים ברמת לומד ניתן לפרק לתום יסודי, תום חטיבה עליונה וכן להוסיף ברמת מורה</vt:lpstr>
      <vt:lpstr> תפקודי לומד נדרשים במאה ה- 21</vt:lpstr>
      <vt:lpstr>    תהליכי למידה הוראה והערכה משמעותיים מותאמים למאה ה-21   (בדגש על ערך, מעורבות, רלוונטיות)</vt:lpstr>
      <vt:lpstr>  תוצאות/הישגים ברמת לומד ניתן לפרק לתום יסודי, תום חטיבה עליונה וכן להוסיף ברמת מורה</vt:lpstr>
      <vt:lpstr> תפקודי לומד נדרשים במאה ה- 21</vt:lpstr>
      <vt:lpstr>    תהליכי למידה הוראה והערכה משמעותיים מותאמים למאה ה-21   (בדגש על ערך, מעורבות, רלוונטיות)</vt:lpstr>
      <vt:lpstr>  תוצאות/הישגים ברמת לומד ניתן לפרק לתום יסודי, תום חטיבה עליונה וכן להוסיף ברמת מורה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שהרזאד סרחאן</dc:creator>
  <cp:lastModifiedBy>lenovo6</cp:lastModifiedBy>
  <cp:revision>36</cp:revision>
  <cp:lastPrinted>2018-03-15T07:38:34Z</cp:lastPrinted>
  <dcterms:created xsi:type="dcterms:W3CDTF">2017-12-12T11:05:16Z</dcterms:created>
  <dcterms:modified xsi:type="dcterms:W3CDTF">2018-03-22T09:37:39Z</dcterms:modified>
</cp:coreProperties>
</file>