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60" r:id="rId1"/>
  </p:sldMasterIdLst>
  <p:handoutMasterIdLst>
    <p:handoutMasterId r:id="rId20"/>
  </p:handoutMasterIdLst>
  <p:sldIdLst>
    <p:sldId id="256" r:id="rId2"/>
    <p:sldId id="265" r:id="rId3"/>
    <p:sldId id="266" r:id="rId4"/>
    <p:sldId id="267" r:id="rId5"/>
    <p:sldId id="268" r:id="rId6"/>
    <p:sldId id="269" r:id="rId7"/>
    <p:sldId id="264" r:id="rId8"/>
    <p:sldId id="270" r:id="rId9"/>
    <p:sldId id="271" r:id="rId10"/>
    <p:sldId id="272" r:id="rId11"/>
    <p:sldId id="263" r:id="rId12"/>
    <p:sldId id="273" r:id="rId13"/>
    <p:sldId id="274" r:id="rId14"/>
    <p:sldId id="275" r:id="rId15"/>
    <p:sldId id="276" r:id="rId16"/>
    <p:sldId id="277" r:id="rId17"/>
    <p:sldId id="259" r:id="rId18"/>
    <p:sldId id="257" r:id="rId1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60B8CA7-3435-40EA-B4B5-F49AD8BB9DFE}" type="datetimeFigureOut">
              <a:rPr lang="he-IL" smtClean="0"/>
              <a:t>ו'/ניסן/תשע"ח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02A1DC0-E7D7-4155-8654-228324E9CE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1137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6749-1C6E-4595-A8A5-88DD5216B393}" type="datetimeFigureOut">
              <a:rPr lang="he-IL" smtClean="0"/>
              <a:t>ו'/ניסן/תשע"ח</a:t>
            </a:fld>
            <a:endParaRPr lang="he-I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8268-ED68-4004-8262-7BBF932A997A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6749-1C6E-4595-A8A5-88DD5216B393}" type="datetimeFigureOut">
              <a:rPr lang="he-IL" smtClean="0"/>
              <a:t>ו'/ניסן/תשע"ח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8268-ED68-4004-8262-7BBF932A997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6749-1C6E-4595-A8A5-88DD5216B393}" type="datetimeFigureOut">
              <a:rPr lang="he-IL" smtClean="0"/>
              <a:t>ו'/ניסן/תשע"ח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8268-ED68-4004-8262-7BBF932A997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6749-1C6E-4595-A8A5-88DD5216B393}" type="datetimeFigureOut">
              <a:rPr lang="he-IL" smtClean="0"/>
              <a:t>ו'/ניסן/תשע"ח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8268-ED68-4004-8262-7BBF932A997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6749-1C6E-4595-A8A5-88DD5216B393}" type="datetimeFigureOut">
              <a:rPr lang="he-IL" smtClean="0"/>
              <a:t>ו'/ניסן/תשע"ח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8268-ED68-4004-8262-7BBF932A997A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6749-1C6E-4595-A8A5-88DD5216B393}" type="datetimeFigureOut">
              <a:rPr lang="he-IL" smtClean="0"/>
              <a:t>ו'/ניסן/תשע"ח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8268-ED68-4004-8262-7BBF932A997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6749-1C6E-4595-A8A5-88DD5216B393}" type="datetimeFigureOut">
              <a:rPr lang="he-IL" smtClean="0"/>
              <a:t>ו'/ניסן/תשע"ח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8268-ED68-4004-8262-7BBF932A997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6749-1C6E-4595-A8A5-88DD5216B393}" type="datetimeFigureOut">
              <a:rPr lang="he-IL" smtClean="0"/>
              <a:t>ו'/ניסן/תשע"ח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8268-ED68-4004-8262-7BBF932A997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6749-1C6E-4595-A8A5-88DD5216B393}" type="datetimeFigureOut">
              <a:rPr lang="he-IL" smtClean="0"/>
              <a:t>ו'/ניסן/תשע"ח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8268-ED68-4004-8262-7BBF932A997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6749-1C6E-4595-A8A5-88DD5216B393}" type="datetimeFigureOut">
              <a:rPr lang="he-IL" smtClean="0"/>
              <a:t>ו'/ניסן/תשע"ח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8268-ED68-4004-8262-7BBF932A997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6749-1C6E-4595-A8A5-88DD5216B393}" type="datetimeFigureOut">
              <a:rPr lang="he-IL" smtClean="0"/>
              <a:t>ו'/ניסן/תשע"ח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D18268-ED68-4004-8262-7BBF932A997A}" type="slidenum">
              <a:rPr lang="he-IL" smtClean="0"/>
              <a:t>‹#›</a:t>
            </a:fld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226749-1C6E-4595-A8A5-88DD5216B393}" type="datetimeFigureOut">
              <a:rPr lang="he-IL" smtClean="0"/>
              <a:t>ו'/ניסן/תשע"ח</a:t>
            </a:fld>
            <a:endParaRPr lang="he-I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D18268-ED68-4004-8262-7BBF932A997A}" type="slidenum">
              <a:rPr lang="he-IL" smtClean="0"/>
              <a:t>‹#›</a:t>
            </a:fld>
            <a:endParaRPr lang="he-I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aEb3uY4WfkY&amp;list=PL460013D872FD5577&amp;index=5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il/url?sa=i&amp;rct=j&amp;q=&amp;esrc=s&amp;frm=1&amp;source=images&amp;cd=&amp;cad=rja&amp;uact=8&amp;ved=0ahUKEwjRnID-xqnMAhVMBBoKHaEWC6QQjRwIBw&amp;url=https://laluzdelalma.wordpress.com/page/4/&amp;bvm=bv.119745492,d.ZGg&amp;psig=AFQjCNET-XvQMlfp4offXUQs0FhbZ-Aw4w&amp;ust=1461665530148113" TargetMode="External"/><Relationship Id="rId13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12" Type="http://schemas.openxmlformats.org/officeDocument/2006/relationships/hyperlink" Target="http://www.google.co.il/url?sa=i&amp;rct=j&amp;q=&amp;esrc=s&amp;frm=1&amp;source=images&amp;cd=&amp;cad=rja&amp;uact=8&amp;ved=0ahUKEwjzyZzmyKnMAhXF7hoKHa6vCNgQjRwIBw&amp;url=http://www.ka-net.org.uk/faculties/communication/learning-support&amp;bvm=bv.119745492,d.ZGg&amp;psig=AFQjCNEgd7ttWspUCx32Ho5jQCNRkXpbog&amp;ust=1461666033177600" TargetMode="External"/><Relationship Id="rId2" Type="http://schemas.openxmlformats.org/officeDocument/2006/relationships/hyperlink" Target="https://www.google.co.il/url?sa=i&amp;rct=j&amp;q=&amp;esrc=s&amp;frm=1&amp;source=images&amp;cd=&amp;cad=rja&amp;uact=8&amp;ved=0ahUKEwimwsywyZfMAhUJiRoKHah4BLgQjRwIBw&amp;url=https://www.emaze.com/@ACOOCWWC/Presentation-Name&amp;bvm=bv.119745492,d.d2s&amp;psig=AFQjCNEJkxIACGDusQpNwQvtEq48gzLo9Q&amp;ust=146104761365678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il/url?sa=i&amp;rct=j&amp;q=&amp;esrc=s&amp;frm=1&amp;source=images&amp;cd=&amp;cad=rja&amp;uact=8&amp;ved=0ahUKEwj9w4XGwqnMAhUKCBoKHSWEBrIQjRwIBw&amp;url=http://www.friendshipcircle.org/blog/2013/02/25/8-great-toys-that-help-with-cognitive-development/&amp;bvm=bv.119745492,d.ZGg&amp;psig=AFQjCNHGjuyZBdfqvYwAIZmOgPbHKmWDwg&amp;ust=1461664384934825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5" Type="http://schemas.openxmlformats.org/officeDocument/2006/relationships/image" Target="../media/image11.jpeg"/><Relationship Id="rId10" Type="http://schemas.openxmlformats.org/officeDocument/2006/relationships/hyperlink" Target="http://www.google.co.il/url?sa=i&amp;rct=j&amp;q=&amp;esrc=s&amp;frm=1&amp;source=images&amp;cd=&amp;cad=rja&amp;uact=8&amp;ved=0ahUKEwjh65vcx6nMAhVCCBoKHaxzAjYQjRwIBw&amp;url=http://www.playbuzz.com/carmensantiago10/what-type-of-social-surrounding-do-you-actually-belong-in&amp;bvm=bv.119745492,d.ZGg&amp;psig=AFQjCNGzOAepows1yQ2ThkTpqk8pbqTYSA&amp;ust=1461665763927806" TargetMode="External"/><Relationship Id="rId4" Type="http://schemas.openxmlformats.org/officeDocument/2006/relationships/hyperlink" Target="http://www.google.co.il/url?sa=i&amp;rct=j&amp;q=&amp;esrc=s&amp;frm=1&amp;source=images&amp;cd=&amp;cad=rja&amp;uact=8&amp;ved=0ahUKEwiVj633wKnMAhWHExoKHfU1AGYQjRwIBw&amp;url=http://www.wired.co.uk/magazine/archive/2014/03/ideas-bank/mark-pagel&amp;psig=AFQjCNFFWVaeogw8AuymepsPze-UYRxBdw&amp;ust=1461663880370167" TargetMode="External"/><Relationship Id="rId9" Type="http://schemas.openxmlformats.org/officeDocument/2006/relationships/image" Target="../media/image8.jpeg"/><Relationship Id="rId14" Type="http://schemas.openxmlformats.org/officeDocument/2006/relationships/hyperlink" Target="https://www.google.co.il/url?sa=i&amp;rct=j&amp;q=&amp;esrc=s&amp;frm=1&amp;source=images&amp;cd=&amp;cad=rja&amp;uact=8&amp;ved=0ahUKEwjwnLWTw6nMAhUHbBoKHe-mBykQjRwIBw&amp;url=https://www.i-cogservices.com/training/cognitive-training/&amp;bvm=bv.119745492,d.ZGg&amp;psig=AFQjCNHGjuyZBdfqvYwAIZmOgPbHKmWDwg&amp;ust=1461664384934825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תפקודי לומד במאה ה-21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למידה משמעותית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090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908720"/>
            <a:ext cx="712879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53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קשורה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560840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3582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657133"/>
              </p:ext>
            </p:extLst>
          </p:nvPr>
        </p:nvGraphicFramePr>
        <p:xfrm>
          <a:off x="3851920" y="2636912"/>
          <a:ext cx="3816424" cy="144016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33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3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0" dirty="0">
                          <a:effectLst/>
                        </a:rPr>
                        <a:t/>
                      </a:r>
                      <a:br>
                        <a:rPr lang="he-IL" sz="100" dirty="0">
                          <a:effectLst/>
                        </a:rPr>
                      </a:br>
                      <a:endParaRPr lang="en-US" sz="100" dirty="0">
                        <a:solidFill>
                          <a:srgbClr val="51515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איך אפשר למנף ולפתח את תפקודי הלומד כדי ליצור למידה משמעותית?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051335"/>
              </p:ext>
            </p:extLst>
          </p:nvPr>
        </p:nvGraphicFramePr>
        <p:xfrm>
          <a:off x="2873432" y="620688"/>
          <a:ext cx="3714792" cy="122413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21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3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0" dirty="0">
                          <a:effectLst/>
                        </a:rPr>
                        <a:t/>
                      </a:r>
                      <a:br>
                        <a:rPr lang="he-IL" sz="100" dirty="0">
                          <a:effectLst/>
                        </a:rPr>
                      </a:br>
                      <a:endParaRPr lang="en-US" sz="100" dirty="0">
                        <a:solidFill>
                          <a:srgbClr val="51515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מה בעצם התפקיד של המורה בהקשר של תפקודי לומד?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516851"/>
              </p:ext>
            </p:extLst>
          </p:nvPr>
        </p:nvGraphicFramePr>
        <p:xfrm>
          <a:off x="1619672" y="4509120"/>
          <a:ext cx="3672408" cy="124052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605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7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0526"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" dirty="0">
                        <a:solidFill>
                          <a:srgbClr val="51515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איך לשלב תהליכי חשיבה רפלקטיביים כחלק בלתי נפרד מביצוע משימות?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95250" marR="95250" marT="47625" marB="476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92425" y="34845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92425" y="3941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7417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קשורה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768752" cy="4425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1990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תפקיד המורה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 המורה </a:t>
            </a:r>
            <a:r>
              <a:rPr lang="he-IL" sz="18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יעזור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לאתר מצבים חברתיים שיעזרו לתלמידיו להבין את עצמם ואת זיקתם לאחרים.</a:t>
            </a:r>
          </a:p>
          <a:p>
            <a:r>
              <a:rPr lang="he-IL" sz="18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המורה </a:t>
            </a:r>
            <a:r>
              <a:rPr lang="he-IL" sz="18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יכוון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את התלמידים להגדרת הקוד האתי והמערכת הערכית של סביבתם החברתית.</a:t>
            </a:r>
          </a:p>
          <a:p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  המורה </a:t>
            </a:r>
            <a:r>
              <a:rPr lang="he-IL" sz="18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ידגיש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מצבי למידה שבהם תלמידים יזהו את המשמעות של ערכים כמו שותפות ושיתופיות</a:t>
            </a:r>
          </a:p>
          <a:p>
            <a:r>
              <a:rPr lang="he-IL" sz="18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המורה </a:t>
            </a:r>
            <a:r>
              <a:rPr lang="he-IL" sz="18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יציע וינחה 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ערוצים מגוונים למפגשים </a:t>
            </a:r>
            <a:r>
              <a:rPr lang="he-IL" sz="1800" dirty="0" smtClean="0">
                <a:latin typeface="David" panose="020E0502060401010101" pitchFamily="34" charset="-79"/>
                <a:cs typeface="David" panose="020E0502060401010101" pitchFamily="34" charset="-79"/>
              </a:rPr>
              <a:t>ותקשורת</a:t>
            </a:r>
          </a:p>
          <a:p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  המורה </a:t>
            </a:r>
            <a:r>
              <a:rPr lang="he-IL" sz="18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יוביל 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את התלמידים להזדמנויות של מודעות לעולם </a:t>
            </a:r>
            <a:r>
              <a:rPr lang="he-IL" sz="18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שמסביבם</a:t>
            </a:r>
          </a:p>
          <a:p>
            <a:r>
              <a:rPr lang="he-IL" sz="1800" b="1" dirty="0" smtClean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ידריך </a:t>
            </a:r>
          </a:p>
          <a:p>
            <a:r>
              <a:rPr lang="he-IL" sz="1800" b="1" dirty="0" smtClean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יתמוך</a:t>
            </a:r>
          </a:p>
          <a:p>
            <a:r>
              <a:rPr lang="he-IL" sz="1800" b="1" dirty="0" smtClean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יכיל</a:t>
            </a:r>
          </a:p>
          <a:p>
            <a:r>
              <a:rPr lang="he-IL" sz="1800" b="1" dirty="0" smtClean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יעודד</a:t>
            </a:r>
          </a:p>
          <a:p>
            <a:r>
              <a:rPr lang="he-IL" sz="1800" dirty="0" smtClean="0">
                <a:latin typeface="David" panose="020E0502060401010101" pitchFamily="34" charset="-79"/>
                <a:cs typeface="David" panose="020E0502060401010101" pitchFamily="34" charset="-79"/>
              </a:rPr>
              <a:t>.....</a:t>
            </a:r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758705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u="sng" dirty="0" smtClean="0"/>
              <a:t>הנחיה אישית 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he-IL" dirty="0"/>
              <a:t>  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המורה </a:t>
            </a:r>
            <a:r>
              <a:rPr lang="he-IL" sz="24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יעזור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לתלמיד לזהות תחומי עניין מגוונים</a:t>
            </a:r>
          </a:p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 המורה יעזור לתלמיד </a:t>
            </a:r>
            <a:r>
              <a:rPr lang="he-IL" sz="24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לזהות סקרנות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פנימית</a:t>
            </a:r>
          </a:p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 המורה יעזור לכל תלמיד </a:t>
            </a:r>
            <a:r>
              <a:rPr lang="he-IL" sz="24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לזהות כוחות פנימיים ולפתח אותם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המורה </a:t>
            </a:r>
            <a:r>
              <a:rPr lang="he-IL" sz="2400" b="1" dirty="0" smtClean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ייטע </a:t>
            </a:r>
            <a:r>
              <a:rPr lang="he-IL" sz="24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בתלמיד הרגשה של "יכול"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המורה </a:t>
            </a:r>
            <a:r>
              <a:rPr lang="he-IL" sz="24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יעודד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את התלמיד ליצור (אפילו תוך לקיחת סיכונים של טעות וכישלון, </a:t>
            </a:r>
            <a:r>
              <a:rPr lang="he-IL" sz="24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ויצור אוירה של 'אפשר לטעות, רק מי שטועה לומד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')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המורה </a:t>
            </a:r>
            <a:r>
              <a:rPr lang="he-IL" sz="24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יכוון את התלמיד לקחת אחריות על עצמו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המורה </a:t>
            </a:r>
            <a:r>
              <a:rPr lang="he-IL" sz="24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יעזור לכל ילד לזהות את מקומו בקבוצה</a:t>
            </a:r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3128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b="1" u="sng" dirty="0" smtClean="0"/>
              <a:t>הנחיה </a:t>
            </a:r>
            <a:r>
              <a:rPr lang="he-IL" b="1" u="sng" dirty="0"/>
              <a:t>בלימוד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המורה יעזור לכל תלמיד </a:t>
            </a:r>
            <a:r>
              <a:rPr lang="he-IL" sz="2400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לזהות תחומי עניין ולצלול לתוכם</a:t>
            </a:r>
          </a:p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 המורה יעזור לכל תלמיד </a:t>
            </a:r>
            <a:r>
              <a:rPr lang="he-IL" sz="24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לזהות אסטרטגיות למידה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וחשיבה תואמות ולשכלל אותן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המורה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יעזור לכל ילד </a:t>
            </a:r>
            <a:r>
              <a:rPr lang="he-IL" sz="24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להבין את תרומתו הפוטנציאלית לקבוצת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הלימוד</a:t>
            </a:r>
          </a:p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 המורה יעזור לכל ילד </a:t>
            </a:r>
            <a:r>
              <a:rPr lang="he-IL" sz="24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לשפר את הכלים שיש לו לכתוב, ליצור, לעצב, לעבד ולהפיק</a:t>
            </a:r>
          </a:p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 המורה יעזור לכל ילד </a:t>
            </a:r>
            <a:r>
              <a:rPr lang="he-IL" sz="2400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להבין תהליכים ומושגים בהם הוא מתקשה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תוך הפניה למקורות שונים של המחשה</a:t>
            </a:r>
          </a:p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המורה </a:t>
            </a:r>
            <a:r>
              <a:rPr lang="he-IL" sz="2400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יכוון ויתמוך בתהליכים של חקר ופיתוח </a:t>
            </a:r>
            <a:r>
              <a:rPr lang="he-IL" sz="2400" dirty="0" smtClean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פרויקטים צוותים</a:t>
            </a:r>
            <a:endParaRPr lang="he-IL" sz="2400" dirty="0">
              <a:solidFill>
                <a:srgbClr val="00B05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1980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קשורה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632847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5700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 descr="תמונה קשורה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496944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85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691680" y="1124744"/>
            <a:ext cx="6480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"תן לאדם דג, הוא ישבע ליום אחד; </a:t>
            </a:r>
          </a:p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למד אותו לדוג, הוא ישבע כל חייו" (פתגם אנגלי)</a:t>
            </a:r>
          </a:p>
        </p:txBody>
      </p:sp>
    </p:spTree>
    <p:extLst>
      <p:ext uri="{BB962C8B-B14F-4D97-AF65-F5344CB8AC3E}">
        <p14:creationId xmlns:p14="http://schemas.microsoft.com/office/powerpoint/2010/main" val="397065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log.tapuz.co.il/gentle/images/733599_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196752"/>
            <a:ext cx="2697682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לבן מעוגל 2"/>
          <p:cNvSpPr/>
          <p:nvPr/>
        </p:nvSpPr>
        <p:spPr>
          <a:xfrm>
            <a:off x="1403648" y="5877272"/>
            <a:ext cx="7621202" cy="8657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/>
              <a:t>מהם תפקודי הלומד האישיים שלך  כלומד/ת</a:t>
            </a:r>
            <a:r>
              <a:rPr lang="en-US" sz="3200" b="1" dirty="0"/>
              <a:t>?</a:t>
            </a:r>
            <a:endParaRPr lang="en-US" sz="3200" dirty="0"/>
          </a:p>
        </p:txBody>
      </p:sp>
      <p:sp>
        <p:nvSpPr>
          <p:cNvPr id="4" name="מלבן מעוגל 3"/>
          <p:cNvSpPr/>
          <p:nvPr/>
        </p:nvSpPr>
        <p:spPr>
          <a:xfrm>
            <a:off x="3779912" y="135458"/>
            <a:ext cx="5275747" cy="7732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"</a:t>
            </a:r>
            <a:r>
              <a:rPr lang="he-IL" sz="3200" b="1" dirty="0"/>
              <a:t>אדם בתוך עצמו הוא גר</a:t>
            </a:r>
            <a:r>
              <a:rPr lang="en-US" sz="3200" b="1" dirty="0"/>
              <a:t>...."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4099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2802718" y="728793"/>
            <a:ext cx="5223934" cy="1202485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e-IL" sz="4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במה אני הכי חזק...</a:t>
            </a:r>
            <a:endParaRPr lang="he-IL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2525081" y="1777991"/>
            <a:ext cx="414477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800" b="1" dirty="0">
                <a:ln w="11430"/>
                <a:gradFill>
                  <a:gsLst>
                    <a:gs pos="0">
                      <a:srgbClr val="AA2B1E">
                        <a:tint val="70000"/>
                        <a:satMod val="245000"/>
                      </a:srgbClr>
                    </a:gs>
                    <a:gs pos="75000">
                      <a:srgbClr val="AA2B1E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A2B1E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n-cs"/>
              </a:rPr>
              <a:t>מה רוצה לחזק?...</a:t>
            </a:r>
            <a:endParaRPr lang="he-IL" dirty="0">
              <a:latin typeface="+mn-lt"/>
              <a:cs typeface="+mn-cs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713213" y="2905343"/>
            <a:ext cx="295663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4800" b="1" dirty="0" smtClean="0">
              <a:ln w="11430"/>
              <a:gradFill>
                <a:gsLst>
                  <a:gs pos="0">
                    <a:srgbClr val="AA2B1E">
                      <a:tint val="70000"/>
                      <a:satMod val="245000"/>
                    </a:srgbClr>
                  </a:gs>
                  <a:gs pos="75000">
                    <a:srgbClr val="AA2B1E">
                      <a:tint val="90000"/>
                      <a:shade val="60000"/>
                      <a:satMod val="240000"/>
                    </a:srgbClr>
                  </a:gs>
                  <a:gs pos="100000">
                    <a:srgbClr val="AA2B1E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j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800" b="1" dirty="0" smtClean="0">
                <a:ln w="11430"/>
                <a:gradFill>
                  <a:gsLst>
                    <a:gs pos="0">
                      <a:srgbClr val="AA2B1E">
                        <a:tint val="70000"/>
                        <a:satMod val="245000"/>
                      </a:srgbClr>
                    </a:gs>
                    <a:gs pos="75000">
                      <a:srgbClr val="AA2B1E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A2B1E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n-cs"/>
              </a:rPr>
              <a:t>מה </a:t>
            </a:r>
            <a:r>
              <a:rPr lang="he-IL" sz="4800" b="1" dirty="0">
                <a:ln w="11430"/>
                <a:gradFill>
                  <a:gsLst>
                    <a:gs pos="0">
                      <a:srgbClr val="AA2B1E">
                        <a:tint val="70000"/>
                        <a:satMod val="245000"/>
                      </a:srgbClr>
                    </a:gs>
                    <a:gs pos="75000">
                      <a:srgbClr val="AA2B1E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A2B1E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j-ea"/>
                <a:cs typeface="+mn-cs"/>
              </a:rPr>
              <a:t>אעשה? </a:t>
            </a:r>
          </a:p>
        </p:txBody>
      </p:sp>
      <p:grpSp>
        <p:nvGrpSpPr>
          <p:cNvPr id="5" name="קבוצה 6"/>
          <p:cNvGrpSpPr>
            <a:grpSpLocks/>
          </p:cNvGrpSpPr>
          <p:nvPr/>
        </p:nvGrpSpPr>
        <p:grpSpPr bwMode="auto">
          <a:xfrm>
            <a:off x="625079" y="3212976"/>
            <a:ext cx="3658889" cy="2952328"/>
            <a:chOff x="0" y="-87971"/>
            <a:chExt cx="2375371" cy="2551315"/>
          </a:xfrm>
        </p:grpSpPr>
        <p:sp>
          <p:nvSpPr>
            <p:cNvPr id="6" name="אליפסה 5"/>
            <p:cNvSpPr/>
            <p:nvPr/>
          </p:nvSpPr>
          <p:spPr>
            <a:xfrm>
              <a:off x="0" y="-87971"/>
              <a:ext cx="2375371" cy="255131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אליפסה 4"/>
            <p:cNvSpPr/>
            <p:nvPr/>
          </p:nvSpPr>
          <p:spPr>
            <a:xfrm>
              <a:off x="224963" y="223165"/>
              <a:ext cx="1793766" cy="19287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889000" fontAlgn="auto">
                <a:spcAft>
                  <a:spcPct val="35000"/>
                </a:spcAft>
                <a:defRPr/>
              </a:pPr>
              <a:r>
                <a:rPr lang="he-IL" sz="2400" b="1" dirty="0">
                  <a:ln w="1905"/>
                  <a:solidFill>
                    <a:schemeClr val="bg2">
                      <a:lumMod val="2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מה קורה בכיתה  אצל התלמידים</a:t>
              </a:r>
              <a:r>
                <a:rPr lang="he-IL" sz="2400" b="1" dirty="0" smtClean="0">
                  <a:ln w="1905"/>
                  <a:solidFill>
                    <a:schemeClr val="bg2">
                      <a:lumMod val="2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?</a:t>
              </a:r>
            </a:p>
            <a:p>
              <a:pPr algn="ctr" defTabSz="889000" fontAlgn="auto">
                <a:spcAft>
                  <a:spcPct val="35000"/>
                </a:spcAft>
                <a:defRPr/>
              </a:pPr>
              <a:r>
                <a:rPr lang="he-IL" sz="2400" b="1" dirty="0" smtClean="0">
                  <a:ln w="1905"/>
                  <a:solidFill>
                    <a:schemeClr val="bg2">
                      <a:lumMod val="2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האם אני מזהה סגנונות למידה שונים?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03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User\Downloads\IMG-20150421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36711"/>
            <a:ext cx="7632848" cy="482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מלבן 3"/>
          <p:cNvSpPr/>
          <p:nvPr/>
        </p:nvSpPr>
        <p:spPr>
          <a:xfrm>
            <a:off x="719572" y="5662259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 smtClean="0">
                <a:solidFill>
                  <a:schemeClr val="accent2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ההפרדה לתחומים השונים היא מלאכותית ונעשית לצורך התמקדות והעמקה</a:t>
            </a:r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8033841" y="188640"/>
            <a:ext cx="853182" cy="6012456"/>
          </a:xfrm>
          <a:prstGeom prst="rect">
            <a:avLst/>
          </a:prstGeom>
        </p:spPr>
        <p:txBody>
          <a:bodyPr vert="wordArtVertRtl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000" b="1" spc="1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תפקודי  לומד</a:t>
            </a:r>
          </a:p>
        </p:txBody>
      </p:sp>
    </p:spTree>
    <p:extLst>
      <p:ext uri="{BB962C8B-B14F-4D97-AF65-F5344CB8AC3E}">
        <p14:creationId xmlns:p14="http://schemas.microsoft.com/office/powerpoint/2010/main" val="278227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519070" y="329461"/>
            <a:ext cx="2579745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3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פיתוח תפקודי לומד</a:t>
            </a:r>
            <a:endParaRPr kumimoji="0" lang="en-US" altLang="he-IL" sz="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תמונה 36" descr="http://imagescdn.ravpages.co.il/xsite_resources/user_content/6d/da/54/c5/6dda54c5192d6585a47c6fdf52414404/images/2bc3ab54b687d1b3e0c2c3ba2e43d290_166X250.jpg?ver=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07" y="1124744"/>
            <a:ext cx="13049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81136" y="880703"/>
            <a:ext cx="8081123" cy="37856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8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David" panose="020E0502060401010101" pitchFamily="34" charset="-79"/>
                <a:ea typeface="Times New Roman" pitchFamily="18" charset="0"/>
                <a:cs typeface="David" panose="020E0502060401010101" pitchFamily="34" charset="-79"/>
              </a:rPr>
              <a:t>תפקודי לומד</a:t>
            </a:r>
            <a:r>
              <a:rPr kumimoji="0" lang="he-IL" altLang="he-IL" sz="2800" b="1" i="0" u="none" strike="noStrike" cap="none" normalizeH="0" baseline="0" dirty="0" smtClean="0">
                <a:ln>
                  <a:noFill/>
                </a:ln>
                <a:solidFill>
                  <a:srgbClr val="515151"/>
                </a:solidFill>
                <a:effectLst/>
                <a:latin typeface="David" panose="020E0502060401010101" pitchFamily="34" charset="-79"/>
                <a:ea typeface="Times New Roman" pitchFamily="18" charset="0"/>
                <a:cs typeface="David" panose="020E0502060401010101" pitchFamily="34" charset="-79"/>
              </a:rPr>
              <a:t> </a:t>
            </a:r>
            <a:r>
              <a:rPr kumimoji="0" lang="he-IL" altLang="he-IL" sz="1600" i="0" u="none" strike="noStrike" cap="none" normalizeH="0" baseline="0" dirty="0" smtClean="0">
                <a:ln>
                  <a:noFill/>
                </a:ln>
                <a:effectLst/>
                <a:latin typeface="David" panose="020E0502060401010101" pitchFamily="34" charset="-79"/>
                <a:ea typeface="Times New Roman" pitchFamily="18" charset="0"/>
                <a:cs typeface="David" panose="020E0502060401010101" pitchFamily="34" charset="-79"/>
              </a:rPr>
              <a:t>הן שורה של מיומנויות שנועדו להשביח ולהעמיק את יכולות הלומד.</a:t>
            </a:r>
            <a:endParaRPr kumimoji="0" lang="en-US" altLang="he-IL" sz="1600" i="0" u="none" strike="noStrike" cap="none" normalizeH="0" baseline="0" dirty="0" smtClean="0">
              <a:ln>
                <a:noFill/>
              </a:ln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i="0" u="none" strike="noStrike" cap="none" normalizeH="0" baseline="0" dirty="0" smtClean="0">
                <a:ln>
                  <a:noFill/>
                </a:ln>
                <a:effectLst/>
                <a:latin typeface="David" panose="020E0502060401010101" pitchFamily="34" charset="-79"/>
                <a:ea typeface="Times New Roman" pitchFamily="18" charset="0"/>
                <a:cs typeface="David" panose="020E0502060401010101" pitchFamily="34" charset="-79"/>
              </a:rPr>
              <a:t>תפקודים אלו ממוקדים תהליכי למידה, הוראה והערכה משמעותיים </a:t>
            </a: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i="0" u="none" strike="noStrike" cap="none" normalizeH="0" baseline="0" dirty="0" smtClean="0">
                <a:ln>
                  <a:noFill/>
                </a:ln>
                <a:effectLst/>
                <a:latin typeface="David" panose="020E0502060401010101" pitchFamily="34" charset="-79"/>
                <a:ea typeface="Times New Roman" pitchFamily="18" charset="0"/>
                <a:cs typeface="David" panose="020E0502060401010101" pitchFamily="34" charset="-79"/>
              </a:rPr>
              <a:t>ומותאמים למאה ה-21 בדגש על עקרונות:</a:t>
            </a: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David" panose="020E0502060401010101" pitchFamily="34" charset="-79"/>
                <a:ea typeface="Times New Roman" pitchFamily="18" charset="0"/>
                <a:cs typeface="David" panose="020E0502060401010101" pitchFamily="34" charset="-79"/>
              </a:rPr>
              <a:t/>
            </a:r>
            <a:br>
              <a:rPr kumimoji="0" lang="he-IL" altLang="he-IL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David" panose="020E0502060401010101" pitchFamily="34" charset="-79"/>
                <a:ea typeface="Times New Roman" pitchFamily="18" charset="0"/>
                <a:cs typeface="David" panose="020E0502060401010101" pitchFamily="34" charset="-79"/>
              </a:rPr>
            </a:br>
            <a:r>
              <a:rPr kumimoji="0" lang="he-IL" altLang="he-IL" sz="1600" i="0" u="none" strike="noStrike" cap="none" normalizeH="0" baseline="0" dirty="0" smtClean="0">
                <a:ln>
                  <a:noFill/>
                </a:ln>
                <a:effectLst/>
                <a:latin typeface="David" panose="020E0502060401010101" pitchFamily="34" charset="-79"/>
                <a:ea typeface="Times New Roman" pitchFamily="18" charset="0"/>
                <a:cs typeface="David" panose="020E0502060401010101" pitchFamily="34" charset="-79"/>
              </a:rPr>
              <a:t>הלמידה המשמעותית: </a:t>
            </a:r>
            <a:r>
              <a:rPr kumimoji="0" lang="he-IL" altLang="he-IL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David" panose="020E0502060401010101" pitchFamily="34" charset="-79"/>
                <a:ea typeface="Times New Roman" pitchFamily="18" charset="0"/>
                <a:cs typeface="David" panose="020E0502060401010101" pitchFamily="34" charset="-79"/>
              </a:rPr>
              <a:t>ערך, מעורבות ורלוונטיות</a:t>
            </a:r>
            <a:r>
              <a:rPr kumimoji="0" lang="he-IL" altLang="he-IL" sz="1600" i="0" u="none" strike="noStrike" cap="none" normalizeH="0" baseline="0" dirty="0" smtClean="0">
                <a:ln>
                  <a:noFill/>
                </a:ln>
                <a:effectLst/>
                <a:latin typeface="David" panose="020E0502060401010101" pitchFamily="34" charset="-79"/>
                <a:ea typeface="Times New Roman" pitchFamily="18" charset="0"/>
                <a:cs typeface="David" panose="020E0502060401010101" pitchFamily="34" charset="-79"/>
              </a:rPr>
              <a:t>.</a:t>
            </a:r>
            <a:endParaRPr kumimoji="0" lang="en-US" altLang="he-IL" sz="1600" i="0" u="none" strike="noStrike" cap="none" normalizeH="0" baseline="0" dirty="0" smtClean="0">
              <a:ln>
                <a:noFill/>
              </a:ln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i="0" u="none" strike="noStrike" cap="none" normalizeH="0" baseline="0" dirty="0" smtClean="0">
                <a:ln>
                  <a:noFill/>
                </a:ln>
                <a:effectLst/>
                <a:latin typeface="David" panose="020E0502060401010101" pitchFamily="34" charset="-79"/>
                <a:ea typeface="Times New Roman" pitchFamily="18" charset="0"/>
                <a:cs typeface="David" panose="020E0502060401010101" pitchFamily="34" charset="-79"/>
              </a:rPr>
              <a:t>תלמיד שרוכש ומיישם את תפקודי הלומד, רוכש למעשה </a:t>
            </a:r>
            <a:r>
              <a:rPr kumimoji="0" lang="he-IL" altLang="he-IL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David" panose="020E0502060401010101" pitchFamily="34" charset="-79"/>
                <a:ea typeface="Times New Roman" pitchFamily="18" charset="0"/>
                <a:cs typeface="David" panose="020E0502060401010101" pitchFamily="34" charset="-79"/>
              </a:rPr>
              <a:t>כלים המסייעים ללמידתו, להתפתחותו, </a:t>
            </a: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David" panose="020E0502060401010101" pitchFamily="34" charset="-79"/>
                <a:ea typeface="Times New Roman" pitchFamily="18" charset="0"/>
                <a:cs typeface="David" panose="020E0502060401010101" pitchFamily="34" charset="-79"/>
              </a:rPr>
              <a:t>ולהשתלבותו הקלה בחיי החברה והקהילה שלאחר בית הספר.</a:t>
            </a:r>
            <a:endParaRPr kumimoji="0" lang="en-US" altLang="he-IL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i="0" u="none" strike="noStrike" cap="none" normalizeH="0" baseline="0" dirty="0" smtClean="0">
                <a:ln>
                  <a:noFill/>
                </a:ln>
                <a:effectLst/>
                <a:latin typeface="David" panose="020E0502060401010101" pitchFamily="34" charset="-79"/>
                <a:ea typeface="Times New Roman" pitchFamily="18" charset="0"/>
                <a:cs typeface="David" panose="020E0502060401010101" pitchFamily="34" charset="-79"/>
              </a:rPr>
              <a:t>המאה ה- 21 מזמנת </a:t>
            </a:r>
            <a:r>
              <a:rPr kumimoji="0" lang="he-IL" altLang="he-IL" sz="2000" b="1" i="0" u="none" strike="noStrike" cap="none" normalizeH="0" baseline="0" dirty="0" smtClean="0">
                <a:ln>
                  <a:noFill/>
                </a:ln>
                <a:effectLst/>
                <a:latin typeface="David" panose="020E0502060401010101" pitchFamily="34" charset="-79"/>
                <a:ea typeface="Times New Roman" pitchFamily="18" charset="0"/>
                <a:cs typeface="David" panose="020E0502060401010101" pitchFamily="34" charset="-79"/>
              </a:rPr>
              <a:t>למורים </a:t>
            </a:r>
            <a:r>
              <a:rPr kumimoji="0" lang="he-IL" altLang="he-IL" sz="1600" i="0" u="none" strike="noStrike" cap="none" normalizeH="0" baseline="0" dirty="0" smtClean="0">
                <a:ln>
                  <a:noFill/>
                </a:ln>
                <a:effectLst/>
                <a:latin typeface="David" panose="020E0502060401010101" pitchFamily="34" charset="-79"/>
                <a:ea typeface="Times New Roman" pitchFamily="18" charset="0"/>
                <a:cs typeface="David" panose="020E0502060401010101" pitchFamily="34" charset="-79"/>
              </a:rPr>
              <a:t>את התובנה </a:t>
            </a:r>
            <a:r>
              <a:rPr kumimoji="0" lang="he-IL" altLang="he-IL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David" panose="020E0502060401010101" pitchFamily="34" charset="-79"/>
                <a:ea typeface="Times New Roman" pitchFamily="18" charset="0"/>
                <a:cs typeface="David" panose="020E0502060401010101" pitchFamily="34" charset="-79"/>
              </a:rPr>
              <a:t>שהקניית מיומנויות חשובה לפחות באותה המידה, </a:t>
            </a: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David" panose="020E0502060401010101" pitchFamily="34" charset="-79"/>
                <a:ea typeface="Times New Roman" pitchFamily="18" charset="0"/>
                <a:cs typeface="David" panose="020E0502060401010101" pitchFamily="34" charset="-79"/>
              </a:rPr>
              <a:t>אם לא יותר, מהקניית ידע, תוכן וחומר הלימודי.</a:t>
            </a:r>
            <a:endParaRPr kumimoji="0" lang="en-US" altLang="he-IL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600" i="0" u="none" strike="noStrike" cap="none" normalizeH="0" baseline="0" dirty="0" smtClean="0">
              <a:ln>
                <a:noFill/>
              </a:ln>
              <a:effectLst/>
              <a:latin typeface="David" panose="020E0502060401010101" pitchFamily="34" charset="-79"/>
              <a:ea typeface="Times New Roman" pitchFamily="18" charset="0"/>
              <a:cs typeface="David" panose="020E0502060401010101" pitchFamily="34" charset="-79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e-IL" altLang="he-IL" sz="1600" dirty="0">
              <a:latin typeface="David" panose="020E0502060401010101" pitchFamily="34" charset="-79"/>
              <a:ea typeface="Times New Roman" pitchFamily="18" charset="0"/>
              <a:cs typeface="David" panose="020E0502060401010101" pitchFamily="34" charset="-79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b="1" i="0" u="none" strike="noStrike" cap="none" normalizeH="0" baseline="0" dirty="0" smtClean="0">
                <a:ln>
                  <a:noFill/>
                </a:ln>
                <a:effectLst/>
                <a:latin typeface="David" panose="020E0502060401010101" pitchFamily="34" charset="-79"/>
                <a:ea typeface="Times New Roman" pitchFamily="18" charset="0"/>
                <a:cs typeface="David" panose="020E0502060401010101" pitchFamily="34" charset="-79"/>
              </a:rPr>
              <a:t>חשיבות הקניית תפקודי הלומד על ידי המורים היא עצומה, </a:t>
            </a: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b="1" i="0" u="none" strike="noStrike" cap="none" normalizeH="0" baseline="0" dirty="0" smtClean="0">
                <a:ln>
                  <a:noFill/>
                </a:ln>
                <a:effectLst/>
                <a:latin typeface="David" panose="020E0502060401010101" pitchFamily="34" charset="-79"/>
                <a:ea typeface="Times New Roman" pitchFamily="18" charset="0"/>
                <a:cs typeface="David" panose="020E0502060401010101" pitchFamily="34" charset="-79"/>
              </a:rPr>
              <a:t>ולמעשה יש להם </a:t>
            </a:r>
            <a:r>
              <a:rPr kumimoji="0" lang="he-IL" altLang="he-IL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David" panose="020E0502060401010101" pitchFamily="34" charset="-79"/>
                <a:ea typeface="Times New Roman" pitchFamily="18" charset="0"/>
                <a:cs typeface="David" panose="020E0502060401010101" pitchFamily="34" charset="-79"/>
              </a:rPr>
              <a:t>חלק מרכזי </a:t>
            </a:r>
            <a:r>
              <a:rPr kumimoji="0" lang="he-IL" altLang="he-IL" b="1" i="0" u="none" strike="noStrike" cap="none" normalizeH="0" baseline="0" dirty="0" smtClean="0">
                <a:ln>
                  <a:noFill/>
                </a:ln>
                <a:effectLst/>
                <a:latin typeface="David" panose="020E0502060401010101" pitchFamily="34" charset="-79"/>
                <a:ea typeface="Times New Roman" pitchFamily="18" charset="0"/>
                <a:cs typeface="David" panose="020E0502060401010101" pitchFamily="34" charset="-79"/>
              </a:rPr>
              <a:t>בהקניית תפקודים אלו במקביל לפעילות החינוך ההורית</a:t>
            </a:r>
            <a:r>
              <a:rPr kumimoji="0" lang="he-IL" altLang="he-IL" sz="1600" i="0" u="none" strike="noStrike" cap="none" normalizeH="0" baseline="0" dirty="0" smtClean="0">
                <a:ln>
                  <a:noFill/>
                </a:ln>
                <a:effectLst/>
                <a:latin typeface="David" panose="020E0502060401010101" pitchFamily="34" charset="-79"/>
                <a:ea typeface="Times New Roman" pitchFamily="18" charset="0"/>
                <a:cs typeface="David" panose="020E0502060401010101" pitchFamily="34" charset="-79"/>
              </a:rPr>
              <a:t>.</a:t>
            </a:r>
            <a:endParaRPr kumimoji="0" lang="he-IL" altLang="he-IL" sz="1600" i="0" u="none" strike="noStrike" cap="none" normalizeH="0" baseline="0" dirty="0" smtClean="0">
              <a:ln>
                <a:noFill/>
              </a:ln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1187624" y="5085184"/>
            <a:ext cx="7291136" cy="1292459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he-IL" sz="2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/>
              </a:rPr>
              <a:t>דמות הלומד  - </a:t>
            </a:r>
            <a:r>
              <a:rPr lang="he-IL" b="1" kern="0" dirty="0">
                <a:ln w="11430"/>
                <a:solidFill>
                  <a:schemeClr val="accent6">
                    <a:lumMod val="50000"/>
                  </a:schemeClr>
                </a:solidFill>
                <a:latin typeface="Trebuchet MS"/>
              </a:rPr>
              <a:t>תבוא לידי ביטוי בתפקודו כאדם מתעניין, לומד, </a:t>
            </a:r>
            <a:r>
              <a:rPr lang="he-IL" b="1" kern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Trebuchet MS"/>
              </a:rPr>
              <a:t>המיישם </a:t>
            </a:r>
            <a:r>
              <a:rPr lang="he-IL" b="1" kern="0" dirty="0">
                <a:ln w="11430"/>
                <a:solidFill>
                  <a:schemeClr val="accent6">
                    <a:lumMod val="50000"/>
                  </a:schemeClr>
                </a:solidFill>
                <a:latin typeface="Trebuchet MS"/>
              </a:rPr>
              <a:t>את הנלמד, משתלב בחברה ותורם לה. </a:t>
            </a:r>
            <a:endParaRPr lang="en-US" b="1" kern="0" dirty="0">
              <a:ln w="11430"/>
              <a:solidFill>
                <a:schemeClr val="accent6">
                  <a:lumMod val="50000"/>
                </a:schemeClr>
              </a:solidFill>
              <a:latin typeface="Trebuchet MS"/>
            </a:endParaRPr>
          </a:p>
          <a:p>
            <a:pPr algn="ctr">
              <a:defRPr/>
            </a:pPr>
            <a:r>
              <a:rPr lang="he-IL" b="1" kern="0" dirty="0">
                <a:ln w="11430"/>
                <a:solidFill>
                  <a:schemeClr val="accent6">
                    <a:lumMod val="50000"/>
                  </a:schemeClr>
                </a:solidFill>
                <a:latin typeface="Trebuchet MS"/>
              </a:rPr>
              <a:t>למידה משמעותית תשפיע על התפתחותם של תפקודי הלומד ותעצב את דמות הלומד הרצויה</a:t>
            </a:r>
            <a:endParaRPr lang="he-IL" sz="2800" b="1" kern="0" dirty="0">
              <a:ln w="11430"/>
              <a:solidFill>
                <a:schemeClr val="accent6">
                  <a:lumMod val="50000"/>
                </a:scheme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7860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userscontent2.emaze.com/images/d06b7617-edec-49d8-8d7e-41a59112e457/3c56c42b-7e7e-4ffe-a331-8277c037e9a2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64704"/>
            <a:ext cx="590465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cdni.wired.co.uk/620x413/d_f/evolution_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260648"/>
            <a:ext cx="2232248" cy="148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friendshipcircle.org/blog/wp-content/uploads/2013/02/8-great-toys-for-cognitive-development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09190"/>
            <a:ext cx="1944216" cy="130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s://laluzdelalma.files.wordpress.com/2015/01/hermandadblanca_taller-meditacion-ninas-flor-loto-sala-yoga-620x465.jpg?w=656&amp;h=49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13176"/>
            <a:ext cx="2052228" cy="152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ttp://usa-hg.org/images/social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182228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http://www.ka-net.org.uk/files/images/learning_support-logo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847" y="4892969"/>
            <a:ext cx="2329641" cy="18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s://i-cogservices.com/wp-content/uploads/2011/12/cognitve-interviewing-claims-training1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919" y="15875"/>
            <a:ext cx="1497928" cy="155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39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836712"/>
            <a:ext cx="7128792" cy="460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03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1340768"/>
            <a:ext cx="7344815" cy="461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454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זרימה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822</TotalTime>
  <Words>193</Words>
  <Application>Microsoft Office PowerPoint</Application>
  <PresentationFormat>‫הצגה על המסך (4:3)</PresentationFormat>
  <Paragraphs>60</Paragraphs>
  <Slides>18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6" baseType="lpstr">
      <vt:lpstr>Arial</vt:lpstr>
      <vt:lpstr>Calibri</vt:lpstr>
      <vt:lpstr>Constantia</vt:lpstr>
      <vt:lpstr>David</vt:lpstr>
      <vt:lpstr>Times New Roman</vt:lpstr>
      <vt:lpstr>Trebuchet MS</vt:lpstr>
      <vt:lpstr>Wingdings 2</vt:lpstr>
      <vt:lpstr>זרימה</vt:lpstr>
      <vt:lpstr>תפקודי לומד במאה ה-21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תפקיד המורה</vt:lpstr>
      <vt:lpstr>הנחיה אישית </vt:lpstr>
      <vt:lpstr>הנחיה בלימוד</vt:lpstr>
      <vt:lpstr>מצגת של PowerPoint‏</vt:lpstr>
      <vt:lpstr>מצגת של PowerPoint‏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hendia</dc:creator>
  <cp:lastModifiedBy>lenovo6</cp:lastModifiedBy>
  <cp:revision>14</cp:revision>
  <cp:lastPrinted>2018-03-22T10:09:19Z</cp:lastPrinted>
  <dcterms:created xsi:type="dcterms:W3CDTF">2017-02-13T16:37:14Z</dcterms:created>
  <dcterms:modified xsi:type="dcterms:W3CDTF">2018-03-22T10:11:24Z</dcterms:modified>
</cp:coreProperties>
</file>