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705E2-681D-4143-91C9-25D3E6932CE3}" type="datetime8">
              <a:rPr lang="he-IL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17 מאי 18</a:t>
            </a:fld>
            <a:endParaRPr lang="he-I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BF5F9">
                    <a:shade val="90000"/>
                  </a:srgbClr>
                </a:solidFill>
              </a:rPr>
              <a:t>Mahmud zoabi-sakhnin college</a:t>
            </a:r>
            <a:endParaRPr lang="he-I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01AA953E-2C5E-45ED-929D-76DE4AEAD115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60821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F1B3F-9069-4CAD-B0C9-43E2EB563FC1}" type="datetime8">
              <a:rPr lang="he-IL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17 מאי 18</a:t>
            </a:fld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4617B">
                    <a:shade val="90000"/>
                  </a:srgbClr>
                </a:solidFill>
              </a:rPr>
              <a:t>Mahmud zoabi-sakhnin college</a:t>
            </a:r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5ACC6-0A26-4200-B4FC-DCCD8B12D1B5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132165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6B64B-F78E-426D-8222-042DB77955B3}" type="datetime8">
              <a:rPr lang="he-IL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17 מאי 18</a:t>
            </a:fld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4617B">
                    <a:shade val="90000"/>
                  </a:srgbClr>
                </a:solidFill>
              </a:rPr>
              <a:t>Mahmud zoabi-sakhnin college</a:t>
            </a:r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14339-A766-4515-BC6C-67A2D766CA9E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134798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2759C-8F2B-4C8D-8D67-750BE2FDEB1D}" type="datetime8">
              <a:rPr lang="he-IL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17 מאי 18</a:t>
            </a:fld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4617B">
                    <a:shade val="90000"/>
                  </a:srgbClr>
                </a:solidFill>
              </a:rPr>
              <a:t>Mahmud zoabi-sakhnin college</a:t>
            </a:r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57194-E4BF-4522-B623-873C5662F2A8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03854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75698-A96E-492E-BE70-366121E41DEE}" type="datetime8">
              <a:rPr lang="he-IL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17 מאי 18</a:t>
            </a:fld>
            <a:endParaRPr lang="he-I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BF5F9">
                    <a:shade val="90000"/>
                  </a:srgbClr>
                </a:solidFill>
              </a:rPr>
              <a:t>Mahmud zoabi-sakhnin college</a:t>
            </a:r>
            <a:endParaRPr lang="he-I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D075C17F-D35B-4467-ABB7-2FAA91A21043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3722050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5FF8A-30EA-4E57-8C3B-64DDB3209AE4}" type="datetime8">
              <a:rPr lang="he-IL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17 מאי 18</a:t>
            </a:fld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4617B">
                    <a:shade val="90000"/>
                  </a:srgbClr>
                </a:solidFill>
              </a:rPr>
              <a:t>Mahmud zoabi-sakhnin college</a:t>
            </a:r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3461A-5B85-4A9F-8713-1A2470EE6BD9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127862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6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6D0AD-9EC1-4B4F-A300-C15000A4D333}" type="datetime8">
              <a:rPr lang="he-IL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17 מאי 18</a:t>
            </a:fld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4617B">
                    <a:shade val="90000"/>
                  </a:srgbClr>
                </a:solidFill>
              </a:rPr>
              <a:t>Mahmud zoabi-sakhnin college</a:t>
            </a:r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045E6-3C2D-4269-B080-B18044843741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204546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354AA-7B93-42E8-BA1A-151670598AF5}" type="datetime8">
              <a:rPr lang="he-IL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17 מאי 18</a:t>
            </a:fld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4617B">
                    <a:shade val="90000"/>
                  </a:srgbClr>
                </a:solidFill>
              </a:rPr>
              <a:t>Mahmud zoabi-sakhnin college</a:t>
            </a:r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33928-9B7F-434E-881D-3AAF9986F4F5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57366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7509B-9E19-404C-9314-95F30091C9E3}" type="datetime8">
              <a:rPr lang="he-IL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17 מאי 18</a:t>
            </a:fld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4617B">
                    <a:shade val="90000"/>
                  </a:srgbClr>
                </a:solidFill>
              </a:rPr>
              <a:t>Mahmud zoabi-sakhnin college</a:t>
            </a:r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02C31-39BD-4579-82EB-059C1CE5F5A9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843958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971DC-D24B-4E24-B15D-0CDBB2867E51}" type="datetime8">
              <a:rPr lang="he-IL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17 מאי 18</a:t>
            </a:fld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4617B">
                    <a:shade val="90000"/>
                  </a:srgbClr>
                </a:solidFill>
              </a:rPr>
              <a:t>Mahmud zoabi-sakhnin college</a:t>
            </a:r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B3A36-D47F-4E8C-A8BF-68163D0D2F14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663073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עם פינה יחידה חתוכה ומעוגלת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משולש ישר-זווית 5"/>
          <p:cNvSpPr/>
          <p:nvPr/>
        </p:nvSpPr>
        <p:spPr>
          <a:xfrm rot="420000" flipV="1">
            <a:off x="8004176" y="5359402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צורה חופשית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 flipV="1">
            <a:off x="4381500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e-IL" noProof="0" smtClean="0"/>
              <a:t>לחץ על הסמל כדי להוסיף תמונה</a:t>
            </a:r>
            <a:endParaRPr lang="en-US" noProof="0" dirty="0"/>
          </a:p>
        </p:txBody>
      </p:sp>
      <p:sp>
        <p:nvSpPr>
          <p:cNvPr id="9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F572F-5007-4AA3-BBF5-7BD807A3AA0A}" type="datetime8">
              <a:rPr lang="he-IL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17 מאי 18</a:t>
            </a:fld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4617B">
                    <a:shade val="90000"/>
                  </a:srgbClr>
                </a:solidFill>
              </a:rPr>
              <a:t>Mahmud zoabi-sakhnin college</a:t>
            </a:r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F6434934-25FC-4E1E-8EB6-AD0F6FB2F987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05412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מציין מיקום של כותרת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סגנון כותרת של תבנית בסיס</a:t>
            </a:r>
          </a:p>
        </p:txBody>
      </p:sp>
      <p:sp>
        <p:nvSpPr>
          <p:cNvPr id="1029" name="מציין מיקום טקסט 29"/>
          <p:cNvSpPr>
            <a:spLocks noGrp="1"/>
          </p:cNvSpPr>
          <p:nvPr>
            <p:ph type="body" idx="1"/>
          </p:nvPr>
        </p:nvSpPr>
        <p:spPr bwMode="auto">
          <a:xfrm>
            <a:off x="457200" y="1935165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סגנונות טקסט של תבנית בסיס</a:t>
            </a:r>
          </a:p>
          <a:p>
            <a:pPr lvl="1"/>
            <a:r>
              <a:rPr lang="he-IL" altLang="he-IL" smtClean="0"/>
              <a:t>רמה שנייה</a:t>
            </a:r>
          </a:p>
          <a:p>
            <a:pPr lvl="2"/>
            <a:r>
              <a:rPr lang="he-IL" altLang="he-IL" smtClean="0"/>
              <a:t>רמה שלישית</a:t>
            </a:r>
          </a:p>
          <a:p>
            <a:pPr lvl="3"/>
            <a:r>
              <a:rPr lang="he-IL" altLang="he-IL" smtClean="0"/>
              <a:t>רמה רביעית</a:t>
            </a:r>
          </a:p>
          <a:p>
            <a:pPr lvl="4"/>
            <a:r>
              <a:rPr lang="he-IL" altLang="he-IL" smtClean="0"/>
              <a:t>רמה חמישית</a:t>
            </a:r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1356E4-8A93-48E7-AC20-997C9A7065E3}" type="datetime8">
              <a:rPr lang="he-IL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17 מאי 18</a:t>
            </a:fld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4617B">
                    <a:shade val="90000"/>
                  </a:srgbClr>
                </a:solidFill>
              </a:rPr>
              <a:t>Mahmud zoabi-sakhnin college</a:t>
            </a:r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7E8B2D-2FE9-4AB1-ABF0-FCC5B9E031A1}" type="slidenum">
              <a:rPr lang="he-IL" alt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e-IL" altLang="he-IL"/>
          </a:p>
        </p:txBody>
      </p:sp>
      <p:grpSp>
        <p:nvGrpSpPr>
          <p:cNvPr id="1033" name="קבוצה 1"/>
          <p:cNvGrpSpPr>
            <a:grpSpLocks/>
          </p:cNvGrpSpPr>
          <p:nvPr/>
        </p:nvGrpSpPr>
        <p:grpSpPr bwMode="auto">
          <a:xfrm>
            <a:off x="-19049" y="203200"/>
            <a:ext cx="9180513" cy="647700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874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389437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e-IL" sz="6600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</a:rPr>
              <a:t>מחוון- תכנון והערכת למידה משמעותית ותפקודי לומד בשיעור</a:t>
            </a:r>
            <a:endParaRPr lang="en-US" sz="66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6651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795114"/>
          </a:xfrm>
          <a:solidFill>
            <a:srgbClr val="00FF00"/>
          </a:solidFill>
        </p:spPr>
        <p:txBody>
          <a:bodyPr/>
          <a:lstStyle/>
          <a:p>
            <a:pPr algn="ctr"/>
            <a:r>
              <a:rPr lang="he-IL" sz="4000" b="1" dirty="0">
                <a:solidFill>
                  <a:srgbClr val="C00000"/>
                </a:solidFill>
                <a:ea typeface="Calibri"/>
                <a:cs typeface="David"/>
              </a:rPr>
              <a:t>כישורי למידה קוגניטיביים</a:t>
            </a:r>
            <a:r>
              <a:rPr lang="he-IL" sz="4000" dirty="0">
                <a:solidFill>
                  <a:srgbClr val="C00000"/>
                </a:solidFill>
                <a:ea typeface="Calibri"/>
                <a:cs typeface="David"/>
              </a:rPr>
              <a:t>:</a:t>
            </a:r>
            <a:endParaRPr lang="he-IL" sz="4000" dirty="0">
              <a:solidFill>
                <a:srgbClr val="C0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04056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e-IL" sz="3200" b="1" dirty="0" smtClean="0">
                <a:latin typeface="Calibri"/>
                <a:ea typeface="Calibri"/>
              </a:rPr>
              <a:t>פתרון </a:t>
            </a:r>
            <a:r>
              <a:rPr lang="he-IL" sz="3200" b="1" dirty="0">
                <a:latin typeface="Calibri"/>
                <a:ea typeface="Calibri"/>
              </a:rPr>
              <a:t>בעיות, חשיבה ביקורתית, חשיבה לוגית</a:t>
            </a:r>
            <a:r>
              <a:rPr lang="en-US" sz="3200" b="1" dirty="0">
                <a:latin typeface="David"/>
                <a:ea typeface="Calibri"/>
                <a:cs typeface="Arial"/>
              </a:rPr>
              <a:t>, </a:t>
            </a:r>
            <a:r>
              <a:rPr lang="he-IL" sz="3200" b="1" dirty="0" smtClean="0">
                <a:latin typeface="Calibri"/>
                <a:ea typeface="Calibri"/>
              </a:rPr>
              <a:t>יצירתיות</a:t>
            </a:r>
            <a:r>
              <a:rPr lang="he-IL" sz="3200" b="1" dirty="0">
                <a:latin typeface="David"/>
                <a:ea typeface="Calibri"/>
                <a:cs typeface="Arial"/>
              </a:rPr>
              <a:t>.</a:t>
            </a:r>
            <a:endParaRPr lang="he-IL" sz="3200" b="1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e-IL" sz="3200" b="1" dirty="0" smtClean="0">
                <a:latin typeface="Calibri"/>
                <a:ea typeface="Calibri"/>
              </a:rPr>
              <a:t>הבעה </a:t>
            </a:r>
            <a:r>
              <a:rPr lang="he-IL" sz="3200" b="1" dirty="0">
                <a:latin typeface="Calibri"/>
                <a:ea typeface="Calibri"/>
              </a:rPr>
              <a:t>בכתב ובעל</a:t>
            </a:r>
            <a:r>
              <a:rPr lang="en-US" sz="3200" b="1" dirty="0">
                <a:latin typeface="David"/>
                <a:ea typeface="Calibri"/>
                <a:cs typeface="Arial"/>
              </a:rPr>
              <a:t>-</a:t>
            </a:r>
            <a:r>
              <a:rPr lang="he-IL" sz="3200" b="1" dirty="0">
                <a:latin typeface="Calibri"/>
                <a:ea typeface="Calibri"/>
              </a:rPr>
              <a:t>פה</a:t>
            </a:r>
            <a:r>
              <a:rPr lang="en-US" sz="3200" b="1" dirty="0">
                <a:latin typeface="David"/>
                <a:ea typeface="Calibri"/>
                <a:cs typeface="Arial"/>
              </a:rPr>
              <a:t>, </a:t>
            </a:r>
            <a:r>
              <a:rPr lang="he-IL" sz="3200" b="1" dirty="0">
                <a:latin typeface="Calibri"/>
                <a:ea typeface="Calibri"/>
              </a:rPr>
              <a:t>יכולת שאילת שאלות</a:t>
            </a:r>
            <a:r>
              <a:rPr lang="en-US" sz="3200" b="1" dirty="0">
                <a:latin typeface="David"/>
                <a:ea typeface="Calibri"/>
                <a:cs typeface="Arial"/>
              </a:rPr>
              <a:t>, </a:t>
            </a:r>
            <a:r>
              <a:rPr lang="he-IL" sz="3200" b="1" dirty="0">
                <a:latin typeface="Calibri"/>
                <a:ea typeface="Calibri"/>
              </a:rPr>
              <a:t>שימוש יעיל במידע</a:t>
            </a:r>
            <a:r>
              <a:rPr lang="en-US" sz="3200" b="1" dirty="0">
                <a:latin typeface="David"/>
                <a:ea typeface="Calibri"/>
                <a:cs typeface="Arial"/>
              </a:rPr>
              <a:t>, </a:t>
            </a:r>
            <a:r>
              <a:rPr lang="he-IL" sz="3200" b="1" dirty="0">
                <a:latin typeface="Calibri"/>
                <a:ea typeface="Calibri"/>
              </a:rPr>
              <a:t>עיבוד המידע</a:t>
            </a:r>
            <a:r>
              <a:rPr lang="en-US" sz="3200" b="1" dirty="0">
                <a:latin typeface="David"/>
                <a:ea typeface="Calibri"/>
                <a:cs typeface="Arial"/>
              </a:rPr>
              <a:t>, </a:t>
            </a:r>
            <a:r>
              <a:rPr lang="he-IL" sz="3200" b="1" dirty="0">
                <a:latin typeface="Calibri"/>
                <a:ea typeface="Calibri"/>
              </a:rPr>
              <a:t>מיזוגו </a:t>
            </a:r>
            <a:r>
              <a:rPr lang="he-IL" sz="3200" b="1" dirty="0" smtClean="0">
                <a:latin typeface="Calibri"/>
                <a:ea typeface="Calibri"/>
              </a:rPr>
              <a:t>וארגונו</a:t>
            </a:r>
            <a:r>
              <a:rPr lang="he-IL" sz="3200" b="1" dirty="0">
                <a:latin typeface="David"/>
                <a:ea typeface="Calibri"/>
                <a:cs typeface="Arial"/>
              </a:rPr>
              <a:t>.</a:t>
            </a:r>
            <a:endParaRPr lang="he-IL" sz="3200" b="1" dirty="0" smtClean="0">
              <a:latin typeface="David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e-IL" sz="3200" b="1" dirty="0" smtClean="0">
                <a:latin typeface="Calibri"/>
                <a:ea typeface="Calibri"/>
              </a:rPr>
              <a:t>ניסוח </a:t>
            </a:r>
            <a:r>
              <a:rPr lang="he-IL" sz="3200" b="1" dirty="0">
                <a:latin typeface="Calibri"/>
                <a:ea typeface="Calibri"/>
              </a:rPr>
              <a:t>השערות למחקר</a:t>
            </a:r>
            <a:r>
              <a:rPr lang="en-US" sz="3200" b="1" dirty="0">
                <a:latin typeface="David"/>
                <a:ea typeface="Calibri"/>
                <a:cs typeface="Arial"/>
              </a:rPr>
              <a:t>,</a:t>
            </a:r>
            <a:r>
              <a:rPr lang="he-IL" sz="3200" b="1" dirty="0">
                <a:latin typeface="Calibri"/>
                <a:ea typeface="Calibri"/>
              </a:rPr>
              <a:t> התבוננות</a:t>
            </a:r>
            <a:r>
              <a:rPr lang="en-US" sz="3200" b="1" dirty="0">
                <a:latin typeface="David"/>
                <a:ea typeface="Calibri"/>
                <a:cs typeface="Arial"/>
              </a:rPr>
              <a:t>/</a:t>
            </a:r>
            <a:r>
              <a:rPr lang="he-IL" sz="3200" b="1" dirty="0">
                <a:latin typeface="Calibri"/>
                <a:ea typeface="Calibri"/>
              </a:rPr>
              <a:t>תצפית</a:t>
            </a:r>
            <a:r>
              <a:rPr lang="en-US" sz="3200" b="1" dirty="0">
                <a:latin typeface="David"/>
                <a:ea typeface="Calibri"/>
                <a:cs typeface="Arial"/>
              </a:rPr>
              <a:t>, </a:t>
            </a:r>
            <a:r>
              <a:rPr lang="he-IL" sz="3200" b="1" dirty="0">
                <a:latin typeface="Calibri"/>
                <a:ea typeface="Calibri"/>
              </a:rPr>
              <a:t>שימוש נכון במכשירים</a:t>
            </a:r>
            <a:r>
              <a:rPr lang="en-US" sz="3200" b="1" dirty="0">
                <a:latin typeface="David"/>
                <a:ea typeface="Calibri"/>
                <a:cs typeface="Arial"/>
              </a:rPr>
              <a:t>, </a:t>
            </a:r>
            <a:r>
              <a:rPr lang="he-IL" sz="3200" b="1" dirty="0">
                <a:latin typeface="Calibri"/>
                <a:ea typeface="Calibri"/>
              </a:rPr>
              <a:t>ניתוח נתונים</a:t>
            </a:r>
            <a:r>
              <a:rPr lang="en-US" sz="3200" b="1" dirty="0">
                <a:latin typeface="David"/>
                <a:ea typeface="Calibri"/>
                <a:cs typeface="Arial"/>
              </a:rPr>
              <a:t>, </a:t>
            </a:r>
            <a:r>
              <a:rPr lang="he-IL" sz="3200" b="1" dirty="0">
                <a:latin typeface="Calibri"/>
                <a:ea typeface="Calibri"/>
              </a:rPr>
              <a:t>הצגת נתונים באופן </a:t>
            </a:r>
            <a:r>
              <a:rPr lang="he-IL" sz="3200" b="1" dirty="0" smtClean="0">
                <a:latin typeface="Calibri"/>
                <a:ea typeface="Calibri"/>
              </a:rPr>
              <a:t>מתקשר</a:t>
            </a:r>
            <a:r>
              <a:rPr lang="he-IL" sz="3200" b="1" dirty="0">
                <a:latin typeface="David"/>
                <a:ea typeface="Calibri"/>
                <a:cs typeface="Arial"/>
              </a:rPr>
              <a:t>.</a:t>
            </a:r>
            <a:endParaRPr lang="en-US" sz="3200" b="1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e-IL" sz="3200" b="1" dirty="0" smtClean="0">
                <a:latin typeface="Calibri"/>
                <a:ea typeface="Calibri"/>
              </a:rPr>
              <a:t>הסקת </a:t>
            </a:r>
            <a:r>
              <a:rPr lang="he-IL" sz="3200" b="1" dirty="0">
                <a:latin typeface="Calibri"/>
                <a:ea typeface="Calibri"/>
              </a:rPr>
              <a:t>מסקנות</a:t>
            </a:r>
            <a:r>
              <a:rPr lang="en-US" sz="3200" b="1" dirty="0">
                <a:latin typeface="David"/>
                <a:ea typeface="Calibri"/>
                <a:cs typeface="Arial"/>
              </a:rPr>
              <a:t>, </a:t>
            </a:r>
            <a:r>
              <a:rPr lang="he-IL" sz="3200" b="1" dirty="0">
                <a:latin typeface="Calibri"/>
                <a:ea typeface="Calibri"/>
              </a:rPr>
              <a:t>שיפוט</a:t>
            </a:r>
            <a:r>
              <a:rPr lang="en-US" sz="3200" b="1" dirty="0">
                <a:latin typeface="David"/>
                <a:ea typeface="Calibri"/>
                <a:cs typeface="Arial"/>
              </a:rPr>
              <a:t>/</a:t>
            </a:r>
            <a:r>
              <a:rPr lang="he-IL" sz="3200" b="1" dirty="0">
                <a:latin typeface="Calibri"/>
                <a:ea typeface="Calibri"/>
              </a:rPr>
              <a:t>הערכה.</a:t>
            </a:r>
            <a:endParaRPr lang="en-US" sz="3200" b="1" dirty="0">
              <a:latin typeface="Calibri"/>
              <a:ea typeface="Calibri"/>
              <a:cs typeface="Arial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6087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5114"/>
          </a:xfrm>
          <a:solidFill>
            <a:srgbClr val="00FF00"/>
          </a:solidFill>
        </p:spPr>
        <p:txBody>
          <a:bodyPr/>
          <a:lstStyle/>
          <a:p>
            <a:pPr algn="ctr"/>
            <a:r>
              <a:rPr lang="he-IL" sz="4000" b="1" dirty="0">
                <a:solidFill>
                  <a:srgbClr val="C00000"/>
                </a:solidFill>
                <a:latin typeface="Constantia"/>
                <a:ea typeface="Calibri"/>
                <a:cs typeface="David"/>
              </a:rPr>
              <a:t>כישורי למידה מטה-קוגניטיביים</a:t>
            </a:r>
            <a:r>
              <a:rPr lang="he-IL" sz="4000" dirty="0">
                <a:solidFill>
                  <a:srgbClr val="C00000"/>
                </a:solidFill>
                <a:latin typeface="Constantia"/>
                <a:ea typeface="Calibri"/>
                <a:cs typeface="David"/>
              </a:rPr>
              <a:t>:</a:t>
            </a:r>
            <a:endParaRPr lang="he-IL" sz="4000" dirty="0">
              <a:solidFill>
                <a:srgbClr val="C0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4000" b="1" dirty="0" smtClean="0">
                <a:ea typeface="Calibri"/>
              </a:rPr>
              <a:t>יכולת </a:t>
            </a:r>
            <a:r>
              <a:rPr lang="he-IL" sz="4000" b="1" dirty="0">
                <a:ea typeface="Calibri"/>
              </a:rPr>
              <a:t>רפלקסיה </a:t>
            </a:r>
            <a:endParaRPr lang="he-IL" sz="4000" b="1" dirty="0" smtClean="0">
              <a:ea typeface="Calibri"/>
            </a:endParaRPr>
          </a:p>
          <a:p>
            <a:r>
              <a:rPr lang="he-IL" sz="4000" b="1" dirty="0" smtClean="0">
                <a:ea typeface="Calibri"/>
              </a:rPr>
              <a:t>והערכה </a:t>
            </a:r>
            <a:r>
              <a:rPr lang="he-IL" sz="4000" b="1" dirty="0">
                <a:ea typeface="Calibri"/>
              </a:rPr>
              <a:t>עצמית.</a:t>
            </a:r>
            <a:endParaRPr lang="he-IL" sz="4000" b="1" dirty="0"/>
          </a:p>
        </p:txBody>
      </p:sp>
    </p:spTree>
    <p:extLst>
      <p:ext uri="{BB962C8B-B14F-4D97-AF65-F5344CB8AC3E}">
        <p14:creationId xmlns:p14="http://schemas.microsoft.com/office/powerpoint/2010/main" val="109298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723106"/>
          </a:xfrm>
          <a:solidFill>
            <a:srgbClr val="00FF00"/>
          </a:solidFill>
        </p:spPr>
        <p:txBody>
          <a:bodyPr/>
          <a:lstStyle/>
          <a:p>
            <a:pPr algn="ctr"/>
            <a:r>
              <a:rPr lang="he-IL" sz="4000" b="1" dirty="0">
                <a:solidFill>
                  <a:srgbClr val="C00000"/>
                </a:solidFill>
                <a:latin typeface="Constantia"/>
                <a:ea typeface="Calibri"/>
                <a:cs typeface="David"/>
              </a:rPr>
              <a:t>כישורים חברתיים:</a:t>
            </a:r>
            <a:endParaRPr lang="he-IL" sz="4000" dirty="0">
              <a:solidFill>
                <a:srgbClr val="C0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968552"/>
          </a:xfrm>
        </p:spPr>
        <p:txBody>
          <a:bodyPr/>
          <a:lstStyle/>
          <a:p>
            <a:r>
              <a:rPr lang="he-IL" sz="4000" b="1" dirty="0" smtClean="0">
                <a:ea typeface="Calibri"/>
              </a:rPr>
              <a:t>ניהול שיחה. </a:t>
            </a:r>
          </a:p>
          <a:p>
            <a:r>
              <a:rPr lang="he-IL" sz="4000" b="1" dirty="0" smtClean="0">
                <a:ea typeface="Calibri"/>
              </a:rPr>
              <a:t>שכנוע.</a:t>
            </a:r>
          </a:p>
          <a:p>
            <a:r>
              <a:rPr lang="he-IL" sz="4000" b="1" dirty="0" smtClean="0">
                <a:ea typeface="Calibri"/>
              </a:rPr>
              <a:t> הנהגה</a:t>
            </a:r>
            <a:r>
              <a:rPr lang="he-IL" sz="4000" b="1" dirty="0">
                <a:ea typeface="Calibri"/>
              </a:rPr>
              <a:t>.</a:t>
            </a:r>
            <a:endParaRPr lang="he-IL" sz="4000" b="1" dirty="0" smtClean="0">
              <a:ea typeface="Calibri"/>
            </a:endParaRPr>
          </a:p>
          <a:p>
            <a:r>
              <a:rPr lang="he-IL" sz="4000" b="1" dirty="0" smtClean="0">
                <a:ea typeface="Calibri"/>
              </a:rPr>
              <a:t> </a:t>
            </a:r>
            <a:r>
              <a:rPr lang="he-IL" sz="4000" b="1" dirty="0">
                <a:ea typeface="Calibri"/>
              </a:rPr>
              <a:t>עבודה </a:t>
            </a:r>
            <a:r>
              <a:rPr lang="he-IL" sz="4000" b="1" dirty="0" smtClean="0">
                <a:ea typeface="Calibri"/>
              </a:rPr>
              <a:t>בצוות</a:t>
            </a:r>
            <a:r>
              <a:rPr lang="he-IL" sz="4000" b="1" dirty="0">
                <a:ea typeface="Calibri"/>
              </a:rPr>
              <a:t>.</a:t>
            </a:r>
            <a:endParaRPr lang="he-IL" sz="4000" b="1" dirty="0" smtClean="0">
              <a:ea typeface="Calibri"/>
            </a:endParaRPr>
          </a:p>
          <a:p>
            <a:r>
              <a:rPr lang="he-IL" sz="4000" b="1" dirty="0" smtClean="0">
                <a:ea typeface="Calibri"/>
              </a:rPr>
              <a:t>הקשבה</a:t>
            </a:r>
            <a:r>
              <a:rPr lang="he-IL" sz="4000" b="1" dirty="0">
                <a:ea typeface="Calibri"/>
              </a:rPr>
              <a:t>, </a:t>
            </a:r>
            <a:r>
              <a:rPr lang="he-IL" sz="4000" b="1" dirty="0" smtClean="0">
                <a:ea typeface="Calibri"/>
              </a:rPr>
              <a:t>שיתוף פעולה.</a:t>
            </a:r>
          </a:p>
          <a:p>
            <a:r>
              <a:rPr lang="he-IL" sz="4000" b="1" dirty="0" smtClean="0">
                <a:ea typeface="Calibri"/>
              </a:rPr>
              <a:t>סובלנות</a:t>
            </a:r>
            <a:r>
              <a:rPr lang="he-IL" sz="4000" b="1" dirty="0">
                <a:ea typeface="Calibri"/>
              </a:rPr>
              <a:t>, כיבוד הזולת </a:t>
            </a:r>
            <a:r>
              <a:rPr lang="he-IL" sz="4000" b="1" dirty="0" smtClean="0">
                <a:ea typeface="Calibri"/>
              </a:rPr>
              <a:t>ועוד....</a:t>
            </a:r>
            <a:endParaRPr lang="he-IL" sz="4000" b="1" dirty="0"/>
          </a:p>
        </p:txBody>
      </p:sp>
    </p:spTree>
    <p:extLst>
      <p:ext uri="{BB962C8B-B14F-4D97-AF65-F5344CB8AC3E}">
        <p14:creationId xmlns:p14="http://schemas.microsoft.com/office/powerpoint/2010/main" val="72934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23106"/>
          </a:xfrm>
          <a:solidFill>
            <a:srgbClr val="00FF00"/>
          </a:solidFill>
        </p:spPr>
        <p:txBody>
          <a:bodyPr/>
          <a:lstStyle/>
          <a:p>
            <a:pPr algn="ctr"/>
            <a:r>
              <a:rPr lang="he-IL" sz="4000" b="1" dirty="0">
                <a:solidFill>
                  <a:srgbClr val="C00000"/>
                </a:solidFill>
                <a:ea typeface="Calibri"/>
                <a:cs typeface="David"/>
              </a:rPr>
              <a:t>כישורים אישיותיים:</a:t>
            </a:r>
            <a:endParaRPr lang="he-IL" sz="4000" b="1" dirty="0">
              <a:solidFill>
                <a:srgbClr val="C0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96544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e-IL" sz="4000" b="1" dirty="0" smtClean="0">
                <a:latin typeface="Calibri"/>
                <a:ea typeface="Calibri"/>
              </a:rPr>
              <a:t>יוזמה</a:t>
            </a:r>
            <a:r>
              <a:rPr lang="he-IL" sz="4000" b="1" dirty="0">
                <a:latin typeface="Calibri"/>
                <a:ea typeface="Calibri"/>
              </a:rPr>
              <a:t>, סקרנות, </a:t>
            </a:r>
            <a:r>
              <a:rPr lang="he-IL" sz="4000" b="1" dirty="0" smtClean="0">
                <a:latin typeface="Calibri"/>
                <a:ea typeface="Calibri"/>
              </a:rPr>
              <a:t>פתיחות</a:t>
            </a:r>
            <a:r>
              <a:rPr lang="he-IL" sz="4000" b="1" dirty="0">
                <a:latin typeface="Calibri"/>
                <a:ea typeface="Calibri"/>
              </a:rPr>
              <a:t>.</a:t>
            </a:r>
            <a:endParaRPr lang="he-IL" sz="4000" b="1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e-IL" sz="4000" b="1" dirty="0" smtClean="0">
                <a:latin typeface="Calibri"/>
                <a:ea typeface="Calibri"/>
              </a:rPr>
              <a:t>עמידה </a:t>
            </a:r>
            <a:r>
              <a:rPr lang="he-IL" sz="4000" b="1" dirty="0">
                <a:latin typeface="Calibri"/>
                <a:ea typeface="Calibri"/>
              </a:rPr>
              <a:t>במצבי </a:t>
            </a:r>
            <a:r>
              <a:rPr lang="he-IL" sz="4000" b="1" dirty="0" smtClean="0">
                <a:latin typeface="Calibri"/>
                <a:ea typeface="Calibri"/>
              </a:rPr>
              <a:t>תסכול</a:t>
            </a:r>
            <a:r>
              <a:rPr lang="he-IL" sz="4000" b="1" dirty="0">
                <a:latin typeface="Calibri"/>
                <a:ea typeface="Calibri"/>
              </a:rPr>
              <a:t>.</a:t>
            </a:r>
            <a:endParaRPr lang="he-IL" sz="4000" b="1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e-IL" sz="4000" b="1" dirty="0" smtClean="0">
                <a:latin typeface="Calibri"/>
                <a:ea typeface="Calibri"/>
              </a:rPr>
              <a:t>נטילת אחריות</a:t>
            </a:r>
            <a:r>
              <a:rPr lang="he-IL" sz="4000" b="1" dirty="0">
                <a:latin typeface="Calibri"/>
                <a:ea typeface="Calibri"/>
              </a:rPr>
              <a:t>.</a:t>
            </a:r>
            <a:endParaRPr lang="he-IL" sz="4000" b="1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e-IL" sz="4000" b="1" dirty="0" smtClean="0">
                <a:latin typeface="Calibri"/>
                <a:ea typeface="Calibri"/>
              </a:rPr>
              <a:t>אמונה </a:t>
            </a:r>
            <a:r>
              <a:rPr lang="he-IL" sz="4000" b="1" dirty="0">
                <a:latin typeface="Calibri"/>
                <a:ea typeface="Calibri"/>
              </a:rPr>
              <a:t>ביכולת האישית, </a:t>
            </a:r>
            <a:r>
              <a:rPr lang="he-IL" sz="4000" b="1" dirty="0" smtClean="0">
                <a:latin typeface="Calibri"/>
                <a:ea typeface="Calibri"/>
              </a:rPr>
              <a:t>עצמאות.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e-IL" sz="4000" b="1" dirty="0" smtClean="0">
                <a:latin typeface="Calibri"/>
                <a:ea typeface="Calibri"/>
              </a:rPr>
              <a:t>התמדה</a:t>
            </a:r>
            <a:r>
              <a:rPr lang="he-IL" sz="4000" b="1" dirty="0">
                <a:latin typeface="Calibri"/>
                <a:ea typeface="Calibri"/>
              </a:rPr>
              <a:t>, כושר </a:t>
            </a:r>
            <a:r>
              <a:rPr lang="he-IL" sz="4000" b="1" dirty="0" smtClean="0">
                <a:latin typeface="Calibri"/>
                <a:ea typeface="Calibri"/>
              </a:rPr>
              <a:t>ריכוז</a:t>
            </a:r>
            <a:r>
              <a:rPr lang="he-IL" sz="4000" b="1" dirty="0">
                <a:latin typeface="Calibri"/>
                <a:ea typeface="Calibri"/>
              </a:rPr>
              <a:t>.</a:t>
            </a:r>
            <a:endParaRPr lang="he-IL" sz="4000" b="1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e-IL" sz="4000" b="1" dirty="0" smtClean="0">
                <a:latin typeface="Calibri"/>
                <a:ea typeface="Calibri"/>
              </a:rPr>
              <a:t>הסתגלות לשינויים.</a:t>
            </a:r>
            <a:endParaRPr lang="en-US" sz="4000" b="1" dirty="0">
              <a:latin typeface="Calibri"/>
              <a:ea typeface="Calibri"/>
              <a:cs typeface="Arial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6660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021330"/>
              </p:ext>
            </p:extLst>
          </p:nvPr>
        </p:nvGraphicFramePr>
        <p:xfrm>
          <a:off x="71499" y="620687"/>
          <a:ext cx="8928993" cy="6048070"/>
        </p:xfrm>
        <a:graphic>
          <a:graphicData uri="http://schemas.openxmlformats.org/drawingml/2006/table">
            <a:tbl>
              <a:tblPr rtl="1" firstRow="1" firstCol="1" bandRow="1"/>
              <a:tblGrid>
                <a:gridCol w="894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9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7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6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26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05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5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4792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הקריטריון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Calibri"/>
                          <a:ea typeface="Calibri"/>
                          <a:cs typeface="David"/>
                        </a:rPr>
                        <a:t>שקלול באחוזים מסך הערכת השיעור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Calibri"/>
                          <a:ea typeface="Calibri"/>
                          <a:cs typeface="David"/>
                        </a:rPr>
                        <a:t>ביצוע מעולה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Calibri"/>
                          <a:ea typeface="Calibri"/>
                          <a:cs typeface="David"/>
                        </a:rPr>
                        <a:t> 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Calibri"/>
                          <a:ea typeface="Calibri"/>
                          <a:cs typeface="David"/>
                        </a:rPr>
                        <a:t>ביצוע ראוי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Calibri"/>
                          <a:ea typeface="Calibri"/>
                          <a:cs typeface="David"/>
                        </a:rPr>
                        <a:t> 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Calibri"/>
                          <a:ea typeface="Calibri"/>
                          <a:cs typeface="David"/>
                        </a:rPr>
                        <a:t>ביצוע מספק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Calibri"/>
                          <a:ea typeface="Calibri"/>
                          <a:cs typeface="David"/>
                        </a:rPr>
                        <a:t> 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Calibri"/>
                          <a:ea typeface="Calibri"/>
                          <a:cs typeface="David"/>
                        </a:rPr>
                        <a:t>ביצוע חלש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Calibri"/>
                          <a:ea typeface="Calibri"/>
                          <a:cs typeface="David"/>
                        </a:rPr>
                        <a:t> 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סה"כ נקודות עבור קריטריון הערכה זה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9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חווייתיות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15%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השיעור חוויתי לאורכו: נפתח באופן חוויתי מאוד. נוצר עניין למידה רב בקרב התלמידים שהמשיך לאורך השיעור  (15 נקודות)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השיעור חוויתי בפתיחתו ובעוד חלק אחר ממנו (10 נקודות)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השיעור חוויתי רק בפתיחתו </a:t>
                      </a:r>
                      <a:r>
                        <a:rPr lang="he-IL" sz="1000" b="1" u="sng" dirty="0">
                          <a:effectLst/>
                          <a:latin typeface="Calibri"/>
                          <a:ea typeface="Calibri"/>
                          <a:cs typeface="David"/>
                        </a:rPr>
                        <a:t>או</a:t>
                      </a: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 בחלק אחר (5 נקודות</a:t>
                      </a:r>
                      <a:r>
                        <a:rPr lang="he-IL" sz="1000" b="1" dirty="0" smtClean="0">
                          <a:effectLst/>
                          <a:latin typeface="Calibri"/>
                          <a:ea typeface="Calibri"/>
                          <a:cs typeface="David"/>
                        </a:rPr>
                        <a:t>)</a:t>
                      </a: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 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השיעור לא חוויתי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(0 נקודות)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98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מעורבות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15%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התלמיד מעורב ופעיל מאוד בלמידתו (שכלית: חושב על הנלמד, רגשית: מתפעל ממה שלומד, וגופנית: משתמש בגופו בלמידתו) כך שהמורה מקיים באופן מלא תפקיד </a:t>
                      </a:r>
                      <a:r>
                        <a:rPr lang="he-IL" sz="1000" b="1" u="sng" dirty="0">
                          <a:effectLst/>
                          <a:latin typeface="Calibri"/>
                          <a:ea typeface="Calibri"/>
                          <a:cs typeface="David"/>
                        </a:rPr>
                        <a:t>המנחה</a:t>
                      </a: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 בשיעור וחלקו הגדול של השיעור הוא לתלמיד (15 נקודות)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התלמיד מעורב/שותף בהבניית למידתו באופן בינוני (המורה מקיים הוראה המאפשרת לתלמיד להיות מעורב באופן בינוני בלמידתו. כך זמן השיעור מתחלק בשווה בין שני הצדדים</a:t>
                      </a:r>
                      <a:r>
                        <a:rPr lang="he-IL" sz="1000" b="1" dirty="0" smtClean="0">
                          <a:effectLst/>
                          <a:latin typeface="Calibri"/>
                          <a:ea typeface="Calibri"/>
                          <a:cs typeface="David"/>
                        </a:rPr>
                        <a:t>)  </a:t>
                      </a: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(10 נקודות</a:t>
                      </a:r>
                      <a:r>
                        <a:rPr lang="he-IL" sz="1000" b="1" dirty="0" smtClean="0">
                          <a:effectLst/>
                          <a:latin typeface="Calibri"/>
                          <a:ea typeface="Calibri"/>
                          <a:cs typeface="David"/>
                        </a:rPr>
                        <a:t>)</a:t>
                      </a: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 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התלמיד מעורב מעט בלמידתו כך פעיל באופן מועט בשיעור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(5 נקודות)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התלמיד לא פעיל בשיעור (0 נקודות)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9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רלוונטיות וערך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15%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הנלמד עונה מאוד על צורכי הלומד. הנלמד חשוב לו מאוד. התלמיד מראה סימנים רבים לכך והתעניינותו בנלמד רבה מאוד (15 נקודות)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הנלמד עונה על צורכי הלומד באופן בינוני. והתעניינותו בנלמד בינונית </a:t>
                      </a:r>
                      <a:r>
                        <a:rPr lang="he-IL" sz="1000" b="1" dirty="0" smtClean="0">
                          <a:effectLst/>
                          <a:latin typeface="Calibri"/>
                          <a:ea typeface="Calibri"/>
                          <a:cs typeface="David"/>
                        </a:rPr>
                        <a:t>    (</a:t>
                      </a: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10 נקודות)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התעניינות מועטה של הלומד בנלמד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(5 נקודות)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אין התעניינות בנלמד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(0 נקודות)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718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כישורי למידה קוגניטיביים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15%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דרך ההוראה והתוכן הנלמד הפעילו לפחות 5 כישורי למידה קוגניטיביים במהלך השיעור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(15 נקודות)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דרך ההוראה והתוכן הנלמד הפעילו לפחות 4 כישורי למידה קוגניטיביים  במהלך השיעור (10 נקודות)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דרך ההוראה והתוכן הנלמד הפעילו לפחות כושר למידה קוגניטיבי אחד   (5 נקודות)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דרך ההוראה והנלמד לא הפעילו בכלל כישורי למידה </a:t>
                      </a:r>
                      <a:r>
                        <a:rPr lang="he-IL" sz="1000" b="1" dirty="0" smtClean="0">
                          <a:effectLst/>
                          <a:latin typeface="Calibri"/>
                          <a:ea typeface="Calibri"/>
                          <a:cs typeface="David"/>
                        </a:rPr>
                        <a:t>קוגניטיביים</a:t>
                      </a: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 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(0 נקודות)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718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כישורי למידה חברתיים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15%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דרך ההוראה והתוכן הנלמד הפעילו לפחות 5 כישורי למידה חברתיים במהלך השיעור          (15 נקודות)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דרך ההוראה והתוכן הנלמד הפעילו לפחות 4 כישורי למידה חברתיים במהלך השיעור (10 נקודות)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דרך ההוראה והתוכן הנלמד הפעילו לפחות כושר למידה חברתי אחד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דרך ההוראה והנלמד לא הפעילו בכלל כישורי למידה חברתיים (0 נקודות)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718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כישורים אישיותיים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15%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דרך ההוראה והתוכן הנלמד הפעילו לפחות 5 כישורי למידה אישיותיים במהלך השיעור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(15 נקודות)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דרך ההוראה והתוכן הנלמד הפעילו לפחות 4 כישורי למידה אישיותיים במהלך השיעור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(10 נקודות)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דרך ההוראה והתוכן הנלמד הפעילו לפחות כושר למידה אישיותי אחד  (5 נקודות)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דרך ההוראה והנלמד לא הפעילו בכלל כישורי למידה </a:t>
                      </a:r>
                      <a:r>
                        <a:rPr lang="he-IL" sz="1000" b="1" dirty="0" smtClean="0">
                          <a:effectLst/>
                          <a:latin typeface="Calibri"/>
                          <a:ea typeface="Calibri"/>
                          <a:cs typeface="David"/>
                        </a:rPr>
                        <a:t>אישיותיים</a:t>
                      </a: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 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(0 נקודות)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718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כישורי למידה מטה-קוגניטיביים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10%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דרך ההוראה והתוכן הנלמד אפשרו לתלמיד להפעיל הערכה עצמית </a:t>
                      </a:r>
                      <a:r>
                        <a:rPr lang="he-IL" sz="1000" b="1" u="sng">
                          <a:effectLst/>
                          <a:latin typeface="Calibri"/>
                          <a:ea typeface="Calibri"/>
                          <a:cs typeface="David"/>
                        </a:rPr>
                        <a:t>לאורך</a:t>
                      </a: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 השיעור (10 נקודות)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דרך ההוראה והתוכן הנלמד אפשרו לתלמיד להפעיל הערכה עצמית </a:t>
                      </a:r>
                      <a:r>
                        <a:rPr lang="he-IL" sz="1000" b="1" u="sng">
                          <a:effectLst/>
                          <a:latin typeface="Calibri"/>
                          <a:ea typeface="Calibri"/>
                          <a:cs typeface="David"/>
                        </a:rPr>
                        <a:t>בחלק</a:t>
                      </a: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 מהשיעור השיעור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(7 נקודות)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דרך ההוראה והתוכן הנלמד אפשרו לתלמיד להפעיל הערכה עצמית </a:t>
                      </a:r>
                      <a:r>
                        <a:rPr lang="he-IL" sz="1000" b="1" u="sng" dirty="0">
                          <a:effectLst/>
                          <a:latin typeface="Calibri"/>
                          <a:ea typeface="Calibri"/>
                          <a:cs typeface="David"/>
                        </a:rPr>
                        <a:t>במידה </a:t>
                      </a:r>
                      <a:r>
                        <a:rPr lang="he-IL" sz="1000" b="1" u="sng" dirty="0" smtClean="0">
                          <a:effectLst/>
                          <a:latin typeface="Calibri"/>
                          <a:ea typeface="Calibri"/>
                          <a:cs typeface="David"/>
                        </a:rPr>
                        <a:t>מועטה</a:t>
                      </a:r>
                      <a:r>
                        <a:rPr lang="he-IL" sz="1000" b="1" u="none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000" b="1" dirty="0" smtClean="0">
                          <a:effectLst/>
                          <a:latin typeface="Calibri"/>
                          <a:ea typeface="Calibri"/>
                          <a:cs typeface="David"/>
                        </a:rPr>
                        <a:t>(4 </a:t>
                      </a: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נקודות)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דרך ההוראה והתוכן הנלמד לא אפשרו לתלמיד להפעיל הערכה עצמית בכלל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/>
                          <a:ea typeface="Calibri"/>
                          <a:cs typeface="David"/>
                        </a:rPr>
                        <a:t>(0 נקודות)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 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107505" y="103494"/>
            <a:ext cx="8856983" cy="517193"/>
          </a:xfrm>
          <a:prstGeom prst="rect">
            <a:avLst/>
          </a:prstGeom>
          <a:solidFill>
            <a:srgbClr val="00FF00"/>
          </a:solidFill>
        </p:spPr>
        <p:txBody>
          <a:bodyPr/>
          <a:lstStyle>
            <a:lvl1pPr marL="273050" indent="-2730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e-IL" sz="2800" b="1" dirty="0" smtClean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</a:rPr>
              <a:t>מחוון- תכנון והערכת למידה משמעותית ותפקודי לומד בשיעור</a:t>
            </a:r>
            <a:endParaRPr lang="en-US" sz="2800" dirty="0" smtClean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endParaRPr lang="he-IL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3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064937"/>
              </p:ext>
            </p:extLst>
          </p:nvPr>
        </p:nvGraphicFramePr>
        <p:xfrm>
          <a:off x="107505" y="836712"/>
          <a:ext cx="8860690" cy="5620117"/>
        </p:xfrm>
        <a:graphic>
          <a:graphicData uri="http://schemas.openxmlformats.org/drawingml/2006/table">
            <a:tbl>
              <a:tblPr rtl="1" firstRow="1" firstCol="1" bandRow="1"/>
              <a:tblGrid>
                <a:gridCol w="1265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3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65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5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21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03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4792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הקריטריון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400" b="1">
                          <a:effectLst/>
                          <a:latin typeface="Calibri"/>
                          <a:ea typeface="Calibri"/>
                          <a:cs typeface="David"/>
                        </a:rPr>
                        <a:t>שקלול באחוזים מסך הערכת השיעור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400" b="1">
                          <a:effectLst/>
                          <a:latin typeface="Calibri"/>
                          <a:ea typeface="Calibri"/>
                          <a:cs typeface="David"/>
                        </a:rPr>
                        <a:t>ביצוע מעולה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400" b="1">
                          <a:effectLst/>
                          <a:latin typeface="Calibri"/>
                          <a:ea typeface="Calibri"/>
                          <a:cs typeface="David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400" b="1">
                          <a:effectLst/>
                          <a:latin typeface="Calibri"/>
                          <a:ea typeface="Calibri"/>
                          <a:cs typeface="David"/>
                        </a:rPr>
                        <a:t>ביצוע ראוי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400" b="1">
                          <a:effectLst/>
                          <a:latin typeface="Calibri"/>
                          <a:ea typeface="Calibri"/>
                          <a:cs typeface="David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400" b="1">
                          <a:effectLst/>
                          <a:latin typeface="Calibri"/>
                          <a:ea typeface="Calibri"/>
                          <a:cs typeface="David"/>
                        </a:rPr>
                        <a:t>ביצוע מספק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400" b="1">
                          <a:effectLst/>
                          <a:latin typeface="Calibri"/>
                          <a:ea typeface="Calibri"/>
                          <a:cs typeface="David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400" b="1">
                          <a:effectLst/>
                          <a:latin typeface="Calibri"/>
                          <a:ea typeface="Calibri"/>
                          <a:cs typeface="David"/>
                        </a:rPr>
                        <a:t>ביצוע חלש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400" b="1">
                          <a:effectLst/>
                          <a:latin typeface="Calibri"/>
                          <a:ea typeface="Calibri"/>
                          <a:cs typeface="David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סה"כ נקודות עבור קריטריון הערכה זה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9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חווייתיות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15%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12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מעורבות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15%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9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>
                          <a:effectLst/>
                          <a:latin typeface="Calibri"/>
                          <a:ea typeface="Calibri"/>
                          <a:cs typeface="David"/>
                        </a:rPr>
                        <a:t>רלוונטיות וערך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15%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718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כישורי למידה קוגניטיביים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15%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718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>
                          <a:effectLst/>
                          <a:latin typeface="Calibri"/>
                          <a:ea typeface="Calibri"/>
                          <a:cs typeface="David"/>
                        </a:rPr>
                        <a:t>כישורי למידה חברתיים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15%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718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>
                          <a:effectLst/>
                          <a:latin typeface="Calibri"/>
                          <a:ea typeface="Calibri"/>
                          <a:cs typeface="David"/>
                        </a:rPr>
                        <a:t>כישורים אישיותיים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15%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718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כישורי למידה מטה-קוגניטיביים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10%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718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effectLst/>
                          <a:latin typeface="Calibri"/>
                          <a:ea typeface="Calibri"/>
                          <a:cs typeface="+mn-cs"/>
                        </a:rPr>
                        <a:t>סה"כ  7 קריטריונים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effectLst/>
                          <a:latin typeface="Calibri"/>
                          <a:ea typeface="Calibri"/>
                          <a:cs typeface="+mn-cs"/>
                        </a:rPr>
                        <a:t>100%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effectLst/>
                          <a:latin typeface="Calibri"/>
                          <a:ea typeface="Calibri"/>
                          <a:cs typeface="+mn-cs"/>
                        </a:rPr>
                        <a:t>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effectLst/>
                          <a:latin typeface="Calibri"/>
                          <a:ea typeface="Calibri"/>
                          <a:cs typeface="+mn-cs"/>
                        </a:rPr>
                        <a:t>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effectLst/>
                          <a:latin typeface="Calibri"/>
                          <a:ea typeface="Calibri"/>
                          <a:cs typeface="+mn-cs"/>
                        </a:rPr>
                        <a:t>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effectLst/>
                          <a:latin typeface="Calibri"/>
                          <a:ea typeface="Calibri"/>
                          <a:cs typeface="+mn-cs"/>
                        </a:rPr>
                        <a:t>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effectLst/>
                          <a:latin typeface="Calibri"/>
                          <a:ea typeface="Calibri"/>
                          <a:cs typeface="+mn-cs"/>
                        </a:rPr>
                        <a:t>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28627" marR="28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107505" y="103494"/>
            <a:ext cx="8856983" cy="661210"/>
          </a:xfrm>
          <a:prstGeom prst="rect">
            <a:avLst/>
          </a:prstGeom>
          <a:solidFill>
            <a:srgbClr val="00FF00"/>
          </a:solidFill>
        </p:spPr>
        <p:txBody>
          <a:bodyPr/>
          <a:lstStyle>
            <a:lvl1pPr marL="273050" indent="-2730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e-IL" sz="2800" b="1" dirty="0" smtClean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</a:rPr>
              <a:t>מחוון- תכנון והערכת למידה משמעותית ותפקודי לומד בשיעור</a:t>
            </a:r>
            <a:endParaRPr lang="en-US" sz="2800" dirty="0" smtClean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endParaRPr lang="he-IL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2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זרימה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זרימה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686</Words>
  <Application>Microsoft Office PowerPoint</Application>
  <PresentationFormat>‫הצגה על המסך (4:3)</PresentationFormat>
  <Paragraphs>131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3" baseType="lpstr">
      <vt:lpstr>Arial</vt:lpstr>
      <vt:lpstr>Calibri</vt:lpstr>
      <vt:lpstr>Constantia</vt:lpstr>
      <vt:lpstr>David</vt:lpstr>
      <vt:lpstr>Wingdings 2</vt:lpstr>
      <vt:lpstr>זרימה</vt:lpstr>
      <vt:lpstr>מצגת של PowerPoint‏</vt:lpstr>
      <vt:lpstr>כישורי למידה קוגניטיביים:</vt:lpstr>
      <vt:lpstr>כישורי למידה מטה-קוגניטיביים:</vt:lpstr>
      <vt:lpstr>כישורים חברתיים:</vt:lpstr>
      <vt:lpstr>כישורים אישיותיים: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שהרזאד סרחאן</dc:creator>
  <cp:lastModifiedBy>lenovo6</cp:lastModifiedBy>
  <cp:revision>10</cp:revision>
  <dcterms:created xsi:type="dcterms:W3CDTF">2017-12-12T11:05:16Z</dcterms:created>
  <dcterms:modified xsi:type="dcterms:W3CDTF">2018-05-17T10:45:26Z</dcterms:modified>
</cp:coreProperties>
</file>