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A4B7EB3-2DE7-41A2-9352-24B293FB9113}" type="datetimeFigureOut">
              <a:rPr lang="he-IL" smtClean="0"/>
              <a:t>כ"ח/אדר/תשע"ח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5A14DE-4665-4A0A-82F5-FF8954ED5A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169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05E2-681D-4143-91C9-25D3E6932CE3}" type="datetime8">
              <a:rPr lang="he-IL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1AA953E-2C5E-45ED-929D-76DE4AEAD11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0821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1B3F-9069-4CAD-B0C9-43E2EB563FC1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5ACC6-0A26-4200-B4FC-DCCD8B12D1B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3216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B64B-F78E-426D-8222-042DB77955B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14339-A766-4515-BC6C-67A2D766CA9E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3479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759C-8F2B-4C8D-8D67-750BE2FDEB1D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57194-E4BF-4522-B623-873C5662F2A8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3854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5698-A96E-492E-BE70-366121E41DEE}" type="datetime8">
              <a:rPr lang="he-IL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DBF5F9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075C17F-D35B-4467-ABB7-2FAA91A21043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37220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5FF8A-30EA-4E57-8C3B-64DDB3209AE4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3461A-5B85-4A9F-8713-1A2470EE6BD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2786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D0AD-9EC1-4B4F-A300-C15000A4D33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045E6-3C2D-4269-B080-B18044843741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0454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54AA-7B93-42E8-BA1A-151670598AF5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33928-9B7F-434E-881D-3AAF9986F4F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7366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509B-9E19-404C-9314-95F30091C9E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02C31-39BD-4579-82EB-059C1CE5F5A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84395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71DC-D24B-4E24-B15D-0CDBB2867E51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B3A36-D47F-4E8C-A8BF-68163D0D2F14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66307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8004176" y="5359402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F572F-5007-4AA3-BBF5-7BD807A3AA0A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6434934-25FC-4E1E-8EB6-AD0F6FB2F987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541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457200" y="1935165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356E4-8A93-48E7-AC20-997C9A7065E3}" type="datetime8">
              <a:rPr lang="he-IL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 מרץ 18</a:t>
            </a:fld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4617B">
                    <a:shade val="90000"/>
                  </a:srgbClr>
                </a:solidFill>
              </a:rPr>
              <a:t>Mahmud zoabi-sakhnin college</a:t>
            </a:r>
            <a:endParaRPr lang="he-I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anose="02030602050306030303" pitchFamily="18" charset="0"/>
                <a:cs typeface="David" panose="020E0502060401010101" pitchFamily="34" charset="-79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7E8B2D-2FE9-4AB1-ABF0-FCC5B9E031A1}" type="slidenum">
              <a:rPr lang="he-IL" altLang="he-IL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e-IL" altLang="he-IL"/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19049" y="203200"/>
            <a:ext cx="9180513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74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437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e-IL" sz="66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</a:rPr>
              <a:t>מעגל הלמידה ועקרונות תכנון שיעור מיטבי</a:t>
            </a:r>
            <a:endParaRPr lang="en-US" sz="66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65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5114"/>
          </a:xfrm>
          <a:solidFill>
            <a:srgbClr val="00FF00"/>
          </a:solidFill>
        </p:spPr>
        <p:txBody>
          <a:bodyPr/>
          <a:lstStyle/>
          <a:p>
            <a:pPr marL="273050" lvl="0" indent="-273050" algn="ctr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r>
              <a:rPr lang="he-IL" sz="4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Calibri"/>
                <a:cs typeface="David"/>
              </a:rPr>
              <a:t>מעגל הלמידה ועקרונות תכנון שיעור מיטבי</a:t>
            </a:r>
            <a:endParaRPr lang="en-US" sz="40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3385153" y="1699454"/>
            <a:ext cx="2317700" cy="7920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103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2834425" cy="93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2259135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111" y="5085184"/>
            <a:ext cx="2043113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64" y="5079061"/>
            <a:ext cx="2043113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71895" y="1856971"/>
            <a:ext cx="1944216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dirty="0" smtClean="0"/>
              <a:t>1- גירוי/טריגר</a:t>
            </a:r>
            <a:endParaRPr lang="he-IL" sz="2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02568" y="2996952"/>
            <a:ext cx="2938625" cy="86177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500" b="1" dirty="0" smtClean="0"/>
              <a:t> חיבור קצר לידע קודם  </a:t>
            </a:r>
          </a:p>
          <a:p>
            <a:r>
              <a:rPr lang="he-IL" sz="2500" b="1" dirty="0" smtClean="0"/>
              <a:t>         2- הקנייה</a:t>
            </a:r>
            <a:endParaRPr lang="he-IL" sz="2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35594" y="2996952"/>
            <a:ext cx="2043113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dirty="0" smtClean="0"/>
              <a:t>5- סיכום סגירה והערכה</a:t>
            </a:r>
            <a:endParaRPr lang="he-IL" sz="2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85497" y="5051945"/>
            <a:ext cx="1512168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dirty="0" smtClean="0"/>
              <a:t>3- התנסות והמשגה</a:t>
            </a:r>
            <a:endParaRPr lang="he-IL" sz="2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38461" y="5053780"/>
            <a:ext cx="1696517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500" b="1" dirty="0" smtClean="0"/>
              <a:t>4- יישום והטמעה</a:t>
            </a:r>
            <a:endParaRPr lang="he-IL" sz="2500" b="1" dirty="0"/>
          </a:p>
        </p:txBody>
      </p:sp>
      <p:sp>
        <p:nvSpPr>
          <p:cNvPr id="27" name="חץ ימינה 26"/>
          <p:cNvSpPr/>
          <p:nvPr/>
        </p:nvSpPr>
        <p:spPr>
          <a:xfrm rot="1674774">
            <a:off x="5961390" y="2093560"/>
            <a:ext cx="1160382" cy="601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5915">
            <a:off x="6613550" y="4077072"/>
            <a:ext cx="101123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12729">
            <a:off x="4355108" y="4921651"/>
            <a:ext cx="927100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86310">
            <a:off x="1807205" y="3763540"/>
            <a:ext cx="1457325" cy="14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7914">
            <a:off x="1698847" y="1509673"/>
            <a:ext cx="1938337" cy="196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8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5114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b="1" dirty="0" smtClean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עקרונות השיעור המיטבי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1. </a:t>
            </a:r>
            <a:r>
              <a:rPr lang="he-IL" sz="5000" b="1" dirty="0" err="1" smtClean="0">
                <a:solidFill>
                  <a:srgbClr val="0F243E"/>
                </a:solidFill>
                <a:latin typeface="Arial"/>
              </a:rPr>
              <a:t>אמל"י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 -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אני מה יוצא לי מזה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...</a:t>
            </a:r>
          </a:p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2. פחות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מע"מ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- פחות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מורה עומד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ומדבר.</a:t>
            </a:r>
          </a:p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3. להחליף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פעילות כל ח"י דקות</a:t>
            </a:r>
            <a:endParaRPr lang="he-IL" sz="5000" b="1" dirty="0"/>
          </a:p>
        </p:txBody>
      </p:sp>
    </p:spTree>
    <p:extLst>
      <p:ext uri="{BB962C8B-B14F-4D97-AF65-F5344CB8AC3E}">
        <p14:creationId xmlns:p14="http://schemas.microsoft.com/office/powerpoint/2010/main" val="10929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12968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b="1" dirty="0" smtClean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עקרונות השיעור המיטבי - המשך...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968552"/>
          </a:xfrm>
        </p:spPr>
        <p:txBody>
          <a:bodyPr/>
          <a:lstStyle/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4. התייחסות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להטרוגניות, לשונות התלמידים, לסגנונות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הלמידה.</a:t>
            </a:r>
          </a:p>
          <a:p>
            <a:pPr marL="0" indent="0">
              <a:buNone/>
            </a:pPr>
            <a:endParaRPr lang="he-IL" sz="5000" b="1" dirty="0">
              <a:solidFill>
                <a:srgbClr val="0F243E"/>
              </a:solidFill>
              <a:latin typeface="Arial"/>
            </a:endParaRPr>
          </a:p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5. איכות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הלמידה עולה כאשר הלומד מעורב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בתהליך  - (75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%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).</a:t>
            </a:r>
            <a:endParaRPr lang="he-IL" sz="5000" b="1" dirty="0">
              <a:solidFill>
                <a:srgbClr val="0F243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93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b="1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עקרונות השיעור המיטבי - המשך...</a:t>
            </a: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4"/>
          </a:xfrm>
        </p:spPr>
        <p:txBody>
          <a:bodyPr/>
          <a:lstStyle/>
          <a:p>
            <a:pPr lvl="0"/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6.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מעורבות תגדיל את </a:t>
            </a:r>
            <a:r>
              <a:rPr lang="en-US" sz="4700" b="1" dirty="0">
                <a:solidFill>
                  <a:srgbClr val="0F243E"/>
                </a:solidFill>
                <a:latin typeface="Calibri"/>
              </a:rPr>
              <a:t>check in </a:t>
            </a:r>
            <a:r>
              <a:rPr lang="he-IL" sz="4700" b="1" dirty="0" smtClean="0">
                <a:solidFill>
                  <a:srgbClr val="0F243E"/>
                </a:solidFill>
                <a:latin typeface="Calibri"/>
              </a:rPr>
              <a:t>-</a:t>
            </a:r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לומד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נמצא, ותקטין את </a:t>
            </a:r>
            <a:r>
              <a:rPr lang="en-US" sz="4700" b="1" dirty="0" smtClean="0">
                <a:solidFill>
                  <a:srgbClr val="0F243E"/>
                </a:solidFill>
                <a:latin typeface="Calibri"/>
              </a:rPr>
              <a:t>check  out </a:t>
            </a:r>
            <a:r>
              <a:rPr lang="he-IL" sz="4700" b="1" dirty="0" smtClean="0">
                <a:solidFill>
                  <a:srgbClr val="0F243E"/>
                </a:solidFill>
                <a:latin typeface="Calibri"/>
              </a:rPr>
              <a:t> - </a:t>
            </a:r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לומד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איננו</a:t>
            </a:r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.</a:t>
            </a:r>
          </a:p>
          <a:p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7.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שימוש בעזרים חזותיים </a:t>
            </a:r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-מסיבות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הישרדותית גדול כוחה של תמונה </a:t>
            </a:r>
            <a:r>
              <a:rPr lang="he-IL" sz="4700" b="1" dirty="0" smtClean="0">
                <a:solidFill>
                  <a:srgbClr val="0F243E"/>
                </a:solidFill>
                <a:latin typeface="Arial"/>
              </a:rPr>
              <a:t>ולקיומה </a:t>
            </a:r>
            <a:r>
              <a:rPr lang="he-IL" sz="4700" b="1" dirty="0">
                <a:solidFill>
                  <a:srgbClr val="0F243E"/>
                </a:solidFill>
                <a:latin typeface="Arial"/>
              </a:rPr>
              <a:t>יש אפקטיביות עודפת.</a:t>
            </a:r>
            <a:endParaRPr lang="he-IL" sz="4700" b="1" dirty="0">
              <a:solidFill>
                <a:prstClr val="black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66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b="1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עקרונות השיעור המיטבי - המשך...</a:t>
            </a: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4"/>
          </a:xfrm>
        </p:spPr>
        <p:txBody>
          <a:bodyPr/>
          <a:lstStyle/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8.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לגוון, להיות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יצרתי.</a:t>
            </a:r>
          </a:p>
          <a:p>
            <a:pPr marL="0" indent="0">
              <a:buNone/>
            </a:pPr>
            <a:endParaRPr lang="he-IL" sz="5000" b="1" dirty="0">
              <a:solidFill>
                <a:srgbClr val="0F243E"/>
              </a:solidFill>
              <a:latin typeface="Arial"/>
            </a:endParaRPr>
          </a:p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9.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יצרת מתח מאוזן בין מאמץ לסקרנות.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(לא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קשה מידי ולא קל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מידי).</a:t>
            </a:r>
            <a:endParaRPr lang="he-IL" sz="5000" b="1" dirty="0"/>
          </a:p>
        </p:txBody>
      </p:sp>
    </p:spTree>
    <p:extLst>
      <p:ext uri="{BB962C8B-B14F-4D97-AF65-F5344CB8AC3E}">
        <p14:creationId xmlns:p14="http://schemas.microsoft.com/office/powerpoint/2010/main" val="10007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723106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he-IL" b="1" dirty="0">
                <a:solidFill>
                  <a:srgbClr val="C00000"/>
                </a:solidFill>
                <a:latin typeface="Constantia"/>
                <a:ea typeface="Calibri"/>
                <a:cs typeface="David"/>
              </a:rPr>
              <a:t>עקרונות השיעור המיטבי - המשך...</a:t>
            </a:r>
            <a:endParaRPr lang="he-IL" sz="4000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5" y="1556792"/>
            <a:ext cx="8390995" cy="4896544"/>
          </a:xfrm>
        </p:spPr>
        <p:txBody>
          <a:bodyPr/>
          <a:lstStyle/>
          <a:p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10. סיוע 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בתהליכי הזיכרון :</a:t>
            </a:r>
          </a:p>
          <a:p>
            <a:pPr marL="0" indent="0">
              <a:buNone/>
            </a:pP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 </a:t>
            </a:r>
            <a:r>
              <a:rPr lang="he-IL" sz="5000" b="1" dirty="0" err="1" smtClean="0">
                <a:solidFill>
                  <a:srgbClr val="0070C0"/>
                </a:solidFill>
                <a:latin typeface="Arial"/>
              </a:rPr>
              <a:t>רא"ש</a:t>
            </a:r>
            <a:r>
              <a:rPr lang="he-IL" sz="5000" b="1" dirty="0">
                <a:solidFill>
                  <a:srgbClr val="0F243E"/>
                </a:solidFill>
                <a:latin typeface="Arial"/>
              </a:rPr>
              <a:t>: </a:t>
            </a:r>
            <a:endParaRPr lang="he-IL" sz="5000" b="1" dirty="0" smtClean="0">
              <a:solidFill>
                <a:srgbClr val="0F243E"/>
              </a:solidFill>
              <a:latin typeface="Arial"/>
            </a:endParaRPr>
          </a:p>
          <a:p>
            <a:pPr marL="0" indent="0">
              <a:buNone/>
            </a:pPr>
            <a:r>
              <a:rPr lang="he-IL" sz="5000" b="1" dirty="0" smtClean="0">
                <a:solidFill>
                  <a:srgbClr val="0F243E"/>
                </a:solidFill>
                <a:latin typeface="Arial,Bold"/>
              </a:rPr>
              <a:t>    </a:t>
            </a:r>
            <a:r>
              <a:rPr lang="he-IL" sz="6000" b="1" dirty="0" smtClean="0">
                <a:solidFill>
                  <a:srgbClr val="0070C0"/>
                </a:solidFill>
                <a:latin typeface="Arial,Bold"/>
              </a:rPr>
              <a:t>ר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כישה (שלב 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ההקניה).</a:t>
            </a:r>
            <a:endParaRPr lang="he-IL" sz="5000" b="1" dirty="0" smtClean="0">
              <a:solidFill>
                <a:srgbClr val="0F243E"/>
              </a:solidFill>
              <a:latin typeface="Arial"/>
            </a:endParaRPr>
          </a:p>
          <a:p>
            <a:pPr marL="0" indent="0">
              <a:buNone/>
            </a:pPr>
            <a:r>
              <a:rPr lang="he-IL" sz="5000" b="1" dirty="0" smtClean="0">
                <a:solidFill>
                  <a:srgbClr val="0F243E"/>
                </a:solidFill>
                <a:latin typeface="Arial,Bold"/>
              </a:rPr>
              <a:t>   </a:t>
            </a:r>
            <a:r>
              <a:rPr lang="he-IL" sz="6000" b="1" dirty="0" smtClean="0">
                <a:solidFill>
                  <a:srgbClr val="0070C0"/>
                </a:solidFill>
                <a:latin typeface="Arial,Bold"/>
              </a:rPr>
              <a:t>א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חסון (תרגול יישום והטעמה).</a:t>
            </a:r>
            <a:endParaRPr lang="he-IL" sz="5000" b="1" dirty="0">
              <a:solidFill>
                <a:srgbClr val="0F243E"/>
              </a:solidFill>
              <a:latin typeface="Arial"/>
            </a:endParaRPr>
          </a:p>
          <a:p>
            <a:pPr marL="0" indent="0">
              <a:buNone/>
            </a:pPr>
            <a:r>
              <a:rPr lang="he-IL" sz="5000" b="1" dirty="0" smtClean="0">
                <a:solidFill>
                  <a:srgbClr val="0F243E"/>
                </a:solidFill>
                <a:latin typeface="Arial,Bold"/>
              </a:rPr>
              <a:t>   </a:t>
            </a:r>
            <a:r>
              <a:rPr lang="he-IL" sz="6000" b="1" dirty="0" smtClean="0">
                <a:solidFill>
                  <a:srgbClr val="0070C0"/>
                </a:solidFill>
                <a:latin typeface="Arial,Bold"/>
              </a:rPr>
              <a:t>ש</a:t>
            </a:r>
            <a:r>
              <a:rPr lang="he-IL" sz="5000" b="1" dirty="0" smtClean="0">
                <a:solidFill>
                  <a:srgbClr val="0F243E"/>
                </a:solidFill>
                <a:latin typeface="Arial"/>
              </a:rPr>
              <a:t>ליפה (שלב סגירה).</a:t>
            </a:r>
            <a:endParaRPr lang="he-IL" sz="5000" b="1" dirty="0"/>
          </a:p>
        </p:txBody>
      </p:sp>
    </p:spTree>
    <p:extLst>
      <p:ext uri="{BB962C8B-B14F-4D97-AF65-F5344CB8AC3E}">
        <p14:creationId xmlns:p14="http://schemas.microsoft.com/office/powerpoint/2010/main" val="39062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199</Words>
  <Application>Microsoft Office PowerPoint</Application>
  <PresentationFormat>‫הצגה על המסך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Arial,Bold</vt:lpstr>
      <vt:lpstr>Calibri</vt:lpstr>
      <vt:lpstr>Constantia</vt:lpstr>
      <vt:lpstr>David</vt:lpstr>
      <vt:lpstr>Wingdings 2</vt:lpstr>
      <vt:lpstr>זרימה</vt:lpstr>
      <vt:lpstr>מצגת של PowerPoint‏</vt:lpstr>
      <vt:lpstr>מעגל הלמידה ועקרונות תכנון שיעור מיטבי</vt:lpstr>
      <vt:lpstr>עקרונות השיעור המיטבי</vt:lpstr>
      <vt:lpstr>עקרונות השיעור המיטבי - המשך...</vt:lpstr>
      <vt:lpstr>עקרונות השיעור המיטבי - המשך...</vt:lpstr>
      <vt:lpstr>עקרונות השיעור המיטבי - המשך...</vt:lpstr>
      <vt:lpstr>עקרונות השיעור המיטבי - 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שהרזאד סרחאן</dc:creator>
  <cp:lastModifiedBy>lenovo6</cp:lastModifiedBy>
  <cp:revision>22</cp:revision>
  <cp:lastPrinted>2018-03-15T07:38:34Z</cp:lastPrinted>
  <dcterms:created xsi:type="dcterms:W3CDTF">2017-12-12T11:05:16Z</dcterms:created>
  <dcterms:modified xsi:type="dcterms:W3CDTF">2018-03-15T08:11:00Z</dcterms:modified>
</cp:coreProperties>
</file>