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580" autoAdjust="0"/>
    <p:restoredTop sz="94660"/>
  </p:normalViewPr>
  <p:slideViewPr>
    <p:cSldViewPr snapToGrid="0">
      <p:cViewPr varScale="1">
        <p:scale>
          <a:sx n="110" d="100"/>
          <a:sy n="110"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1"/>
      </p:bgRef>
    </p:bg>
    <p:spTree>
      <p:nvGrpSpPr>
        <p:cNvPr id="1" name=""/>
        <p:cNvGrpSpPr/>
        <p:nvPr/>
      </p:nvGrpSpPr>
      <p:grpSpPr>
        <a:xfrm>
          <a:off x="0" y="0"/>
          <a:ext cx="0" cy="0"/>
          <a:chOff x="0" y="0"/>
          <a:chExt cx="0" cy="0"/>
        </a:xfrm>
      </p:grpSpPr>
      <p:sp>
        <p:nvSpPr>
          <p:cNvPr id="8" name="כותרת 7"/>
          <p:cNvSpPr>
            <a:spLocks noGrp="1"/>
          </p:cNvSpPr>
          <p:nvPr>
            <p:ph type="ctrTitle"/>
          </p:nvPr>
        </p:nvSpPr>
        <p:spPr>
          <a:xfrm>
            <a:off x="3048000" y="3124200"/>
            <a:ext cx="8229600" cy="1894362"/>
          </a:xfrm>
        </p:spPr>
        <p:txBody>
          <a:bodyPr/>
          <a:lstStyle>
            <a:lvl1pPr>
              <a:defRPr b="1"/>
            </a:lvl1pPr>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10733828" y="1110597"/>
            <a:ext cx="2286000" cy="508000"/>
          </a:xfrm>
        </p:spPr>
        <p:txBody>
          <a:bodyPr/>
          <a:lstStyle/>
          <a:p>
            <a:fld id="{4E7438E1-117D-44FB-AC24-B79D899BA877}" type="datetimeFigureOut">
              <a:rPr lang="he-IL" smtClean="0">
                <a:solidFill>
                  <a:srgbClr val="575F6D"/>
                </a:solidFill>
              </a:rPr>
              <a:pPr/>
              <a:t>ט"ז/טבת/תשע"ח</a:t>
            </a:fld>
            <a:endParaRPr lang="he-IL">
              <a:solidFill>
                <a:srgbClr val="575F6D"/>
              </a:solidFill>
            </a:endParaRPr>
          </a:p>
        </p:txBody>
      </p:sp>
      <p:sp>
        <p:nvSpPr>
          <p:cNvPr id="17" name="מציין מיקום של כותרת תחתונה 16"/>
          <p:cNvSpPr>
            <a:spLocks noGrp="1"/>
          </p:cNvSpPr>
          <p:nvPr>
            <p:ph type="ftr" sz="quarter" idx="11"/>
          </p:nvPr>
        </p:nvSpPr>
        <p:spPr bwMode="auto">
          <a:xfrm rot="5400000">
            <a:off x="10045959" y="4117661"/>
            <a:ext cx="3657600" cy="512064"/>
          </a:xfrm>
        </p:spPr>
        <p:txBody>
          <a:bodyPr/>
          <a:lstStyle/>
          <a:p>
            <a:endParaRPr lang="he-IL">
              <a:solidFill>
                <a:srgbClr val="575F6D"/>
              </a:solidFill>
            </a:endParaRPr>
          </a:p>
        </p:txBody>
      </p:sp>
      <p:sp>
        <p:nvSpPr>
          <p:cNvPr id="10" name="מלבן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מלבן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מלבן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מלבן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מחבר ישר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8" name="מחבר ישר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0" name="מחבר ישר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6" name="מחבר ישר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5" name="מחבר ישר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2" name="מחבר ישר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7" name="מלבן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אליפסה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אליפסה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אליפסה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אליפסה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אליפסה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מציין מיקום של מספר שקופית 28"/>
          <p:cNvSpPr>
            <a:spLocks noGrp="1"/>
          </p:cNvSpPr>
          <p:nvPr>
            <p:ph type="sldNum" sz="quarter" idx="12"/>
          </p:nvPr>
        </p:nvSpPr>
        <p:spPr bwMode="auto">
          <a:xfrm>
            <a:off x="1767392" y="4928702"/>
            <a:ext cx="812800" cy="517524"/>
          </a:xfrm>
        </p:spPr>
        <p:txBody>
          <a:bodyPr/>
          <a:lstStyle/>
          <a:p>
            <a:fld id="{DAF22AC9-109E-4E4D-92F9-530E51D9A3A2}" type="slidenum">
              <a:rPr lang="he-IL" smtClean="0"/>
              <a:pPr/>
              <a:t>‹#›</a:t>
            </a:fld>
            <a:endParaRPr lang="he-IL"/>
          </a:p>
        </p:txBody>
      </p:sp>
    </p:spTree>
    <p:extLst>
      <p:ext uri="{BB962C8B-B14F-4D97-AF65-F5344CB8AC3E}">
        <p14:creationId xmlns:p14="http://schemas.microsoft.com/office/powerpoint/2010/main" val="14018602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solidFill>
                  <a:srgbClr val="575F6D"/>
                </a:solidFill>
              </a:rPr>
              <a:pPr/>
              <a:t>ט"ז/טבת/תשע"ח</a:t>
            </a:fld>
            <a:endParaRPr lang="he-IL">
              <a:solidFill>
                <a:srgbClr val="575F6D"/>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575F6D"/>
              </a:solidFill>
            </a:endParaRPr>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extLst>
      <p:ext uri="{BB962C8B-B14F-4D97-AF65-F5344CB8AC3E}">
        <p14:creationId xmlns:p14="http://schemas.microsoft.com/office/powerpoint/2010/main" val="208998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40"/>
            <a:ext cx="22352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solidFill>
                  <a:srgbClr val="575F6D"/>
                </a:solidFill>
              </a:rPr>
              <a:pPr/>
              <a:t>ט"ז/טבת/תשע"ח</a:t>
            </a:fld>
            <a:endParaRPr lang="he-IL">
              <a:solidFill>
                <a:srgbClr val="575F6D"/>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575F6D"/>
              </a:solidFill>
            </a:endParaRPr>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extLst>
      <p:ext uri="{BB962C8B-B14F-4D97-AF65-F5344CB8AC3E}">
        <p14:creationId xmlns:p14="http://schemas.microsoft.com/office/powerpoint/2010/main" val="303873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8" name="מציין מיקום תוכן 7"/>
          <p:cNvSpPr>
            <a:spLocks noGrp="1"/>
          </p:cNvSpPr>
          <p:nvPr>
            <p:ph sz="quarter" idx="1"/>
          </p:nvPr>
        </p:nvSpPr>
        <p:spPr>
          <a:xfrm>
            <a:off x="609600" y="1600200"/>
            <a:ext cx="9956800" cy="487375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4"/>
          </p:nvPr>
        </p:nvSpPr>
        <p:spPr/>
        <p:txBody>
          <a:bodyPr rtlCol="0"/>
          <a:lstStyle/>
          <a:p>
            <a:fld id="{4E7438E1-117D-44FB-AC24-B79D899BA877}" type="datetimeFigureOut">
              <a:rPr lang="he-IL" smtClean="0">
                <a:solidFill>
                  <a:srgbClr val="575F6D"/>
                </a:solidFill>
              </a:rPr>
              <a:pPr/>
              <a:t>ט"ז/טבת/תשע"ח</a:t>
            </a:fld>
            <a:endParaRPr lang="he-IL">
              <a:solidFill>
                <a:srgbClr val="575F6D"/>
              </a:solidFill>
            </a:endParaRPr>
          </a:p>
        </p:txBody>
      </p:sp>
      <p:sp>
        <p:nvSpPr>
          <p:cNvPr id="9" name="מציין מיקום של מספר שקופית 8"/>
          <p:cNvSpPr>
            <a:spLocks noGrp="1"/>
          </p:cNvSpPr>
          <p:nvPr>
            <p:ph type="sldNum" sz="quarter" idx="15"/>
          </p:nvPr>
        </p:nvSpPr>
        <p:spPr/>
        <p:txBody>
          <a:bodyPr rtlCol="0"/>
          <a:lstStyle/>
          <a:p>
            <a:fld id="{DAF22AC9-109E-4E4D-92F9-530E51D9A3A2}"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solidFill>
                <a:srgbClr val="575F6D"/>
              </a:solidFill>
            </a:endParaRPr>
          </a:p>
        </p:txBody>
      </p:sp>
    </p:spTree>
    <p:extLst>
      <p:ext uri="{BB962C8B-B14F-4D97-AF65-F5344CB8AC3E}">
        <p14:creationId xmlns:p14="http://schemas.microsoft.com/office/powerpoint/2010/main" val="207332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3048000" y="2895600"/>
            <a:ext cx="8229600" cy="2053590"/>
          </a:xfrm>
        </p:spPr>
        <p:txBody>
          <a:bodyPr/>
          <a:lstStyle>
            <a:lvl1pPr algn="l">
              <a:buNone/>
              <a:defRPr sz="3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10732008" y="1106932"/>
            <a:ext cx="2286000" cy="508000"/>
          </a:xfrm>
        </p:spPr>
        <p:txBody>
          <a:bodyPr/>
          <a:lstStyle/>
          <a:p>
            <a:fld id="{4E7438E1-117D-44FB-AC24-B79D899BA877}" type="datetimeFigureOut">
              <a:rPr lang="he-IL" smtClean="0">
                <a:solidFill>
                  <a:srgbClr val="FFF39D"/>
                </a:solidFill>
              </a:rPr>
              <a:pPr/>
              <a:t>ט"ז/טבת/תשע"ח</a:t>
            </a:fld>
            <a:endParaRPr lang="he-IL">
              <a:solidFill>
                <a:srgbClr val="FFF39D"/>
              </a:solidFill>
            </a:endParaRPr>
          </a:p>
        </p:txBody>
      </p:sp>
      <p:sp>
        <p:nvSpPr>
          <p:cNvPr id="5" name="מציין מיקום של כותרת תחתונה 4"/>
          <p:cNvSpPr>
            <a:spLocks noGrp="1"/>
          </p:cNvSpPr>
          <p:nvPr>
            <p:ph type="ftr" sz="quarter" idx="11"/>
          </p:nvPr>
        </p:nvSpPr>
        <p:spPr bwMode="auto">
          <a:xfrm rot="5400000">
            <a:off x="10046208" y="4114800"/>
            <a:ext cx="3657600" cy="512064"/>
          </a:xfrm>
        </p:spPr>
        <p:txBody>
          <a:bodyPr/>
          <a:lstStyle/>
          <a:p>
            <a:endParaRPr lang="he-IL">
              <a:solidFill>
                <a:srgbClr val="FFF39D"/>
              </a:solidFill>
            </a:endParaRPr>
          </a:p>
        </p:txBody>
      </p:sp>
      <p:sp>
        <p:nvSpPr>
          <p:cNvPr id="9" name="מלבן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מלבן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מלבן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מלבן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מחבר ישר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4" name="מחבר ישר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מחבר ישר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מחבר ישר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מחבר ישר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מלבן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אליפסה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אליפסה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אליפסה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אליפסה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אליפסה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מחבר ישר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6" name="מציין מיקום של מספר שקופית 5"/>
          <p:cNvSpPr>
            <a:spLocks noGrp="1"/>
          </p:cNvSpPr>
          <p:nvPr>
            <p:ph type="sldNum" sz="quarter" idx="12"/>
          </p:nvPr>
        </p:nvSpPr>
        <p:spPr bwMode="auto">
          <a:xfrm>
            <a:off x="1787488" y="4928702"/>
            <a:ext cx="812800" cy="517524"/>
          </a:xfrm>
        </p:spPr>
        <p:txBody>
          <a:bodyPr/>
          <a:lstStyle/>
          <a:p>
            <a:fld id="{DAF22AC9-109E-4E4D-92F9-530E51D9A3A2}" type="slidenum">
              <a:rPr lang="he-IL" smtClean="0"/>
              <a:pPr/>
              <a:t>‹#›</a:t>
            </a:fld>
            <a:endParaRPr lang="he-IL"/>
          </a:p>
        </p:txBody>
      </p:sp>
    </p:spTree>
    <p:extLst>
      <p:ext uri="{BB962C8B-B14F-4D97-AF65-F5344CB8AC3E}">
        <p14:creationId xmlns:p14="http://schemas.microsoft.com/office/powerpoint/2010/main" val="32318906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solidFill>
                  <a:srgbClr val="575F6D"/>
                </a:solidFill>
              </a:rPr>
              <a:pPr/>
              <a:t>ט"ז/טבת/תשע"ח</a:t>
            </a:fld>
            <a:endParaRPr lang="he-IL">
              <a:solidFill>
                <a:srgbClr val="575F6D"/>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575F6D"/>
              </a:solidFill>
            </a:endParaRPr>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
        <p:nvSpPr>
          <p:cNvPr id="9" name="מציין מיקום תוכן 8"/>
          <p:cNvSpPr>
            <a:spLocks noGrp="1"/>
          </p:cNvSpPr>
          <p:nvPr>
            <p:ph sz="quarter" idx="1"/>
          </p:nvPr>
        </p:nvSpPr>
        <p:spPr>
          <a:xfrm>
            <a:off x="609600" y="1600200"/>
            <a:ext cx="48768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1" name="מציין מיקום תוכן 10"/>
          <p:cNvSpPr>
            <a:spLocks noGrp="1"/>
          </p:cNvSpPr>
          <p:nvPr>
            <p:ph sz="quarter" idx="2"/>
          </p:nvPr>
        </p:nvSpPr>
        <p:spPr>
          <a:xfrm>
            <a:off x="5693664" y="1600200"/>
            <a:ext cx="48768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extLst>
      <p:ext uri="{BB962C8B-B14F-4D97-AF65-F5344CB8AC3E}">
        <p14:creationId xmlns:p14="http://schemas.microsoft.com/office/powerpoint/2010/main" val="268306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3050"/>
            <a:ext cx="10058400" cy="1143000"/>
          </a:xfrm>
        </p:spPr>
        <p:txBody>
          <a:bodyPr anchor="b"/>
          <a:lstStyle>
            <a:lvl1pPr>
              <a:defRPr/>
            </a:lvl1pPr>
          </a:lstStyle>
          <a:p>
            <a:r>
              <a:rPr kumimoji="0" lang="he-IL" smtClean="0"/>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solidFill>
                  <a:srgbClr val="575F6D"/>
                </a:solidFill>
              </a:rPr>
              <a:pPr/>
              <a:t>ט"ז/טבת/תשע"ח</a:t>
            </a:fld>
            <a:endParaRPr lang="he-IL">
              <a:solidFill>
                <a:srgbClr val="575F6D"/>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575F6D"/>
              </a:solidFill>
            </a:endParaRPr>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
        <p:nvSpPr>
          <p:cNvPr id="11" name="מציין מיקום תוכן 10"/>
          <p:cNvSpPr>
            <a:spLocks noGrp="1"/>
          </p:cNvSpPr>
          <p:nvPr>
            <p:ph sz="quarter" idx="2"/>
          </p:nvPr>
        </p:nvSpPr>
        <p:spPr>
          <a:xfrm>
            <a:off x="609600" y="2362200"/>
            <a:ext cx="48768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quarter" idx="4"/>
          </p:nvPr>
        </p:nvSpPr>
        <p:spPr>
          <a:xfrm>
            <a:off x="5829300" y="2362200"/>
            <a:ext cx="48768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2" name="מציין מיקום טקסט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
        <p:nvSpPr>
          <p:cNvPr id="14" name="מציין מיקום טקסט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Tree>
    <p:extLst>
      <p:ext uri="{BB962C8B-B14F-4D97-AF65-F5344CB8AC3E}">
        <p14:creationId xmlns:p14="http://schemas.microsoft.com/office/powerpoint/2010/main" val="218982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4E7438E1-117D-44FB-AC24-B79D899BA877}" type="datetimeFigureOut">
              <a:rPr lang="he-IL" smtClean="0">
                <a:solidFill>
                  <a:srgbClr val="575F6D"/>
                </a:solidFill>
              </a:rPr>
              <a:pPr/>
              <a:t>ט"ז/טבת/תשע"ח</a:t>
            </a:fld>
            <a:endParaRPr lang="he-IL">
              <a:solidFill>
                <a:srgbClr val="575F6D"/>
              </a:solidFill>
            </a:endParaRPr>
          </a:p>
        </p:txBody>
      </p:sp>
      <p:sp>
        <p:nvSpPr>
          <p:cNvPr id="7" name="מציין מיקום של מספר שקופית 6"/>
          <p:cNvSpPr>
            <a:spLocks noGrp="1"/>
          </p:cNvSpPr>
          <p:nvPr>
            <p:ph type="sldNum" sz="quarter" idx="11"/>
          </p:nvPr>
        </p:nvSpPr>
        <p:spPr/>
        <p:txBody>
          <a:bodyPr rtlCol="0"/>
          <a:lstStyle/>
          <a:p>
            <a:fld id="{DAF22AC9-109E-4E4D-92F9-530E51D9A3A2}"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solidFill>
                <a:srgbClr val="575F6D"/>
              </a:solidFill>
            </a:endParaRPr>
          </a:p>
        </p:txBody>
      </p:sp>
    </p:spTree>
    <p:extLst>
      <p:ext uri="{BB962C8B-B14F-4D97-AF65-F5344CB8AC3E}">
        <p14:creationId xmlns:p14="http://schemas.microsoft.com/office/powerpoint/2010/main" val="41017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solidFill>
                  <a:srgbClr val="575F6D"/>
                </a:solidFill>
              </a:rPr>
              <a:pPr/>
              <a:t>ט"ז/טבת/תשע"ח</a:t>
            </a:fld>
            <a:endParaRPr lang="he-IL">
              <a:solidFill>
                <a:srgbClr val="575F6D"/>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575F6D"/>
              </a:solidFill>
            </a:endParaRPr>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extLst>
      <p:ext uri="{BB962C8B-B14F-4D97-AF65-F5344CB8AC3E}">
        <p14:creationId xmlns:p14="http://schemas.microsoft.com/office/powerpoint/2010/main" val="212062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1"/>
      </p:bgRef>
    </p:bg>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 name="כותרת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8" name="מחבר ישר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מחבר ישר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מחבר ישר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מלבן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מחבר ישר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אליפסה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מציין מיקום תוכן 17"/>
          <p:cNvSpPr>
            <a:spLocks noGrp="1"/>
          </p:cNvSpPr>
          <p:nvPr>
            <p:ph sz="quarter" idx="1"/>
          </p:nvPr>
        </p:nvSpPr>
        <p:spPr>
          <a:xfrm>
            <a:off x="406400" y="274320"/>
            <a:ext cx="7518400" cy="6327648"/>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4"/>
          </p:nvPr>
        </p:nvSpPr>
        <p:spPr/>
        <p:txBody>
          <a:bodyPr rtlCol="0"/>
          <a:lstStyle/>
          <a:p>
            <a:fld id="{4E7438E1-117D-44FB-AC24-B79D899BA877}" type="datetimeFigureOut">
              <a:rPr lang="he-IL" smtClean="0">
                <a:solidFill>
                  <a:srgbClr val="575F6D"/>
                </a:solidFill>
              </a:rPr>
              <a:pPr/>
              <a:t>ט"ז/טבת/תשע"ח</a:t>
            </a:fld>
            <a:endParaRPr lang="he-IL">
              <a:solidFill>
                <a:srgbClr val="575F6D"/>
              </a:solidFill>
            </a:endParaRPr>
          </a:p>
        </p:txBody>
      </p:sp>
      <p:sp>
        <p:nvSpPr>
          <p:cNvPr id="22" name="מציין מיקום של מספר שקופית 21"/>
          <p:cNvSpPr>
            <a:spLocks noGrp="1"/>
          </p:cNvSpPr>
          <p:nvPr>
            <p:ph type="sldNum" sz="quarter" idx="15"/>
          </p:nvPr>
        </p:nvSpPr>
        <p:spPr/>
        <p:txBody>
          <a:bodyPr rtlCol="0"/>
          <a:lstStyle/>
          <a:p>
            <a:fld id="{DAF22AC9-109E-4E4D-92F9-530E51D9A3A2}"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solidFill>
                <a:srgbClr val="575F6D"/>
              </a:solidFill>
            </a:endParaRPr>
          </a:p>
        </p:txBody>
      </p:sp>
    </p:spTree>
    <p:extLst>
      <p:ext uri="{BB962C8B-B14F-4D97-AF65-F5344CB8AC3E}">
        <p14:creationId xmlns:p14="http://schemas.microsoft.com/office/powerpoint/2010/main" val="18997502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אליפסה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כותרת 1"/>
          <p:cNvSpPr>
            <a:spLocks noGrp="1"/>
          </p:cNvSpPr>
          <p:nvPr>
            <p:ph type="title"/>
          </p:nvPr>
        </p:nvSpPr>
        <p:spPr>
          <a:xfrm rot="5400000">
            <a:off x="5518404" y="3124200"/>
            <a:ext cx="6309360" cy="609600"/>
          </a:xfrm>
        </p:spPr>
        <p:txBody>
          <a:bodyPr anchor="b"/>
          <a:lstStyle>
            <a:lvl1pPr algn="l">
              <a:buNone/>
              <a:defRPr sz="2000" b="1"/>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10" name="מחבר ישר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מלבן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מחבר ישר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9" name="מחבר ישר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0" name="מחבר ישר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7" name="מציין מיקום של תאריך 16"/>
          <p:cNvSpPr>
            <a:spLocks noGrp="1"/>
          </p:cNvSpPr>
          <p:nvPr>
            <p:ph type="dt" sz="half" idx="10"/>
          </p:nvPr>
        </p:nvSpPr>
        <p:spPr/>
        <p:txBody>
          <a:bodyPr rtlCol="0"/>
          <a:lstStyle/>
          <a:p>
            <a:fld id="{4E7438E1-117D-44FB-AC24-B79D899BA877}" type="datetimeFigureOut">
              <a:rPr lang="he-IL" smtClean="0">
                <a:solidFill>
                  <a:srgbClr val="575F6D"/>
                </a:solidFill>
              </a:rPr>
              <a:pPr/>
              <a:t>ט"ז/טבת/תשע"ח</a:t>
            </a:fld>
            <a:endParaRPr lang="he-IL">
              <a:solidFill>
                <a:srgbClr val="575F6D"/>
              </a:solidFill>
            </a:endParaRPr>
          </a:p>
        </p:txBody>
      </p:sp>
      <p:sp>
        <p:nvSpPr>
          <p:cNvPr id="18" name="מציין מיקום של מספר שקופית 17"/>
          <p:cNvSpPr>
            <a:spLocks noGrp="1"/>
          </p:cNvSpPr>
          <p:nvPr>
            <p:ph type="sldNum" sz="quarter" idx="11"/>
          </p:nvPr>
        </p:nvSpPr>
        <p:spPr/>
        <p:txBody>
          <a:bodyPr rtlCol="0"/>
          <a:lstStyle/>
          <a:p>
            <a:fld id="{DAF22AC9-109E-4E4D-92F9-530E51D9A3A2}"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solidFill>
                <a:srgbClr val="575F6D"/>
              </a:solidFill>
            </a:endParaRPr>
          </a:p>
        </p:txBody>
      </p:sp>
    </p:spTree>
    <p:extLst>
      <p:ext uri="{BB962C8B-B14F-4D97-AF65-F5344CB8AC3E}">
        <p14:creationId xmlns:p14="http://schemas.microsoft.com/office/powerpoint/2010/main" val="422210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2" name="מציין מיקום של כותרת 21"/>
          <p:cNvSpPr>
            <a:spLocks noGrp="1"/>
          </p:cNvSpPr>
          <p:nvPr>
            <p:ph type="title"/>
          </p:nvPr>
        </p:nvSpPr>
        <p:spPr>
          <a:xfrm>
            <a:off x="609600" y="274638"/>
            <a:ext cx="9956800" cy="1143000"/>
          </a:xfrm>
          <a:prstGeom prst="rect">
            <a:avLst/>
          </a:prstGeom>
        </p:spPr>
        <p:txBody>
          <a:bodyPr vert="horz" anchor="b">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E7438E1-117D-44FB-AC24-B79D899BA877}" type="datetimeFigureOut">
              <a:rPr lang="he-IL" smtClean="0">
                <a:solidFill>
                  <a:srgbClr val="575F6D"/>
                </a:solidFill>
              </a:rPr>
              <a:pPr/>
              <a:t>ט"ז/טבת/תשע"ח</a:t>
            </a:fld>
            <a:endParaRPr lang="he-IL">
              <a:solidFill>
                <a:srgbClr val="575F6D"/>
              </a:solidFill>
            </a:endParaRPr>
          </a:p>
        </p:txBody>
      </p:sp>
      <p:sp>
        <p:nvSpPr>
          <p:cNvPr id="3" name="מציין מיקום של כותרת תחתונה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he-IL">
              <a:solidFill>
                <a:srgbClr val="575F6D"/>
              </a:solidFill>
            </a:endParaRPr>
          </a:p>
        </p:txBody>
      </p:sp>
      <p:sp>
        <p:nvSpPr>
          <p:cNvPr id="7" name="מחבר ישר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מחבר ישר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מלבן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מחבר ישר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אליפסה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מציין מיקום של מספר שקופית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AF22AC9-109E-4E4D-92F9-530E51D9A3A2}" type="slidenum">
              <a:rPr lang="he-IL" smtClean="0"/>
              <a:pPr/>
              <a:t>‹#›</a:t>
            </a:fld>
            <a:endParaRPr lang="he-IL"/>
          </a:p>
        </p:txBody>
      </p:sp>
    </p:spTree>
    <p:extLst>
      <p:ext uri="{BB962C8B-B14F-4D97-AF65-F5344CB8AC3E}">
        <p14:creationId xmlns:p14="http://schemas.microsoft.com/office/powerpoint/2010/main" val="2191592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77017" y="4891177"/>
            <a:ext cx="9793857" cy="882801"/>
          </a:xfrm>
          <a:solidFill>
            <a:srgbClr val="00FF00"/>
          </a:solidFill>
        </p:spPr>
        <p:txBody>
          <a:bodyPr>
            <a:normAutofit fontScale="90000"/>
          </a:bodyPr>
          <a:lstStyle/>
          <a:p>
            <a:pPr algn="ctr"/>
            <a:r>
              <a:rPr lang="he-IL" b="1" dirty="0" smtClean="0">
                <a:solidFill>
                  <a:srgbClr val="C00000"/>
                </a:solidFill>
                <a:latin typeface="David" panose="020E0502060401010101" pitchFamily="34" charset="-79"/>
                <a:cs typeface="David" panose="020E0502060401010101" pitchFamily="34" charset="-79"/>
              </a:rPr>
              <a:t>האני </a:t>
            </a:r>
            <a:r>
              <a:rPr lang="he-IL" b="1" dirty="0" err="1" smtClean="0">
                <a:solidFill>
                  <a:srgbClr val="C00000"/>
                </a:solidFill>
                <a:latin typeface="David" panose="020E0502060401010101" pitchFamily="34" charset="-79"/>
                <a:cs typeface="David" panose="020E0502060401010101" pitchFamily="34" charset="-79"/>
              </a:rPr>
              <a:t>זיאדה</a:t>
            </a:r>
            <a:r>
              <a:rPr lang="he-IL" b="1" dirty="0" smtClean="0">
                <a:solidFill>
                  <a:srgbClr val="C00000"/>
                </a:solidFill>
                <a:latin typeface="David" panose="020E0502060401010101" pitchFamily="34" charset="-79"/>
                <a:cs typeface="David" panose="020E0502060401010101" pitchFamily="34" charset="-79"/>
              </a:rPr>
              <a:t> – מאמן אישי </a:t>
            </a:r>
            <a:r>
              <a:rPr lang="he-IL" b="1" dirty="0" err="1" smtClean="0">
                <a:solidFill>
                  <a:srgbClr val="C00000"/>
                </a:solidFill>
                <a:latin typeface="David" panose="020E0502060401010101" pitchFamily="34" charset="-79"/>
                <a:cs typeface="David" panose="020E0502060401010101" pitchFamily="34" charset="-79"/>
              </a:rPr>
              <a:t>קאוצ'ר</a:t>
            </a:r>
            <a:r>
              <a:rPr lang="he-IL" b="1" dirty="0" smtClean="0">
                <a:solidFill>
                  <a:srgbClr val="C00000"/>
                </a:solidFill>
                <a:latin typeface="David" panose="020E0502060401010101" pitchFamily="34" charset="-79"/>
                <a:cs typeface="David" panose="020E0502060401010101" pitchFamily="34" charset="-79"/>
              </a:rPr>
              <a:t>, </a:t>
            </a:r>
            <a:r>
              <a:rPr lang="he-IL" b="1" dirty="0" smtClean="0">
                <a:solidFill>
                  <a:srgbClr val="C00000"/>
                </a:solidFill>
                <a:latin typeface="David" panose="020E0502060401010101" pitchFamily="34" charset="-79"/>
                <a:cs typeface="David" panose="020E0502060401010101" pitchFamily="34" charset="-79"/>
              </a:rPr>
              <a:t>מנחה </a:t>
            </a:r>
            <a:r>
              <a:rPr lang="he-IL" b="1" dirty="0" smtClean="0">
                <a:solidFill>
                  <a:srgbClr val="C00000"/>
                </a:solidFill>
                <a:latin typeface="David" panose="020E0502060401010101" pitchFamily="34" charset="-79"/>
                <a:cs typeface="David" panose="020E0502060401010101" pitchFamily="34" charset="-79"/>
              </a:rPr>
              <a:t>קבוצות </a:t>
            </a:r>
            <a:r>
              <a:rPr lang="he-IL" b="1" dirty="0" smtClean="0">
                <a:solidFill>
                  <a:srgbClr val="C00000"/>
                </a:solidFill>
                <a:latin typeface="David" panose="020E0502060401010101" pitchFamily="34" charset="-79"/>
                <a:cs typeface="David" panose="020E0502060401010101" pitchFamily="34" charset="-79"/>
              </a:rPr>
              <a:t>בארגון, מאבחן דידקטי דינאמי, מומחה הערכה ומדידה </a:t>
            </a:r>
            <a:r>
              <a:rPr lang="he-IL" b="1" dirty="0" err="1" smtClean="0">
                <a:solidFill>
                  <a:srgbClr val="C00000"/>
                </a:solidFill>
                <a:latin typeface="David" panose="020E0502060401010101" pitchFamily="34" charset="-79"/>
                <a:cs typeface="David" panose="020E0502060401010101" pitchFamily="34" charset="-79"/>
              </a:rPr>
              <a:t>בחינך</a:t>
            </a:r>
            <a:r>
              <a:rPr lang="he-IL" b="1" dirty="0" smtClean="0">
                <a:solidFill>
                  <a:srgbClr val="C00000"/>
                </a:solidFill>
                <a:latin typeface="David" panose="020E0502060401010101" pitchFamily="34" charset="-79"/>
                <a:cs typeface="David" panose="020E0502060401010101" pitchFamily="34" charset="-79"/>
              </a:rPr>
              <a:t>, מדריך פסיכולוגיה חיובית.</a:t>
            </a:r>
            <a:endParaRPr lang="he-IL" b="1" dirty="0">
              <a:solidFill>
                <a:srgbClr val="C0000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sz="quarter" idx="1"/>
          </p:nvPr>
        </p:nvSpPr>
        <p:spPr>
          <a:xfrm>
            <a:off x="644106" y="806570"/>
            <a:ext cx="9956800" cy="4873752"/>
          </a:xfrm>
        </p:spPr>
        <p:txBody>
          <a:bodyPr>
            <a:normAutofit/>
          </a:bodyPr>
          <a:lstStyle/>
          <a:p>
            <a:pPr algn="ctr"/>
            <a:r>
              <a:rPr lang="he-IL" sz="6000" b="1" dirty="0">
                <a:solidFill>
                  <a:srgbClr val="C00000"/>
                </a:solidFill>
                <a:latin typeface="alef"/>
              </a:rPr>
              <a:t>המנוע הפנימי</a:t>
            </a:r>
            <a:r>
              <a:rPr lang="he-IL" sz="6000" b="1" dirty="0" smtClean="0">
                <a:solidFill>
                  <a:srgbClr val="C00000"/>
                </a:solidFill>
                <a:latin typeface="alef"/>
              </a:rPr>
              <a:t>:</a:t>
            </a:r>
          </a:p>
          <a:p>
            <a:pPr marL="0" indent="0" algn="ctr">
              <a:buNone/>
            </a:pPr>
            <a:r>
              <a:rPr lang="he-IL" sz="6000" b="1" dirty="0" smtClean="0">
                <a:solidFill>
                  <a:srgbClr val="C00000"/>
                </a:solidFill>
                <a:latin typeface="alef"/>
              </a:rPr>
              <a:t> </a:t>
            </a:r>
            <a:r>
              <a:rPr lang="he-IL" sz="6000" b="1" dirty="0">
                <a:solidFill>
                  <a:srgbClr val="C00000"/>
                </a:solidFill>
                <a:latin typeface="alef"/>
              </a:rPr>
              <a:t>12 צעדים שיובילו להעצמת תחושת המסוגלות של התלמידים</a:t>
            </a:r>
            <a:endParaRPr lang="he-IL" sz="6000" dirty="0">
              <a:solidFill>
                <a:srgbClr val="C00000"/>
              </a:solidFill>
            </a:endParaRPr>
          </a:p>
        </p:txBody>
      </p:sp>
    </p:spTree>
    <p:extLst>
      <p:ext uri="{BB962C8B-B14F-4D97-AF65-F5344CB8AC3E}">
        <p14:creationId xmlns:p14="http://schemas.microsoft.com/office/powerpoint/2010/main" val="3213791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388189"/>
            <a:ext cx="9956800" cy="744778"/>
          </a:xfrm>
          <a:solidFill>
            <a:srgbClr val="FFFF00"/>
          </a:solidFill>
        </p:spPr>
        <p:txBody>
          <a:bodyPr/>
          <a:lstStyle/>
          <a:p>
            <a:pPr algn="ctr"/>
            <a:r>
              <a:rPr lang="he-IL" sz="4000" b="1" cap="none" dirty="0">
                <a:solidFill>
                  <a:srgbClr val="0070C0"/>
                </a:solidFill>
                <a:latin typeface="David" panose="020E0502060401010101" pitchFamily="34" charset="-79"/>
                <a:cs typeface="David" panose="020E0502060401010101" pitchFamily="34" charset="-79"/>
              </a:rPr>
              <a:t>6. צרו שפה אחידה בכל בית הספר </a:t>
            </a:r>
            <a:r>
              <a:rPr lang="he-IL" sz="4000" cap="none" dirty="0">
                <a:solidFill>
                  <a:srgbClr val="0070C0"/>
                </a:solidFill>
                <a:latin typeface="David" panose="020E0502060401010101" pitchFamily="34" charset="-79"/>
                <a:cs typeface="David" panose="020E0502060401010101" pitchFamily="34" charset="-79"/>
              </a:rPr>
              <a:t>–</a:t>
            </a:r>
            <a:endParaRPr lang="he-IL" dirty="0">
              <a:solidFill>
                <a:srgbClr val="0070C0"/>
              </a:solidFill>
            </a:endParaRPr>
          </a:p>
        </p:txBody>
      </p:sp>
      <p:sp>
        <p:nvSpPr>
          <p:cNvPr id="3" name="מציין מיקום תוכן 2"/>
          <p:cNvSpPr>
            <a:spLocks noGrp="1"/>
          </p:cNvSpPr>
          <p:nvPr>
            <p:ph sz="quarter" idx="1"/>
          </p:nvPr>
        </p:nvSpPr>
        <p:spPr>
          <a:xfrm>
            <a:off x="713117" y="1237890"/>
            <a:ext cx="9956800" cy="4873752"/>
          </a:xfrm>
        </p:spPr>
        <p:txBody>
          <a:bodyPr>
            <a:normAutofit fontScale="92500" lnSpcReduction="10000"/>
          </a:bodyPr>
          <a:lstStyle/>
          <a:p>
            <a:pPr algn="just"/>
            <a:r>
              <a:rPr lang="he-IL" sz="4300" dirty="0" smtClean="0">
                <a:latin typeface="David" panose="020E0502060401010101" pitchFamily="34" charset="-79"/>
                <a:cs typeface="David" panose="020E0502060401010101" pitchFamily="34" charset="-79"/>
              </a:rPr>
              <a:t> כאשר </a:t>
            </a:r>
            <a:r>
              <a:rPr lang="he-IL" sz="4300" dirty="0">
                <a:latin typeface="David" panose="020E0502060401010101" pitchFamily="34" charset="-79"/>
                <a:cs typeface="David" panose="020E0502060401010101" pitchFamily="34" charset="-79"/>
              </a:rPr>
              <a:t>כל הגורמים בבית הספר משדרים לתלמידים את אותה המטרה ואותם המסרים, נוצר כוח אדיר. וודאו שכל המורים והצוות משדרים לתלמידים "אתם תגיעו רחוק!", "אין דבר שיעמוד בפניך!", "יש לך את כל הכוח והיכולת להצליח". וודאו שהמחנכים, המורים המקצועיים, היועצות וגם התלמידים האחרים – אף אחד לא מוותר לתלמיד/ה או מוריד את האמונה העצמית שלו/ה.</a:t>
            </a:r>
          </a:p>
          <a:p>
            <a:endParaRPr lang="he-IL" dirty="0"/>
          </a:p>
        </p:txBody>
      </p:sp>
    </p:spTree>
    <p:extLst>
      <p:ext uri="{BB962C8B-B14F-4D97-AF65-F5344CB8AC3E}">
        <p14:creationId xmlns:p14="http://schemas.microsoft.com/office/powerpoint/2010/main" val="3581412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664234"/>
            <a:ext cx="9956800" cy="667140"/>
          </a:xfrm>
          <a:solidFill>
            <a:srgbClr val="FFFF00"/>
          </a:solidFill>
        </p:spPr>
        <p:txBody>
          <a:bodyPr>
            <a:noAutofit/>
          </a:bodyPr>
          <a:lstStyle/>
          <a:p>
            <a:pPr algn="ctr"/>
            <a:r>
              <a:rPr lang="he-IL" sz="3800" b="1" cap="none" dirty="0">
                <a:solidFill>
                  <a:srgbClr val="0070C0"/>
                </a:solidFill>
                <a:latin typeface="David" panose="020E0502060401010101" pitchFamily="34" charset="-79"/>
                <a:cs typeface="David" panose="020E0502060401010101" pitchFamily="34" charset="-79"/>
              </a:rPr>
              <a:t>7. פרגנו לתלמידים ממקום של חוזק וצמיחה אישית</a:t>
            </a:r>
            <a:r>
              <a:rPr lang="he-IL" sz="3800" cap="none" dirty="0">
                <a:solidFill>
                  <a:srgbClr val="0070C0"/>
                </a:solidFill>
                <a:latin typeface="David" panose="020E0502060401010101" pitchFamily="34" charset="-79"/>
                <a:cs typeface="David" panose="020E0502060401010101" pitchFamily="34" charset="-79"/>
              </a:rPr>
              <a:t> –</a:t>
            </a:r>
            <a:endParaRPr lang="he-IL" sz="3800" dirty="0">
              <a:solidFill>
                <a:srgbClr val="0070C0"/>
              </a:solidFill>
            </a:endParaRPr>
          </a:p>
        </p:txBody>
      </p:sp>
      <p:sp>
        <p:nvSpPr>
          <p:cNvPr id="3" name="מציין מיקום תוכן 2"/>
          <p:cNvSpPr>
            <a:spLocks noGrp="1"/>
          </p:cNvSpPr>
          <p:nvPr>
            <p:ph sz="quarter" idx="1"/>
          </p:nvPr>
        </p:nvSpPr>
        <p:spPr/>
        <p:txBody>
          <a:bodyPr/>
          <a:lstStyle/>
          <a:p>
            <a:pPr lvl="0" algn="just">
              <a:buClr>
                <a:srgbClr val="FE8637"/>
              </a:buClr>
            </a:pPr>
            <a:r>
              <a:rPr lang="he-IL" sz="4000" dirty="0" smtClean="0">
                <a:solidFill>
                  <a:srgbClr val="000000"/>
                </a:solidFill>
                <a:latin typeface="David" panose="020E0502060401010101" pitchFamily="34" charset="-79"/>
                <a:cs typeface="David" panose="020E0502060401010101" pitchFamily="34" charset="-79"/>
              </a:rPr>
              <a:t> מצאו </a:t>
            </a:r>
            <a:r>
              <a:rPr lang="he-IL" sz="4000" dirty="0">
                <a:solidFill>
                  <a:srgbClr val="000000"/>
                </a:solidFill>
                <a:latin typeface="David" panose="020E0502060401010101" pitchFamily="34" charset="-79"/>
                <a:cs typeface="David" panose="020E0502060401010101" pitchFamily="34" charset="-79"/>
              </a:rPr>
              <a:t>דרכים שונות לחזק את התלמידים, לפרגן להם ולהרים את רוחם. היו יצירתיים ואל תפסיקו לחשוב על דרכים שיעודדו אותם, אך תמיד ממקום של חוזק וצמיחה אישית ופרטנית ולא מתוך וויתור או פשרה.</a:t>
            </a:r>
          </a:p>
          <a:p>
            <a:endParaRPr lang="he-IL" dirty="0"/>
          </a:p>
        </p:txBody>
      </p:sp>
    </p:spTree>
    <p:extLst>
      <p:ext uri="{BB962C8B-B14F-4D97-AF65-F5344CB8AC3E}">
        <p14:creationId xmlns:p14="http://schemas.microsoft.com/office/powerpoint/2010/main" val="1423010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715992"/>
            <a:ext cx="9956800" cy="701646"/>
          </a:xfrm>
          <a:solidFill>
            <a:srgbClr val="FFFF00"/>
          </a:solidFill>
        </p:spPr>
        <p:txBody>
          <a:bodyPr/>
          <a:lstStyle/>
          <a:p>
            <a:pPr algn="ctr"/>
            <a:r>
              <a:rPr lang="he-IL" sz="4000" b="1" cap="none" dirty="0">
                <a:solidFill>
                  <a:srgbClr val="0070C0"/>
                </a:solidFill>
                <a:latin typeface="David" panose="020E0502060401010101" pitchFamily="34" charset="-79"/>
                <a:cs typeface="David" panose="020E0502060401010101" pitchFamily="34" charset="-79"/>
              </a:rPr>
              <a:t>8. צרו סיטואציות שיעצימו את התלמידים </a:t>
            </a:r>
            <a:r>
              <a:rPr lang="he-IL" sz="4000" cap="none" dirty="0">
                <a:solidFill>
                  <a:srgbClr val="0070C0"/>
                </a:solidFill>
                <a:latin typeface="David" panose="020E0502060401010101" pitchFamily="34" charset="-79"/>
                <a:cs typeface="David" panose="020E0502060401010101" pitchFamily="34" charset="-79"/>
              </a:rPr>
              <a:t>–</a:t>
            </a:r>
            <a:endParaRPr lang="he-IL" dirty="0">
              <a:solidFill>
                <a:srgbClr val="0070C0"/>
              </a:solidFill>
            </a:endParaRPr>
          </a:p>
        </p:txBody>
      </p:sp>
      <p:sp>
        <p:nvSpPr>
          <p:cNvPr id="3" name="מציין מיקום תוכן 2"/>
          <p:cNvSpPr>
            <a:spLocks noGrp="1"/>
          </p:cNvSpPr>
          <p:nvPr>
            <p:ph sz="quarter" idx="1"/>
          </p:nvPr>
        </p:nvSpPr>
        <p:spPr/>
        <p:txBody>
          <a:bodyPr/>
          <a:lstStyle/>
          <a:p>
            <a:pPr lvl="0" algn="just">
              <a:buClr>
                <a:srgbClr val="FE8637"/>
              </a:buClr>
            </a:pPr>
            <a:r>
              <a:rPr lang="he-IL" sz="4000" dirty="0" smtClean="0">
                <a:latin typeface="David" panose="020E0502060401010101" pitchFamily="34" charset="-79"/>
                <a:cs typeface="David" panose="020E0502060401010101" pitchFamily="34" charset="-79"/>
              </a:rPr>
              <a:t> תכננו </a:t>
            </a:r>
            <a:r>
              <a:rPr lang="he-IL" sz="4000" dirty="0">
                <a:latin typeface="David" panose="020E0502060401010101" pitchFamily="34" charset="-79"/>
                <a:cs typeface="David" panose="020E0502060401010101" pitchFamily="34" charset="-79"/>
              </a:rPr>
              <a:t>מצבים מעצימים בהם התלמידים השונים יוכלו לזהור ולהשתמש </a:t>
            </a:r>
            <a:r>
              <a:rPr lang="he-IL" sz="4000" dirty="0" err="1">
                <a:latin typeface="David" panose="020E0502060401010101" pitchFamily="34" charset="-79"/>
                <a:cs typeface="David" panose="020E0502060401010101" pitchFamily="34" charset="-79"/>
              </a:rPr>
              <a:t>בחוזקות</a:t>
            </a:r>
            <a:r>
              <a:rPr lang="he-IL" sz="4000" dirty="0">
                <a:latin typeface="David" panose="020E0502060401010101" pitchFamily="34" charset="-79"/>
                <a:cs typeface="David" panose="020E0502060401010101" pitchFamily="34" charset="-79"/>
              </a:rPr>
              <a:t> האישיות שלהם. צרו עבור התלמידים הזדמנויות להצלחה במשימות מאתגרות ואפשרו להם להפתיע את עצמם, את חבריהם ואתכם.</a:t>
            </a:r>
          </a:p>
          <a:p>
            <a:endParaRPr lang="he-IL" dirty="0"/>
          </a:p>
        </p:txBody>
      </p:sp>
    </p:spTree>
    <p:extLst>
      <p:ext uri="{BB962C8B-B14F-4D97-AF65-F5344CB8AC3E}">
        <p14:creationId xmlns:p14="http://schemas.microsoft.com/office/powerpoint/2010/main" val="1149769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785004"/>
            <a:ext cx="9956800" cy="632634"/>
          </a:xfrm>
          <a:solidFill>
            <a:srgbClr val="FFFF00"/>
          </a:solidFill>
        </p:spPr>
        <p:txBody>
          <a:bodyPr>
            <a:normAutofit fontScale="90000"/>
          </a:bodyPr>
          <a:lstStyle/>
          <a:p>
            <a:pPr algn="ctr"/>
            <a:r>
              <a:rPr lang="he-IL" sz="4000" b="1" cap="none" dirty="0">
                <a:solidFill>
                  <a:srgbClr val="0070C0"/>
                </a:solidFill>
                <a:latin typeface="David" panose="020E0502060401010101" pitchFamily="34" charset="-79"/>
                <a:cs typeface="David" panose="020E0502060401010101" pitchFamily="34" charset="-79"/>
              </a:rPr>
              <a:t>9.  עבדו דרך </a:t>
            </a:r>
            <a:r>
              <a:rPr lang="he-IL" sz="4000" b="1" cap="none" dirty="0" err="1">
                <a:solidFill>
                  <a:srgbClr val="0070C0"/>
                </a:solidFill>
                <a:latin typeface="David" panose="020E0502060401010101" pitchFamily="34" charset="-79"/>
                <a:cs typeface="David" panose="020E0502060401010101" pitchFamily="34" charset="-79"/>
              </a:rPr>
              <a:t>הוואטסאפ</a:t>
            </a:r>
            <a:r>
              <a:rPr lang="he-IL" sz="4000" b="1" cap="none" dirty="0">
                <a:solidFill>
                  <a:srgbClr val="0070C0"/>
                </a:solidFill>
                <a:latin typeface="David" panose="020E0502060401010101" pitchFamily="34" charset="-79"/>
                <a:cs typeface="David" panose="020E0502060401010101" pitchFamily="34" charset="-79"/>
              </a:rPr>
              <a:t> –</a:t>
            </a:r>
            <a:endParaRPr lang="he-IL" b="1" dirty="0">
              <a:solidFill>
                <a:srgbClr val="0070C0"/>
              </a:solidFill>
            </a:endParaRPr>
          </a:p>
        </p:txBody>
      </p:sp>
      <p:sp>
        <p:nvSpPr>
          <p:cNvPr id="3" name="מציין מיקום תוכן 2"/>
          <p:cNvSpPr>
            <a:spLocks noGrp="1"/>
          </p:cNvSpPr>
          <p:nvPr>
            <p:ph sz="quarter" idx="1"/>
          </p:nvPr>
        </p:nvSpPr>
        <p:spPr/>
        <p:txBody>
          <a:bodyPr/>
          <a:lstStyle/>
          <a:p>
            <a:pPr algn="just"/>
            <a:r>
              <a:rPr lang="he-IL" sz="4000" dirty="0" smtClean="0">
                <a:latin typeface="David" panose="020E0502060401010101" pitchFamily="34" charset="-79"/>
                <a:cs typeface="David" panose="020E0502060401010101" pitchFamily="34" charset="-79"/>
              </a:rPr>
              <a:t> </a:t>
            </a:r>
            <a:r>
              <a:rPr lang="he-IL" sz="4000" dirty="0" err="1" smtClean="0">
                <a:latin typeface="David" panose="020E0502060401010101" pitchFamily="34" charset="-79"/>
                <a:cs typeface="David" panose="020E0502060401010101" pitchFamily="34" charset="-79"/>
              </a:rPr>
              <a:t>וואטסאפ</a:t>
            </a:r>
            <a:r>
              <a:rPr lang="he-IL" sz="4000" dirty="0" smtClean="0">
                <a:latin typeface="David" panose="020E0502060401010101" pitchFamily="34" charset="-79"/>
                <a:cs typeface="David" panose="020E0502060401010101" pitchFamily="34" charset="-79"/>
              </a:rPr>
              <a:t> </a:t>
            </a:r>
            <a:r>
              <a:rPr lang="he-IL" sz="4000" dirty="0">
                <a:latin typeface="David" panose="020E0502060401010101" pitchFamily="34" charset="-79"/>
                <a:cs typeface="David" panose="020E0502060401010101" pitchFamily="34" charset="-79"/>
              </a:rPr>
              <a:t>פעיל וחזק, כיתתי ואישי, יכול להוות כלי חשוב לתקשורת, לפרגון ולעידוד התלמידים לעמידה באתגרים. היו חלק פעיל מקבוצת </a:t>
            </a:r>
            <a:r>
              <a:rPr lang="he-IL" sz="4000" dirty="0" err="1">
                <a:latin typeface="David" panose="020E0502060401010101" pitchFamily="34" charset="-79"/>
                <a:cs typeface="David" panose="020E0502060401010101" pitchFamily="34" charset="-79"/>
              </a:rPr>
              <a:t>הוואטסאפ</a:t>
            </a:r>
            <a:r>
              <a:rPr lang="he-IL" sz="4000" dirty="0">
                <a:latin typeface="David" panose="020E0502060401010101" pitchFamily="34" charset="-79"/>
                <a:cs typeface="David" panose="020E0502060401010101" pitchFamily="34" charset="-79"/>
              </a:rPr>
              <a:t> הכיתתית והעבירו דרכן מסרים לתלמידים, אך נסו לתת גם לתלמידים מקום לעודד ולקדם זה את זה.</a:t>
            </a:r>
          </a:p>
          <a:p>
            <a:endParaRPr lang="he-IL" dirty="0"/>
          </a:p>
        </p:txBody>
      </p:sp>
    </p:spTree>
    <p:extLst>
      <p:ext uri="{BB962C8B-B14F-4D97-AF65-F5344CB8AC3E}">
        <p14:creationId xmlns:p14="http://schemas.microsoft.com/office/powerpoint/2010/main" val="2563573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655608"/>
            <a:ext cx="9956800" cy="762030"/>
          </a:xfrm>
          <a:solidFill>
            <a:srgbClr val="FFFF00"/>
          </a:solidFill>
        </p:spPr>
        <p:txBody>
          <a:bodyPr>
            <a:normAutofit/>
          </a:bodyPr>
          <a:lstStyle/>
          <a:p>
            <a:pPr algn="ctr"/>
            <a:r>
              <a:rPr lang="he-IL" sz="4000" b="1" cap="none" dirty="0">
                <a:solidFill>
                  <a:srgbClr val="0070C0"/>
                </a:solidFill>
                <a:latin typeface="David" panose="020E0502060401010101" pitchFamily="34" charset="-79"/>
                <a:cs typeface="David" panose="020E0502060401010101" pitchFamily="34" charset="-79"/>
              </a:rPr>
              <a:t>10. אפשרו לתלמידים להוביל </a:t>
            </a:r>
            <a:r>
              <a:rPr lang="he-IL" sz="4000" cap="none" dirty="0">
                <a:solidFill>
                  <a:srgbClr val="0070C0"/>
                </a:solidFill>
                <a:latin typeface="David" panose="020E0502060401010101" pitchFamily="34" charset="-79"/>
                <a:cs typeface="David" panose="020E0502060401010101" pitchFamily="34" charset="-79"/>
              </a:rPr>
              <a:t>–</a:t>
            </a:r>
            <a:endParaRPr lang="he-IL" sz="4000" dirty="0">
              <a:solidFill>
                <a:srgbClr val="0070C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sz="quarter" idx="1"/>
          </p:nvPr>
        </p:nvSpPr>
        <p:spPr>
          <a:xfrm>
            <a:off x="609600" y="2100532"/>
            <a:ext cx="9956800" cy="2505974"/>
          </a:xfrm>
        </p:spPr>
        <p:txBody>
          <a:bodyPr/>
          <a:lstStyle/>
          <a:p>
            <a:pPr lvl="0" algn="just">
              <a:buClr>
                <a:srgbClr val="FE8637"/>
              </a:buClr>
            </a:pPr>
            <a:r>
              <a:rPr lang="he-IL" sz="4000" dirty="0" smtClean="0">
                <a:solidFill>
                  <a:srgbClr val="000000"/>
                </a:solidFill>
                <a:latin typeface="David" panose="020E0502060401010101" pitchFamily="34" charset="-79"/>
                <a:cs typeface="David" panose="020E0502060401010101" pitchFamily="34" charset="-79"/>
              </a:rPr>
              <a:t> תנו </a:t>
            </a:r>
            <a:r>
              <a:rPr lang="he-IL" sz="4000" dirty="0">
                <a:solidFill>
                  <a:srgbClr val="000000"/>
                </a:solidFill>
                <a:latin typeface="David" panose="020E0502060401010101" pitchFamily="34" charset="-79"/>
                <a:cs typeface="David" panose="020E0502060401010101" pitchFamily="34" charset="-79"/>
              </a:rPr>
              <a:t>לתלמידים ליזום ולהוביל מהלכים במהלך השנה. צרו תפקידי הובלה רשמיים אך עודדו את התלמידים לקחת יוזמה גם באופן לא רשמי.</a:t>
            </a:r>
          </a:p>
          <a:p>
            <a:endParaRPr lang="he-IL" dirty="0"/>
          </a:p>
        </p:txBody>
      </p:sp>
    </p:spTree>
    <p:extLst>
      <p:ext uri="{BB962C8B-B14F-4D97-AF65-F5344CB8AC3E}">
        <p14:creationId xmlns:p14="http://schemas.microsoft.com/office/powerpoint/2010/main" val="683089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690112"/>
            <a:ext cx="9956800" cy="727525"/>
          </a:xfrm>
          <a:solidFill>
            <a:srgbClr val="FFFF00"/>
          </a:solidFill>
        </p:spPr>
        <p:txBody>
          <a:bodyPr/>
          <a:lstStyle/>
          <a:p>
            <a:pPr algn="ctr"/>
            <a:r>
              <a:rPr lang="he-IL" sz="4000" b="1" cap="none" dirty="0">
                <a:solidFill>
                  <a:srgbClr val="0070C0"/>
                </a:solidFill>
                <a:latin typeface="David" panose="020E0502060401010101" pitchFamily="34" charset="-79"/>
                <a:cs typeface="David" panose="020E0502060401010101" pitchFamily="34" charset="-79"/>
              </a:rPr>
              <a:t>11. צרו מפגשים מעוררי השראה</a:t>
            </a:r>
            <a:r>
              <a:rPr lang="he-IL" sz="4000" cap="none" dirty="0">
                <a:solidFill>
                  <a:srgbClr val="0070C0"/>
                </a:solidFill>
                <a:latin typeface="David" panose="020E0502060401010101" pitchFamily="34" charset="-79"/>
                <a:cs typeface="David" panose="020E0502060401010101" pitchFamily="34" charset="-79"/>
              </a:rPr>
              <a:t> </a:t>
            </a:r>
            <a:r>
              <a:rPr lang="he-IL" sz="4000" b="1" cap="none" dirty="0">
                <a:solidFill>
                  <a:srgbClr val="0070C0"/>
                </a:solidFill>
                <a:latin typeface="David" panose="020E0502060401010101" pitchFamily="34" charset="-79"/>
                <a:cs typeface="David" panose="020E0502060401010101" pitchFamily="34" charset="-79"/>
              </a:rPr>
              <a:t>–</a:t>
            </a:r>
            <a:endParaRPr lang="he-IL" dirty="0">
              <a:solidFill>
                <a:srgbClr val="0070C0"/>
              </a:solidFill>
            </a:endParaRPr>
          </a:p>
        </p:txBody>
      </p:sp>
      <p:sp>
        <p:nvSpPr>
          <p:cNvPr id="3" name="מציין מיקום תוכן 2"/>
          <p:cNvSpPr>
            <a:spLocks noGrp="1"/>
          </p:cNvSpPr>
          <p:nvPr>
            <p:ph sz="quarter" idx="1"/>
          </p:nvPr>
        </p:nvSpPr>
        <p:spPr>
          <a:xfrm>
            <a:off x="609600" y="1850366"/>
            <a:ext cx="9956800" cy="3472132"/>
          </a:xfrm>
        </p:spPr>
        <p:txBody>
          <a:bodyPr/>
          <a:lstStyle/>
          <a:p>
            <a:pPr lvl="0" algn="just">
              <a:buClr>
                <a:srgbClr val="FE8637"/>
              </a:buClr>
            </a:pPr>
            <a:r>
              <a:rPr lang="he-IL" sz="4000" dirty="0" smtClean="0">
                <a:latin typeface="David" panose="020E0502060401010101" pitchFamily="34" charset="-79"/>
                <a:cs typeface="David" panose="020E0502060401010101" pitchFamily="34" charset="-79"/>
              </a:rPr>
              <a:t> הפגישו </a:t>
            </a:r>
            <a:r>
              <a:rPr lang="he-IL" sz="4000" dirty="0">
                <a:latin typeface="David" panose="020E0502060401010101" pitchFamily="34" charset="-79"/>
                <a:cs typeface="David" panose="020E0502060401010101" pitchFamily="34" charset="-79"/>
              </a:rPr>
              <a:t>את התלמידים עם אנשים מעוררים השראה או לכל הפחות עם סיפוריהם. הציגו בפניהם את הצלחותיהם של האנשים מעוררי ההשראה, אך גם את הכישלונות והקשיים בדרכם ואת הדרך אותה עשו על מנת להתמודד עמם ולהצליח.</a:t>
            </a:r>
          </a:p>
          <a:p>
            <a:endParaRPr lang="he-IL" dirty="0"/>
          </a:p>
        </p:txBody>
      </p:sp>
    </p:spTree>
    <p:extLst>
      <p:ext uri="{BB962C8B-B14F-4D97-AF65-F5344CB8AC3E}">
        <p14:creationId xmlns:p14="http://schemas.microsoft.com/office/powerpoint/2010/main" val="2944514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733244"/>
            <a:ext cx="9956800" cy="684393"/>
          </a:xfrm>
          <a:solidFill>
            <a:srgbClr val="FFFF00"/>
          </a:solidFill>
        </p:spPr>
        <p:txBody>
          <a:bodyPr>
            <a:noAutofit/>
          </a:bodyPr>
          <a:lstStyle/>
          <a:p>
            <a:pPr algn="ctr"/>
            <a:r>
              <a:rPr lang="he-IL" sz="4000" b="1" cap="none" dirty="0">
                <a:solidFill>
                  <a:srgbClr val="0070C0"/>
                </a:solidFill>
                <a:latin typeface="David" panose="020E0502060401010101" pitchFamily="34" charset="-79"/>
                <a:cs typeface="David" panose="020E0502060401010101" pitchFamily="34" charset="-79"/>
              </a:rPr>
              <a:t>12. צאו מהשגרה</a:t>
            </a:r>
            <a:r>
              <a:rPr lang="he-IL" sz="4000" cap="none" dirty="0">
                <a:solidFill>
                  <a:srgbClr val="0070C0"/>
                </a:solidFill>
                <a:latin typeface="David" panose="020E0502060401010101" pitchFamily="34" charset="-79"/>
                <a:cs typeface="David" panose="020E0502060401010101" pitchFamily="34" charset="-79"/>
              </a:rPr>
              <a:t> </a:t>
            </a:r>
            <a:r>
              <a:rPr lang="he-IL" sz="4000" b="1" cap="none" dirty="0">
                <a:solidFill>
                  <a:srgbClr val="0070C0"/>
                </a:solidFill>
                <a:latin typeface="David" panose="020E0502060401010101" pitchFamily="34" charset="-79"/>
                <a:cs typeface="David" panose="020E0502060401010101" pitchFamily="34" charset="-79"/>
              </a:rPr>
              <a:t>–</a:t>
            </a:r>
            <a:endParaRPr lang="he-IL" sz="4000" b="1" dirty="0">
              <a:solidFill>
                <a:srgbClr val="0070C0"/>
              </a:solidFill>
            </a:endParaRPr>
          </a:p>
        </p:txBody>
      </p:sp>
      <p:sp>
        <p:nvSpPr>
          <p:cNvPr id="3" name="מציין מיקום תוכן 2"/>
          <p:cNvSpPr>
            <a:spLocks noGrp="1"/>
          </p:cNvSpPr>
          <p:nvPr>
            <p:ph sz="quarter" idx="1"/>
          </p:nvPr>
        </p:nvSpPr>
        <p:spPr/>
        <p:txBody>
          <a:bodyPr>
            <a:normAutofit/>
          </a:bodyPr>
          <a:lstStyle/>
          <a:p>
            <a:r>
              <a:rPr lang="he-IL" sz="4000" dirty="0" smtClean="0">
                <a:latin typeface="David" panose="020E0502060401010101" pitchFamily="34" charset="-79"/>
                <a:cs typeface="David" panose="020E0502060401010101" pitchFamily="34" charset="-79"/>
              </a:rPr>
              <a:t> במהלך </a:t>
            </a:r>
            <a:r>
              <a:rPr lang="he-IL" sz="4000" dirty="0">
                <a:latin typeface="David" panose="020E0502060401010101" pitchFamily="34" charset="-79"/>
                <a:cs typeface="David" panose="020E0502060401010101" pitchFamily="34" charset="-79"/>
              </a:rPr>
              <a:t>השנה צרו הזדמנויות לגיוון ושבירת שגרה – אפשרו לתלמידים להעביר שיעורים, עודדו אותם להכין פעילויות למידה מחוץ לכיתה ובנו אירועי שיא יחד. שבירת השגרה מחד מאפשרת מקום ליכולות השונות של התלמידים, ומאידך היא גם משדרת לתלמידים כי "מגיע להם" והם טובים ומובחרים.</a:t>
            </a:r>
          </a:p>
        </p:txBody>
      </p:sp>
    </p:spTree>
    <p:extLst>
      <p:ext uri="{BB962C8B-B14F-4D97-AF65-F5344CB8AC3E}">
        <p14:creationId xmlns:p14="http://schemas.microsoft.com/office/powerpoint/2010/main" val="1285096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solidFill>
                  <a:srgbClr val="000000"/>
                </a:solidFill>
                <a:latin typeface="alef"/>
              </a:rPr>
              <a:t>שבירת שגרה מאפשרת מקום ליכולות השונות של התלמידים ומשדרת לתלמידים כי "מגיע להם" כי הם טובים ומובחרים</a:t>
            </a:r>
            <a:endParaRPr lang="he-IL" dirty="0"/>
          </a:p>
        </p:txBody>
      </p:sp>
      <p:pic>
        <p:nvPicPr>
          <p:cNvPr id="2050" name="Picture 2" descr="http://synduimages.synduweb.netdna-cdn.com/uploads/53dd10dc91b47/voice_inline/7528d88f-f6b0-7fbd-6724-0703ed895671/5a3fc68fc08bb.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95555" y="1600200"/>
            <a:ext cx="9213011"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056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6046" y="103516"/>
            <a:ext cx="11205713" cy="606755"/>
          </a:xfrm>
          <a:solidFill>
            <a:srgbClr val="FFFF00"/>
          </a:solidFill>
        </p:spPr>
        <p:txBody>
          <a:bodyPr>
            <a:noAutofit/>
          </a:bodyPr>
          <a:lstStyle/>
          <a:p>
            <a:pPr algn="ctr"/>
            <a:r>
              <a:rPr lang="he-IL" b="1" dirty="0">
                <a:solidFill>
                  <a:srgbClr val="C00000"/>
                </a:solidFill>
                <a:latin typeface="David" panose="020E0502060401010101" pitchFamily="34" charset="-79"/>
                <a:cs typeface="David" panose="020E0502060401010101" pitchFamily="34" charset="-79"/>
              </a:rPr>
              <a:t>דוגמה ליישום 12 הצעדים – ערב התרמה מדעי לילד החולה בניוון שרירים</a:t>
            </a:r>
            <a:endParaRPr lang="he-IL" dirty="0">
              <a:solidFill>
                <a:srgbClr val="C0000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sz="quarter" idx="1"/>
          </p:nvPr>
        </p:nvSpPr>
        <p:spPr>
          <a:xfrm>
            <a:off x="478767" y="710271"/>
            <a:ext cx="10800270" cy="5633049"/>
          </a:xfrm>
        </p:spPr>
        <p:txBody>
          <a:bodyPr>
            <a:normAutofit/>
          </a:bodyPr>
          <a:lstStyle/>
          <a:p>
            <a:pPr algn="just"/>
            <a:r>
              <a:rPr lang="he-IL" sz="3200" dirty="0">
                <a:latin typeface="David" panose="020E0502060401010101" pitchFamily="34" charset="-79"/>
                <a:cs typeface="David" panose="020E0502060401010101" pitchFamily="34" charset="-79"/>
              </a:rPr>
              <a:t>אחת הדוגמאות המרגשות ליישום 12 הצעדים לבניית תחושת מסוגלות אצל התלמידים, הינה ערב התרמה מדעי שערכנו – תלמידי הכיתה ואני.</a:t>
            </a:r>
          </a:p>
          <a:p>
            <a:pPr algn="just"/>
            <a:r>
              <a:rPr lang="he-IL" sz="3200" dirty="0" err="1">
                <a:latin typeface="David" panose="020E0502060401010101" pitchFamily="34" charset="-79"/>
                <a:cs typeface="David" panose="020E0502060401010101" pitchFamily="34" charset="-79"/>
              </a:rPr>
              <a:t>הכל</a:t>
            </a:r>
            <a:r>
              <a:rPr lang="he-IL" sz="3200" dirty="0">
                <a:latin typeface="David" panose="020E0502060401010101" pitchFamily="34" charset="-79"/>
                <a:cs typeface="David" panose="020E0502060401010101" pitchFamily="34" charset="-79"/>
              </a:rPr>
              <a:t> התחיל כאשר חשפתי את התלמידים לסיפורו של עדי, ילד בן 10 החולה בניוון שרירים וזקוק לתרופה יקרה שתעצור את התפתחות המחלה. כאשר סיפרתי לתלמידים את הסיפור, עשיתי זאת במטרה לערב אותם בו – הבהרתי להם שאני מצפה שהם יחשבו יחד כיצד ניתן לסייע לעדי. ביצענו סיעור מוחות והתלמידים החליטו לקיים ערב מדעי – מעין יריד בו הם יעבירו תחנות מדעיות. הם חשבו על דרכי הפעולה, הם ביצעו את חלוקת התפקידים, הם נפגשו כצוותי עבודה, הם שיווקו את הערב, הם בנו את </a:t>
            </a:r>
            <a:r>
              <a:rPr lang="he-IL" sz="3200" dirty="0" smtClean="0">
                <a:latin typeface="David" panose="020E0502060401010101" pitchFamily="34" charset="-79"/>
                <a:cs typeface="David" panose="020E0502060401010101" pitchFamily="34" charset="-79"/>
              </a:rPr>
              <a:t>התחנות....        המשך </a:t>
            </a:r>
            <a:endParaRPr lang="he-IL" sz="3200" dirty="0">
              <a:latin typeface="David" panose="020E0502060401010101" pitchFamily="34" charset="-79"/>
              <a:cs typeface="David" panose="020E0502060401010101" pitchFamily="34" charset="-79"/>
            </a:endParaRPr>
          </a:p>
        </p:txBody>
      </p:sp>
      <p:sp>
        <p:nvSpPr>
          <p:cNvPr id="4" name="חץ שמאלה 3"/>
          <p:cNvSpPr/>
          <p:nvPr/>
        </p:nvSpPr>
        <p:spPr>
          <a:xfrm>
            <a:off x="2846718" y="5814205"/>
            <a:ext cx="1138686" cy="4054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509649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730369" y="478766"/>
            <a:ext cx="9956800" cy="5706374"/>
          </a:xfrm>
        </p:spPr>
        <p:txBody>
          <a:bodyPr>
            <a:normAutofit/>
          </a:bodyPr>
          <a:lstStyle/>
          <a:p>
            <a:pPr lvl="0" algn="just">
              <a:buClr>
                <a:srgbClr val="FE8637"/>
              </a:buClr>
            </a:pPr>
            <a:r>
              <a:rPr lang="he-IL" sz="3200" dirty="0">
                <a:solidFill>
                  <a:prstClr val="black"/>
                </a:solidFill>
                <a:latin typeface="David" panose="020E0502060401010101" pitchFamily="34" charset="-79"/>
                <a:cs typeface="David" panose="020E0502060401010101" pitchFamily="34" charset="-79"/>
              </a:rPr>
              <a:t>ולבסוף – הם קיימו ערב התרמה מופלא שגייס סכום משמעותי לסיוע לעדי. בערב עצמו ווידאתי שהורים, אנשי תקשורת ודמויות מרכזיות בקהילה יגיעו ויודו אישית לתלמידים, ילחצו להם יד ויגבירו להם את המוטיבציה. ולאחר מכן? בסיום הפעילות כל תלמיד/ה קיבל/ה משוב חיובי וממוקד לעשייה שלו/ה, כמו גם אמירות מחזקות נוספות:  "בזכותכם תלמידים צעירים הצליחו לבצע ניסוי מורכב בפעם הראשונה בחייהם", "הרעיון שלכם גרם לקהילה שלמה לפתוח את הכיס והלב ותרום לעדי", " אתם המנהיגים של המחר, הוכחתם זאת היום ובגדול, </a:t>
            </a:r>
            <a:r>
              <a:rPr lang="he-IL" sz="3200" dirty="0" err="1">
                <a:solidFill>
                  <a:prstClr val="black"/>
                </a:solidFill>
                <a:latin typeface="David" panose="020E0502060401010101" pitchFamily="34" charset="-79"/>
                <a:cs typeface="David" panose="020E0502060401010101" pitchFamily="34" charset="-79"/>
              </a:rPr>
              <a:t>שיכנעתם</a:t>
            </a:r>
            <a:r>
              <a:rPr lang="he-IL" sz="3200" dirty="0">
                <a:solidFill>
                  <a:prstClr val="black"/>
                </a:solidFill>
                <a:latin typeface="David" panose="020E0502060401010101" pitchFamily="34" charset="-79"/>
                <a:cs typeface="David" panose="020E0502060401010101" pitchFamily="34" charset="-79"/>
              </a:rPr>
              <a:t> אנשים לתרום, להגיע ליריד ולהשתתף במעשה כה חשוב" וכן הלאה.</a:t>
            </a:r>
          </a:p>
          <a:p>
            <a:endParaRPr lang="he-IL" dirty="0"/>
          </a:p>
        </p:txBody>
      </p:sp>
    </p:spTree>
    <p:extLst>
      <p:ext uri="{BB962C8B-B14F-4D97-AF65-F5344CB8AC3E}">
        <p14:creationId xmlns:p14="http://schemas.microsoft.com/office/powerpoint/2010/main" val="660412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488830" y="439948"/>
            <a:ext cx="10604740" cy="6189280"/>
          </a:xfrm>
        </p:spPr>
        <p:txBody>
          <a:bodyPr>
            <a:normAutofit fontScale="85000" lnSpcReduction="20000"/>
          </a:bodyPr>
          <a:lstStyle/>
          <a:p>
            <a:pPr algn="just"/>
            <a:r>
              <a:rPr lang="he-IL" sz="4000" dirty="0">
                <a:latin typeface="David" panose="020E0502060401010101" pitchFamily="34" charset="-79"/>
                <a:cs typeface="David" panose="020E0502060401010101" pitchFamily="34" charset="-79"/>
              </a:rPr>
              <a:t>האם מורים צריכים להסתפק בללמד את החומר בלבד? האם תפקידנו מסתכם בהעברת ידע ופיתוח חשיבה? או שאולי יש לנו המורים מקום להעצים את תלמידינו מעבר ללמידה עצמה</a:t>
            </a:r>
            <a:r>
              <a:rPr lang="he-IL" sz="4000" dirty="0" smtClean="0">
                <a:latin typeface="David" panose="020E0502060401010101" pitchFamily="34" charset="-79"/>
                <a:cs typeface="David" panose="020E0502060401010101" pitchFamily="34" charset="-79"/>
              </a:rPr>
              <a:t>?</a:t>
            </a:r>
          </a:p>
          <a:p>
            <a:pPr marL="0" indent="0" algn="just">
              <a:buNone/>
            </a:pPr>
            <a:endParaRPr lang="he-IL" sz="4000" dirty="0">
              <a:latin typeface="David" panose="020E0502060401010101" pitchFamily="34" charset="-79"/>
              <a:cs typeface="David" panose="020E0502060401010101" pitchFamily="34" charset="-79"/>
            </a:endParaRPr>
          </a:p>
          <a:p>
            <a:pPr algn="just"/>
            <a:r>
              <a:rPr lang="he-IL" sz="4000" dirty="0">
                <a:latin typeface="David" panose="020E0502060401010101" pitchFamily="34" charset="-79"/>
                <a:cs typeface="David" panose="020E0502060401010101" pitchFamily="34" charset="-79"/>
              </a:rPr>
              <a:t>כמורה, אני </a:t>
            </a:r>
            <a:r>
              <a:rPr lang="he-IL" sz="4000" dirty="0" smtClean="0">
                <a:latin typeface="David" panose="020E0502060401010101" pitchFamily="34" charset="-79"/>
                <a:cs typeface="David" panose="020E0502060401010101" pitchFamily="34" charset="-79"/>
              </a:rPr>
              <a:t>מבקש </a:t>
            </a:r>
            <a:r>
              <a:rPr lang="he-IL" sz="4000" dirty="0">
                <a:latin typeface="David" panose="020E0502060401010101" pitchFamily="34" charset="-79"/>
                <a:cs typeface="David" panose="020E0502060401010101" pitchFamily="34" charset="-79"/>
              </a:rPr>
              <a:t>להעצים את תלמידיי תוך כדי העשייה החינוכית. כלומר, אני מנסה לתת לתלמידים להרגיש שיש להם כוח ועוצמה להצליח, שהם מסוגלים להגיע לאן שירצו, אם רק יבחרו בכך, יעבדו לשם כך ולא יוותרו. אני עושה זאת כי אני </a:t>
            </a:r>
            <a:r>
              <a:rPr lang="he-IL" sz="4000" dirty="0" smtClean="0">
                <a:latin typeface="David" panose="020E0502060401010101" pitchFamily="34" charset="-79"/>
                <a:cs typeface="David" panose="020E0502060401010101" pitchFamily="34" charset="-79"/>
              </a:rPr>
              <a:t>יודע </a:t>
            </a:r>
            <a:r>
              <a:rPr lang="he-IL" sz="4000" dirty="0">
                <a:latin typeface="David" panose="020E0502060401010101" pitchFamily="34" charset="-79"/>
                <a:cs typeface="David" panose="020E0502060401010101" pitchFamily="34" charset="-79"/>
              </a:rPr>
              <a:t>שציונים גבוהים ותעודת בגרות איכותית אינם מספיקים. על מנת להצליח, התלמידים צריכים להאמין בעצמם וביכולותיהם, לדעת איך לחתור קדימה, לצמוח ולהתקדם. האמונה בעצמם והמוכנות לעבוד קשה, לחתור קדימה ולהתקדם, יעזרו לתלמידים גם בשנות בית הספר, אבל לא פחות מכך – בהמשך דרכם.</a:t>
            </a:r>
          </a:p>
          <a:p>
            <a:endParaRPr lang="he-IL" dirty="0"/>
          </a:p>
        </p:txBody>
      </p:sp>
    </p:spTree>
    <p:extLst>
      <p:ext uri="{BB962C8B-B14F-4D97-AF65-F5344CB8AC3E}">
        <p14:creationId xmlns:p14="http://schemas.microsoft.com/office/powerpoint/2010/main" val="292499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618227" y="577970"/>
            <a:ext cx="9956800" cy="6163401"/>
          </a:xfrm>
        </p:spPr>
        <p:txBody>
          <a:bodyPr/>
          <a:lstStyle/>
          <a:p>
            <a:pPr lvl="0" algn="just">
              <a:buClr>
                <a:srgbClr val="FE8637"/>
              </a:buClr>
            </a:pPr>
            <a:r>
              <a:rPr lang="he-IL" sz="3200" dirty="0">
                <a:solidFill>
                  <a:prstClr val="black"/>
                </a:solidFill>
                <a:latin typeface="David" panose="020E0502060401010101" pitchFamily="34" charset="-79"/>
                <a:cs typeface="David" panose="020E0502060401010101" pitchFamily="34" charset="-79"/>
              </a:rPr>
              <a:t>אז מה היה כאן? יצאנו מהשגרה יצרנו סיטואציה שתעצים את התלמידים, בה כל תלמיד ותלמידה יכלו למצוא עשייה משמעותית ולבטא </a:t>
            </a:r>
            <a:r>
              <a:rPr lang="he-IL" sz="3200" dirty="0" err="1">
                <a:solidFill>
                  <a:prstClr val="black"/>
                </a:solidFill>
                <a:latin typeface="David" panose="020E0502060401010101" pitchFamily="34" charset="-79"/>
                <a:cs typeface="David" panose="020E0502060401010101" pitchFamily="34" charset="-79"/>
              </a:rPr>
              <a:t>חוזקות</a:t>
            </a:r>
            <a:r>
              <a:rPr lang="he-IL" sz="3200" dirty="0">
                <a:solidFill>
                  <a:prstClr val="black"/>
                </a:solidFill>
                <a:latin typeface="David" panose="020E0502060401010101" pitchFamily="34" charset="-79"/>
                <a:cs typeface="David" panose="020E0502060401010101" pitchFamily="34" charset="-79"/>
              </a:rPr>
              <a:t> אישיות. אפשרנו לתלמידים להוביל וליזום, אתגרנו את התלמידים וקבענו יעד אישי וקבוצתי, התמודדנו עם אתגרים וכישלונות לרוב (שהרי אירוע שכזה מזמן מגוון של אתגרים וקשיים), ולכולם התייחסנו כמתנות שמאפשרות למידה, קיימנו שיחות אישיות תוך כדי בניית האירוע ועודדנו שיח חיובי, שחצה גם את גבולות הכיתה ועבר לשאר בית הספר, עבדנו דרך </a:t>
            </a:r>
            <a:r>
              <a:rPr lang="he-IL" sz="3200" dirty="0" err="1">
                <a:solidFill>
                  <a:prstClr val="black"/>
                </a:solidFill>
                <a:latin typeface="David" panose="020E0502060401010101" pitchFamily="34" charset="-79"/>
                <a:cs typeface="David" panose="020E0502060401010101" pitchFamily="34" charset="-79"/>
              </a:rPr>
              <a:t>הוואטסאפ</a:t>
            </a:r>
            <a:r>
              <a:rPr lang="he-IL" sz="3200" dirty="0">
                <a:solidFill>
                  <a:prstClr val="black"/>
                </a:solidFill>
                <a:latin typeface="David" panose="020E0502060401010101" pitchFamily="34" charset="-79"/>
                <a:cs typeface="David" panose="020E0502060401010101" pitchFamily="34" charset="-79"/>
              </a:rPr>
              <a:t> ופרגנו לתלמידים על ההצלחות והעשייה המופלאה שלהם.</a:t>
            </a:r>
          </a:p>
          <a:p>
            <a:endParaRPr lang="he-IL" dirty="0"/>
          </a:p>
        </p:txBody>
      </p:sp>
    </p:spTree>
    <p:extLst>
      <p:ext uri="{BB962C8B-B14F-4D97-AF65-F5344CB8AC3E}">
        <p14:creationId xmlns:p14="http://schemas.microsoft.com/office/powerpoint/2010/main" val="3866399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78611" y="258792"/>
            <a:ext cx="9956800" cy="485985"/>
          </a:xfrm>
          <a:solidFill>
            <a:srgbClr val="FFFF00"/>
          </a:solidFill>
        </p:spPr>
        <p:txBody>
          <a:bodyPr>
            <a:noAutofit/>
          </a:bodyPr>
          <a:lstStyle/>
          <a:p>
            <a:pPr algn="ctr"/>
            <a:r>
              <a:rPr lang="he-IL" sz="3200" b="1" dirty="0">
                <a:solidFill>
                  <a:srgbClr val="C00000"/>
                </a:solidFill>
                <a:latin typeface="alef"/>
              </a:rPr>
              <a:t>העצמת התלמידים – הטענת מצברים עבור המורה</a:t>
            </a:r>
            <a:endParaRPr lang="he-IL" sz="3200" dirty="0">
              <a:solidFill>
                <a:srgbClr val="C00000"/>
              </a:solidFill>
            </a:endParaRPr>
          </a:p>
        </p:txBody>
      </p:sp>
      <p:sp>
        <p:nvSpPr>
          <p:cNvPr id="3" name="מציין מיקום תוכן 2"/>
          <p:cNvSpPr>
            <a:spLocks noGrp="1"/>
          </p:cNvSpPr>
          <p:nvPr>
            <p:ph sz="quarter" idx="1"/>
          </p:nvPr>
        </p:nvSpPr>
        <p:spPr>
          <a:xfrm>
            <a:off x="609600" y="744777"/>
            <a:ext cx="10242430" cy="5594058"/>
          </a:xfrm>
        </p:spPr>
        <p:txBody>
          <a:bodyPr>
            <a:normAutofit/>
          </a:bodyPr>
          <a:lstStyle/>
          <a:p>
            <a:r>
              <a:rPr lang="he-IL" sz="3200" dirty="0">
                <a:solidFill>
                  <a:srgbClr val="000000"/>
                </a:solidFill>
                <a:latin typeface="David" panose="020E0502060401010101" pitchFamily="34" charset="-79"/>
                <a:cs typeface="David" panose="020E0502060401010101" pitchFamily="34" charset="-79"/>
              </a:rPr>
              <a:t>העצמת התלמידים דורשת </a:t>
            </a:r>
            <a:r>
              <a:rPr lang="he-IL" sz="3200" dirty="0" err="1">
                <a:solidFill>
                  <a:srgbClr val="000000"/>
                </a:solidFill>
                <a:latin typeface="David" panose="020E0502060401010101" pitchFamily="34" charset="-79"/>
                <a:cs typeface="David" panose="020E0502060401010101" pitchFamily="34" charset="-79"/>
              </a:rPr>
              <a:t>מאיתנו</a:t>
            </a:r>
            <a:r>
              <a:rPr lang="he-IL" sz="3200" dirty="0">
                <a:solidFill>
                  <a:srgbClr val="000000"/>
                </a:solidFill>
                <a:latin typeface="David" panose="020E0502060401010101" pitchFamily="34" charset="-79"/>
                <a:cs typeface="David" panose="020E0502060401010101" pitchFamily="34" charset="-79"/>
              </a:rPr>
              <a:t> המורים משאבים </a:t>
            </a:r>
            <a:r>
              <a:rPr lang="he-IL" sz="3200" dirty="0" err="1">
                <a:solidFill>
                  <a:srgbClr val="000000"/>
                </a:solidFill>
                <a:latin typeface="David" panose="020E0502060401010101" pitchFamily="34" charset="-79"/>
                <a:cs typeface="David" panose="020E0502060401010101" pitchFamily="34" charset="-79"/>
              </a:rPr>
              <a:t>ומחוייבות</a:t>
            </a:r>
            <a:r>
              <a:rPr lang="he-IL" sz="3200" dirty="0">
                <a:solidFill>
                  <a:srgbClr val="000000"/>
                </a:solidFill>
                <a:latin typeface="David" panose="020E0502060401010101" pitchFamily="34" charset="-79"/>
                <a:cs typeface="David" panose="020E0502060401010101" pitchFamily="34" charset="-79"/>
              </a:rPr>
              <a:t> גבוהה, אך עם זאת, לדעתי העצמת התלמידים גם מונעת שחיקה שלנו – היא מטעינה את המצברים ומאפשרת יציאה משגרת העבודה שלנו, ולא פחות מכך – היא מרגשת ומבהירה לנו כמה באמת התלמידים </a:t>
            </a:r>
            <a:r>
              <a:rPr lang="he-IL" sz="3200" dirty="0" smtClean="0">
                <a:solidFill>
                  <a:srgbClr val="000000"/>
                </a:solidFill>
                <a:latin typeface="David" panose="020E0502060401010101" pitchFamily="34" charset="-79"/>
                <a:cs typeface="David" panose="020E0502060401010101" pitchFamily="34" charset="-79"/>
              </a:rPr>
              <a:t>שלנו </a:t>
            </a:r>
            <a:r>
              <a:rPr lang="he-IL" sz="3200" dirty="0">
                <a:solidFill>
                  <a:srgbClr val="000000"/>
                </a:solidFill>
                <a:latin typeface="David" panose="020E0502060401010101" pitchFamily="34" charset="-79"/>
                <a:cs typeface="David" panose="020E0502060401010101" pitchFamily="34" charset="-79"/>
              </a:rPr>
              <a:t>מופלאים ומסוגלים</a:t>
            </a:r>
            <a:r>
              <a:rPr lang="he-IL" sz="3200" dirty="0" smtClean="0">
                <a:solidFill>
                  <a:srgbClr val="000000"/>
                </a:solidFill>
                <a:latin typeface="David" panose="020E0502060401010101" pitchFamily="34" charset="-79"/>
                <a:cs typeface="David" panose="020E0502060401010101" pitchFamily="34" charset="-79"/>
              </a:rPr>
              <a:t>.</a:t>
            </a:r>
          </a:p>
          <a:p>
            <a:endParaRPr lang="he-IL" sz="3200" dirty="0" smtClean="0">
              <a:latin typeface="David" panose="020E0502060401010101" pitchFamily="34" charset="-79"/>
              <a:cs typeface="David" panose="020E0502060401010101" pitchFamily="34" charset="-79"/>
            </a:endParaRPr>
          </a:p>
          <a:p>
            <a:endParaRPr lang="he-IL" sz="3200" dirty="0">
              <a:latin typeface="David" panose="020E0502060401010101" pitchFamily="34" charset="-79"/>
              <a:cs typeface="David" panose="020E0502060401010101" pitchFamily="34" charset="-79"/>
            </a:endParaRPr>
          </a:p>
        </p:txBody>
      </p:sp>
      <p:pic>
        <p:nvPicPr>
          <p:cNvPr id="5" name="Picture 2" descr="http://synduimages.synduweb.netdna-cdn.com/uploads/53dd10dc91b47/voice_inline/7528d88f-f6b0-7fbd-6724-0703ed895671/5a3fd0c30d1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328" y="3106251"/>
            <a:ext cx="6510974" cy="3072238"/>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2061713" y="6154169"/>
            <a:ext cx="7338204" cy="369332"/>
          </a:xfrm>
          <a:prstGeom prst="rect">
            <a:avLst/>
          </a:prstGeom>
          <a:solidFill>
            <a:srgbClr val="00B0F0"/>
          </a:solidFill>
        </p:spPr>
        <p:txBody>
          <a:bodyPr wrap="square">
            <a:spAutoFit/>
          </a:bodyPr>
          <a:lstStyle/>
          <a:p>
            <a:r>
              <a:rPr lang="he-IL" b="1" i="0" dirty="0" smtClean="0">
                <a:solidFill>
                  <a:srgbClr val="C00000"/>
                </a:solidFill>
                <a:effectLst/>
                <a:latin typeface="alef"/>
              </a:rPr>
              <a:t>העצמת התלמיד מטעינה את המצברים ומאפשרת יציאה משגרת העבודה שלנו - המורים</a:t>
            </a:r>
            <a:endParaRPr lang="he-IL" dirty="0">
              <a:solidFill>
                <a:srgbClr val="C00000"/>
              </a:solidFill>
            </a:endParaRPr>
          </a:p>
        </p:txBody>
      </p:sp>
    </p:spTree>
    <p:extLst>
      <p:ext uri="{BB962C8B-B14F-4D97-AF65-F5344CB8AC3E}">
        <p14:creationId xmlns:p14="http://schemas.microsoft.com/office/powerpoint/2010/main" val="584773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41539"/>
            <a:ext cx="9956800" cy="485985"/>
          </a:xfrm>
          <a:solidFill>
            <a:srgbClr val="FFFF00"/>
          </a:solidFill>
        </p:spPr>
        <p:txBody>
          <a:bodyPr>
            <a:noAutofit/>
          </a:bodyPr>
          <a:lstStyle/>
          <a:p>
            <a:pPr algn="ctr"/>
            <a:r>
              <a:rPr lang="he-IL" sz="3200" b="1" dirty="0">
                <a:solidFill>
                  <a:srgbClr val="C00000"/>
                </a:solidFill>
                <a:latin typeface="David" panose="020E0502060401010101" pitchFamily="34" charset="-79"/>
                <a:cs typeface="David" panose="020E0502060401010101" pitchFamily="34" charset="-79"/>
              </a:rPr>
              <a:t>גם אתם יכולים</a:t>
            </a:r>
            <a:endParaRPr lang="he-IL" sz="3200" dirty="0">
              <a:solidFill>
                <a:srgbClr val="C00000"/>
              </a:solidFill>
              <a:latin typeface="David" panose="020E0502060401010101" pitchFamily="34" charset="-79"/>
              <a:cs typeface="David" panose="020E0502060401010101" pitchFamily="34" charset="-79"/>
            </a:endParaRPr>
          </a:p>
        </p:txBody>
      </p:sp>
      <p:sp>
        <p:nvSpPr>
          <p:cNvPr id="4" name="מציין מיקום תוכן 3"/>
          <p:cNvSpPr>
            <a:spLocks noGrp="1"/>
          </p:cNvSpPr>
          <p:nvPr>
            <p:ph sz="quarter" idx="1"/>
          </p:nvPr>
        </p:nvSpPr>
        <p:spPr>
          <a:xfrm>
            <a:off x="609600" y="931653"/>
            <a:ext cx="9956800" cy="5469147"/>
          </a:xfrm>
        </p:spPr>
        <p:txBody>
          <a:bodyPr/>
          <a:lstStyle/>
          <a:p>
            <a:pPr algn="just"/>
            <a:r>
              <a:rPr lang="he-IL" sz="3200" dirty="0">
                <a:latin typeface="David" panose="020E0502060401010101" pitchFamily="34" charset="-79"/>
                <a:cs typeface="David" panose="020E0502060401010101" pitchFamily="34" charset="-79"/>
              </a:rPr>
              <a:t>ההמלצה שלי לצוותי ההוראה היא לתכנן לא רק את </a:t>
            </a:r>
            <a:r>
              <a:rPr lang="he-IL" sz="3200" dirty="0" err="1">
                <a:latin typeface="David" panose="020E0502060401010101" pitchFamily="34" charset="-79"/>
                <a:cs typeface="David" panose="020E0502060401010101" pitchFamily="34" charset="-79"/>
              </a:rPr>
              <a:t>תוכניות</a:t>
            </a:r>
            <a:r>
              <a:rPr lang="he-IL" sz="3200" dirty="0">
                <a:latin typeface="David" panose="020E0502060401010101" pitchFamily="34" charset="-79"/>
                <a:cs typeface="David" panose="020E0502060401010101" pitchFamily="34" charset="-79"/>
              </a:rPr>
              <a:t> הלימודים וההכנה למייצבים, אלא לכוון גבוה יותר, להעצמת התלמידים ובניית מסוגלות אישית. עלינו לראות את התלמידים של כל אחד ואחת </a:t>
            </a:r>
            <a:r>
              <a:rPr lang="he-IL" sz="3200" dirty="0" smtClean="0">
                <a:latin typeface="David" panose="020E0502060401010101" pitchFamily="34" charset="-79"/>
                <a:cs typeface="David" panose="020E0502060401010101" pitchFamily="34" charset="-79"/>
              </a:rPr>
              <a:t>מאתנו </a:t>
            </a:r>
            <a:r>
              <a:rPr lang="he-IL" sz="3200" dirty="0">
                <a:latin typeface="David" panose="020E0502060401010101" pitchFamily="34" charset="-79"/>
                <a:cs typeface="David" panose="020E0502060401010101" pitchFamily="34" charset="-79"/>
              </a:rPr>
              <a:t>כחוד החנית של המדינה. עתיד המדינה תלוי רק בהם. הם היוצרים והם הכוח שיוביל את מדינתנו</a:t>
            </a:r>
            <a:r>
              <a:rPr lang="he-IL" sz="3200" dirty="0" smtClean="0">
                <a:latin typeface="David" panose="020E0502060401010101" pitchFamily="34" charset="-79"/>
                <a:cs typeface="David" panose="020E0502060401010101" pitchFamily="34" charset="-79"/>
              </a:rPr>
              <a:t>.</a:t>
            </a:r>
          </a:p>
          <a:p>
            <a:pPr lvl="0" algn="just">
              <a:buClr>
                <a:srgbClr val="FE8637"/>
              </a:buClr>
            </a:pPr>
            <a:r>
              <a:rPr lang="he-IL" sz="3200" dirty="0">
                <a:solidFill>
                  <a:prstClr val="black"/>
                </a:solidFill>
                <a:latin typeface="David" panose="020E0502060401010101" pitchFamily="34" charset="-79"/>
                <a:cs typeface="David" panose="020E0502060401010101" pitchFamily="34" charset="-79"/>
              </a:rPr>
              <a:t>אנו אנשי החינוך משפיעים על דור העתיד והמחויבות שלנו צריכה להיות להקנות להם כלים להסתכל קדימה, רחוק וגבוה. לשם כך עלינו להאמין ולדעת שהתלמידים שלנו הנם בעלי עוצמות ומסוגלות להגיע רחוק. בהתאמה לכך, להתייחס אל התלמידים שלנו כמובילי המחר.</a:t>
            </a:r>
          </a:p>
          <a:p>
            <a:pPr marL="0" indent="0" algn="just">
              <a:buNone/>
            </a:pPr>
            <a:endParaRPr lang="he-IL" sz="3200" dirty="0">
              <a:latin typeface="David" panose="020E0502060401010101" pitchFamily="34" charset="-79"/>
              <a:cs typeface="David" panose="020E0502060401010101" pitchFamily="34" charset="-79"/>
            </a:endParaRPr>
          </a:p>
          <a:p>
            <a:endParaRPr lang="he-IL" dirty="0"/>
          </a:p>
        </p:txBody>
      </p:sp>
    </p:spTree>
    <p:extLst>
      <p:ext uri="{BB962C8B-B14F-4D97-AF65-F5344CB8AC3E}">
        <p14:creationId xmlns:p14="http://schemas.microsoft.com/office/powerpoint/2010/main" val="2610451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635480" y="1125747"/>
            <a:ext cx="9956800" cy="4873752"/>
          </a:xfrm>
        </p:spPr>
        <p:txBody>
          <a:bodyPr/>
          <a:lstStyle/>
          <a:p>
            <a:pPr lvl="0" algn="just">
              <a:buClr>
                <a:srgbClr val="FE8637"/>
              </a:buClr>
            </a:pPr>
            <a:r>
              <a:rPr lang="he-IL" sz="3200" dirty="0" smtClean="0">
                <a:latin typeface="David" panose="020E0502060401010101" pitchFamily="34" charset="-79"/>
                <a:cs typeface="David" panose="020E0502060401010101" pitchFamily="34" charset="-79"/>
              </a:rPr>
              <a:t>הגישה </a:t>
            </a:r>
            <a:r>
              <a:rPr lang="he-IL" sz="3200" dirty="0">
                <a:latin typeface="David" panose="020E0502060401010101" pitchFamily="34" charset="-79"/>
                <a:cs typeface="David" panose="020E0502060401010101" pitchFamily="34" charset="-79"/>
              </a:rPr>
              <a:t>שלנו לתלמידים צריכה להשתנות, מגישה סלחנית, פשרנית ומוותרת, לגישה מצמיחה, מעצימה ובלתי מתפשרת. זהו המתכון לטיפוח אזרחים פורצי דרך, אזרחים שעתידה וכוחה של המדינה תלוי בהם.</a:t>
            </a:r>
          </a:p>
          <a:p>
            <a:endParaRPr lang="he-IL" dirty="0"/>
          </a:p>
        </p:txBody>
      </p:sp>
    </p:spTree>
    <p:extLst>
      <p:ext uri="{BB962C8B-B14F-4D97-AF65-F5344CB8AC3E}">
        <p14:creationId xmlns:p14="http://schemas.microsoft.com/office/powerpoint/2010/main" val="15368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232913" y="401127"/>
            <a:ext cx="10731261" cy="6301597"/>
          </a:xfrm>
        </p:spPr>
        <p:txBody>
          <a:bodyPr>
            <a:noAutofit/>
          </a:bodyPr>
          <a:lstStyle/>
          <a:p>
            <a:r>
              <a:rPr lang="he-IL" sz="3200" dirty="0">
                <a:latin typeface="David" panose="020E0502060401010101" pitchFamily="34" charset="-79"/>
                <a:cs typeface="David" panose="020E0502060401010101" pitchFamily="34" charset="-79"/>
              </a:rPr>
              <a:t>האמונה הפנימית של התלמידים בעצמם ובעוצמה האישית שלהם יכולה לתפקד כמנוע פנימי שיביא אותם להצלחה. לפעמים המנוע הזה פועל, ולעיתים הם מגיעים לכיתותינו כשהמנוע הפנימי הזה כבוי. עלינו המורים לדאוג להפעיל אותו אצל התלמידים שזקוקים לכך – ליצור אצלם בערה פנימית שתגרום להם לדעת שהם יכולים. בהמשך עלינו לדאוג ולתחזק את פעילותו של המנוע הזה אצל כל התלמידים, כך שלא יכבה</a:t>
            </a:r>
            <a:r>
              <a:rPr lang="he-IL" sz="3200" dirty="0" smtClean="0">
                <a:latin typeface="David" panose="020E0502060401010101" pitchFamily="34" charset="-79"/>
                <a:cs typeface="David" panose="020E0502060401010101" pitchFamily="34" charset="-79"/>
              </a:rPr>
              <a:t>.</a:t>
            </a:r>
          </a:p>
          <a:p>
            <a:r>
              <a:rPr lang="he-IL" sz="3200" dirty="0">
                <a:latin typeface="David" panose="020E0502060401010101" pitchFamily="34" charset="-79"/>
                <a:cs typeface="David" panose="020E0502060401010101" pitchFamily="34" charset="-79"/>
              </a:rPr>
              <a:t>להבנתי כבר מגיל צעיר, עוד לפני שלב הבגרויות, צריך להנחיל את התפיסה הזו ולהשריש אותה באני מאמין של התלמידים דרך כל פעולה ואירוע. מתוך כך אני כמורה לא רואה לנגד עיניי את רק תלמידים, אני רואה לנגד עיניי את המפתחים, המדענים ופורצי הדרך הבאים של מדינת ישראל.</a:t>
            </a:r>
          </a:p>
        </p:txBody>
      </p:sp>
    </p:spTree>
    <p:extLst>
      <p:ext uri="{BB962C8B-B14F-4D97-AF65-F5344CB8AC3E}">
        <p14:creationId xmlns:p14="http://schemas.microsoft.com/office/powerpoint/2010/main" val="1402956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83720" y="256651"/>
            <a:ext cx="10351697" cy="1143000"/>
          </a:xfrm>
          <a:solidFill>
            <a:srgbClr val="00FF00"/>
          </a:solidFill>
        </p:spPr>
        <p:txBody>
          <a:bodyPr>
            <a:noAutofit/>
          </a:bodyPr>
          <a:lstStyle/>
          <a:p>
            <a:pPr algn="ctr"/>
            <a:r>
              <a:rPr lang="he-IL" sz="4000" b="1" dirty="0">
                <a:solidFill>
                  <a:srgbClr val="C00000"/>
                </a:solidFill>
                <a:latin typeface="alef"/>
              </a:rPr>
              <a:t>המנוע הפנימי: 12 צעדים שיובילו להעצמת תחושת המסוגלות של התלמידים</a:t>
            </a:r>
            <a:endParaRPr lang="he-IL" sz="4000" dirty="0">
              <a:solidFill>
                <a:srgbClr val="C00000"/>
              </a:solidFill>
            </a:endParaRPr>
          </a:p>
        </p:txBody>
      </p:sp>
      <p:sp>
        <p:nvSpPr>
          <p:cNvPr id="3" name="מציין מיקום תוכן 2"/>
          <p:cNvSpPr>
            <a:spLocks noGrp="1"/>
          </p:cNvSpPr>
          <p:nvPr>
            <p:ph sz="quarter" idx="1"/>
          </p:nvPr>
        </p:nvSpPr>
        <p:spPr>
          <a:xfrm>
            <a:off x="748581" y="2517826"/>
            <a:ext cx="9956800" cy="3907767"/>
          </a:xfrm>
        </p:spPr>
        <p:txBody>
          <a:bodyPr>
            <a:normAutofit/>
          </a:bodyPr>
          <a:lstStyle/>
          <a:p>
            <a:r>
              <a:rPr lang="he-IL" sz="4000" dirty="0" smtClean="0">
                <a:solidFill>
                  <a:srgbClr val="000000"/>
                </a:solidFill>
                <a:latin typeface="David" panose="020E0502060401010101" pitchFamily="34" charset="-79"/>
                <a:cs typeface="David" panose="020E0502060401010101" pitchFamily="34" charset="-79"/>
              </a:rPr>
              <a:t> על </a:t>
            </a:r>
            <a:r>
              <a:rPr lang="he-IL" sz="4000" dirty="0">
                <a:solidFill>
                  <a:srgbClr val="000000"/>
                </a:solidFill>
                <a:latin typeface="David" panose="020E0502060401010101" pitchFamily="34" charset="-79"/>
                <a:cs typeface="David" panose="020E0502060401010101" pitchFamily="34" charset="-79"/>
              </a:rPr>
              <a:t>מנת להעצים את התלמידים וליצור אצלם תחושת מסוגלות, עלינו לבנות עמם קשר אישי הדוק. מתוך כך, עליינו לקיים שיחות אישיות עמם, להכיר כל תלמיד ותלמידה, לברר את נקודות החוזק שלו/ה, שדרכן נחזק אותם, ולגלות את נקודות החולשה שבהן נסייע ככל האפשר.</a:t>
            </a:r>
            <a:endParaRPr lang="he-IL" sz="4000" dirty="0">
              <a:latin typeface="David" panose="020E0502060401010101" pitchFamily="34" charset="-79"/>
              <a:cs typeface="David" panose="020E0502060401010101" pitchFamily="34" charset="-79"/>
            </a:endParaRPr>
          </a:p>
        </p:txBody>
      </p:sp>
      <p:sp>
        <p:nvSpPr>
          <p:cNvPr id="4" name="כותרת 1"/>
          <p:cNvSpPr txBox="1">
            <a:spLocks/>
          </p:cNvSpPr>
          <p:nvPr/>
        </p:nvSpPr>
        <p:spPr>
          <a:xfrm>
            <a:off x="905774" y="1595887"/>
            <a:ext cx="9799607" cy="725703"/>
          </a:xfrm>
          <a:prstGeom prst="rect">
            <a:avLst/>
          </a:prstGeom>
          <a:solidFill>
            <a:srgbClr val="FFFF00"/>
          </a:solidFill>
        </p:spPr>
        <p:txBody>
          <a:bodyPr vert="horz" anchor="b">
            <a:no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a:r>
              <a:rPr lang="he-IL" sz="4000" b="1" cap="none" dirty="0">
                <a:solidFill>
                  <a:srgbClr val="0070C0"/>
                </a:solidFill>
                <a:latin typeface="David" panose="020E0502060401010101" pitchFamily="34" charset="-79"/>
                <a:cs typeface="David" panose="020E0502060401010101" pitchFamily="34" charset="-79"/>
              </a:rPr>
              <a:t>1. קיום שיחות אישיות</a:t>
            </a:r>
            <a:r>
              <a:rPr lang="he-IL" sz="4000" cap="none" dirty="0">
                <a:solidFill>
                  <a:srgbClr val="000000"/>
                </a:solidFill>
                <a:latin typeface="David" panose="020E0502060401010101" pitchFamily="34" charset="-79"/>
                <a:cs typeface="David" panose="020E0502060401010101" pitchFamily="34" charset="-79"/>
              </a:rPr>
              <a:t> </a:t>
            </a:r>
            <a:r>
              <a:rPr lang="he-IL" sz="4000" b="1" cap="none" dirty="0">
                <a:solidFill>
                  <a:srgbClr val="0070C0"/>
                </a:solidFill>
                <a:latin typeface="David" panose="020E0502060401010101" pitchFamily="34" charset="-79"/>
                <a:cs typeface="David" panose="020E0502060401010101" pitchFamily="34" charset="-79"/>
              </a:rPr>
              <a:t>–</a:t>
            </a:r>
            <a:endParaRPr lang="he-IL" sz="4000" dirty="0">
              <a:solidFill>
                <a:srgbClr val="C00000"/>
              </a:solidFill>
            </a:endParaRPr>
          </a:p>
        </p:txBody>
      </p:sp>
    </p:spTree>
    <p:extLst>
      <p:ext uri="{BB962C8B-B14F-4D97-AF65-F5344CB8AC3E}">
        <p14:creationId xmlns:p14="http://schemas.microsoft.com/office/powerpoint/2010/main" val="2963571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690112"/>
            <a:ext cx="9956800" cy="727525"/>
          </a:xfrm>
          <a:solidFill>
            <a:srgbClr val="FFFF00"/>
          </a:solidFill>
        </p:spPr>
        <p:txBody>
          <a:bodyPr/>
          <a:lstStyle/>
          <a:p>
            <a:pPr algn="ctr"/>
            <a:r>
              <a:rPr lang="he-IL" sz="4000" b="1" cap="none" dirty="0">
                <a:solidFill>
                  <a:srgbClr val="0070C0"/>
                </a:solidFill>
                <a:latin typeface="David" panose="020E0502060401010101" pitchFamily="34" charset="-79"/>
                <a:cs typeface="David" panose="020E0502060401010101" pitchFamily="34" charset="-79"/>
              </a:rPr>
              <a:t>2</a:t>
            </a:r>
            <a:r>
              <a:rPr lang="he-IL" sz="4000" cap="none" dirty="0">
                <a:solidFill>
                  <a:srgbClr val="0070C0"/>
                </a:solidFill>
                <a:latin typeface="David" panose="020E0502060401010101" pitchFamily="34" charset="-79"/>
                <a:cs typeface="David" panose="020E0502060401010101" pitchFamily="34" charset="-79"/>
              </a:rPr>
              <a:t>. </a:t>
            </a:r>
            <a:r>
              <a:rPr lang="he-IL" sz="4000" b="1" cap="none" dirty="0">
                <a:solidFill>
                  <a:srgbClr val="0070C0"/>
                </a:solidFill>
                <a:latin typeface="David" panose="020E0502060401010101" pitchFamily="34" charset="-79"/>
                <a:cs typeface="David" panose="020E0502060401010101" pitchFamily="34" charset="-79"/>
              </a:rPr>
              <a:t>הצבת יעדים אישיים</a:t>
            </a:r>
            <a:r>
              <a:rPr lang="he-IL" sz="4000" cap="none" dirty="0">
                <a:solidFill>
                  <a:srgbClr val="000000"/>
                </a:solidFill>
                <a:latin typeface="David" panose="020E0502060401010101" pitchFamily="34" charset="-79"/>
                <a:cs typeface="David" panose="020E0502060401010101" pitchFamily="34" charset="-79"/>
              </a:rPr>
              <a:t> </a:t>
            </a:r>
            <a:r>
              <a:rPr lang="he-IL" sz="4000" cap="none" dirty="0">
                <a:solidFill>
                  <a:srgbClr val="0070C0"/>
                </a:solidFill>
                <a:latin typeface="David" panose="020E0502060401010101" pitchFamily="34" charset="-79"/>
                <a:cs typeface="David" panose="020E0502060401010101" pitchFamily="34" charset="-79"/>
              </a:rPr>
              <a:t>–</a:t>
            </a:r>
            <a:endParaRPr lang="he-IL" dirty="0"/>
          </a:p>
        </p:txBody>
      </p:sp>
      <p:sp>
        <p:nvSpPr>
          <p:cNvPr id="3" name="מציין מיקום תוכן 2"/>
          <p:cNvSpPr>
            <a:spLocks noGrp="1"/>
          </p:cNvSpPr>
          <p:nvPr>
            <p:ph sz="quarter" idx="1"/>
          </p:nvPr>
        </p:nvSpPr>
        <p:spPr/>
        <p:txBody>
          <a:bodyPr>
            <a:normAutofit/>
          </a:bodyPr>
          <a:lstStyle/>
          <a:p>
            <a:r>
              <a:rPr lang="he-IL" sz="4000" dirty="0" smtClean="0">
                <a:solidFill>
                  <a:srgbClr val="000000"/>
                </a:solidFill>
                <a:latin typeface="David" panose="020E0502060401010101" pitchFamily="34" charset="-79"/>
                <a:cs typeface="David" panose="020E0502060401010101" pitchFamily="34" charset="-79"/>
              </a:rPr>
              <a:t> יחד </a:t>
            </a:r>
            <a:r>
              <a:rPr lang="he-IL" sz="4000" dirty="0">
                <a:solidFill>
                  <a:srgbClr val="000000"/>
                </a:solidFill>
                <a:latin typeface="David" panose="020E0502060401010101" pitchFamily="34" charset="-79"/>
                <a:cs typeface="David" panose="020E0502060401010101" pitchFamily="34" charset="-79"/>
              </a:rPr>
              <a:t>עם התלמיד/ה נציב יעדים אישיים לטווח הקצר ולטווח הארוך, ונחשוב גם כיצד ומתי נמדוד אותם. כאשר אנחנו יודעים לאן התלמיד/ה רוצה להגיע, נוכל להזכיר לו/ה מדוע הלמידה חשובה לו/ה. בנוסף, כך נוכל לעזור לתלמיד/ה להתקדם לעבר מטרותיו/ה וליצור אצלו/ה חוויה של הצלחה ומסוגלות לעמידה במטרות האישיות.</a:t>
            </a:r>
            <a:endParaRPr lang="he-IL" sz="4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36639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89951" y="155274"/>
            <a:ext cx="9956800" cy="779283"/>
          </a:xfrm>
          <a:solidFill>
            <a:srgbClr val="FFFF00"/>
          </a:solidFill>
        </p:spPr>
        <p:txBody>
          <a:bodyPr>
            <a:normAutofit/>
          </a:bodyPr>
          <a:lstStyle/>
          <a:p>
            <a:pPr algn="ctr"/>
            <a:r>
              <a:rPr lang="he-IL" sz="4000" b="1" cap="none" dirty="0">
                <a:solidFill>
                  <a:srgbClr val="0070C0"/>
                </a:solidFill>
                <a:latin typeface="David" panose="020E0502060401010101" pitchFamily="34" charset="-79"/>
                <a:cs typeface="David" panose="020E0502060401010101" pitchFamily="34" charset="-79"/>
              </a:rPr>
              <a:t>3. התייחסות לאתגרים ומכשולים כמתנות</a:t>
            </a:r>
            <a:r>
              <a:rPr lang="he-IL" sz="4000" cap="none" dirty="0">
                <a:solidFill>
                  <a:srgbClr val="0070C0"/>
                </a:solidFill>
                <a:latin typeface="David" panose="020E0502060401010101" pitchFamily="34" charset="-79"/>
                <a:cs typeface="David" panose="020E0502060401010101" pitchFamily="34" charset="-79"/>
              </a:rPr>
              <a:t> –</a:t>
            </a:r>
            <a:endParaRPr lang="he-IL" sz="4000" dirty="0">
              <a:solidFill>
                <a:srgbClr val="0070C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sz="quarter" idx="1"/>
          </p:nvPr>
        </p:nvSpPr>
        <p:spPr>
          <a:xfrm>
            <a:off x="276045" y="934557"/>
            <a:ext cx="10584612" cy="5693434"/>
          </a:xfrm>
        </p:spPr>
        <p:txBody>
          <a:bodyPr>
            <a:noAutofit/>
          </a:bodyPr>
          <a:lstStyle/>
          <a:p>
            <a:r>
              <a:rPr lang="he-IL" sz="2800" dirty="0" smtClean="0">
                <a:latin typeface="David" panose="020E0502060401010101" pitchFamily="34" charset="-79"/>
                <a:cs typeface="David" panose="020E0502060401010101" pitchFamily="34" charset="-79"/>
              </a:rPr>
              <a:t> לכאורה </a:t>
            </a:r>
            <a:r>
              <a:rPr lang="he-IL" sz="2800" dirty="0">
                <a:latin typeface="David" panose="020E0502060401010101" pitchFamily="34" charset="-79"/>
                <a:cs typeface="David" panose="020E0502060401010101" pitchFamily="34" charset="-79"/>
              </a:rPr>
              <a:t>מכשולים, קשיים ואי הצלחות עלולים לפגוע בהעצמת התלמיד/ה ולערער את תחושת המסוגלות האישית שלו/ה. אך מכשולים, קשיים ואפילו כישלונות יכולים להוות הזדמנויות מופלאות לחיזוק תחושת המסוגלות האישית ולהובלת התלמיד/ה ללמידה החשובה כי בדרך להצלחה יש להתאמץ ולפעמים גם להיכשל, אך הדבר החשוב ביותר הוא לא להפסיק לנסות. כלומר, במידה רבה, הדרך בה ישפיע הכישלון על התלמידים שלנו תלויה בצורה בה אנחנו נתייחס אליו. לכן לדעתי עלינו כמורים לראות בקשיים ובכישלונות הזדמנויות למידה והתפתחות של התלמידים. נעשה זאת באמצעות שיחות מעודדות ומחזקות לאחר כל כישלון, שיעודדו את התלמיד/ה להמשיך להסתכל קדימה ולשאוף גבוה. בשיחות אלו נציף את תהליך הלמידה, נדבר על התמונה הרחבה – על היעדים ושאיפות של התלמיד/ה ועל המסע בדרך אליהם, שאינו תמיד קל. נבהיר שחשוב להמשיך ולנסות, אפילו ביתר שאת, אל מול מכשולים ואי הצלחות.</a:t>
            </a:r>
          </a:p>
        </p:txBody>
      </p:sp>
    </p:spTree>
    <p:extLst>
      <p:ext uri="{BB962C8B-B14F-4D97-AF65-F5344CB8AC3E}">
        <p14:creationId xmlns:p14="http://schemas.microsoft.com/office/powerpoint/2010/main" val="3756174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93298"/>
            <a:ext cx="9956800" cy="675766"/>
          </a:xfrm>
          <a:solidFill>
            <a:srgbClr val="FFFF00"/>
          </a:solidFill>
        </p:spPr>
        <p:txBody>
          <a:bodyPr>
            <a:normAutofit fontScale="90000"/>
          </a:bodyPr>
          <a:lstStyle/>
          <a:p>
            <a:pPr algn="ctr"/>
            <a:r>
              <a:rPr lang="he-IL" sz="4000" b="1" cap="none" dirty="0">
                <a:solidFill>
                  <a:srgbClr val="0070C0"/>
                </a:solidFill>
                <a:latin typeface="David" panose="020E0502060401010101" pitchFamily="34" charset="-79"/>
                <a:cs typeface="David" panose="020E0502060401010101" pitchFamily="34" charset="-79"/>
              </a:rPr>
              <a:t>4. אתגרו את התלמידים </a:t>
            </a:r>
            <a:r>
              <a:rPr lang="he-IL" sz="4000" cap="none" dirty="0">
                <a:solidFill>
                  <a:srgbClr val="0070C0"/>
                </a:solidFill>
                <a:latin typeface="David" panose="020E0502060401010101" pitchFamily="34" charset="-79"/>
                <a:cs typeface="David" panose="020E0502060401010101" pitchFamily="34" charset="-79"/>
              </a:rPr>
              <a:t>–</a:t>
            </a:r>
            <a:endParaRPr lang="he-IL" dirty="0">
              <a:solidFill>
                <a:srgbClr val="0070C0"/>
              </a:solidFill>
            </a:endParaRPr>
          </a:p>
        </p:txBody>
      </p:sp>
      <p:sp>
        <p:nvSpPr>
          <p:cNvPr id="3" name="מציין מיקום תוכן 2"/>
          <p:cNvSpPr>
            <a:spLocks noGrp="1"/>
          </p:cNvSpPr>
          <p:nvPr>
            <p:ph sz="quarter" idx="1"/>
          </p:nvPr>
        </p:nvSpPr>
        <p:spPr>
          <a:xfrm>
            <a:off x="414068" y="1115713"/>
            <a:ext cx="10152332" cy="5379978"/>
          </a:xfrm>
        </p:spPr>
        <p:txBody>
          <a:bodyPr>
            <a:noAutofit/>
          </a:bodyPr>
          <a:lstStyle/>
          <a:p>
            <a:r>
              <a:rPr lang="he-IL" sz="3600" dirty="0" smtClean="0">
                <a:latin typeface="David" panose="020E0502060401010101" pitchFamily="34" charset="-79"/>
                <a:cs typeface="David" panose="020E0502060401010101" pitchFamily="34" charset="-79"/>
              </a:rPr>
              <a:t> כדי </a:t>
            </a:r>
            <a:r>
              <a:rPr lang="he-IL" sz="3600" dirty="0">
                <a:latin typeface="David" panose="020E0502060401010101" pitchFamily="34" charset="-79"/>
                <a:cs typeface="David" panose="020E0502060401010101" pitchFamily="34" charset="-79"/>
              </a:rPr>
              <a:t>לגרום לתלמידים לפתח תחושת מסוגלות גבוהה, עלינו להתייחס אליהם כמי שיש להם מסוגלות גבוהה. לכן עלינו לתת להם משימות מאתגרות, כאלו שיפעילו את החשיבה, היצירתיות והדמיון שלהם, כאלה שידרשו מהם לעבוד קשה. פעמים רבות אנחנו מוותרים לתלמידים שלנו ומתייחסים אליהם באופן פשרני, תוך וויתור, אך התייחסות כזו משדרת להם שהם אינם מסוגלים לעמוד באתגר. לכן עלינו להציב רף גבוה המותאם לתלמיד/ה ולהיות שם יחד איתם כדי לוודא שהם יעמדו בו.</a:t>
            </a:r>
          </a:p>
        </p:txBody>
      </p:sp>
    </p:spTree>
    <p:extLst>
      <p:ext uri="{BB962C8B-B14F-4D97-AF65-F5344CB8AC3E}">
        <p14:creationId xmlns:p14="http://schemas.microsoft.com/office/powerpoint/2010/main" val="3124951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solidFill>
                  <a:srgbClr val="000000"/>
                </a:solidFill>
                <a:latin typeface="alef"/>
              </a:rPr>
              <a:t>כדי לגרום לתלמידים לפתח תחושת מסוגלות עלינו להתייחס אליהם כמי שיש להם מסוגלות גבוהה - עלינו לתת להם משימות מאתגרות</a:t>
            </a:r>
            <a:endParaRPr lang="he-IL" dirty="0"/>
          </a:p>
        </p:txBody>
      </p:sp>
      <p:pic>
        <p:nvPicPr>
          <p:cNvPr id="1026" name="Picture 2" descr="http://synduimages.synduweb.netdna-cdn.com/uploads/53dd10dc91b47/voice_inline/7528d88f-f6b0-7fbd-6724-0703ed895671/5a3f609f5518d.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11215" y="1509624"/>
            <a:ext cx="8695427" cy="496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74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1743" y="422694"/>
            <a:ext cx="9956800" cy="770657"/>
          </a:xfrm>
          <a:solidFill>
            <a:srgbClr val="FFFF00"/>
          </a:solidFill>
        </p:spPr>
        <p:txBody>
          <a:bodyPr/>
          <a:lstStyle/>
          <a:p>
            <a:pPr algn="ctr"/>
            <a:r>
              <a:rPr lang="he-IL" sz="4000" b="1" cap="none" dirty="0">
                <a:solidFill>
                  <a:srgbClr val="0070C0"/>
                </a:solidFill>
                <a:latin typeface="David" panose="020E0502060401010101" pitchFamily="34" charset="-79"/>
                <a:cs typeface="David" panose="020E0502060401010101" pitchFamily="34" charset="-79"/>
              </a:rPr>
              <a:t>5. הנהיגו תרבות של חשיבה חיובית</a:t>
            </a:r>
            <a:r>
              <a:rPr lang="he-IL" sz="4000" cap="none" dirty="0">
                <a:solidFill>
                  <a:srgbClr val="0070C0"/>
                </a:solidFill>
                <a:latin typeface="David" panose="020E0502060401010101" pitchFamily="34" charset="-79"/>
                <a:cs typeface="David" panose="020E0502060401010101" pitchFamily="34" charset="-79"/>
              </a:rPr>
              <a:t> -</a:t>
            </a:r>
            <a:endParaRPr lang="he-IL" dirty="0">
              <a:solidFill>
                <a:srgbClr val="0070C0"/>
              </a:solidFill>
            </a:endParaRPr>
          </a:p>
        </p:txBody>
      </p:sp>
      <p:sp>
        <p:nvSpPr>
          <p:cNvPr id="3" name="מציין מיקום תוכן 2"/>
          <p:cNvSpPr>
            <a:spLocks noGrp="1"/>
          </p:cNvSpPr>
          <p:nvPr>
            <p:ph sz="quarter" idx="1"/>
          </p:nvPr>
        </p:nvSpPr>
        <p:spPr>
          <a:xfrm>
            <a:off x="609600" y="1319842"/>
            <a:ext cx="9956800" cy="5154110"/>
          </a:xfrm>
        </p:spPr>
        <p:txBody>
          <a:bodyPr>
            <a:normAutofit/>
          </a:bodyPr>
          <a:lstStyle/>
          <a:p>
            <a:r>
              <a:rPr lang="he-IL" sz="4000" dirty="0">
                <a:solidFill>
                  <a:srgbClr val="000000"/>
                </a:solidFill>
                <a:latin typeface="David" panose="020E0502060401010101" pitchFamily="34" charset="-79"/>
                <a:cs typeface="David" panose="020E0502060401010101" pitchFamily="34" charset="-79"/>
              </a:rPr>
              <a:t> </a:t>
            </a:r>
            <a:r>
              <a:rPr lang="he-IL" sz="4000" dirty="0" smtClean="0">
                <a:solidFill>
                  <a:srgbClr val="000000"/>
                </a:solidFill>
                <a:latin typeface="David" panose="020E0502060401010101" pitchFamily="34" charset="-79"/>
                <a:cs typeface="David" panose="020E0502060401010101" pitchFamily="34" charset="-79"/>
              </a:rPr>
              <a:t> בשיחות </a:t>
            </a:r>
            <a:r>
              <a:rPr lang="he-IL" sz="4000" dirty="0">
                <a:solidFill>
                  <a:srgbClr val="000000"/>
                </a:solidFill>
                <a:latin typeface="David" panose="020E0502060401010101" pitchFamily="34" charset="-79"/>
                <a:cs typeface="David" panose="020E0502060401010101" pitchFamily="34" charset="-79"/>
              </a:rPr>
              <a:t>עם התלמיד/ה נסו תמיד לחשוב ולדבר באופן חיובי. חשבו כיצד התלמיד/ה יכול/ה להתקדם, איך כל דבר מקדם אותו/ה ובמה הוא תורם לו/ה. גם כאשר מדברים על מכשולים, קשיים וכישלונות – חשוב לשמור על החשיבה החיובית ולחשוב יחד כיצד הם מפתחים ומקדמים את התלמיד/ה.</a:t>
            </a:r>
            <a:endParaRPr lang="he-IL" sz="4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802178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חלון">
  <a:themeElements>
    <a:clrScheme name="חלון">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חלון">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1482</Words>
  <Application>Microsoft Office PowerPoint</Application>
  <PresentationFormat>מסך רחב</PresentationFormat>
  <Paragraphs>47</Paragraphs>
  <Slides>23</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23</vt:i4>
      </vt:variant>
    </vt:vector>
  </HeadingPairs>
  <TitlesOfParts>
    <vt:vector size="30" baseType="lpstr">
      <vt:lpstr>alef</vt:lpstr>
      <vt:lpstr>Century Schoolbook</vt:lpstr>
      <vt:lpstr>David</vt:lpstr>
      <vt:lpstr>Times New Roman</vt:lpstr>
      <vt:lpstr>Wingdings</vt:lpstr>
      <vt:lpstr>Wingdings 2</vt:lpstr>
      <vt:lpstr>חלון</vt:lpstr>
      <vt:lpstr>האני זיאדה – מאמן אישי קאוצ'ר, מנחה קבוצות בארגון, מאבחן דידקטי דינאמי, מומחה הערכה ומדידה בחינך, מדריך פסיכולוגיה חיובית.</vt:lpstr>
      <vt:lpstr>מצגת של PowerPoint</vt:lpstr>
      <vt:lpstr>מצגת של PowerPoint</vt:lpstr>
      <vt:lpstr>המנוע הפנימי: 12 צעדים שיובילו להעצמת תחושת המסוגלות של התלמידים</vt:lpstr>
      <vt:lpstr>2. הצבת יעדים אישיים –</vt:lpstr>
      <vt:lpstr>3. התייחסות לאתגרים ומכשולים כמתנות –</vt:lpstr>
      <vt:lpstr>4. אתגרו את התלמידים –</vt:lpstr>
      <vt:lpstr>כדי לגרום לתלמידים לפתח תחושת מסוגלות עלינו להתייחס אליהם כמי שיש להם מסוגלות גבוהה - עלינו לתת להם משימות מאתגרות</vt:lpstr>
      <vt:lpstr>5. הנהיגו תרבות של חשיבה חיובית -</vt:lpstr>
      <vt:lpstr>6. צרו שפה אחידה בכל בית הספר –</vt:lpstr>
      <vt:lpstr>7. פרגנו לתלמידים ממקום של חוזק וצמיחה אישית –</vt:lpstr>
      <vt:lpstr>8. צרו סיטואציות שיעצימו את התלמידים –</vt:lpstr>
      <vt:lpstr>9.  עבדו דרך הוואטסאפ –</vt:lpstr>
      <vt:lpstr>10. אפשרו לתלמידים להוביל –</vt:lpstr>
      <vt:lpstr>11. צרו מפגשים מעוררי השראה –</vt:lpstr>
      <vt:lpstr>12. צאו מהשגרה –</vt:lpstr>
      <vt:lpstr>שבירת שגרה מאפשרת מקום ליכולות השונות של התלמידים ומשדרת לתלמידים כי "מגיע להם" כי הם טובים ומובחרים</vt:lpstr>
      <vt:lpstr>דוגמה ליישום 12 הצעדים – ערב התרמה מדעי לילד החולה בניוון שרירים</vt:lpstr>
      <vt:lpstr>מצגת של PowerPoint</vt:lpstr>
      <vt:lpstr>מצגת של PowerPoint</vt:lpstr>
      <vt:lpstr>העצמת התלמידים – הטענת מצברים עבור המורה</vt:lpstr>
      <vt:lpstr>גם אתם יכולים</vt:lpstr>
      <vt:lpstr>מצגת של PowerPoint</vt:lpstr>
    </vt:vector>
  </TitlesOfParts>
  <Company>TheWiz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Hanee</dc:creator>
  <cp:lastModifiedBy>Hanee</cp:lastModifiedBy>
  <cp:revision>15</cp:revision>
  <dcterms:created xsi:type="dcterms:W3CDTF">2017-12-29T10:24:42Z</dcterms:created>
  <dcterms:modified xsi:type="dcterms:W3CDTF">2018-01-03T21:41:08Z</dcterms:modified>
</cp:coreProperties>
</file>