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1"/>
  </p:notesMasterIdLst>
  <p:sldIdLst>
    <p:sldId id="258" r:id="rId2"/>
    <p:sldId id="259" r:id="rId3"/>
    <p:sldId id="261" r:id="rId4"/>
    <p:sldId id="263" r:id="rId5"/>
    <p:sldId id="264" r:id="rId6"/>
    <p:sldId id="289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7" r:id="rId18"/>
    <p:sldId id="284" r:id="rId19"/>
    <p:sldId id="285" r:id="rId20"/>
    <p:sldId id="286" r:id="rId21"/>
    <p:sldId id="287" r:id="rId22"/>
    <p:sldId id="288" r:id="rId23"/>
    <p:sldId id="290" r:id="rId24"/>
    <p:sldId id="291" r:id="rId25"/>
    <p:sldId id="292" r:id="rId26"/>
    <p:sldId id="296" r:id="rId27"/>
    <p:sldId id="293" r:id="rId28"/>
    <p:sldId id="294" r:id="rId29"/>
    <p:sldId id="295" r:id="rId30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6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73F39E-8C20-4C09-85F0-1323AA33BD4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31497FF7-9DB9-412A-BE22-29E4E7F4E3B1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1"/>
          <a:r>
            <a:rPr lang="he-IL" dirty="0" smtClean="0"/>
            <a:t>שלב א' – זיהוי בעלי העניין</a:t>
          </a:r>
          <a:endParaRPr lang="he-IL" dirty="0"/>
        </a:p>
      </dgm:t>
    </dgm:pt>
    <dgm:pt modelId="{6D1753D9-7754-4AE4-84DE-884E51B2F2B4}" type="parTrans" cxnId="{66A31B19-1C42-420F-A04B-76826478CE4E}">
      <dgm:prSet/>
      <dgm:spPr/>
      <dgm:t>
        <a:bodyPr/>
        <a:lstStyle/>
        <a:p>
          <a:pPr rtl="1"/>
          <a:endParaRPr lang="he-IL"/>
        </a:p>
      </dgm:t>
    </dgm:pt>
    <dgm:pt modelId="{356550F8-E2C3-487B-BAC0-9B41F41996A8}" type="sibTrans" cxnId="{66A31B19-1C42-420F-A04B-76826478CE4E}">
      <dgm:prSet/>
      <dgm:spPr/>
      <dgm:t>
        <a:bodyPr/>
        <a:lstStyle/>
        <a:p>
          <a:pPr rtl="1"/>
          <a:endParaRPr lang="he-IL"/>
        </a:p>
      </dgm:t>
    </dgm:pt>
    <dgm:pt modelId="{5DAEC7BE-56A2-464E-B552-7A302D65AAE2}">
      <dgm:prSet phldrT="[Text]"/>
      <dgm:spPr/>
      <dgm:t>
        <a:bodyPr/>
        <a:lstStyle/>
        <a:p>
          <a:pPr rtl="1"/>
          <a:r>
            <a:rPr lang="he-IL" dirty="0" smtClean="0"/>
            <a:t>הגדרת הגופים בעלי העניין</a:t>
          </a:r>
          <a:endParaRPr lang="he-IL" dirty="0"/>
        </a:p>
      </dgm:t>
    </dgm:pt>
    <dgm:pt modelId="{9D0C9F43-63ED-4A5B-89EC-2CEE32352BDD}" type="parTrans" cxnId="{8AC1AA91-4294-4073-8A91-CC13DB0E379F}">
      <dgm:prSet/>
      <dgm:spPr/>
      <dgm:t>
        <a:bodyPr/>
        <a:lstStyle/>
        <a:p>
          <a:pPr rtl="1"/>
          <a:endParaRPr lang="he-IL"/>
        </a:p>
      </dgm:t>
    </dgm:pt>
    <dgm:pt modelId="{746331EC-ED36-4971-B90C-B88B9CE0A10B}" type="sibTrans" cxnId="{8AC1AA91-4294-4073-8A91-CC13DB0E379F}">
      <dgm:prSet/>
      <dgm:spPr/>
      <dgm:t>
        <a:bodyPr/>
        <a:lstStyle/>
        <a:p>
          <a:pPr rtl="1"/>
          <a:endParaRPr lang="he-IL"/>
        </a:p>
      </dgm:t>
    </dgm:pt>
    <dgm:pt modelId="{E53E28C9-ACF0-4361-94FE-D73203874839}">
      <dgm:prSet phldrT="[Text]"/>
      <dgm:spPr/>
      <dgm:t>
        <a:bodyPr/>
        <a:lstStyle/>
        <a:p>
          <a:pPr rtl="1"/>
          <a:r>
            <a:rPr lang="he-IL" dirty="0" smtClean="0"/>
            <a:t>הגדרת הקשר לארגון</a:t>
          </a:r>
          <a:endParaRPr lang="he-IL" dirty="0"/>
        </a:p>
      </dgm:t>
    </dgm:pt>
    <dgm:pt modelId="{84A9867C-7768-417E-867F-1F0C328F704D}" type="parTrans" cxnId="{320AD5C2-EBEF-436F-BB19-49DCC579C7B1}">
      <dgm:prSet/>
      <dgm:spPr/>
      <dgm:t>
        <a:bodyPr/>
        <a:lstStyle/>
        <a:p>
          <a:pPr rtl="1"/>
          <a:endParaRPr lang="he-IL"/>
        </a:p>
      </dgm:t>
    </dgm:pt>
    <dgm:pt modelId="{4016C62C-0646-4994-B074-652D8DD4355A}" type="sibTrans" cxnId="{320AD5C2-EBEF-436F-BB19-49DCC579C7B1}">
      <dgm:prSet/>
      <dgm:spPr/>
      <dgm:t>
        <a:bodyPr/>
        <a:lstStyle/>
        <a:p>
          <a:pPr rtl="1"/>
          <a:endParaRPr lang="he-IL"/>
        </a:p>
      </dgm:t>
    </dgm:pt>
    <dgm:pt modelId="{50545B11-3725-4D28-9922-AD8C79C5EE89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1"/>
          <a:r>
            <a:rPr lang="he-IL" dirty="0" smtClean="0"/>
            <a:t>שלב ב' – ניתוח </a:t>
          </a:r>
          <a:endParaRPr lang="he-IL" dirty="0"/>
        </a:p>
      </dgm:t>
    </dgm:pt>
    <dgm:pt modelId="{CBCA2016-41F2-4D14-A815-A61E12D1B236}" type="parTrans" cxnId="{8D31D502-45CD-48BE-95B1-105C11CCF553}">
      <dgm:prSet/>
      <dgm:spPr/>
      <dgm:t>
        <a:bodyPr/>
        <a:lstStyle/>
        <a:p>
          <a:pPr rtl="1"/>
          <a:endParaRPr lang="he-IL"/>
        </a:p>
      </dgm:t>
    </dgm:pt>
    <dgm:pt modelId="{F49AC00D-F05F-4A17-B8D2-78D435E39B51}" type="sibTrans" cxnId="{8D31D502-45CD-48BE-95B1-105C11CCF553}">
      <dgm:prSet/>
      <dgm:spPr/>
      <dgm:t>
        <a:bodyPr/>
        <a:lstStyle/>
        <a:p>
          <a:pPr rtl="1"/>
          <a:endParaRPr lang="he-IL"/>
        </a:p>
      </dgm:t>
    </dgm:pt>
    <dgm:pt modelId="{66A974DF-EA31-4CAC-9224-55C660A83A5D}">
      <dgm:prSet phldrT="[Text]"/>
      <dgm:spPr/>
      <dgm:t>
        <a:bodyPr/>
        <a:lstStyle/>
        <a:p>
          <a:pPr rtl="1"/>
          <a:r>
            <a:rPr lang="he-IL" dirty="0" smtClean="0"/>
            <a:t>ניתוח אופן מעורבות בעלי העניין</a:t>
          </a:r>
          <a:endParaRPr lang="he-IL" dirty="0"/>
        </a:p>
      </dgm:t>
    </dgm:pt>
    <dgm:pt modelId="{65116A0F-573E-46E7-92DB-94C556A83479}" type="parTrans" cxnId="{04F2BC0F-0B30-4321-808C-88093BC49B11}">
      <dgm:prSet/>
      <dgm:spPr/>
      <dgm:t>
        <a:bodyPr/>
        <a:lstStyle/>
        <a:p>
          <a:pPr rtl="1"/>
          <a:endParaRPr lang="he-IL"/>
        </a:p>
      </dgm:t>
    </dgm:pt>
    <dgm:pt modelId="{0BEA0990-1826-46C3-B0B2-645B98707C43}" type="sibTrans" cxnId="{04F2BC0F-0B30-4321-808C-88093BC49B11}">
      <dgm:prSet/>
      <dgm:spPr/>
      <dgm:t>
        <a:bodyPr/>
        <a:lstStyle/>
        <a:p>
          <a:pPr rtl="1"/>
          <a:endParaRPr lang="he-IL"/>
        </a:p>
      </dgm:t>
    </dgm:pt>
    <dgm:pt modelId="{C58E33E9-0087-4D4B-A9FC-0B12958EEC41}">
      <dgm:prSet phldrT="[Text]"/>
      <dgm:spPr/>
      <dgm:t>
        <a:bodyPr/>
        <a:lstStyle/>
        <a:p>
          <a:pPr rtl="1"/>
          <a:r>
            <a:rPr lang="he-IL" dirty="0" smtClean="0"/>
            <a:t>ניתוח השפעת בעלי העניין</a:t>
          </a:r>
          <a:endParaRPr lang="he-IL" dirty="0"/>
        </a:p>
      </dgm:t>
    </dgm:pt>
    <dgm:pt modelId="{80A75119-1AC0-4569-AEAA-302B855DBAC7}" type="parTrans" cxnId="{E303FEBC-1E7D-4D8A-8530-459927C0AC41}">
      <dgm:prSet/>
      <dgm:spPr/>
      <dgm:t>
        <a:bodyPr/>
        <a:lstStyle/>
        <a:p>
          <a:pPr rtl="1"/>
          <a:endParaRPr lang="he-IL"/>
        </a:p>
      </dgm:t>
    </dgm:pt>
    <dgm:pt modelId="{F288C2A9-486A-4325-A1CD-AE3E41A207F8}" type="sibTrans" cxnId="{E303FEBC-1E7D-4D8A-8530-459927C0AC41}">
      <dgm:prSet/>
      <dgm:spPr/>
      <dgm:t>
        <a:bodyPr/>
        <a:lstStyle/>
        <a:p>
          <a:pPr rtl="1"/>
          <a:endParaRPr lang="he-IL"/>
        </a:p>
      </dgm:t>
    </dgm:pt>
    <dgm:pt modelId="{B036E271-3874-473A-9315-A2AC755D9B1B}">
      <dgm:prSet phldrT="[Text]"/>
      <dgm:spPr>
        <a:solidFill>
          <a:srgbClr val="7030A0"/>
        </a:solidFill>
      </dgm:spPr>
      <dgm:t>
        <a:bodyPr/>
        <a:lstStyle/>
        <a:p>
          <a:pPr rtl="1"/>
          <a:r>
            <a:rPr lang="he-IL" dirty="0" smtClean="0"/>
            <a:t>שלב ג' - פעילות</a:t>
          </a:r>
          <a:endParaRPr lang="he-IL" dirty="0"/>
        </a:p>
      </dgm:t>
    </dgm:pt>
    <dgm:pt modelId="{CD1124DE-4A3E-44B3-9485-6137F6E5743B}" type="parTrans" cxnId="{CDCED7C2-7360-4FE0-A96C-9A44AAC1891E}">
      <dgm:prSet/>
      <dgm:spPr/>
      <dgm:t>
        <a:bodyPr/>
        <a:lstStyle/>
        <a:p>
          <a:pPr rtl="1"/>
          <a:endParaRPr lang="he-IL"/>
        </a:p>
      </dgm:t>
    </dgm:pt>
    <dgm:pt modelId="{BE5637B9-20E4-4FDB-B763-679BCFB7FDEF}" type="sibTrans" cxnId="{CDCED7C2-7360-4FE0-A96C-9A44AAC1891E}">
      <dgm:prSet/>
      <dgm:spPr/>
      <dgm:t>
        <a:bodyPr/>
        <a:lstStyle/>
        <a:p>
          <a:pPr rtl="1"/>
          <a:endParaRPr lang="he-IL"/>
        </a:p>
      </dgm:t>
    </dgm:pt>
    <dgm:pt modelId="{2B646027-713B-434A-AC16-B18C1A58BF9D}">
      <dgm:prSet phldrT="[Text]"/>
      <dgm:spPr/>
      <dgm:t>
        <a:bodyPr/>
        <a:lstStyle/>
        <a:p>
          <a:pPr rtl="1"/>
          <a:r>
            <a:rPr lang="he-IL" dirty="0" smtClean="0"/>
            <a:t>הגדרת בעלי עניין לטיפול</a:t>
          </a:r>
          <a:endParaRPr lang="he-IL" dirty="0"/>
        </a:p>
      </dgm:t>
    </dgm:pt>
    <dgm:pt modelId="{758E970E-C84E-43F0-B380-09C375BC20B6}" type="parTrans" cxnId="{A7DA6298-B96C-4EAC-BB44-FEFF178B71DD}">
      <dgm:prSet/>
      <dgm:spPr/>
      <dgm:t>
        <a:bodyPr/>
        <a:lstStyle/>
        <a:p>
          <a:pPr rtl="1"/>
          <a:endParaRPr lang="he-IL"/>
        </a:p>
      </dgm:t>
    </dgm:pt>
    <dgm:pt modelId="{D8FE9F99-08FC-4E83-AB60-5B48C8E3F8E8}" type="sibTrans" cxnId="{A7DA6298-B96C-4EAC-BB44-FEFF178B71DD}">
      <dgm:prSet/>
      <dgm:spPr/>
      <dgm:t>
        <a:bodyPr/>
        <a:lstStyle/>
        <a:p>
          <a:pPr rtl="1"/>
          <a:endParaRPr lang="he-IL"/>
        </a:p>
      </dgm:t>
    </dgm:pt>
    <dgm:pt modelId="{8CB79835-BB9D-45CD-8753-D73B29D3250D}">
      <dgm:prSet phldrT="[Text]"/>
      <dgm:spPr/>
      <dgm:t>
        <a:bodyPr/>
        <a:lstStyle/>
        <a:p>
          <a:pPr rtl="1"/>
          <a:r>
            <a:rPr lang="he-IL" dirty="0" smtClean="0"/>
            <a:t>קביעת אופן ומועד הטיפול המתאים לבעלי העניין</a:t>
          </a:r>
          <a:endParaRPr lang="he-IL" dirty="0"/>
        </a:p>
      </dgm:t>
    </dgm:pt>
    <dgm:pt modelId="{108366B6-8441-4E3C-9CA7-A1C137BE9F75}" type="parTrans" cxnId="{1E71FCE0-C26B-4D74-AF3B-A6B0EF2691E7}">
      <dgm:prSet/>
      <dgm:spPr/>
      <dgm:t>
        <a:bodyPr/>
        <a:lstStyle/>
        <a:p>
          <a:pPr rtl="1"/>
          <a:endParaRPr lang="he-IL"/>
        </a:p>
      </dgm:t>
    </dgm:pt>
    <dgm:pt modelId="{5656DE91-C818-4F94-B41F-4D5BAF00F518}" type="sibTrans" cxnId="{1E71FCE0-C26B-4D74-AF3B-A6B0EF2691E7}">
      <dgm:prSet/>
      <dgm:spPr/>
      <dgm:t>
        <a:bodyPr/>
        <a:lstStyle/>
        <a:p>
          <a:pPr rtl="1"/>
          <a:endParaRPr lang="he-IL"/>
        </a:p>
      </dgm:t>
    </dgm:pt>
    <dgm:pt modelId="{EE5D5970-5567-4823-BB3C-D320367CDC61}">
      <dgm:prSet phldrT="[Text]"/>
      <dgm:spPr/>
      <dgm:t>
        <a:bodyPr/>
        <a:lstStyle/>
        <a:p>
          <a:pPr rtl="1"/>
          <a:r>
            <a:rPr lang="he-IL" dirty="0" smtClean="0"/>
            <a:t>ניתוח מועד ההשפעה של בעלי העניין</a:t>
          </a:r>
          <a:endParaRPr lang="he-IL" dirty="0"/>
        </a:p>
      </dgm:t>
    </dgm:pt>
    <dgm:pt modelId="{5754BC0D-BC2A-4323-A726-4E2CF5D09683}" type="parTrans" cxnId="{136CB9D6-5C1E-4B20-9F91-4211CAFBBC5B}">
      <dgm:prSet/>
      <dgm:spPr/>
      <dgm:t>
        <a:bodyPr/>
        <a:lstStyle/>
        <a:p>
          <a:pPr rtl="1"/>
          <a:endParaRPr lang="he-IL"/>
        </a:p>
      </dgm:t>
    </dgm:pt>
    <dgm:pt modelId="{875A38B3-8136-4577-9D54-FB2FCC2095B1}" type="sibTrans" cxnId="{136CB9D6-5C1E-4B20-9F91-4211CAFBBC5B}">
      <dgm:prSet/>
      <dgm:spPr/>
      <dgm:t>
        <a:bodyPr/>
        <a:lstStyle/>
        <a:p>
          <a:pPr rtl="1"/>
          <a:endParaRPr lang="he-IL"/>
        </a:p>
      </dgm:t>
    </dgm:pt>
    <dgm:pt modelId="{66F55A83-D8FC-4CA2-972E-72B378886EAF}">
      <dgm:prSet phldrT="[Text]"/>
      <dgm:spPr/>
      <dgm:t>
        <a:bodyPr/>
        <a:lstStyle/>
        <a:p>
          <a:pPr rtl="1"/>
          <a:r>
            <a:rPr lang="he-IL" dirty="0" smtClean="0"/>
            <a:t>בקרה ומעקב אחר ההשפעה</a:t>
          </a:r>
          <a:endParaRPr lang="he-IL" dirty="0"/>
        </a:p>
      </dgm:t>
    </dgm:pt>
    <dgm:pt modelId="{4DCCF75F-ACE5-452D-8D70-212F667733B4}" type="parTrans" cxnId="{58D4398F-F59D-4798-BC0E-27298C45F637}">
      <dgm:prSet/>
      <dgm:spPr/>
      <dgm:t>
        <a:bodyPr/>
        <a:lstStyle/>
        <a:p>
          <a:pPr rtl="1"/>
          <a:endParaRPr lang="he-IL"/>
        </a:p>
      </dgm:t>
    </dgm:pt>
    <dgm:pt modelId="{6730D6A0-E71A-42AC-B71C-AC0C4C155EDD}" type="sibTrans" cxnId="{58D4398F-F59D-4798-BC0E-27298C45F637}">
      <dgm:prSet/>
      <dgm:spPr/>
      <dgm:t>
        <a:bodyPr/>
        <a:lstStyle/>
        <a:p>
          <a:pPr rtl="1"/>
          <a:endParaRPr lang="he-IL"/>
        </a:p>
      </dgm:t>
    </dgm:pt>
    <dgm:pt modelId="{B633837A-2838-44F5-92E5-E608477E31C0}" type="pres">
      <dgm:prSet presAssocID="{A073F39E-8C20-4C09-85F0-1323AA33BD4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229D592D-FF34-477C-A70B-5D9A7B454D36}" type="pres">
      <dgm:prSet presAssocID="{31497FF7-9DB9-412A-BE22-29E4E7F4E3B1}" presName="composite" presStyleCnt="0"/>
      <dgm:spPr/>
    </dgm:pt>
    <dgm:pt modelId="{FDB439BB-F25B-4FD6-AF19-032277DDCD57}" type="pres">
      <dgm:prSet presAssocID="{31497FF7-9DB9-412A-BE22-29E4E7F4E3B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A5D0904-DE77-438B-B53A-11EE3BFB9C97}" type="pres">
      <dgm:prSet presAssocID="{31497FF7-9DB9-412A-BE22-29E4E7F4E3B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3744C37-D343-431F-92C5-502293BD6D5B}" type="pres">
      <dgm:prSet presAssocID="{356550F8-E2C3-487B-BAC0-9B41F41996A8}" presName="sp" presStyleCnt="0"/>
      <dgm:spPr/>
    </dgm:pt>
    <dgm:pt modelId="{B44B7AB4-7A92-4D9C-AB47-4898D9C02A73}" type="pres">
      <dgm:prSet presAssocID="{50545B11-3725-4D28-9922-AD8C79C5EE89}" presName="composite" presStyleCnt="0"/>
      <dgm:spPr/>
    </dgm:pt>
    <dgm:pt modelId="{6C2F7CE6-7EE2-40E5-8265-DBFA9AE40312}" type="pres">
      <dgm:prSet presAssocID="{50545B11-3725-4D28-9922-AD8C79C5EE8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52053D0-5139-4A08-8BE4-F8F42C618F89}" type="pres">
      <dgm:prSet presAssocID="{50545B11-3725-4D28-9922-AD8C79C5EE8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EFC0970-0D66-4640-9976-AD29EB59AD00}" type="pres">
      <dgm:prSet presAssocID="{F49AC00D-F05F-4A17-B8D2-78D435E39B51}" presName="sp" presStyleCnt="0"/>
      <dgm:spPr/>
    </dgm:pt>
    <dgm:pt modelId="{6C63B97A-8F5F-420C-95C8-B4875D5A337C}" type="pres">
      <dgm:prSet presAssocID="{B036E271-3874-473A-9315-A2AC755D9B1B}" presName="composite" presStyleCnt="0"/>
      <dgm:spPr/>
    </dgm:pt>
    <dgm:pt modelId="{821B051C-7F92-4E7C-ABDD-892CC6C432AC}" type="pres">
      <dgm:prSet presAssocID="{B036E271-3874-473A-9315-A2AC755D9B1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C36622A-D487-42B9-9764-4D7419AC2270}" type="pres">
      <dgm:prSet presAssocID="{B036E271-3874-473A-9315-A2AC755D9B1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58D4398F-F59D-4798-BC0E-27298C45F637}" srcId="{B036E271-3874-473A-9315-A2AC755D9B1B}" destId="{66F55A83-D8FC-4CA2-972E-72B378886EAF}" srcOrd="2" destOrd="0" parTransId="{4DCCF75F-ACE5-452D-8D70-212F667733B4}" sibTransId="{6730D6A0-E71A-42AC-B71C-AC0C4C155EDD}"/>
    <dgm:cxn modelId="{22A56EB1-50FB-4BDC-9E2F-BC795BE4AEBE}" type="presOf" srcId="{2B646027-713B-434A-AC16-B18C1A58BF9D}" destId="{4C36622A-D487-42B9-9764-4D7419AC2270}" srcOrd="0" destOrd="0" presId="urn:microsoft.com/office/officeart/2005/8/layout/chevron2"/>
    <dgm:cxn modelId="{FAD8F95B-3E8C-47F1-B2C9-541B05D3E492}" type="presOf" srcId="{50545B11-3725-4D28-9922-AD8C79C5EE89}" destId="{6C2F7CE6-7EE2-40E5-8265-DBFA9AE40312}" srcOrd="0" destOrd="0" presId="urn:microsoft.com/office/officeart/2005/8/layout/chevron2"/>
    <dgm:cxn modelId="{6B31EF45-8B55-4C08-8770-9FE07B358A89}" type="presOf" srcId="{66F55A83-D8FC-4CA2-972E-72B378886EAF}" destId="{4C36622A-D487-42B9-9764-4D7419AC2270}" srcOrd="0" destOrd="2" presId="urn:microsoft.com/office/officeart/2005/8/layout/chevron2"/>
    <dgm:cxn modelId="{A7DA6298-B96C-4EAC-BB44-FEFF178B71DD}" srcId="{B036E271-3874-473A-9315-A2AC755D9B1B}" destId="{2B646027-713B-434A-AC16-B18C1A58BF9D}" srcOrd="0" destOrd="0" parTransId="{758E970E-C84E-43F0-B380-09C375BC20B6}" sibTransId="{D8FE9F99-08FC-4E83-AB60-5B48C8E3F8E8}"/>
    <dgm:cxn modelId="{320AD5C2-EBEF-436F-BB19-49DCC579C7B1}" srcId="{31497FF7-9DB9-412A-BE22-29E4E7F4E3B1}" destId="{E53E28C9-ACF0-4361-94FE-D73203874839}" srcOrd="1" destOrd="0" parTransId="{84A9867C-7768-417E-867F-1F0C328F704D}" sibTransId="{4016C62C-0646-4994-B074-652D8DD4355A}"/>
    <dgm:cxn modelId="{F64AC084-FA10-41B7-8DE8-CA5077BE3DFE}" type="presOf" srcId="{A073F39E-8C20-4C09-85F0-1323AA33BD4C}" destId="{B633837A-2838-44F5-92E5-E608477E31C0}" srcOrd="0" destOrd="0" presId="urn:microsoft.com/office/officeart/2005/8/layout/chevron2"/>
    <dgm:cxn modelId="{04F2BC0F-0B30-4321-808C-88093BC49B11}" srcId="{50545B11-3725-4D28-9922-AD8C79C5EE89}" destId="{66A974DF-EA31-4CAC-9224-55C660A83A5D}" srcOrd="0" destOrd="0" parTransId="{65116A0F-573E-46E7-92DB-94C556A83479}" sibTransId="{0BEA0990-1826-46C3-B0B2-645B98707C43}"/>
    <dgm:cxn modelId="{1E71FCE0-C26B-4D74-AF3B-A6B0EF2691E7}" srcId="{B036E271-3874-473A-9315-A2AC755D9B1B}" destId="{8CB79835-BB9D-45CD-8753-D73B29D3250D}" srcOrd="1" destOrd="0" parTransId="{108366B6-8441-4E3C-9CA7-A1C137BE9F75}" sibTransId="{5656DE91-C818-4F94-B41F-4D5BAF00F518}"/>
    <dgm:cxn modelId="{2711FC24-9F4C-41AB-9680-265516AF1D7C}" type="presOf" srcId="{8CB79835-BB9D-45CD-8753-D73B29D3250D}" destId="{4C36622A-D487-42B9-9764-4D7419AC2270}" srcOrd="0" destOrd="1" presId="urn:microsoft.com/office/officeart/2005/8/layout/chevron2"/>
    <dgm:cxn modelId="{740922CD-6E27-46F4-B569-B34F2B311579}" type="presOf" srcId="{C58E33E9-0087-4D4B-A9FC-0B12958EEC41}" destId="{252053D0-5139-4A08-8BE4-F8F42C618F89}" srcOrd="0" destOrd="1" presId="urn:microsoft.com/office/officeart/2005/8/layout/chevron2"/>
    <dgm:cxn modelId="{8D31D502-45CD-48BE-95B1-105C11CCF553}" srcId="{A073F39E-8C20-4C09-85F0-1323AA33BD4C}" destId="{50545B11-3725-4D28-9922-AD8C79C5EE89}" srcOrd="1" destOrd="0" parTransId="{CBCA2016-41F2-4D14-A815-A61E12D1B236}" sibTransId="{F49AC00D-F05F-4A17-B8D2-78D435E39B51}"/>
    <dgm:cxn modelId="{2D7E3444-3931-48B9-9F59-8C0ADFFF5BE0}" type="presOf" srcId="{66A974DF-EA31-4CAC-9224-55C660A83A5D}" destId="{252053D0-5139-4A08-8BE4-F8F42C618F89}" srcOrd="0" destOrd="0" presId="urn:microsoft.com/office/officeart/2005/8/layout/chevron2"/>
    <dgm:cxn modelId="{66A31B19-1C42-420F-A04B-76826478CE4E}" srcId="{A073F39E-8C20-4C09-85F0-1323AA33BD4C}" destId="{31497FF7-9DB9-412A-BE22-29E4E7F4E3B1}" srcOrd="0" destOrd="0" parTransId="{6D1753D9-7754-4AE4-84DE-884E51B2F2B4}" sibTransId="{356550F8-E2C3-487B-BAC0-9B41F41996A8}"/>
    <dgm:cxn modelId="{CDCED7C2-7360-4FE0-A96C-9A44AAC1891E}" srcId="{A073F39E-8C20-4C09-85F0-1323AA33BD4C}" destId="{B036E271-3874-473A-9315-A2AC755D9B1B}" srcOrd="2" destOrd="0" parTransId="{CD1124DE-4A3E-44B3-9485-6137F6E5743B}" sibTransId="{BE5637B9-20E4-4FDB-B763-679BCFB7FDEF}"/>
    <dgm:cxn modelId="{E303FEBC-1E7D-4D8A-8530-459927C0AC41}" srcId="{50545B11-3725-4D28-9922-AD8C79C5EE89}" destId="{C58E33E9-0087-4D4B-A9FC-0B12958EEC41}" srcOrd="1" destOrd="0" parTransId="{80A75119-1AC0-4569-AEAA-302B855DBAC7}" sibTransId="{F288C2A9-486A-4325-A1CD-AE3E41A207F8}"/>
    <dgm:cxn modelId="{96A290DD-AC7C-4ED4-A784-2B4429BDA975}" type="presOf" srcId="{31497FF7-9DB9-412A-BE22-29E4E7F4E3B1}" destId="{FDB439BB-F25B-4FD6-AF19-032277DDCD57}" srcOrd="0" destOrd="0" presId="urn:microsoft.com/office/officeart/2005/8/layout/chevron2"/>
    <dgm:cxn modelId="{E400EBAC-5D00-497D-B762-1E22B2AAF8CE}" type="presOf" srcId="{5DAEC7BE-56A2-464E-B552-7A302D65AAE2}" destId="{4A5D0904-DE77-438B-B53A-11EE3BFB9C97}" srcOrd="0" destOrd="0" presId="urn:microsoft.com/office/officeart/2005/8/layout/chevron2"/>
    <dgm:cxn modelId="{8AC1AA91-4294-4073-8A91-CC13DB0E379F}" srcId="{31497FF7-9DB9-412A-BE22-29E4E7F4E3B1}" destId="{5DAEC7BE-56A2-464E-B552-7A302D65AAE2}" srcOrd="0" destOrd="0" parTransId="{9D0C9F43-63ED-4A5B-89EC-2CEE32352BDD}" sibTransId="{746331EC-ED36-4971-B90C-B88B9CE0A10B}"/>
    <dgm:cxn modelId="{4887D36B-B9A7-4303-BB4A-8F8A206AE345}" type="presOf" srcId="{EE5D5970-5567-4823-BB3C-D320367CDC61}" destId="{252053D0-5139-4A08-8BE4-F8F42C618F89}" srcOrd="0" destOrd="2" presId="urn:microsoft.com/office/officeart/2005/8/layout/chevron2"/>
    <dgm:cxn modelId="{136CB9D6-5C1E-4B20-9F91-4211CAFBBC5B}" srcId="{50545B11-3725-4D28-9922-AD8C79C5EE89}" destId="{EE5D5970-5567-4823-BB3C-D320367CDC61}" srcOrd="2" destOrd="0" parTransId="{5754BC0D-BC2A-4323-A726-4E2CF5D09683}" sibTransId="{875A38B3-8136-4577-9D54-FB2FCC2095B1}"/>
    <dgm:cxn modelId="{62ECCEA2-BBE7-4EB8-BFB5-705ED170A6F5}" type="presOf" srcId="{B036E271-3874-473A-9315-A2AC755D9B1B}" destId="{821B051C-7F92-4E7C-ABDD-892CC6C432AC}" srcOrd="0" destOrd="0" presId="urn:microsoft.com/office/officeart/2005/8/layout/chevron2"/>
    <dgm:cxn modelId="{A69390D0-F892-4AE1-98C0-982F615D2DD9}" type="presOf" srcId="{E53E28C9-ACF0-4361-94FE-D73203874839}" destId="{4A5D0904-DE77-438B-B53A-11EE3BFB9C97}" srcOrd="0" destOrd="1" presId="urn:microsoft.com/office/officeart/2005/8/layout/chevron2"/>
    <dgm:cxn modelId="{1445AAF8-7E65-49C9-80F0-F0DCD45A8EAE}" type="presParOf" srcId="{B633837A-2838-44F5-92E5-E608477E31C0}" destId="{229D592D-FF34-477C-A70B-5D9A7B454D36}" srcOrd="0" destOrd="0" presId="urn:microsoft.com/office/officeart/2005/8/layout/chevron2"/>
    <dgm:cxn modelId="{73E4D827-AB4A-4464-BF1D-E1E774790E8A}" type="presParOf" srcId="{229D592D-FF34-477C-A70B-5D9A7B454D36}" destId="{FDB439BB-F25B-4FD6-AF19-032277DDCD57}" srcOrd="0" destOrd="0" presId="urn:microsoft.com/office/officeart/2005/8/layout/chevron2"/>
    <dgm:cxn modelId="{26716559-0A42-4241-99AE-6A5E74158A68}" type="presParOf" srcId="{229D592D-FF34-477C-A70B-5D9A7B454D36}" destId="{4A5D0904-DE77-438B-B53A-11EE3BFB9C97}" srcOrd="1" destOrd="0" presId="urn:microsoft.com/office/officeart/2005/8/layout/chevron2"/>
    <dgm:cxn modelId="{460748DE-3AB4-4DBD-B092-9C0B6F843337}" type="presParOf" srcId="{B633837A-2838-44F5-92E5-E608477E31C0}" destId="{D3744C37-D343-431F-92C5-502293BD6D5B}" srcOrd="1" destOrd="0" presId="urn:microsoft.com/office/officeart/2005/8/layout/chevron2"/>
    <dgm:cxn modelId="{6C1C21D7-8310-47A3-B8FB-BE4225971552}" type="presParOf" srcId="{B633837A-2838-44F5-92E5-E608477E31C0}" destId="{B44B7AB4-7A92-4D9C-AB47-4898D9C02A73}" srcOrd="2" destOrd="0" presId="urn:microsoft.com/office/officeart/2005/8/layout/chevron2"/>
    <dgm:cxn modelId="{24C306CE-33C9-4347-9FA6-5FDA60E9C167}" type="presParOf" srcId="{B44B7AB4-7A92-4D9C-AB47-4898D9C02A73}" destId="{6C2F7CE6-7EE2-40E5-8265-DBFA9AE40312}" srcOrd="0" destOrd="0" presId="urn:microsoft.com/office/officeart/2005/8/layout/chevron2"/>
    <dgm:cxn modelId="{50EF7607-8D2D-4FFF-BA43-F782DAA42B9D}" type="presParOf" srcId="{B44B7AB4-7A92-4D9C-AB47-4898D9C02A73}" destId="{252053D0-5139-4A08-8BE4-F8F42C618F89}" srcOrd="1" destOrd="0" presId="urn:microsoft.com/office/officeart/2005/8/layout/chevron2"/>
    <dgm:cxn modelId="{ED2F3B8E-280F-4DB8-AC67-87B731266302}" type="presParOf" srcId="{B633837A-2838-44F5-92E5-E608477E31C0}" destId="{2EFC0970-0D66-4640-9976-AD29EB59AD00}" srcOrd="3" destOrd="0" presId="urn:microsoft.com/office/officeart/2005/8/layout/chevron2"/>
    <dgm:cxn modelId="{546E6683-51F0-422C-B4CD-94E078846A01}" type="presParOf" srcId="{B633837A-2838-44F5-92E5-E608477E31C0}" destId="{6C63B97A-8F5F-420C-95C8-B4875D5A337C}" srcOrd="4" destOrd="0" presId="urn:microsoft.com/office/officeart/2005/8/layout/chevron2"/>
    <dgm:cxn modelId="{80D2A051-BA3D-4708-AAC3-E29B698648B1}" type="presParOf" srcId="{6C63B97A-8F5F-420C-95C8-B4875D5A337C}" destId="{821B051C-7F92-4E7C-ABDD-892CC6C432AC}" srcOrd="0" destOrd="0" presId="urn:microsoft.com/office/officeart/2005/8/layout/chevron2"/>
    <dgm:cxn modelId="{F5BE5895-42D9-42C8-88EB-FFEE6B4C9BE4}" type="presParOf" srcId="{6C63B97A-8F5F-420C-95C8-B4875D5A337C}" destId="{4C36622A-D487-42B9-9764-4D7419AC227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439BB-F25B-4FD6-AF19-032277DDCD57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שלב א' – זיהוי בעלי העניין</a:t>
          </a:r>
          <a:endParaRPr lang="he-IL" sz="1400" kern="1200" dirty="0"/>
        </a:p>
      </dsp:txBody>
      <dsp:txXfrm rot="-5400000">
        <a:off x="1" y="520688"/>
        <a:ext cx="1039018" cy="445294"/>
      </dsp:txXfrm>
    </dsp:sp>
    <dsp:sp modelId="{4A5D0904-DE77-438B-B53A-11EE3BFB9C97}">
      <dsp:nvSpPr>
        <dsp:cNvPr id="0" name=""/>
        <dsp:cNvSpPr/>
      </dsp:nvSpPr>
      <dsp:spPr>
        <a:xfrm rot="5400000">
          <a:off x="3085107" y="-2044909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900" kern="1200" dirty="0" smtClean="0"/>
            <a:t>הגדרת הגופים בעלי העניין</a:t>
          </a:r>
          <a:endParaRPr lang="he-IL" sz="1900" kern="1200" dirty="0"/>
        </a:p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900" kern="1200" dirty="0" smtClean="0"/>
            <a:t>הגדרת הקשר לארגון</a:t>
          </a:r>
          <a:endParaRPr lang="he-IL" sz="1900" kern="1200" dirty="0"/>
        </a:p>
      </dsp:txBody>
      <dsp:txXfrm rot="-5400000">
        <a:off x="1039018" y="48278"/>
        <a:ext cx="5009883" cy="870607"/>
      </dsp:txXfrm>
    </dsp:sp>
    <dsp:sp modelId="{6C2F7CE6-7EE2-40E5-8265-DBFA9AE40312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שלב ב' – ניתוח </a:t>
          </a:r>
          <a:endParaRPr lang="he-IL" sz="1400" kern="1200" dirty="0"/>
        </a:p>
      </dsp:txBody>
      <dsp:txXfrm rot="-5400000">
        <a:off x="1" y="1809352"/>
        <a:ext cx="1039018" cy="445294"/>
      </dsp:txXfrm>
    </dsp:sp>
    <dsp:sp modelId="{252053D0-5139-4A08-8BE4-F8F42C618F89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900" kern="1200" dirty="0" smtClean="0"/>
            <a:t>ניתוח אופן מעורבות בעלי העניין</a:t>
          </a:r>
          <a:endParaRPr lang="he-IL" sz="1900" kern="1200" dirty="0"/>
        </a:p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900" kern="1200" dirty="0" smtClean="0"/>
            <a:t>ניתוח השפעת בעלי העניין</a:t>
          </a:r>
          <a:endParaRPr lang="he-IL" sz="1900" kern="1200" dirty="0"/>
        </a:p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900" kern="1200" dirty="0" smtClean="0"/>
            <a:t>ניתוח מועד ההשפעה של בעלי העניין</a:t>
          </a:r>
          <a:endParaRPr lang="he-IL" sz="1900" kern="1200" dirty="0"/>
        </a:p>
      </dsp:txBody>
      <dsp:txXfrm rot="-5400000">
        <a:off x="1039018" y="1336942"/>
        <a:ext cx="5009883" cy="870607"/>
      </dsp:txXfrm>
    </dsp:sp>
    <dsp:sp modelId="{821B051C-7F92-4E7C-ABDD-892CC6C432AC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rgbClr val="7030A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שלב ג' - פעילות</a:t>
          </a:r>
          <a:endParaRPr lang="he-IL" sz="1400" kern="1200" dirty="0"/>
        </a:p>
      </dsp:txBody>
      <dsp:txXfrm rot="-5400000">
        <a:off x="1" y="3098016"/>
        <a:ext cx="1039018" cy="445294"/>
      </dsp:txXfrm>
    </dsp:sp>
    <dsp:sp modelId="{4C36622A-D487-42B9-9764-4D7419AC2270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900" kern="1200" dirty="0" smtClean="0"/>
            <a:t>הגדרת בעלי עניין לטיפול</a:t>
          </a:r>
          <a:endParaRPr lang="he-IL" sz="1900" kern="1200" dirty="0"/>
        </a:p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900" kern="1200" dirty="0" smtClean="0"/>
            <a:t>קביעת אופן ומועד הטיפול המתאים לבעלי העניין</a:t>
          </a:r>
          <a:endParaRPr lang="he-IL" sz="1900" kern="1200" dirty="0"/>
        </a:p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900" kern="1200" dirty="0" smtClean="0"/>
            <a:t>בקרה ומעקב אחר ההשפעה</a:t>
          </a:r>
          <a:endParaRPr lang="he-IL" sz="1900" kern="1200" dirty="0"/>
        </a:p>
      </dsp:txBody>
      <dsp:txXfrm rot="-5400000">
        <a:off x="1039018" y="2625605"/>
        <a:ext cx="5009883" cy="870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8369F16-A768-4EDD-A36D-1CEDFAF35926}" type="datetimeFigureOut">
              <a:rPr lang="he-IL" smtClean="0"/>
              <a:t>י"ח/סיון/תשע"ז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84B9485-2A80-47A9-A1B8-12EED42B11C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6113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8D50386-B4F0-44D9-9B2F-AA9A5C5C4134}" type="slidenum">
              <a:rPr lang="he-IL" altLang="en-US" smtClean="0"/>
              <a:pPr algn="l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2253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en-US" smtClean="0"/>
          </a:p>
        </p:txBody>
      </p:sp>
    </p:spTree>
    <p:extLst>
      <p:ext uri="{BB962C8B-B14F-4D97-AF65-F5344CB8AC3E}">
        <p14:creationId xmlns:p14="http://schemas.microsoft.com/office/powerpoint/2010/main" val="289338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C7E47629-D409-42C4-9230-3F640203A732}" type="slidenum">
              <a:rPr lang="he-IL" altLang="en-US" smtClean="0"/>
              <a:pPr algn="l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24579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4538"/>
            <a:ext cx="4960937" cy="3721100"/>
          </a:xfrm>
          <a:ln/>
        </p:spPr>
      </p:sp>
      <p:sp>
        <p:nvSpPr>
          <p:cNvPr id="24580" name="Rectangle 3"/>
          <p:cNvSpPr>
            <a:spLocks noGrp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en-US" smtClean="0"/>
          </a:p>
        </p:txBody>
      </p:sp>
    </p:spTree>
    <p:extLst>
      <p:ext uri="{BB962C8B-B14F-4D97-AF65-F5344CB8AC3E}">
        <p14:creationId xmlns:p14="http://schemas.microsoft.com/office/powerpoint/2010/main" val="3815375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0D3D2E9A-A7B9-4651-92D8-DDED6EBE3813}" type="slidenum">
              <a:rPr lang="he-IL" altLang="en-US" smtClean="0"/>
              <a:pPr algn="l"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26627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4538"/>
            <a:ext cx="4960937" cy="3721100"/>
          </a:xfrm>
          <a:ln/>
        </p:spPr>
      </p:sp>
      <p:sp>
        <p:nvSpPr>
          <p:cNvPr id="26628" name="Rectangle 3"/>
          <p:cNvSpPr>
            <a:spLocks noGrp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en-US" smtClean="0"/>
          </a:p>
        </p:txBody>
      </p:sp>
    </p:spTree>
    <p:extLst>
      <p:ext uri="{BB962C8B-B14F-4D97-AF65-F5344CB8AC3E}">
        <p14:creationId xmlns:p14="http://schemas.microsoft.com/office/powerpoint/2010/main" val="2335345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939F877D-361B-4E2E-858F-CC4394A892DF}" type="slidenum">
              <a:rPr lang="he-IL" altLang="en-US" smtClean="0"/>
              <a:pPr algn="l"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34819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4538"/>
            <a:ext cx="4960937" cy="3721100"/>
          </a:xfrm>
          <a:ln/>
        </p:spPr>
      </p:sp>
      <p:sp>
        <p:nvSpPr>
          <p:cNvPr id="34820" name="Rectangle 3"/>
          <p:cNvSpPr>
            <a:spLocks noGrp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en-US" smtClean="0"/>
          </a:p>
        </p:txBody>
      </p:sp>
    </p:spTree>
    <p:extLst>
      <p:ext uri="{BB962C8B-B14F-4D97-AF65-F5344CB8AC3E}">
        <p14:creationId xmlns:p14="http://schemas.microsoft.com/office/powerpoint/2010/main" val="3149818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152ED155-EDE5-464B-BF0C-6BF354669A45}" type="slidenum">
              <a:rPr lang="he-IL" altLang="en-US" smtClean="0"/>
              <a:pPr algn="l"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3789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4538"/>
            <a:ext cx="4960937" cy="3721100"/>
          </a:xfrm>
          <a:ln/>
        </p:spPr>
      </p:sp>
      <p:sp>
        <p:nvSpPr>
          <p:cNvPr id="37892" name="Rectangle 3"/>
          <p:cNvSpPr>
            <a:spLocks noGrp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en-US" smtClean="0"/>
          </a:p>
        </p:txBody>
      </p:sp>
    </p:spTree>
    <p:extLst>
      <p:ext uri="{BB962C8B-B14F-4D97-AF65-F5344CB8AC3E}">
        <p14:creationId xmlns:p14="http://schemas.microsoft.com/office/powerpoint/2010/main" val="4266766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he-IL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5655D8C-DA45-4EDE-858E-661E8C92CD67}" type="slidenum">
              <a:rPr lang="en-US" altLang="he-IL" smtClean="0"/>
              <a:pPr/>
              <a:t>14</a:t>
            </a:fld>
            <a:endParaRPr lang="en-US" altLang="he-IL" smtClean="0"/>
          </a:p>
        </p:txBody>
      </p:sp>
    </p:spTree>
    <p:extLst>
      <p:ext uri="{BB962C8B-B14F-4D97-AF65-F5344CB8AC3E}">
        <p14:creationId xmlns:p14="http://schemas.microsoft.com/office/powerpoint/2010/main" val="103853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he-IL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0EAE076-F53B-437F-8752-1648C3A32753}" type="slidenum">
              <a:rPr lang="en-US" altLang="he-IL" smtClean="0"/>
              <a:pPr/>
              <a:t>15</a:t>
            </a:fld>
            <a:endParaRPr lang="en-US" altLang="he-IL" smtClean="0"/>
          </a:p>
        </p:txBody>
      </p:sp>
    </p:spTree>
    <p:extLst>
      <p:ext uri="{BB962C8B-B14F-4D97-AF65-F5344CB8AC3E}">
        <p14:creationId xmlns:p14="http://schemas.microsoft.com/office/powerpoint/2010/main" val="2172470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he-IL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FF9B1E2-050F-4822-8A23-A1B4AE373664}" type="slidenum">
              <a:rPr lang="en-US" altLang="he-IL" smtClean="0"/>
              <a:pPr/>
              <a:t>16</a:t>
            </a:fld>
            <a:endParaRPr lang="en-US" altLang="he-IL" smtClean="0"/>
          </a:p>
        </p:txBody>
      </p:sp>
    </p:spTree>
    <p:extLst>
      <p:ext uri="{BB962C8B-B14F-4D97-AF65-F5344CB8AC3E}">
        <p14:creationId xmlns:p14="http://schemas.microsoft.com/office/powerpoint/2010/main" val="3126372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he-IL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75100F1-D0C9-407B-ABA2-3F2FDCFA91D5}" type="slidenum">
              <a:rPr lang="en-US" altLang="he-IL" smtClean="0"/>
              <a:pPr/>
              <a:t>17</a:t>
            </a:fld>
            <a:endParaRPr lang="en-US" altLang="he-IL" smtClean="0"/>
          </a:p>
        </p:txBody>
      </p:sp>
    </p:spTree>
    <p:extLst>
      <p:ext uri="{BB962C8B-B14F-4D97-AF65-F5344CB8AC3E}">
        <p14:creationId xmlns:p14="http://schemas.microsoft.com/office/powerpoint/2010/main" val="2798382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44D5-2C93-4274-828B-550D7A85DC88}" type="datetimeFigureOut">
              <a:rPr lang="he-IL" smtClean="0"/>
              <a:t>י"ח/סיון/תשע"ז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22A5-1B52-4C4E-95B1-44434686606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0121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44D5-2C93-4274-828B-550D7A85DC88}" type="datetimeFigureOut">
              <a:rPr lang="he-IL" smtClean="0"/>
              <a:t>י"ח/סיון/תשע"ז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22A5-1B52-4C4E-95B1-44434686606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5659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44D5-2C93-4274-828B-550D7A85DC88}" type="datetimeFigureOut">
              <a:rPr lang="he-IL" smtClean="0"/>
              <a:t>י"ח/סיון/תשע"ז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22A5-1B52-4C4E-95B1-44434686606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3072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867" y="227013"/>
            <a:ext cx="8432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447801"/>
            <a:ext cx="10972800" cy="4949825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544281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כותרת, טקסט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1007534" y="1412875"/>
            <a:ext cx="5033433" cy="44211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244167" y="1412875"/>
            <a:ext cx="5035551" cy="44211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3200" smtClean="0"/>
            </a:lvl1pPr>
          </a:lstStyle>
          <a:p>
            <a:pPr>
              <a:defRPr/>
            </a:pPr>
            <a:r>
              <a:rPr lang="he-IL" altLang="he-IL"/>
              <a:t>פוזיטרון בע"מ פרויקטים והדרכה </a:t>
            </a:r>
            <a:endParaRPr lang="en-US" altLang="he-IL" sz="200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©</a:t>
            </a:r>
            <a:r>
              <a:rPr lang="he-IL" altLang="he-IL"/>
              <a:t> </a:t>
            </a:r>
            <a:r>
              <a:rPr lang="he-IL" altLang="he-IL" sz="1600"/>
              <a:t>כל הזכויות שמורות</a:t>
            </a:r>
            <a:endParaRPr lang="en-US" altLang="he-IL" sz="1600"/>
          </a:p>
        </p:txBody>
      </p:sp>
    </p:spTree>
    <p:extLst>
      <p:ext uri="{BB962C8B-B14F-4D97-AF65-F5344CB8AC3E}">
        <p14:creationId xmlns:p14="http://schemas.microsoft.com/office/powerpoint/2010/main" val="862213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867" y="227013"/>
            <a:ext cx="8432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949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447801"/>
            <a:ext cx="5384800" cy="4949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4590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44D5-2C93-4274-828B-550D7A85DC88}" type="datetimeFigureOut">
              <a:rPr lang="he-IL" smtClean="0"/>
              <a:t>י"ח/סיון/תשע"ז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22A5-1B52-4C4E-95B1-44434686606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3700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44D5-2C93-4274-828B-550D7A85DC88}" type="datetimeFigureOut">
              <a:rPr lang="he-IL" smtClean="0"/>
              <a:t>י"ח/סיון/תשע"ז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22A5-1B52-4C4E-95B1-44434686606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966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44D5-2C93-4274-828B-550D7A85DC88}" type="datetimeFigureOut">
              <a:rPr lang="he-IL" smtClean="0"/>
              <a:t>י"ח/סיון/תשע"ז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22A5-1B52-4C4E-95B1-44434686606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9298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44D5-2C93-4274-828B-550D7A85DC88}" type="datetimeFigureOut">
              <a:rPr lang="he-IL" smtClean="0"/>
              <a:t>י"ח/סיון/תשע"ז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22A5-1B52-4C4E-95B1-44434686606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637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44D5-2C93-4274-828B-550D7A85DC88}" type="datetimeFigureOut">
              <a:rPr lang="he-IL" smtClean="0"/>
              <a:t>י"ח/סיון/תשע"ז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22A5-1B52-4C4E-95B1-44434686606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17259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44D5-2C93-4274-828B-550D7A85DC88}" type="datetimeFigureOut">
              <a:rPr lang="he-IL" smtClean="0"/>
              <a:t>י"ח/סיון/תשע"ז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22A5-1B52-4C4E-95B1-44434686606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4089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44D5-2C93-4274-828B-550D7A85DC88}" type="datetimeFigureOut">
              <a:rPr lang="he-IL" smtClean="0"/>
              <a:t>י"ח/סיון/תשע"ז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22A5-1B52-4C4E-95B1-44434686606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0807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44D5-2C93-4274-828B-550D7A85DC88}" type="datetimeFigureOut">
              <a:rPr lang="he-IL" smtClean="0"/>
              <a:t>י"ח/סיון/תשע"ז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22A5-1B52-4C4E-95B1-44434686606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6190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444D5-2C93-4274-828B-550D7A85DC88}" type="datetimeFigureOut">
              <a:rPr lang="he-IL" smtClean="0"/>
              <a:t>י"ח/סיון/תשע"ז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D22A5-1B52-4C4E-95B1-44434686606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958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2279650" y="476251"/>
            <a:ext cx="7772400" cy="14700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r" rtl="1" eaLnBrk="0" hangingPunct="0">
              <a:spcBef>
                <a:spcPct val="20000"/>
              </a:spcBef>
              <a:buChar char="•"/>
              <a:defRPr sz="320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r" rtl="1" eaLnBrk="0" hangingPunct="0">
              <a:spcBef>
                <a:spcPct val="20000"/>
              </a:spcBef>
              <a:buChar char="–"/>
              <a:defRPr sz="280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har char="•"/>
              <a:defRPr sz="240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00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00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he-IL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תהליך הייזום</a:t>
            </a:r>
          </a:p>
          <a:p>
            <a:pPr algn="ctr">
              <a:buFontTx/>
              <a:buNone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Project Charter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fr-FR" altLang="en-US" sz="4000" i="1" dirty="0">
              <a:solidFill>
                <a:srgbClr val="002060"/>
              </a:solidFill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3546475" y="23495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endParaRPr lang="en-US" sz="3200" b="1" dirty="0">
              <a:solidFill>
                <a:srgbClr val="02020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590676"/>
            <a:ext cx="6624638" cy="474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altLang="he-IL" dirty="0" smtClean="0"/>
          </a:p>
        </p:txBody>
      </p:sp>
      <p:sp>
        <p:nvSpPr>
          <p:cNvPr id="21510" name="מציין מיקום של טבלה 2"/>
          <p:cNvSpPr>
            <a:spLocks noGrp="1" noTextEdit="1"/>
          </p:cNvSpPr>
          <p:nvPr>
            <p:ph type="tbl" idx="1"/>
          </p:nvPr>
        </p:nvSpPr>
        <p:spPr>
          <a:xfrm>
            <a:off x="2330450" y="1489076"/>
            <a:ext cx="8229600" cy="4949825"/>
          </a:xfrm>
        </p:spPr>
      </p:sp>
    </p:spTree>
    <p:extLst>
      <p:ext uri="{BB962C8B-B14F-4D97-AF65-F5344CB8AC3E}">
        <p14:creationId xmlns:p14="http://schemas.microsoft.com/office/powerpoint/2010/main" val="132352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altLang="en-US" b="1" smtClean="0"/>
              <a:t>תכנון ניהול  בעלי העניין</a:t>
            </a:r>
            <a:endParaRPr lang="fr-FR" altLang="en-US" b="1" smtClean="0"/>
          </a:p>
        </p:txBody>
      </p:sp>
      <p:graphicFrame>
        <p:nvGraphicFramePr>
          <p:cNvPr id="216094" name="Group 30"/>
          <p:cNvGraphicFramePr>
            <a:graphicFrameLocks noGrp="1"/>
          </p:cNvGraphicFramePr>
          <p:nvPr>
            <p:ph type="tbl" idx="1"/>
          </p:nvPr>
        </p:nvGraphicFramePr>
        <p:xfrm>
          <a:off x="1970088" y="1600200"/>
          <a:ext cx="8229600" cy="2933700"/>
        </p:xfrm>
        <a:graphic>
          <a:graphicData uri="http://schemas.openxmlformats.org/drawingml/2006/table">
            <a:tbl>
              <a:tblPr rtl="1"/>
              <a:tblGrid>
                <a:gridCol w="164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0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8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6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0812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בעל העניין</a:t>
                      </a:r>
                      <a:endParaRPr kumimoji="0" lang="fr-F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צרכים</a:t>
                      </a:r>
                      <a:endParaRPr kumimoji="0" lang="fr-FR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אופי המעורבות</a:t>
                      </a:r>
                      <a:endParaRPr kumimoji="0" lang="fr-F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יכולת להכשיל את הפרויקט</a:t>
                      </a:r>
                      <a:endParaRPr kumimoji="0" lang="fr-FR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אופי ההשפעה  על פרויקט</a:t>
                      </a:r>
                      <a:endParaRPr kumimoji="0" lang="fr-FR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3750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25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600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כותרת 1"/>
          <p:cNvSpPr>
            <a:spLocks noGrp="1"/>
          </p:cNvSpPr>
          <p:nvPr>
            <p:ph type="title"/>
          </p:nvPr>
        </p:nvSpPr>
        <p:spPr>
          <a:xfrm>
            <a:off x="2135188" y="333375"/>
            <a:ext cx="6324600" cy="762000"/>
          </a:xfrm>
        </p:spPr>
        <p:txBody>
          <a:bodyPr/>
          <a:lstStyle/>
          <a:p>
            <a:r>
              <a:rPr lang="en-GB" altLang="en-US" b="1" smtClean="0"/>
              <a:t>Power and interest matrix</a:t>
            </a:r>
            <a:endParaRPr lang="en-US" altLang="en-US" b="1" smtClean="0"/>
          </a:p>
        </p:txBody>
      </p:sp>
      <p:pic>
        <p:nvPicPr>
          <p:cNvPr id="35843" name="Picture 5" descr="C11NF0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" t="2518" r="2832" b="7632"/>
          <a:stretch>
            <a:fillRect/>
          </a:stretch>
        </p:blipFill>
        <p:spPr bwMode="auto">
          <a:xfrm>
            <a:off x="2338388" y="1628775"/>
            <a:ext cx="7620000" cy="4343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45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altLang="en-US" b="1" smtClean="0"/>
              <a:t>מיפוי בעלי העניין</a:t>
            </a:r>
            <a:endParaRPr lang="en-US" altLang="en-US" b="1" smtClean="0"/>
          </a:p>
        </p:txBody>
      </p:sp>
      <p:graphicFrame>
        <p:nvGraphicFramePr>
          <p:cNvPr id="220163" name="Group 3"/>
          <p:cNvGraphicFramePr>
            <a:graphicFrameLocks noGrp="1"/>
          </p:cNvGraphicFramePr>
          <p:nvPr>
            <p:ph type="tbl" idx="1"/>
          </p:nvPr>
        </p:nvGraphicFramePr>
        <p:xfrm>
          <a:off x="1981200" y="1447800"/>
          <a:ext cx="8229600" cy="4114800"/>
        </p:xfrm>
        <a:graphic>
          <a:graphicData uri="http://schemas.openxmlformats.org/drawingml/2006/table">
            <a:tbl>
              <a:tblPr rtl="1"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2020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מוטיבציה נמוכה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2020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מוטיבציה בינונית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2020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מוטיבציה גבוהה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2020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נחיצות נמוכה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2020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2020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2020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2020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נחיצות בינונית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2020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2020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2020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2020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נחיצות גבוהה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2020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2020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2020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2020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6894" name="Oval 32"/>
          <p:cNvSpPr>
            <a:spLocks noChangeArrowheads="1"/>
          </p:cNvSpPr>
          <p:nvPr/>
        </p:nvSpPr>
        <p:spPr bwMode="auto">
          <a:xfrm>
            <a:off x="2279651" y="4687888"/>
            <a:ext cx="1223963" cy="6477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rgbClr val="55A1FD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lr>
                <a:srgbClr val="55A1FD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lr>
                <a:srgbClr val="55A1FD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lr>
                <a:srgbClr val="55A1FD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lr>
                <a:srgbClr val="55A1FD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A1FD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A1FD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A1FD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A1FD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e-IL" altLang="en-US" sz="2400" b="1">
                <a:solidFill>
                  <a:schemeClr val="bg1"/>
                </a:solidFill>
              </a:rPr>
              <a:t>בעל עניין</a:t>
            </a:r>
            <a:endParaRPr lang="en-US" altLang="en-US" sz="2400" b="1">
              <a:solidFill>
                <a:schemeClr val="bg1"/>
              </a:solidFill>
            </a:endParaRPr>
          </a:p>
        </p:txBody>
      </p:sp>
      <p:sp>
        <p:nvSpPr>
          <p:cNvPr id="36895" name="Oval 33"/>
          <p:cNvSpPr>
            <a:spLocks noChangeArrowheads="1"/>
          </p:cNvSpPr>
          <p:nvPr/>
        </p:nvSpPr>
        <p:spPr bwMode="auto">
          <a:xfrm>
            <a:off x="6456363" y="3644900"/>
            <a:ext cx="1223962" cy="6477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rgbClr val="55A1FD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lr>
                <a:srgbClr val="55A1FD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lr>
                <a:srgbClr val="55A1FD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lr>
                <a:srgbClr val="55A1FD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lr>
                <a:srgbClr val="55A1FD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A1FD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A1FD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A1FD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A1FD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e-IL" altLang="en-US" sz="2400" b="1">
                <a:solidFill>
                  <a:schemeClr val="bg1"/>
                </a:solidFill>
              </a:rPr>
              <a:t>בעל עניין</a:t>
            </a:r>
            <a:endParaRPr lang="en-US" altLang="en-US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59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altLang="en-US" b="1" smtClean="0"/>
              <a:t>ניהול מעורבות בעלי עניין</a:t>
            </a:r>
            <a:endParaRPr lang="en-US" altLang="en-US" b="1" smtClean="0"/>
          </a:p>
        </p:txBody>
      </p:sp>
      <p:graphicFrame>
        <p:nvGraphicFramePr>
          <p:cNvPr id="4" name="מציין מיקום של טבלה 3"/>
          <p:cNvGraphicFramePr>
            <a:graphicFrameLocks noGrp="1"/>
          </p:cNvGraphicFramePr>
          <p:nvPr>
            <p:ph type="tbl" idx="1"/>
          </p:nvPr>
        </p:nvGraphicFramePr>
        <p:xfrm>
          <a:off x="1992313" y="2133601"/>
          <a:ext cx="8229600" cy="1543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1623"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 smtClean="0"/>
                        <a:t>מוביל</a:t>
                      </a:r>
                      <a:endParaRPr lang="en-US" sz="1800" dirty="0"/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 smtClean="0"/>
                        <a:t>תומך</a:t>
                      </a:r>
                      <a:endParaRPr lang="en-US" sz="1800" dirty="0"/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 smtClean="0"/>
                        <a:t>ניטרלי</a:t>
                      </a:r>
                      <a:endParaRPr lang="en-US" sz="1800" dirty="0"/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 smtClean="0"/>
                        <a:t>מתנגד</a:t>
                      </a:r>
                      <a:endParaRPr lang="en-US" sz="1800" dirty="0"/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 smtClean="0"/>
                        <a:t>לא מודע</a:t>
                      </a:r>
                      <a:endParaRPr lang="en-US" sz="1800" dirty="0"/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 smtClean="0"/>
                        <a:t>בעל עניין</a:t>
                      </a:r>
                      <a:endParaRPr lang="en-US" sz="1800" dirty="0"/>
                    </a:p>
                  </a:txBody>
                  <a:tcPr marT="45675" marB="456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476">
                <a:tc>
                  <a:txBody>
                    <a:bodyPr/>
                    <a:lstStyle/>
                    <a:p>
                      <a:pPr algn="ctr" rtl="1"/>
                      <a:endParaRPr lang="en-US" sz="1800" dirty="0">
                        <a:solidFill>
                          <a:srgbClr val="0C0C0C"/>
                        </a:solidFill>
                      </a:endParaRPr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>
                          <a:solidFill>
                            <a:srgbClr val="0C0C0C"/>
                          </a:solidFill>
                        </a:rPr>
                        <a:t>D</a:t>
                      </a:r>
                      <a:endParaRPr lang="en-US" sz="1800" dirty="0">
                        <a:solidFill>
                          <a:srgbClr val="0C0C0C"/>
                        </a:solidFill>
                      </a:endParaRPr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pPr algn="ctr" rtl="1"/>
                      <a:endParaRPr lang="en-US" sz="1800">
                        <a:solidFill>
                          <a:srgbClr val="0C0C0C"/>
                        </a:solidFill>
                      </a:endParaRPr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pPr algn="ctr" rtl="1"/>
                      <a:endParaRPr lang="en-US" sz="1800">
                        <a:solidFill>
                          <a:srgbClr val="0C0C0C"/>
                        </a:solidFill>
                      </a:endParaRPr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>
                          <a:solidFill>
                            <a:srgbClr val="0C0C0C"/>
                          </a:solidFill>
                        </a:rPr>
                        <a:t>C</a:t>
                      </a:r>
                      <a:endParaRPr lang="en-US" sz="1800" dirty="0">
                        <a:solidFill>
                          <a:srgbClr val="0C0C0C"/>
                        </a:solidFill>
                      </a:endParaRPr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 smtClean="0">
                          <a:solidFill>
                            <a:srgbClr val="0C0C0C"/>
                          </a:solidFill>
                        </a:rPr>
                        <a:t>בעל עניין 1</a:t>
                      </a:r>
                      <a:endParaRPr lang="en-US" sz="1800" dirty="0" smtClean="0">
                        <a:solidFill>
                          <a:srgbClr val="0C0C0C"/>
                        </a:solidFill>
                      </a:endParaRPr>
                    </a:p>
                  </a:txBody>
                  <a:tcPr marT="45675" marB="456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476">
                <a:tc>
                  <a:txBody>
                    <a:bodyPr/>
                    <a:lstStyle/>
                    <a:p>
                      <a:pPr algn="ctr" rtl="1"/>
                      <a:endParaRPr lang="en-US" sz="1800">
                        <a:solidFill>
                          <a:srgbClr val="0C0C0C"/>
                        </a:solidFill>
                      </a:endParaRPr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>
                          <a:solidFill>
                            <a:srgbClr val="0C0C0C"/>
                          </a:solidFill>
                        </a:rPr>
                        <a:t>D</a:t>
                      </a:r>
                      <a:endParaRPr lang="en-US" sz="1800" dirty="0">
                        <a:solidFill>
                          <a:srgbClr val="0C0C0C"/>
                        </a:solidFill>
                      </a:endParaRPr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>
                          <a:solidFill>
                            <a:srgbClr val="0C0C0C"/>
                          </a:solidFill>
                        </a:rPr>
                        <a:t>C</a:t>
                      </a:r>
                      <a:endParaRPr lang="en-US" sz="1800" dirty="0">
                        <a:solidFill>
                          <a:srgbClr val="0C0C0C"/>
                        </a:solidFill>
                      </a:endParaRPr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pPr algn="ctr" rtl="1"/>
                      <a:endParaRPr lang="en-US" sz="1800">
                        <a:solidFill>
                          <a:srgbClr val="0C0C0C"/>
                        </a:solidFill>
                      </a:endParaRPr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pPr algn="ctr" rtl="1"/>
                      <a:endParaRPr lang="en-US" sz="1800">
                        <a:solidFill>
                          <a:srgbClr val="0C0C0C"/>
                        </a:solidFill>
                      </a:endParaRPr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 smtClean="0">
                          <a:solidFill>
                            <a:srgbClr val="0C0C0C"/>
                          </a:solidFill>
                        </a:rPr>
                        <a:t>בעל עניין 2</a:t>
                      </a:r>
                      <a:endParaRPr lang="en-US" sz="1800" dirty="0" smtClean="0">
                        <a:solidFill>
                          <a:srgbClr val="0C0C0C"/>
                        </a:solidFill>
                      </a:endParaRPr>
                    </a:p>
                  </a:txBody>
                  <a:tcPr marT="45675" marB="456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476">
                <a:tc>
                  <a:txBody>
                    <a:bodyPr/>
                    <a:lstStyle/>
                    <a:p>
                      <a:pPr algn="ctr" rtl="1"/>
                      <a:endParaRPr lang="en-US" sz="1800">
                        <a:solidFill>
                          <a:srgbClr val="0C0C0C"/>
                        </a:solidFill>
                      </a:endParaRPr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>
                          <a:solidFill>
                            <a:srgbClr val="0C0C0C"/>
                          </a:solidFill>
                        </a:rPr>
                        <a:t>C</a:t>
                      </a:r>
                      <a:r>
                        <a:rPr lang="he-IL" sz="1800" dirty="0" smtClean="0">
                          <a:solidFill>
                            <a:srgbClr val="0C0C0C"/>
                          </a:solidFill>
                        </a:rPr>
                        <a:t>,</a:t>
                      </a:r>
                      <a:r>
                        <a:rPr lang="en-US" sz="1800" dirty="0" smtClean="0">
                          <a:solidFill>
                            <a:srgbClr val="0C0C0C"/>
                          </a:solidFill>
                        </a:rPr>
                        <a:t>D</a:t>
                      </a:r>
                      <a:endParaRPr lang="en-US" sz="1800" dirty="0">
                        <a:solidFill>
                          <a:srgbClr val="0C0C0C"/>
                        </a:solidFill>
                      </a:endParaRPr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pPr algn="ctr" rtl="1"/>
                      <a:endParaRPr lang="en-US" sz="1800" dirty="0">
                        <a:solidFill>
                          <a:srgbClr val="0C0C0C"/>
                        </a:solidFill>
                      </a:endParaRPr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pPr algn="ctr" rtl="1"/>
                      <a:endParaRPr lang="en-US" sz="1800" dirty="0">
                        <a:solidFill>
                          <a:srgbClr val="0C0C0C"/>
                        </a:solidFill>
                      </a:endParaRPr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pPr algn="ctr" rtl="1"/>
                      <a:endParaRPr lang="en-US" sz="1800" dirty="0">
                        <a:solidFill>
                          <a:srgbClr val="0C0C0C"/>
                        </a:solidFill>
                      </a:endParaRPr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 smtClean="0">
                          <a:solidFill>
                            <a:srgbClr val="0C0C0C"/>
                          </a:solidFill>
                        </a:rPr>
                        <a:t>בעל עניין 3</a:t>
                      </a:r>
                      <a:endParaRPr lang="en-US" sz="1800" dirty="0" smtClean="0">
                        <a:solidFill>
                          <a:srgbClr val="0C0C0C"/>
                        </a:solidFill>
                      </a:endParaRPr>
                    </a:p>
                  </a:txBody>
                  <a:tcPr marT="45675" marB="456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8952" name="TextBox 4"/>
          <p:cNvSpPr txBox="1">
            <a:spLocks noChangeArrowheads="1"/>
          </p:cNvSpPr>
          <p:nvPr/>
        </p:nvSpPr>
        <p:spPr bwMode="auto">
          <a:xfrm>
            <a:off x="8078789" y="4292601"/>
            <a:ext cx="17459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rgbClr val="55A1FD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lr>
                <a:srgbClr val="55A1FD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lr>
                <a:srgbClr val="55A1FD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lr>
                <a:srgbClr val="55A1FD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lr>
                <a:srgbClr val="55A1FD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A1FD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A1FD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A1FD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A1FD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en-US" sz="1800" b="1">
                <a:solidFill>
                  <a:srgbClr val="0C0C0C"/>
                </a:solidFill>
                <a:latin typeface="Arial" panose="020B0604020202020204" pitchFamily="34" charset="0"/>
              </a:rPr>
              <a:t>מקרא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C0C0C"/>
                </a:solidFill>
                <a:latin typeface="Arial" panose="020B0604020202020204" pitchFamily="34" charset="0"/>
              </a:rPr>
              <a:t>C</a:t>
            </a:r>
            <a:r>
              <a:rPr lang="he-IL" altLang="en-US" sz="1800">
                <a:solidFill>
                  <a:srgbClr val="0C0C0C"/>
                </a:solidFill>
                <a:latin typeface="Arial" panose="020B0604020202020204" pitchFamily="34" charset="0"/>
              </a:rPr>
              <a:t> מעורבות עדכנית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C0C0C"/>
                </a:solidFill>
                <a:latin typeface="Arial" panose="020B0604020202020204" pitchFamily="34" charset="0"/>
              </a:rPr>
              <a:t>D</a:t>
            </a:r>
            <a:r>
              <a:rPr lang="he-IL" altLang="en-US" sz="1800">
                <a:solidFill>
                  <a:srgbClr val="0C0C0C"/>
                </a:solidFill>
                <a:latin typeface="Arial" panose="020B0604020202020204" pitchFamily="34" charset="0"/>
              </a:rPr>
              <a:t> מעורבות רצויה</a:t>
            </a:r>
          </a:p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C0C0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62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 flipH="1">
            <a:off x="1524000" y="990601"/>
            <a:ext cx="9144000" cy="5865813"/>
          </a:xfrm>
          <a:custGeom>
            <a:avLst/>
            <a:gdLst/>
            <a:ahLst/>
            <a:cxnLst>
              <a:cxn ang="0">
                <a:pos x="0" y="3312"/>
              </a:cxn>
              <a:cxn ang="0">
                <a:pos x="176" y="3326"/>
              </a:cxn>
              <a:cxn ang="0">
                <a:pos x="462" y="3336"/>
              </a:cxn>
              <a:cxn ang="0">
                <a:pos x="748" y="3338"/>
              </a:cxn>
              <a:cxn ang="0">
                <a:pos x="966" y="3332"/>
              </a:cxn>
              <a:cxn ang="0">
                <a:pos x="1204" y="3320"/>
              </a:cxn>
              <a:cxn ang="0">
                <a:pos x="1458" y="3300"/>
              </a:cxn>
              <a:cxn ang="0">
                <a:pos x="1724" y="3270"/>
              </a:cxn>
              <a:cxn ang="0">
                <a:pos x="2000" y="3228"/>
              </a:cxn>
              <a:cxn ang="0">
                <a:pos x="2282" y="3174"/>
              </a:cxn>
              <a:cxn ang="0">
                <a:pos x="2568" y="3106"/>
              </a:cxn>
              <a:cxn ang="0">
                <a:pos x="2856" y="3022"/>
              </a:cxn>
              <a:cxn ang="0">
                <a:pos x="3140" y="2922"/>
              </a:cxn>
              <a:cxn ang="0">
                <a:pos x="3280" y="2864"/>
              </a:cxn>
              <a:cxn ang="0">
                <a:pos x="3370" y="2824"/>
              </a:cxn>
              <a:cxn ang="0">
                <a:pos x="3546" y="2740"/>
              </a:cxn>
              <a:cxn ang="0">
                <a:pos x="3718" y="2648"/>
              </a:cxn>
              <a:cxn ang="0">
                <a:pos x="3886" y="2552"/>
              </a:cxn>
              <a:cxn ang="0">
                <a:pos x="4048" y="2450"/>
              </a:cxn>
              <a:cxn ang="0">
                <a:pos x="4204" y="2346"/>
              </a:cxn>
              <a:cxn ang="0">
                <a:pos x="4356" y="2236"/>
              </a:cxn>
              <a:cxn ang="0">
                <a:pos x="4502" y="2122"/>
              </a:cxn>
              <a:cxn ang="0">
                <a:pos x="4644" y="2008"/>
              </a:cxn>
              <a:cxn ang="0">
                <a:pos x="4846" y="1832"/>
              </a:cxn>
              <a:cxn ang="0">
                <a:pos x="5098" y="1592"/>
              </a:cxn>
              <a:cxn ang="0">
                <a:pos x="5326" y="1354"/>
              </a:cxn>
              <a:cxn ang="0">
                <a:pos x="5534" y="1120"/>
              </a:cxn>
              <a:cxn ang="0">
                <a:pos x="5718" y="896"/>
              </a:cxn>
              <a:cxn ang="0">
                <a:pos x="5880" y="686"/>
              </a:cxn>
              <a:cxn ang="0">
                <a:pos x="6018" y="496"/>
              </a:cxn>
              <a:cxn ang="0">
                <a:pos x="6130" y="330"/>
              </a:cxn>
              <a:cxn ang="0">
                <a:pos x="6284" y="88"/>
              </a:cxn>
              <a:cxn ang="0">
                <a:pos x="6336" y="0"/>
              </a:cxn>
              <a:cxn ang="0">
                <a:pos x="0" y="4160"/>
              </a:cxn>
            </a:cxnLst>
            <a:rect l="0" t="0" r="r" b="b"/>
            <a:pathLst>
              <a:path w="6336" h="4160">
                <a:moveTo>
                  <a:pt x="0" y="3312"/>
                </a:moveTo>
                <a:lnTo>
                  <a:pt x="0" y="3312"/>
                </a:lnTo>
                <a:lnTo>
                  <a:pt x="80" y="3318"/>
                </a:lnTo>
                <a:lnTo>
                  <a:pt x="176" y="3326"/>
                </a:lnTo>
                <a:lnTo>
                  <a:pt x="304" y="3332"/>
                </a:lnTo>
                <a:lnTo>
                  <a:pt x="462" y="3336"/>
                </a:lnTo>
                <a:lnTo>
                  <a:pt x="646" y="3338"/>
                </a:lnTo>
                <a:lnTo>
                  <a:pt x="748" y="3338"/>
                </a:lnTo>
                <a:lnTo>
                  <a:pt x="854" y="3336"/>
                </a:lnTo>
                <a:lnTo>
                  <a:pt x="966" y="3332"/>
                </a:lnTo>
                <a:lnTo>
                  <a:pt x="1082" y="3328"/>
                </a:lnTo>
                <a:lnTo>
                  <a:pt x="1204" y="3320"/>
                </a:lnTo>
                <a:lnTo>
                  <a:pt x="1328" y="3312"/>
                </a:lnTo>
                <a:lnTo>
                  <a:pt x="1458" y="3300"/>
                </a:lnTo>
                <a:lnTo>
                  <a:pt x="1590" y="3286"/>
                </a:lnTo>
                <a:lnTo>
                  <a:pt x="1724" y="3270"/>
                </a:lnTo>
                <a:lnTo>
                  <a:pt x="1860" y="3250"/>
                </a:lnTo>
                <a:lnTo>
                  <a:pt x="2000" y="3228"/>
                </a:lnTo>
                <a:lnTo>
                  <a:pt x="2140" y="3204"/>
                </a:lnTo>
                <a:lnTo>
                  <a:pt x="2282" y="3174"/>
                </a:lnTo>
                <a:lnTo>
                  <a:pt x="2426" y="3142"/>
                </a:lnTo>
                <a:lnTo>
                  <a:pt x="2568" y="3106"/>
                </a:lnTo>
                <a:lnTo>
                  <a:pt x="2712" y="3066"/>
                </a:lnTo>
                <a:lnTo>
                  <a:pt x="2856" y="3022"/>
                </a:lnTo>
                <a:lnTo>
                  <a:pt x="2998" y="2974"/>
                </a:lnTo>
                <a:lnTo>
                  <a:pt x="3140" y="2922"/>
                </a:lnTo>
                <a:lnTo>
                  <a:pt x="3210" y="2894"/>
                </a:lnTo>
                <a:lnTo>
                  <a:pt x="3280" y="2864"/>
                </a:lnTo>
                <a:lnTo>
                  <a:pt x="3280" y="2864"/>
                </a:lnTo>
                <a:lnTo>
                  <a:pt x="3370" y="2824"/>
                </a:lnTo>
                <a:lnTo>
                  <a:pt x="3460" y="2782"/>
                </a:lnTo>
                <a:lnTo>
                  <a:pt x="3546" y="2740"/>
                </a:lnTo>
                <a:lnTo>
                  <a:pt x="3634" y="2694"/>
                </a:lnTo>
                <a:lnTo>
                  <a:pt x="3718" y="2648"/>
                </a:lnTo>
                <a:lnTo>
                  <a:pt x="3802" y="2602"/>
                </a:lnTo>
                <a:lnTo>
                  <a:pt x="3886" y="2552"/>
                </a:lnTo>
                <a:lnTo>
                  <a:pt x="3968" y="2502"/>
                </a:lnTo>
                <a:lnTo>
                  <a:pt x="4048" y="2450"/>
                </a:lnTo>
                <a:lnTo>
                  <a:pt x="4126" y="2398"/>
                </a:lnTo>
                <a:lnTo>
                  <a:pt x="4204" y="2346"/>
                </a:lnTo>
                <a:lnTo>
                  <a:pt x="4280" y="2290"/>
                </a:lnTo>
                <a:lnTo>
                  <a:pt x="4356" y="2236"/>
                </a:lnTo>
                <a:lnTo>
                  <a:pt x="4430" y="2180"/>
                </a:lnTo>
                <a:lnTo>
                  <a:pt x="4502" y="2122"/>
                </a:lnTo>
                <a:lnTo>
                  <a:pt x="4574" y="2066"/>
                </a:lnTo>
                <a:lnTo>
                  <a:pt x="4644" y="2008"/>
                </a:lnTo>
                <a:lnTo>
                  <a:pt x="4714" y="1950"/>
                </a:lnTo>
                <a:lnTo>
                  <a:pt x="4846" y="1832"/>
                </a:lnTo>
                <a:lnTo>
                  <a:pt x="4974" y="1712"/>
                </a:lnTo>
                <a:lnTo>
                  <a:pt x="5098" y="1592"/>
                </a:lnTo>
                <a:lnTo>
                  <a:pt x="5216" y="1472"/>
                </a:lnTo>
                <a:lnTo>
                  <a:pt x="5326" y="1354"/>
                </a:lnTo>
                <a:lnTo>
                  <a:pt x="5434" y="1236"/>
                </a:lnTo>
                <a:lnTo>
                  <a:pt x="5534" y="1120"/>
                </a:lnTo>
                <a:lnTo>
                  <a:pt x="5630" y="1006"/>
                </a:lnTo>
                <a:lnTo>
                  <a:pt x="5718" y="896"/>
                </a:lnTo>
                <a:lnTo>
                  <a:pt x="5802" y="790"/>
                </a:lnTo>
                <a:lnTo>
                  <a:pt x="5880" y="686"/>
                </a:lnTo>
                <a:lnTo>
                  <a:pt x="5952" y="590"/>
                </a:lnTo>
                <a:lnTo>
                  <a:pt x="6018" y="496"/>
                </a:lnTo>
                <a:lnTo>
                  <a:pt x="6076" y="410"/>
                </a:lnTo>
                <a:lnTo>
                  <a:pt x="6130" y="330"/>
                </a:lnTo>
                <a:lnTo>
                  <a:pt x="6220" y="194"/>
                </a:lnTo>
                <a:lnTo>
                  <a:pt x="6284" y="88"/>
                </a:lnTo>
                <a:lnTo>
                  <a:pt x="6322" y="24"/>
                </a:lnTo>
                <a:lnTo>
                  <a:pt x="6336" y="0"/>
                </a:lnTo>
                <a:lnTo>
                  <a:pt x="6336" y="4160"/>
                </a:lnTo>
                <a:lnTo>
                  <a:pt x="0" y="4160"/>
                </a:lnTo>
                <a:lnTo>
                  <a:pt x="0" y="3312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alpha val="15000"/>
                </a:schemeClr>
              </a:gs>
              <a:gs pos="50000">
                <a:schemeClr val="bg1">
                  <a:lumMod val="85000"/>
                  <a:alpha val="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1905000" y="228600"/>
            <a:ext cx="8382000" cy="666750"/>
          </a:xfrm>
          <a:prstGeom prst="rect">
            <a:avLst/>
          </a:prstGeom>
        </p:spPr>
        <p:txBody>
          <a:bodyPr/>
          <a:lstStyle/>
          <a:p>
            <a:pPr defTabSz="914363">
              <a:lnSpc>
                <a:spcPct val="90000"/>
              </a:lnSpc>
              <a:defRPr/>
            </a:pPr>
            <a:r>
              <a:rPr lang="he-IL" sz="4000" spc="-150" dirty="0">
                <a:ln w="3175">
                  <a:noFill/>
                </a:ln>
                <a:latin typeface="+mj-lt"/>
                <a:cs typeface="Arial" charset="0"/>
              </a:rPr>
              <a:t>ניתוח בעלי עניין / גורמים מעורבים בפרויקט</a:t>
            </a:r>
            <a:endParaRPr lang="en-US" sz="4000" spc="-150" dirty="0">
              <a:ln w="3175">
                <a:noFill/>
              </a:ln>
              <a:latin typeface="+mj-lt"/>
              <a:cs typeface="Arial" charset="0"/>
            </a:endParaRPr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1752600" y="1219200"/>
            <a:ext cx="8610600" cy="51054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460375" indent="-460375" defTabSz="914363">
              <a:lnSpc>
                <a:spcPct val="90000"/>
              </a:lnSpc>
              <a:spcBef>
                <a:spcPts val="1800"/>
              </a:spcBef>
              <a:buSzPct val="85000"/>
              <a:buBlip>
                <a:blip r:embed="rId3"/>
              </a:buBlip>
              <a:defRPr/>
            </a:pP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מיהם "בעלי העניין" בפרויקט?</a:t>
            </a:r>
          </a:p>
          <a:p>
            <a:pPr marL="917557" lvl="1" indent="-460375">
              <a:lnSpc>
                <a:spcPct val="90000"/>
              </a:lnSpc>
              <a:spcBef>
                <a:spcPts val="1800"/>
              </a:spcBef>
              <a:buSzPct val="85000"/>
              <a:buBlip>
                <a:blip r:embed="rId3"/>
              </a:buBlip>
              <a:defRPr/>
            </a:pP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כל מי שמעורב בצורה אקטיבית בפרויקט [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PMBoK</a:t>
            </a: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</a:p>
          <a:p>
            <a:pPr marL="917557" lvl="1" indent="-460375">
              <a:lnSpc>
                <a:spcPct val="90000"/>
              </a:lnSpc>
              <a:spcBef>
                <a:spcPts val="1800"/>
              </a:spcBef>
              <a:buSzPct val="85000"/>
              <a:buBlip>
                <a:blip r:embed="rId3"/>
              </a:buBlip>
              <a:defRPr/>
            </a:pP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כאלה שהאינטרסים שלהם מושפעים לטובה/לרעה מהפרויקט [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PMBoK</a:t>
            </a: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</a:p>
          <a:p>
            <a:pPr marL="460375" indent="-460375">
              <a:lnSpc>
                <a:spcPct val="90000"/>
              </a:lnSpc>
              <a:spcBef>
                <a:spcPts val="1800"/>
              </a:spcBef>
              <a:buSzPct val="85000"/>
              <a:buBlip>
                <a:blip r:embed="rId3"/>
              </a:buBlip>
              <a:defRPr/>
            </a:pP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דוגמא לבעלי עניין:</a:t>
            </a:r>
          </a:p>
          <a:p>
            <a:pPr marL="917557" lvl="1" indent="-460375">
              <a:lnSpc>
                <a:spcPct val="90000"/>
              </a:lnSpc>
              <a:spcBef>
                <a:spcPts val="1800"/>
              </a:spcBef>
              <a:buSzPct val="85000"/>
              <a:buBlip>
                <a:blip r:embed="rId3"/>
              </a:buBlip>
              <a:defRPr/>
            </a:pP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צוותים מבצעים (יכול להשתנות במהלך הפרויקט), כולל ספקים וקבלני משנה</a:t>
            </a:r>
          </a:p>
          <a:p>
            <a:pPr marL="917557" lvl="1" indent="-460375">
              <a:lnSpc>
                <a:spcPct val="90000"/>
              </a:lnSpc>
              <a:spcBef>
                <a:spcPts val="1800"/>
              </a:spcBef>
              <a:buSzPct val="85000"/>
              <a:buBlip>
                <a:blip r:embed="rId3"/>
              </a:buBlip>
              <a:defRPr/>
            </a:pP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משתמשים סופיים / צרכנים</a:t>
            </a:r>
          </a:p>
          <a:p>
            <a:pPr marL="917557" lvl="1" indent="-460375">
              <a:lnSpc>
                <a:spcPct val="90000"/>
              </a:lnSpc>
              <a:spcBef>
                <a:spcPts val="1800"/>
              </a:spcBef>
              <a:buSzPct val="85000"/>
              <a:buBlip>
                <a:blip r:embed="rId3"/>
              </a:buBlip>
              <a:defRPr/>
            </a:pP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לקוחות (פנימי וחיצוני)</a:t>
            </a:r>
          </a:p>
          <a:p>
            <a:pPr marL="917557" lvl="1" indent="-460375">
              <a:lnSpc>
                <a:spcPct val="90000"/>
              </a:lnSpc>
              <a:spcBef>
                <a:spcPts val="1800"/>
              </a:spcBef>
              <a:buSzPct val="85000"/>
              <a:buBlip>
                <a:blip r:embed="rId3"/>
              </a:buBlip>
              <a:defRPr/>
            </a:pP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גופים מפקחים (ממשלה / שלטון מקומי)</a:t>
            </a:r>
          </a:p>
          <a:p>
            <a:pPr marL="917557" lvl="1" indent="-460375">
              <a:lnSpc>
                <a:spcPct val="90000"/>
              </a:lnSpc>
              <a:spcBef>
                <a:spcPts val="1800"/>
              </a:spcBef>
              <a:buSzPct val="85000"/>
              <a:buBlip>
                <a:blip r:embed="rId3"/>
              </a:buBlip>
              <a:defRPr/>
            </a:pP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הנהלה</a:t>
            </a:r>
          </a:p>
          <a:p>
            <a:pPr marL="917557" lvl="1" indent="-460375">
              <a:lnSpc>
                <a:spcPct val="90000"/>
              </a:lnSpc>
              <a:spcBef>
                <a:spcPts val="1800"/>
              </a:spcBef>
              <a:buSzPct val="85000"/>
              <a:buBlip>
                <a:blip r:embed="rId3"/>
              </a:buBlip>
              <a:defRPr/>
            </a:pP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תורמים</a:t>
            </a:r>
          </a:p>
          <a:p>
            <a:pPr marL="917557" lvl="1" indent="-460375">
              <a:lnSpc>
                <a:spcPct val="90000"/>
              </a:lnSpc>
              <a:spcBef>
                <a:spcPts val="1800"/>
              </a:spcBef>
              <a:buSzPct val="85000"/>
              <a:buBlip>
                <a:blip r:embed="rId3"/>
              </a:buBlip>
              <a:defRPr/>
            </a:pP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כלי תקשורת</a:t>
            </a:r>
          </a:p>
          <a:p>
            <a:pPr marL="917557" lvl="1" indent="-460375">
              <a:lnSpc>
                <a:spcPct val="90000"/>
              </a:lnSpc>
              <a:spcBef>
                <a:spcPts val="1800"/>
              </a:spcBef>
              <a:buSzPct val="85000"/>
              <a:buBlip>
                <a:blip r:embed="rId3"/>
              </a:buBlip>
              <a:defRPr/>
            </a:pP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שותפים עסקיים</a:t>
            </a:r>
          </a:p>
        </p:txBody>
      </p:sp>
      <p:sp>
        <p:nvSpPr>
          <p:cNvPr id="39941" name="מציין מיקום של תאריך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e-IL" altLang="he-IL">
                <a:solidFill>
                  <a:srgbClr val="1F1F5F"/>
                </a:solidFill>
                <a:cs typeface="FrankRuehl" panose="020E0503060101010101" pitchFamily="34" charset="-79"/>
              </a:rPr>
              <a:t>פוזיטרון בע"מ פרויקטים והדרכה </a:t>
            </a:r>
            <a:endParaRPr lang="en-US" altLang="he-IL" sz="2000">
              <a:solidFill>
                <a:srgbClr val="1F1F5F"/>
              </a:solidFill>
              <a:cs typeface="FrankRuehl" panose="020E0503060101010101" pitchFamily="34" charset="-79"/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he-IL" smtClean="0"/>
              <a:t>©</a:t>
            </a:r>
            <a:r>
              <a:rPr lang="he-IL" altLang="he-IL" smtClean="0"/>
              <a:t> </a:t>
            </a:r>
            <a:r>
              <a:rPr lang="he-IL" altLang="he-IL" sz="1600"/>
              <a:t>כל הזכויות שמורות</a:t>
            </a:r>
            <a:endParaRPr lang="en-US" altLang="he-IL" sz="1600"/>
          </a:p>
        </p:txBody>
      </p:sp>
    </p:spTree>
    <p:extLst>
      <p:ext uri="{BB962C8B-B14F-4D97-AF65-F5344CB8AC3E}">
        <p14:creationId xmlns:p14="http://schemas.microsoft.com/office/powerpoint/2010/main" val="6407545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 flipH="1">
            <a:off x="1524000" y="990601"/>
            <a:ext cx="9144000" cy="5865813"/>
          </a:xfrm>
          <a:custGeom>
            <a:avLst/>
            <a:gdLst/>
            <a:ahLst/>
            <a:cxnLst>
              <a:cxn ang="0">
                <a:pos x="0" y="3312"/>
              </a:cxn>
              <a:cxn ang="0">
                <a:pos x="176" y="3326"/>
              </a:cxn>
              <a:cxn ang="0">
                <a:pos x="462" y="3336"/>
              </a:cxn>
              <a:cxn ang="0">
                <a:pos x="748" y="3338"/>
              </a:cxn>
              <a:cxn ang="0">
                <a:pos x="966" y="3332"/>
              </a:cxn>
              <a:cxn ang="0">
                <a:pos x="1204" y="3320"/>
              </a:cxn>
              <a:cxn ang="0">
                <a:pos x="1458" y="3300"/>
              </a:cxn>
              <a:cxn ang="0">
                <a:pos x="1724" y="3270"/>
              </a:cxn>
              <a:cxn ang="0">
                <a:pos x="2000" y="3228"/>
              </a:cxn>
              <a:cxn ang="0">
                <a:pos x="2282" y="3174"/>
              </a:cxn>
              <a:cxn ang="0">
                <a:pos x="2568" y="3106"/>
              </a:cxn>
              <a:cxn ang="0">
                <a:pos x="2856" y="3022"/>
              </a:cxn>
              <a:cxn ang="0">
                <a:pos x="3140" y="2922"/>
              </a:cxn>
              <a:cxn ang="0">
                <a:pos x="3280" y="2864"/>
              </a:cxn>
              <a:cxn ang="0">
                <a:pos x="3370" y="2824"/>
              </a:cxn>
              <a:cxn ang="0">
                <a:pos x="3546" y="2740"/>
              </a:cxn>
              <a:cxn ang="0">
                <a:pos x="3718" y="2648"/>
              </a:cxn>
              <a:cxn ang="0">
                <a:pos x="3886" y="2552"/>
              </a:cxn>
              <a:cxn ang="0">
                <a:pos x="4048" y="2450"/>
              </a:cxn>
              <a:cxn ang="0">
                <a:pos x="4204" y="2346"/>
              </a:cxn>
              <a:cxn ang="0">
                <a:pos x="4356" y="2236"/>
              </a:cxn>
              <a:cxn ang="0">
                <a:pos x="4502" y="2122"/>
              </a:cxn>
              <a:cxn ang="0">
                <a:pos x="4644" y="2008"/>
              </a:cxn>
              <a:cxn ang="0">
                <a:pos x="4846" y="1832"/>
              </a:cxn>
              <a:cxn ang="0">
                <a:pos x="5098" y="1592"/>
              </a:cxn>
              <a:cxn ang="0">
                <a:pos x="5326" y="1354"/>
              </a:cxn>
              <a:cxn ang="0">
                <a:pos x="5534" y="1120"/>
              </a:cxn>
              <a:cxn ang="0">
                <a:pos x="5718" y="896"/>
              </a:cxn>
              <a:cxn ang="0">
                <a:pos x="5880" y="686"/>
              </a:cxn>
              <a:cxn ang="0">
                <a:pos x="6018" y="496"/>
              </a:cxn>
              <a:cxn ang="0">
                <a:pos x="6130" y="330"/>
              </a:cxn>
              <a:cxn ang="0">
                <a:pos x="6284" y="88"/>
              </a:cxn>
              <a:cxn ang="0">
                <a:pos x="6336" y="0"/>
              </a:cxn>
              <a:cxn ang="0">
                <a:pos x="0" y="4160"/>
              </a:cxn>
            </a:cxnLst>
            <a:rect l="0" t="0" r="r" b="b"/>
            <a:pathLst>
              <a:path w="6336" h="4160">
                <a:moveTo>
                  <a:pt x="0" y="3312"/>
                </a:moveTo>
                <a:lnTo>
                  <a:pt x="0" y="3312"/>
                </a:lnTo>
                <a:lnTo>
                  <a:pt x="80" y="3318"/>
                </a:lnTo>
                <a:lnTo>
                  <a:pt x="176" y="3326"/>
                </a:lnTo>
                <a:lnTo>
                  <a:pt x="304" y="3332"/>
                </a:lnTo>
                <a:lnTo>
                  <a:pt x="462" y="3336"/>
                </a:lnTo>
                <a:lnTo>
                  <a:pt x="646" y="3338"/>
                </a:lnTo>
                <a:lnTo>
                  <a:pt x="748" y="3338"/>
                </a:lnTo>
                <a:lnTo>
                  <a:pt x="854" y="3336"/>
                </a:lnTo>
                <a:lnTo>
                  <a:pt x="966" y="3332"/>
                </a:lnTo>
                <a:lnTo>
                  <a:pt x="1082" y="3328"/>
                </a:lnTo>
                <a:lnTo>
                  <a:pt x="1204" y="3320"/>
                </a:lnTo>
                <a:lnTo>
                  <a:pt x="1328" y="3312"/>
                </a:lnTo>
                <a:lnTo>
                  <a:pt x="1458" y="3300"/>
                </a:lnTo>
                <a:lnTo>
                  <a:pt x="1590" y="3286"/>
                </a:lnTo>
                <a:lnTo>
                  <a:pt x="1724" y="3270"/>
                </a:lnTo>
                <a:lnTo>
                  <a:pt x="1860" y="3250"/>
                </a:lnTo>
                <a:lnTo>
                  <a:pt x="2000" y="3228"/>
                </a:lnTo>
                <a:lnTo>
                  <a:pt x="2140" y="3204"/>
                </a:lnTo>
                <a:lnTo>
                  <a:pt x="2282" y="3174"/>
                </a:lnTo>
                <a:lnTo>
                  <a:pt x="2426" y="3142"/>
                </a:lnTo>
                <a:lnTo>
                  <a:pt x="2568" y="3106"/>
                </a:lnTo>
                <a:lnTo>
                  <a:pt x="2712" y="3066"/>
                </a:lnTo>
                <a:lnTo>
                  <a:pt x="2856" y="3022"/>
                </a:lnTo>
                <a:lnTo>
                  <a:pt x="2998" y="2974"/>
                </a:lnTo>
                <a:lnTo>
                  <a:pt x="3140" y="2922"/>
                </a:lnTo>
                <a:lnTo>
                  <a:pt x="3210" y="2894"/>
                </a:lnTo>
                <a:lnTo>
                  <a:pt x="3280" y="2864"/>
                </a:lnTo>
                <a:lnTo>
                  <a:pt x="3280" y="2864"/>
                </a:lnTo>
                <a:lnTo>
                  <a:pt x="3370" y="2824"/>
                </a:lnTo>
                <a:lnTo>
                  <a:pt x="3460" y="2782"/>
                </a:lnTo>
                <a:lnTo>
                  <a:pt x="3546" y="2740"/>
                </a:lnTo>
                <a:lnTo>
                  <a:pt x="3634" y="2694"/>
                </a:lnTo>
                <a:lnTo>
                  <a:pt x="3718" y="2648"/>
                </a:lnTo>
                <a:lnTo>
                  <a:pt x="3802" y="2602"/>
                </a:lnTo>
                <a:lnTo>
                  <a:pt x="3886" y="2552"/>
                </a:lnTo>
                <a:lnTo>
                  <a:pt x="3968" y="2502"/>
                </a:lnTo>
                <a:lnTo>
                  <a:pt x="4048" y="2450"/>
                </a:lnTo>
                <a:lnTo>
                  <a:pt x="4126" y="2398"/>
                </a:lnTo>
                <a:lnTo>
                  <a:pt x="4204" y="2346"/>
                </a:lnTo>
                <a:lnTo>
                  <a:pt x="4280" y="2290"/>
                </a:lnTo>
                <a:lnTo>
                  <a:pt x="4356" y="2236"/>
                </a:lnTo>
                <a:lnTo>
                  <a:pt x="4430" y="2180"/>
                </a:lnTo>
                <a:lnTo>
                  <a:pt x="4502" y="2122"/>
                </a:lnTo>
                <a:lnTo>
                  <a:pt x="4574" y="2066"/>
                </a:lnTo>
                <a:lnTo>
                  <a:pt x="4644" y="2008"/>
                </a:lnTo>
                <a:lnTo>
                  <a:pt x="4714" y="1950"/>
                </a:lnTo>
                <a:lnTo>
                  <a:pt x="4846" y="1832"/>
                </a:lnTo>
                <a:lnTo>
                  <a:pt x="4974" y="1712"/>
                </a:lnTo>
                <a:lnTo>
                  <a:pt x="5098" y="1592"/>
                </a:lnTo>
                <a:lnTo>
                  <a:pt x="5216" y="1472"/>
                </a:lnTo>
                <a:lnTo>
                  <a:pt x="5326" y="1354"/>
                </a:lnTo>
                <a:lnTo>
                  <a:pt x="5434" y="1236"/>
                </a:lnTo>
                <a:lnTo>
                  <a:pt x="5534" y="1120"/>
                </a:lnTo>
                <a:lnTo>
                  <a:pt x="5630" y="1006"/>
                </a:lnTo>
                <a:lnTo>
                  <a:pt x="5718" y="896"/>
                </a:lnTo>
                <a:lnTo>
                  <a:pt x="5802" y="790"/>
                </a:lnTo>
                <a:lnTo>
                  <a:pt x="5880" y="686"/>
                </a:lnTo>
                <a:lnTo>
                  <a:pt x="5952" y="590"/>
                </a:lnTo>
                <a:lnTo>
                  <a:pt x="6018" y="496"/>
                </a:lnTo>
                <a:lnTo>
                  <a:pt x="6076" y="410"/>
                </a:lnTo>
                <a:lnTo>
                  <a:pt x="6130" y="330"/>
                </a:lnTo>
                <a:lnTo>
                  <a:pt x="6220" y="194"/>
                </a:lnTo>
                <a:lnTo>
                  <a:pt x="6284" y="88"/>
                </a:lnTo>
                <a:lnTo>
                  <a:pt x="6322" y="24"/>
                </a:lnTo>
                <a:lnTo>
                  <a:pt x="6336" y="0"/>
                </a:lnTo>
                <a:lnTo>
                  <a:pt x="6336" y="4160"/>
                </a:lnTo>
                <a:lnTo>
                  <a:pt x="0" y="4160"/>
                </a:lnTo>
                <a:lnTo>
                  <a:pt x="0" y="3312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alpha val="15000"/>
                </a:schemeClr>
              </a:gs>
              <a:gs pos="50000">
                <a:schemeClr val="bg1">
                  <a:lumMod val="85000"/>
                  <a:alpha val="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1905000" y="228600"/>
            <a:ext cx="8382000" cy="666750"/>
          </a:xfrm>
          <a:prstGeom prst="rect">
            <a:avLst/>
          </a:prstGeom>
        </p:spPr>
        <p:txBody>
          <a:bodyPr/>
          <a:lstStyle/>
          <a:p>
            <a:pPr defTabSz="914363">
              <a:lnSpc>
                <a:spcPct val="90000"/>
              </a:lnSpc>
              <a:defRPr/>
            </a:pPr>
            <a:r>
              <a:rPr lang="he-IL" sz="4000" spc="-150" dirty="0">
                <a:ln w="3175">
                  <a:noFill/>
                </a:ln>
                <a:latin typeface="+mj-lt"/>
                <a:cs typeface="Arial" charset="0"/>
              </a:rPr>
              <a:t>תהליך ניתוח בעלי העניין בפרויקט</a:t>
            </a:r>
            <a:endParaRPr lang="en-US" sz="4000" spc="-150" dirty="0">
              <a:ln w="3175">
                <a:noFill/>
              </a:ln>
              <a:latin typeface="+mj-lt"/>
              <a:cs typeface="Arial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3048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989" name="מציין מיקום של תאריך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e-IL" altLang="he-IL">
                <a:solidFill>
                  <a:srgbClr val="1F1F5F"/>
                </a:solidFill>
                <a:cs typeface="FrankRuehl" panose="020E0503060101010101" pitchFamily="34" charset="-79"/>
              </a:rPr>
              <a:t>פוזיטרון בע"מ פרויקטים והדרכה </a:t>
            </a:r>
            <a:endParaRPr lang="en-US" altLang="he-IL" sz="2000">
              <a:solidFill>
                <a:srgbClr val="1F1F5F"/>
              </a:solidFill>
              <a:cs typeface="FrankRuehl" panose="020E0503060101010101" pitchFamily="34" charset="-79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he-IL" smtClean="0"/>
              <a:t>©</a:t>
            </a:r>
            <a:r>
              <a:rPr lang="he-IL" altLang="he-IL" smtClean="0"/>
              <a:t> </a:t>
            </a:r>
            <a:r>
              <a:rPr lang="he-IL" altLang="he-IL" sz="1600"/>
              <a:t>כל הזכויות שמורות</a:t>
            </a:r>
            <a:endParaRPr lang="en-US" altLang="he-IL" sz="1600"/>
          </a:p>
        </p:txBody>
      </p:sp>
    </p:spTree>
    <p:extLst>
      <p:ext uri="{BB962C8B-B14F-4D97-AF65-F5344CB8AC3E}">
        <p14:creationId xmlns:p14="http://schemas.microsoft.com/office/powerpoint/2010/main" val="10184214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 flipH="1">
            <a:off x="1524000" y="990601"/>
            <a:ext cx="9144000" cy="5865813"/>
          </a:xfrm>
          <a:custGeom>
            <a:avLst/>
            <a:gdLst/>
            <a:ahLst/>
            <a:cxnLst>
              <a:cxn ang="0">
                <a:pos x="0" y="3312"/>
              </a:cxn>
              <a:cxn ang="0">
                <a:pos x="176" y="3326"/>
              </a:cxn>
              <a:cxn ang="0">
                <a:pos x="462" y="3336"/>
              </a:cxn>
              <a:cxn ang="0">
                <a:pos x="748" y="3338"/>
              </a:cxn>
              <a:cxn ang="0">
                <a:pos x="966" y="3332"/>
              </a:cxn>
              <a:cxn ang="0">
                <a:pos x="1204" y="3320"/>
              </a:cxn>
              <a:cxn ang="0">
                <a:pos x="1458" y="3300"/>
              </a:cxn>
              <a:cxn ang="0">
                <a:pos x="1724" y="3270"/>
              </a:cxn>
              <a:cxn ang="0">
                <a:pos x="2000" y="3228"/>
              </a:cxn>
              <a:cxn ang="0">
                <a:pos x="2282" y="3174"/>
              </a:cxn>
              <a:cxn ang="0">
                <a:pos x="2568" y="3106"/>
              </a:cxn>
              <a:cxn ang="0">
                <a:pos x="2856" y="3022"/>
              </a:cxn>
              <a:cxn ang="0">
                <a:pos x="3140" y="2922"/>
              </a:cxn>
              <a:cxn ang="0">
                <a:pos x="3280" y="2864"/>
              </a:cxn>
              <a:cxn ang="0">
                <a:pos x="3370" y="2824"/>
              </a:cxn>
              <a:cxn ang="0">
                <a:pos x="3546" y="2740"/>
              </a:cxn>
              <a:cxn ang="0">
                <a:pos x="3718" y="2648"/>
              </a:cxn>
              <a:cxn ang="0">
                <a:pos x="3886" y="2552"/>
              </a:cxn>
              <a:cxn ang="0">
                <a:pos x="4048" y="2450"/>
              </a:cxn>
              <a:cxn ang="0">
                <a:pos x="4204" y="2346"/>
              </a:cxn>
              <a:cxn ang="0">
                <a:pos x="4356" y="2236"/>
              </a:cxn>
              <a:cxn ang="0">
                <a:pos x="4502" y="2122"/>
              </a:cxn>
              <a:cxn ang="0">
                <a:pos x="4644" y="2008"/>
              </a:cxn>
              <a:cxn ang="0">
                <a:pos x="4846" y="1832"/>
              </a:cxn>
              <a:cxn ang="0">
                <a:pos x="5098" y="1592"/>
              </a:cxn>
              <a:cxn ang="0">
                <a:pos x="5326" y="1354"/>
              </a:cxn>
              <a:cxn ang="0">
                <a:pos x="5534" y="1120"/>
              </a:cxn>
              <a:cxn ang="0">
                <a:pos x="5718" y="896"/>
              </a:cxn>
              <a:cxn ang="0">
                <a:pos x="5880" y="686"/>
              </a:cxn>
              <a:cxn ang="0">
                <a:pos x="6018" y="496"/>
              </a:cxn>
              <a:cxn ang="0">
                <a:pos x="6130" y="330"/>
              </a:cxn>
              <a:cxn ang="0">
                <a:pos x="6284" y="88"/>
              </a:cxn>
              <a:cxn ang="0">
                <a:pos x="6336" y="0"/>
              </a:cxn>
              <a:cxn ang="0">
                <a:pos x="0" y="4160"/>
              </a:cxn>
            </a:cxnLst>
            <a:rect l="0" t="0" r="r" b="b"/>
            <a:pathLst>
              <a:path w="6336" h="4160">
                <a:moveTo>
                  <a:pt x="0" y="3312"/>
                </a:moveTo>
                <a:lnTo>
                  <a:pt x="0" y="3312"/>
                </a:lnTo>
                <a:lnTo>
                  <a:pt x="80" y="3318"/>
                </a:lnTo>
                <a:lnTo>
                  <a:pt x="176" y="3326"/>
                </a:lnTo>
                <a:lnTo>
                  <a:pt x="304" y="3332"/>
                </a:lnTo>
                <a:lnTo>
                  <a:pt x="462" y="3336"/>
                </a:lnTo>
                <a:lnTo>
                  <a:pt x="646" y="3338"/>
                </a:lnTo>
                <a:lnTo>
                  <a:pt x="748" y="3338"/>
                </a:lnTo>
                <a:lnTo>
                  <a:pt x="854" y="3336"/>
                </a:lnTo>
                <a:lnTo>
                  <a:pt x="966" y="3332"/>
                </a:lnTo>
                <a:lnTo>
                  <a:pt x="1082" y="3328"/>
                </a:lnTo>
                <a:lnTo>
                  <a:pt x="1204" y="3320"/>
                </a:lnTo>
                <a:lnTo>
                  <a:pt x="1328" y="3312"/>
                </a:lnTo>
                <a:lnTo>
                  <a:pt x="1458" y="3300"/>
                </a:lnTo>
                <a:lnTo>
                  <a:pt x="1590" y="3286"/>
                </a:lnTo>
                <a:lnTo>
                  <a:pt x="1724" y="3270"/>
                </a:lnTo>
                <a:lnTo>
                  <a:pt x="1860" y="3250"/>
                </a:lnTo>
                <a:lnTo>
                  <a:pt x="2000" y="3228"/>
                </a:lnTo>
                <a:lnTo>
                  <a:pt x="2140" y="3204"/>
                </a:lnTo>
                <a:lnTo>
                  <a:pt x="2282" y="3174"/>
                </a:lnTo>
                <a:lnTo>
                  <a:pt x="2426" y="3142"/>
                </a:lnTo>
                <a:lnTo>
                  <a:pt x="2568" y="3106"/>
                </a:lnTo>
                <a:lnTo>
                  <a:pt x="2712" y="3066"/>
                </a:lnTo>
                <a:lnTo>
                  <a:pt x="2856" y="3022"/>
                </a:lnTo>
                <a:lnTo>
                  <a:pt x="2998" y="2974"/>
                </a:lnTo>
                <a:lnTo>
                  <a:pt x="3140" y="2922"/>
                </a:lnTo>
                <a:lnTo>
                  <a:pt x="3210" y="2894"/>
                </a:lnTo>
                <a:lnTo>
                  <a:pt x="3280" y="2864"/>
                </a:lnTo>
                <a:lnTo>
                  <a:pt x="3280" y="2864"/>
                </a:lnTo>
                <a:lnTo>
                  <a:pt x="3370" y="2824"/>
                </a:lnTo>
                <a:lnTo>
                  <a:pt x="3460" y="2782"/>
                </a:lnTo>
                <a:lnTo>
                  <a:pt x="3546" y="2740"/>
                </a:lnTo>
                <a:lnTo>
                  <a:pt x="3634" y="2694"/>
                </a:lnTo>
                <a:lnTo>
                  <a:pt x="3718" y="2648"/>
                </a:lnTo>
                <a:lnTo>
                  <a:pt x="3802" y="2602"/>
                </a:lnTo>
                <a:lnTo>
                  <a:pt x="3886" y="2552"/>
                </a:lnTo>
                <a:lnTo>
                  <a:pt x="3968" y="2502"/>
                </a:lnTo>
                <a:lnTo>
                  <a:pt x="4048" y="2450"/>
                </a:lnTo>
                <a:lnTo>
                  <a:pt x="4126" y="2398"/>
                </a:lnTo>
                <a:lnTo>
                  <a:pt x="4204" y="2346"/>
                </a:lnTo>
                <a:lnTo>
                  <a:pt x="4280" y="2290"/>
                </a:lnTo>
                <a:lnTo>
                  <a:pt x="4356" y="2236"/>
                </a:lnTo>
                <a:lnTo>
                  <a:pt x="4430" y="2180"/>
                </a:lnTo>
                <a:lnTo>
                  <a:pt x="4502" y="2122"/>
                </a:lnTo>
                <a:lnTo>
                  <a:pt x="4574" y="2066"/>
                </a:lnTo>
                <a:lnTo>
                  <a:pt x="4644" y="2008"/>
                </a:lnTo>
                <a:lnTo>
                  <a:pt x="4714" y="1950"/>
                </a:lnTo>
                <a:lnTo>
                  <a:pt x="4846" y="1832"/>
                </a:lnTo>
                <a:lnTo>
                  <a:pt x="4974" y="1712"/>
                </a:lnTo>
                <a:lnTo>
                  <a:pt x="5098" y="1592"/>
                </a:lnTo>
                <a:lnTo>
                  <a:pt x="5216" y="1472"/>
                </a:lnTo>
                <a:lnTo>
                  <a:pt x="5326" y="1354"/>
                </a:lnTo>
                <a:lnTo>
                  <a:pt x="5434" y="1236"/>
                </a:lnTo>
                <a:lnTo>
                  <a:pt x="5534" y="1120"/>
                </a:lnTo>
                <a:lnTo>
                  <a:pt x="5630" y="1006"/>
                </a:lnTo>
                <a:lnTo>
                  <a:pt x="5718" y="896"/>
                </a:lnTo>
                <a:lnTo>
                  <a:pt x="5802" y="790"/>
                </a:lnTo>
                <a:lnTo>
                  <a:pt x="5880" y="686"/>
                </a:lnTo>
                <a:lnTo>
                  <a:pt x="5952" y="590"/>
                </a:lnTo>
                <a:lnTo>
                  <a:pt x="6018" y="496"/>
                </a:lnTo>
                <a:lnTo>
                  <a:pt x="6076" y="410"/>
                </a:lnTo>
                <a:lnTo>
                  <a:pt x="6130" y="330"/>
                </a:lnTo>
                <a:lnTo>
                  <a:pt x="6220" y="194"/>
                </a:lnTo>
                <a:lnTo>
                  <a:pt x="6284" y="88"/>
                </a:lnTo>
                <a:lnTo>
                  <a:pt x="6322" y="24"/>
                </a:lnTo>
                <a:lnTo>
                  <a:pt x="6336" y="0"/>
                </a:lnTo>
                <a:lnTo>
                  <a:pt x="6336" y="4160"/>
                </a:lnTo>
                <a:lnTo>
                  <a:pt x="0" y="4160"/>
                </a:lnTo>
                <a:lnTo>
                  <a:pt x="0" y="3312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alpha val="15000"/>
                </a:schemeClr>
              </a:gs>
              <a:gs pos="50000">
                <a:schemeClr val="bg1">
                  <a:lumMod val="85000"/>
                  <a:alpha val="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1905000" y="228600"/>
            <a:ext cx="8382000" cy="666750"/>
          </a:xfrm>
          <a:prstGeom prst="rect">
            <a:avLst/>
          </a:prstGeom>
        </p:spPr>
        <p:txBody>
          <a:bodyPr/>
          <a:lstStyle/>
          <a:p>
            <a:pPr defTabSz="914363">
              <a:lnSpc>
                <a:spcPct val="90000"/>
              </a:lnSpc>
              <a:defRPr/>
            </a:pPr>
            <a:r>
              <a:rPr lang="he-IL" sz="4000" spc="-150" dirty="0">
                <a:ln w="3175">
                  <a:noFill/>
                </a:ln>
                <a:latin typeface="+mj-lt"/>
                <a:cs typeface="Arial" charset="0"/>
              </a:rPr>
              <a:t>שלב א' – זיהוי בעלי העניין</a:t>
            </a:r>
            <a:endParaRPr lang="en-US" sz="4000" spc="-150" dirty="0">
              <a:ln w="3175">
                <a:noFill/>
              </a:ln>
              <a:latin typeface="+mj-lt"/>
              <a:cs typeface="Arial" charset="0"/>
            </a:endParaRPr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1752600" y="1219200"/>
            <a:ext cx="8610600" cy="510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60375" indent="-460375" defTabSz="914363">
              <a:lnSpc>
                <a:spcPct val="90000"/>
              </a:lnSpc>
              <a:spcBef>
                <a:spcPts val="1800"/>
              </a:spcBef>
              <a:buSzPct val="85000"/>
              <a:buBlip>
                <a:blip r:embed="rId3"/>
              </a:buBlip>
              <a:defRPr/>
            </a:pPr>
            <a:endParaRPr lang="he-I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05000" y="1371600"/>
            <a:ext cx="8610600" cy="5105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60375" indent="-460375" defTabSz="914363">
              <a:lnSpc>
                <a:spcPct val="90000"/>
              </a:lnSpc>
              <a:spcBef>
                <a:spcPts val="1800"/>
              </a:spcBef>
              <a:buSzPct val="85000"/>
              <a:buBlip>
                <a:blip r:embed="rId3"/>
              </a:buBlip>
              <a:defRPr/>
            </a:pP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תהליך הזיהוי מתבסס על ניסיון, ידע ותחקירים מול מנהלים</a:t>
            </a:r>
          </a:p>
          <a:p>
            <a:pPr marL="460375" indent="-460375" defTabSz="914363">
              <a:lnSpc>
                <a:spcPct val="90000"/>
              </a:lnSpc>
              <a:spcBef>
                <a:spcPts val="1800"/>
              </a:spcBef>
              <a:buSzPct val="85000"/>
              <a:buBlip>
                <a:blip r:embed="rId3"/>
              </a:buBlip>
              <a:defRPr/>
            </a:pP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יש לפלח את בעלי העניין:</a:t>
            </a:r>
          </a:p>
          <a:p>
            <a:pPr marL="917557" lvl="1" indent="-460375">
              <a:lnSpc>
                <a:spcPct val="90000"/>
              </a:lnSpc>
              <a:spcBef>
                <a:spcPts val="1800"/>
              </a:spcBef>
              <a:buSzPct val="85000"/>
              <a:buBlip>
                <a:blip r:embed="rId3"/>
              </a:buBlip>
              <a:defRPr/>
            </a:pP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פנימיים – חיצוניים: גורמים בתוך הארגון מול גורמים חיצוניים</a:t>
            </a:r>
          </a:p>
          <a:p>
            <a:pPr marL="917557" lvl="1" indent="-460375">
              <a:lnSpc>
                <a:spcPct val="90000"/>
              </a:lnSpc>
              <a:spcBef>
                <a:spcPts val="1800"/>
              </a:spcBef>
              <a:buSzPct val="85000"/>
              <a:buBlip>
                <a:blip r:embed="rId3"/>
              </a:buBlip>
              <a:defRPr/>
            </a:pP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משפיעים – מושפעים:  האם שותפים בתהליך או מקבלים תוצאות</a:t>
            </a:r>
          </a:p>
          <a:p>
            <a:pPr marL="460375" indent="-460375" defTabSz="914363">
              <a:lnSpc>
                <a:spcPct val="90000"/>
              </a:lnSpc>
              <a:spcBef>
                <a:spcPts val="1800"/>
              </a:spcBef>
              <a:buSzPct val="85000"/>
              <a:buBlip>
                <a:blip r:embed="rId3"/>
              </a:buBlip>
              <a:defRPr/>
            </a:pP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לכל בעל עניין יש לאסוף מידע:</a:t>
            </a:r>
          </a:p>
          <a:p>
            <a:pPr marL="917557" lvl="1" indent="-460375">
              <a:lnSpc>
                <a:spcPct val="90000"/>
              </a:lnSpc>
              <a:spcBef>
                <a:spcPts val="1800"/>
              </a:spcBef>
              <a:buSzPct val="85000"/>
              <a:buBlip>
                <a:blip r:embed="rId3"/>
              </a:buBlip>
              <a:defRPr/>
            </a:pP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מתי מעורב – באיזה שלב בתהליך </a:t>
            </a:r>
          </a:p>
          <a:p>
            <a:pPr marL="917557" lvl="1" indent="-460375">
              <a:lnSpc>
                <a:spcPct val="90000"/>
              </a:lnSpc>
              <a:spcBef>
                <a:spcPts val="1800"/>
              </a:spcBef>
              <a:buSzPct val="85000"/>
              <a:buBlip>
                <a:blip r:embed="rId3"/>
              </a:buBlip>
              <a:defRPr/>
            </a:pP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איך משפיע – מה מידת המעורבות בתהליך</a:t>
            </a:r>
          </a:p>
          <a:p>
            <a:pPr marL="917557" lvl="1" indent="-460375">
              <a:lnSpc>
                <a:spcPct val="90000"/>
              </a:lnSpc>
              <a:spcBef>
                <a:spcPts val="1800"/>
              </a:spcBef>
              <a:buSzPct val="85000"/>
              <a:buBlip>
                <a:blip r:embed="rId3"/>
              </a:buBlip>
              <a:defRPr/>
            </a:pP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על מה משפיע – מה בפרויקט מושפע מבעל העניין</a:t>
            </a:r>
          </a:p>
          <a:p>
            <a:pPr marL="917557" lvl="1" indent="-460375">
              <a:lnSpc>
                <a:spcPct val="90000"/>
              </a:lnSpc>
              <a:spcBef>
                <a:spcPts val="1800"/>
              </a:spcBef>
              <a:buSzPct val="85000"/>
              <a:buBlip>
                <a:blip r:embed="rId3"/>
              </a:buBlip>
              <a:defRPr/>
            </a:pP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סיכון מרכזי – מה יקרה במידה ובעל העניין ידחה</a:t>
            </a:r>
          </a:p>
          <a:p>
            <a:pPr marL="917557" lvl="1" indent="-460375">
              <a:lnSpc>
                <a:spcPct val="90000"/>
              </a:lnSpc>
              <a:spcBef>
                <a:spcPts val="1800"/>
              </a:spcBef>
              <a:buSzPct val="85000"/>
              <a:buBlip>
                <a:blip r:embed="rId3"/>
              </a:buBlip>
              <a:defRPr/>
            </a:pP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אפשרות מענה – מה יתרחש במידה ובעל העניין ידחה</a:t>
            </a:r>
          </a:p>
          <a:p>
            <a:pPr marL="460375" indent="-460375" defTabSz="914363">
              <a:lnSpc>
                <a:spcPct val="90000"/>
              </a:lnSpc>
              <a:spcBef>
                <a:spcPts val="1800"/>
              </a:spcBef>
              <a:buSzPct val="85000"/>
              <a:buBlip>
                <a:blip r:embed="rId3"/>
              </a:buBlip>
              <a:defRPr/>
            </a:pPr>
            <a:endParaRPr lang="he-I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038" name="מציין מיקום של תאריך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e-IL" altLang="he-IL">
                <a:solidFill>
                  <a:srgbClr val="1F1F5F"/>
                </a:solidFill>
                <a:cs typeface="FrankRuehl" panose="020E0503060101010101" pitchFamily="34" charset="-79"/>
              </a:rPr>
              <a:t>פוזיטרון בע"מ פרויקטים והדרכה </a:t>
            </a:r>
            <a:endParaRPr lang="en-US" altLang="he-IL" sz="2000">
              <a:solidFill>
                <a:srgbClr val="1F1F5F"/>
              </a:solidFill>
              <a:cs typeface="FrankRuehl" panose="020E0503060101010101" pitchFamily="34" charset="-79"/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he-IL" smtClean="0"/>
              <a:t>©</a:t>
            </a:r>
            <a:r>
              <a:rPr lang="he-IL" altLang="he-IL" smtClean="0"/>
              <a:t> </a:t>
            </a:r>
            <a:r>
              <a:rPr lang="he-IL" altLang="he-IL" sz="1600"/>
              <a:t>כל הזכויות שמורות</a:t>
            </a:r>
            <a:endParaRPr lang="en-US" altLang="he-IL" sz="1600"/>
          </a:p>
        </p:txBody>
      </p:sp>
    </p:spTree>
    <p:extLst>
      <p:ext uri="{BB962C8B-B14F-4D97-AF65-F5344CB8AC3E}">
        <p14:creationId xmlns:p14="http://schemas.microsoft.com/office/powerpoint/2010/main" val="22957137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 flipH="1">
            <a:off x="1524000" y="990601"/>
            <a:ext cx="9144000" cy="5865813"/>
          </a:xfrm>
          <a:custGeom>
            <a:avLst/>
            <a:gdLst/>
            <a:ahLst/>
            <a:cxnLst>
              <a:cxn ang="0">
                <a:pos x="0" y="3312"/>
              </a:cxn>
              <a:cxn ang="0">
                <a:pos x="176" y="3326"/>
              </a:cxn>
              <a:cxn ang="0">
                <a:pos x="462" y="3336"/>
              </a:cxn>
              <a:cxn ang="0">
                <a:pos x="748" y="3338"/>
              </a:cxn>
              <a:cxn ang="0">
                <a:pos x="966" y="3332"/>
              </a:cxn>
              <a:cxn ang="0">
                <a:pos x="1204" y="3320"/>
              </a:cxn>
              <a:cxn ang="0">
                <a:pos x="1458" y="3300"/>
              </a:cxn>
              <a:cxn ang="0">
                <a:pos x="1724" y="3270"/>
              </a:cxn>
              <a:cxn ang="0">
                <a:pos x="2000" y="3228"/>
              </a:cxn>
              <a:cxn ang="0">
                <a:pos x="2282" y="3174"/>
              </a:cxn>
              <a:cxn ang="0">
                <a:pos x="2568" y="3106"/>
              </a:cxn>
              <a:cxn ang="0">
                <a:pos x="2856" y="3022"/>
              </a:cxn>
              <a:cxn ang="0">
                <a:pos x="3140" y="2922"/>
              </a:cxn>
              <a:cxn ang="0">
                <a:pos x="3280" y="2864"/>
              </a:cxn>
              <a:cxn ang="0">
                <a:pos x="3370" y="2824"/>
              </a:cxn>
              <a:cxn ang="0">
                <a:pos x="3546" y="2740"/>
              </a:cxn>
              <a:cxn ang="0">
                <a:pos x="3718" y="2648"/>
              </a:cxn>
              <a:cxn ang="0">
                <a:pos x="3886" y="2552"/>
              </a:cxn>
              <a:cxn ang="0">
                <a:pos x="4048" y="2450"/>
              </a:cxn>
              <a:cxn ang="0">
                <a:pos x="4204" y="2346"/>
              </a:cxn>
              <a:cxn ang="0">
                <a:pos x="4356" y="2236"/>
              </a:cxn>
              <a:cxn ang="0">
                <a:pos x="4502" y="2122"/>
              </a:cxn>
              <a:cxn ang="0">
                <a:pos x="4644" y="2008"/>
              </a:cxn>
              <a:cxn ang="0">
                <a:pos x="4846" y="1832"/>
              </a:cxn>
              <a:cxn ang="0">
                <a:pos x="5098" y="1592"/>
              </a:cxn>
              <a:cxn ang="0">
                <a:pos x="5326" y="1354"/>
              </a:cxn>
              <a:cxn ang="0">
                <a:pos x="5534" y="1120"/>
              </a:cxn>
              <a:cxn ang="0">
                <a:pos x="5718" y="896"/>
              </a:cxn>
              <a:cxn ang="0">
                <a:pos x="5880" y="686"/>
              </a:cxn>
              <a:cxn ang="0">
                <a:pos x="6018" y="496"/>
              </a:cxn>
              <a:cxn ang="0">
                <a:pos x="6130" y="330"/>
              </a:cxn>
              <a:cxn ang="0">
                <a:pos x="6284" y="88"/>
              </a:cxn>
              <a:cxn ang="0">
                <a:pos x="6336" y="0"/>
              </a:cxn>
              <a:cxn ang="0">
                <a:pos x="0" y="4160"/>
              </a:cxn>
            </a:cxnLst>
            <a:rect l="0" t="0" r="r" b="b"/>
            <a:pathLst>
              <a:path w="6336" h="4160">
                <a:moveTo>
                  <a:pt x="0" y="3312"/>
                </a:moveTo>
                <a:lnTo>
                  <a:pt x="0" y="3312"/>
                </a:lnTo>
                <a:lnTo>
                  <a:pt x="80" y="3318"/>
                </a:lnTo>
                <a:lnTo>
                  <a:pt x="176" y="3326"/>
                </a:lnTo>
                <a:lnTo>
                  <a:pt x="304" y="3332"/>
                </a:lnTo>
                <a:lnTo>
                  <a:pt x="462" y="3336"/>
                </a:lnTo>
                <a:lnTo>
                  <a:pt x="646" y="3338"/>
                </a:lnTo>
                <a:lnTo>
                  <a:pt x="748" y="3338"/>
                </a:lnTo>
                <a:lnTo>
                  <a:pt x="854" y="3336"/>
                </a:lnTo>
                <a:lnTo>
                  <a:pt x="966" y="3332"/>
                </a:lnTo>
                <a:lnTo>
                  <a:pt x="1082" y="3328"/>
                </a:lnTo>
                <a:lnTo>
                  <a:pt x="1204" y="3320"/>
                </a:lnTo>
                <a:lnTo>
                  <a:pt x="1328" y="3312"/>
                </a:lnTo>
                <a:lnTo>
                  <a:pt x="1458" y="3300"/>
                </a:lnTo>
                <a:lnTo>
                  <a:pt x="1590" y="3286"/>
                </a:lnTo>
                <a:lnTo>
                  <a:pt x="1724" y="3270"/>
                </a:lnTo>
                <a:lnTo>
                  <a:pt x="1860" y="3250"/>
                </a:lnTo>
                <a:lnTo>
                  <a:pt x="2000" y="3228"/>
                </a:lnTo>
                <a:lnTo>
                  <a:pt x="2140" y="3204"/>
                </a:lnTo>
                <a:lnTo>
                  <a:pt x="2282" y="3174"/>
                </a:lnTo>
                <a:lnTo>
                  <a:pt x="2426" y="3142"/>
                </a:lnTo>
                <a:lnTo>
                  <a:pt x="2568" y="3106"/>
                </a:lnTo>
                <a:lnTo>
                  <a:pt x="2712" y="3066"/>
                </a:lnTo>
                <a:lnTo>
                  <a:pt x="2856" y="3022"/>
                </a:lnTo>
                <a:lnTo>
                  <a:pt x="2998" y="2974"/>
                </a:lnTo>
                <a:lnTo>
                  <a:pt x="3140" y="2922"/>
                </a:lnTo>
                <a:lnTo>
                  <a:pt x="3210" y="2894"/>
                </a:lnTo>
                <a:lnTo>
                  <a:pt x="3280" y="2864"/>
                </a:lnTo>
                <a:lnTo>
                  <a:pt x="3280" y="2864"/>
                </a:lnTo>
                <a:lnTo>
                  <a:pt x="3370" y="2824"/>
                </a:lnTo>
                <a:lnTo>
                  <a:pt x="3460" y="2782"/>
                </a:lnTo>
                <a:lnTo>
                  <a:pt x="3546" y="2740"/>
                </a:lnTo>
                <a:lnTo>
                  <a:pt x="3634" y="2694"/>
                </a:lnTo>
                <a:lnTo>
                  <a:pt x="3718" y="2648"/>
                </a:lnTo>
                <a:lnTo>
                  <a:pt x="3802" y="2602"/>
                </a:lnTo>
                <a:lnTo>
                  <a:pt x="3886" y="2552"/>
                </a:lnTo>
                <a:lnTo>
                  <a:pt x="3968" y="2502"/>
                </a:lnTo>
                <a:lnTo>
                  <a:pt x="4048" y="2450"/>
                </a:lnTo>
                <a:lnTo>
                  <a:pt x="4126" y="2398"/>
                </a:lnTo>
                <a:lnTo>
                  <a:pt x="4204" y="2346"/>
                </a:lnTo>
                <a:lnTo>
                  <a:pt x="4280" y="2290"/>
                </a:lnTo>
                <a:lnTo>
                  <a:pt x="4356" y="2236"/>
                </a:lnTo>
                <a:lnTo>
                  <a:pt x="4430" y="2180"/>
                </a:lnTo>
                <a:lnTo>
                  <a:pt x="4502" y="2122"/>
                </a:lnTo>
                <a:lnTo>
                  <a:pt x="4574" y="2066"/>
                </a:lnTo>
                <a:lnTo>
                  <a:pt x="4644" y="2008"/>
                </a:lnTo>
                <a:lnTo>
                  <a:pt x="4714" y="1950"/>
                </a:lnTo>
                <a:lnTo>
                  <a:pt x="4846" y="1832"/>
                </a:lnTo>
                <a:lnTo>
                  <a:pt x="4974" y="1712"/>
                </a:lnTo>
                <a:lnTo>
                  <a:pt x="5098" y="1592"/>
                </a:lnTo>
                <a:lnTo>
                  <a:pt x="5216" y="1472"/>
                </a:lnTo>
                <a:lnTo>
                  <a:pt x="5326" y="1354"/>
                </a:lnTo>
                <a:lnTo>
                  <a:pt x="5434" y="1236"/>
                </a:lnTo>
                <a:lnTo>
                  <a:pt x="5534" y="1120"/>
                </a:lnTo>
                <a:lnTo>
                  <a:pt x="5630" y="1006"/>
                </a:lnTo>
                <a:lnTo>
                  <a:pt x="5718" y="896"/>
                </a:lnTo>
                <a:lnTo>
                  <a:pt x="5802" y="790"/>
                </a:lnTo>
                <a:lnTo>
                  <a:pt x="5880" y="686"/>
                </a:lnTo>
                <a:lnTo>
                  <a:pt x="5952" y="590"/>
                </a:lnTo>
                <a:lnTo>
                  <a:pt x="6018" y="496"/>
                </a:lnTo>
                <a:lnTo>
                  <a:pt x="6076" y="410"/>
                </a:lnTo>
                <a:lnTo>
                  <a:pt x="6130" y="330"/>
                </a:lnTo>
                <a:lnTo>
                  <a:pt x="6220" y="194"/>
                </a:lnTo>
                <a:lnTo>
                  <a:pt x="6284" y="88"/>
                </a:lnTo>
                <a:lnTo>
                  <a:pt x="6322" y="24"/>
                </a:lnTo>
                <a:lnTo>
                  <a:pt x="6336" y="0"/>
                </a:lnTo>
                <a:lnTo>
                  <a:pt x="6336" y="4160"/>
                </a:lnTo>
                <a:lnTo>
                  <a:pt x="0" y="4160"/>
                </a:lnTo>
                <a:lnTo>
                  <a:pt x="0" y="3312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alpha val="15000"/>
                </a:schemeClr>
              </a:gs>
              <a:gs pos="50000">
                <a:schemeClr val="bg1">
                  <a:lumMod val="85000"/>
                  <a:alpha val="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1905000" y="228600"/>
            <a:ext cx="8382000" cy="666750"/>
          </a:xfrm>
          <a:prstGeom prst="rect">
            <a:avLst/>
          </a:prstGeom>
        </p:spPr>
        <p:txBody>
          <a:bodyPr/>
          <a:lstStyle/>
          <a:p>
            <a:pPr defTabSz="914363">
              <a:lnSpc>
                <a:spcPct val="90000"/>
              </a:lnSpc>
              <a:defRPr/>
            </a:pPr>
            <a:r>
              <a:rPr lang="he-IL" sz="4000" spc="-150" dirty="0">
                <a:ln w="3175">
                  <a:noFill/>
                </a:ln>
                <a:latin typeface="+mj-lt"/>
                <a:cs typeface="Arial" charset="0"/>
              </a:rPr>
              <a:t>שלב ב' – ניתוח בעלי עניין </a:t>
            </a:r>
            <a:endParaRPr lang="en-US" sz="4000" spc="-150" dirty="0">
              <a:ln w="3175">
                <a:noFill/>
              </a:ln>
              <a:latin typeface="+mj-lt"/>
              <a:cs typeface="Arial" charset="0"/>
            </a:endParaRPr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1752600" y="850900"/>
            <a:ext cx="8610600" cy="12509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60375" indent="-460375" defTabSz="914363">
              <a:lnSpc>
                <a:spcPct val="90000"/>
              </a:lnSpc>
              <a:spcBef>
                <a:spcPts val="1800"/>
              </a:spcBef>
              <a:buSzPct val="85000"/>
              <a:buBlip>
                <a:blip r:embed="rId3"/>
              </a:buBlip>
              <a:defRPr/>
            </a:pP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ניתוח בעלי העניין מגדיר את אופן הטיפול בכל בעל עניין</a:t>
            </a:r>
          </a:p>
          <a:p>
            <a:pPr marL="460375" indent="-460375" defTabSz="914363">
              <a:lnSpc>
                <a:spcPct val="90000"/>
              </a:lnSpc>
              <a:spcBef>
                <a:spcPts val="1800"/>
              </a:spcBef>
              <a:buSzPct val="85000"/>
              <a:buBlip>
                <a:blip r:embed="rId3"/>
              </a:buBlip>
              <a:defRPr/>
            </a:pP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הניתוח כולל את הנתונים הבאים:</a:t>
            </a:r>
          </a:p>
          <a:p>
            <a:pPr marL="460375" indent="-460375" defTabSz="914363">
              <a:lnSpc>
                <a:spcPct val="90000"/>
              </a:lnSpc>
              <a:spcBef>
                <a:spcPts val="1800"/>
              </a:spcBef>
              <a:buSzPct val="85000"/>
              <a:buBlip>
                <a:blip r:embed="rId3"/>
              </a:buBlip>
              <a:defRPr/>
            </a:pPr>
            <a:endParaRPr lang="he-I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752601" y="1893889"/>
          <a:ext cx="8761412" cy="177323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86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6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1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0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83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38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77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36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725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79224"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>
                          <a:solidFill>
                            <a:schemeClr val="tx1"/>
                          </a:solidFill>
                        </a:rPr>
                        <a:t>#</a:t>
                      </a:r>
                      <a:endParaRPr lang="he-IL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>
                          <a:solidFill>
                            <a:schemeClr val="tx1"/>
                          </a:solidFill>
                        </a:rPr>
                        <a:t>בעל העניין</a:t>
                      </a:r>
                      <a:endParaRPr lang="he-IL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>
                          <a:solidFill>
                            <a:schemeClr val="tx1"/>
                          </a:solidFill>
                        </a:rPr>
                        <a:t>סוג</a:t>
                      </a:r>
                      <a:endParaRPr lang="he-IL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>
                          <a:solidFill>
                            <a:schemeClr val="tx1"/>
                          </a:solidFill>
                        </a:rPr>
                        <a:t>השפעה</a:t>
                      </a:r>
                      <a:endParaRPr lang="he-IL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>
                          <a:solidFill>
                            <a:schemeClr val="tx1"/>
                          </a:solidFill>
                        </a:rPr>
                        <a:t>מועד מעורבות</a:t>
                      </a:r>
                      <a:endParaRPr lang="he-IL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>
                          <a:solidFill>
                            <a:schemeClr val="tx1"/>
                          </a:solidFill>
                        </a:rPr>
                        <a:t>מידת מעורבות</a:t>
                      </a:r>
                      <a:endParaRPr lang="he-IL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>
                          <a:solidFill>
                            <a:schemeClr val="tx1"/>
                          </a:solidFill>
                        </a:rPr>
                        <a:t>רמת</a:t>
                      </a:r>
                      <a:r>
                        <a:rPr lang="he-IL" sz="1600" baseline="0" dirty="0" smtClean="0">
                          <a:solidFill>
                            <a:schemeClr val="tx1"/>
                          </a:solidFill>
                        </a:rPr>
                        <a:t> השפעה</a:t>
                      </a:r>
                      <a:endParaRPr lang="he-IL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>
                          <a:solidFill>
                            <a:schemeClr val="tx1"/>
                          </a:solidFill>
                        </a:rPr>
                        <a:t>גישה</a:t>
                      </a:r>
                      <a:r>
                        <a:rPr lang="he-IL" sz="1600" baseline="0" dirty="0" smtClean="0">
                          <a:solidFill>
                            <a:schemeClr val="tx1"/>
                          </a:solidFill>
                        </a:rPr>
                        <a:t> לפרויקט</a:t>
                      </a:r>
                      <a:endParaRPr lang="he-IL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>
                          <a:solidFill>
                            <a:schemeClr val="tx1"/>
                          </a:solidFill>
                        </a:rPr>
                        <a:t>הערכה</a:t>
                      </a:r>
                      <a:endParaRPr lang="he-IL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8" marB="457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06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a</a:t>
                      </a:r>
                      <a:endParaRPr lang="he-IL" sz="1600" dirty="0"/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b</a:t>
                      </a:r>
                      <a:endParaRPr lang="he-IL" sz="1600" dirty="0"/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c</a:t>
                      </a:r>
                      <a:endParaRPr lang="he-IL" sz="1600" dirty="0"/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d</a:t>
                      </a:r>
                      <a:endParaRPr lang="he-IL" sz="1600" dirty="0"/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e</a:t>
                      </a:r>
                      <a:endParaRPr lang="he-IL" sz="1600" dirty="0"/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f</a:t>
                      </a:r>
                      <a:endParaRPr lang="he-IL" sz="1600" dirty="0"/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g</a:t>
                      </a:r>
                      <a:endParaRPr lang="he-IL" sz="1600" dirty="0"/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h</a:t>
                      </a:r>
                      <a:endParaRPr lang="he-IL" sz="1600" dirty="0"/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err="1" smtClean="0"/>
                        <a:t>i</a:t>
                      </a:r>
                      <a:endParaRPr lang="he-IL" sz="1600" dirty="0"/>
                    </a:p>
                  </a:txBody>
                  <a:tcPr marL="91444" marR="91444" marT="45728" marB="45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107">
                <a:tc>
                  <a:txBody>
                    <a:bodyPr/>
                    <a:lstStyle/>
                    <a:p>
                      <a:pPr rtl="1"/>
                      <a:endParaRPr lang="he-IL" sz="1600"/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pPr rtl="1"/>
                      <a:endParaRPr lang="he-IL" sz="1600" dirty="0"/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/>
                        <a:t>פנימי / חיצוני</a:t>
                      </a:r>
                      <a:endParaRPr lang="he-IL" sz="1600" dirty="0"/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/>
                        <a:t>משפיע / מושפע</a:t>
                      </a:r>
                      <a:endParaRPr lang="he-IL" sz="1600" dirty="0"/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/>
                        <a:t>תכנון/ ביצוע/</a:t>
                      </a:r>
                      <a:r>
                        <a:rPr lang="he-IL" sz="1600" baseline="0" dirty="0" smtClean="0"/>
                        <a:t> פיקוח/ בדיקות/ אישורים</a:t>
                      </a:r>
                      <a:endParaRPr lang="he-IL" sz="1600" dirty="0"/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/>
                        <a:t>1 - 3</a:t>
                      </a:r>
                      <a:endParaRPr lang="he-IL" sz="1600" dirty="0"/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/>
                        <a:t>1 - 3</a:t>
                      </a:r>
                      <a:endParaRPr lang="he-IL" sz="1600" dirty="0"/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(-1),</a:t>
                      </a:r>
                      <a:r>
                        <a:rPr lang="en-US" sz="1600" baseline="0" dirty="0" smtClean="0"/>
                        <a:t> 0, 1</a:t>
                      </a:r>
                      <a:endParaRPr lang="he-IL" sz="1600" dirty="0"/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err="1" smtClean="0"/>
                        <a:t>i</a:t>
                      </a:r>
                      <a:r>
                        <a:rPr lang="en-US" sz="1600" dirty="0" smtClean="0"/>
                        <a:t> = f*g*h</a:t>
                      </a:r>
                      <a:endParaRPr lang="he-IL" sz="1600" dirty="0"/>
                    </a:p>
                  </a:txBody>
                  <a:tcPr marL="91444" marR="91444" marT="45728" marB="4572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1790700" y="3681413"/>
            <a:ext cx="8610600" cy="302736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460375" indent="-460375" defTabSz="914363">
              <a:lnSpc>
                <a:spcPct val="90000"/>
              </a:lnSpc>
              <a:spcBef>
                <a:spcPts val="1800"/>
              </a:spcBef>
              <a:buSzPct val="85000"/>
              <a:buBlip>
                <a:blip r:embed="rId3"/>
              </a:buBlip>
              <a:defRPr/>
            </a:pPr>
            <a:r>
              <a:rPr lang="he-I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הציו</a:t>
            </a: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נים של מידת ההשפעה ורמת ההשפעה: </a:t>
            </a:r>
          </a:p>
          <a:p>
            <a:pPr marL="917557" lvl="1" indent="-460375">
              <a:lnSpc>
                <a:spcPct val="90000"/>
              </a:lnSpc>
              <a:spcBef>
                <a:spcPts val="1800"/>
              </a:spcBef>
              <a:buSzPct val="85000"/>
              <a:buBlip>
                <a:blip r:embed="rId3"/>
              </a:buBlip>
              <a:defRPr/>
            </a:pP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נמוך: בעל העניין מעורב בפרויקט ללא החלטות</a:t>
            </a:r>
          </a:p>
          <a:p>
            <a:pPr marL="917557" lvl="1" indent="-460375">
              <a:lnSpc>
                <a:spcPct val="90000"/>
              </a:lnSpc>
              <a:spcBef>
                <a:spcPts val="1800"/>
              </a:spcBef>
              <a:buSzPct val="85000"/>
              <a:buBlip>
                <a:blip r:embed="rId3"/>
              </a:buBlip>
              <a:defRPr/>
            </a:pP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– בינוני: החלטות ברמת ביניים בדרגים זוטרים</a:t>
            </a:r>
          </a:p>
          <a:p>
            <a:pPr marL="917557" lvl="1" indent="-460375">
              <a:lnSpc>
                <a:spcPct val="90000"/>
              </a:lnSpc>
              <a:spcBef>
                <a:spcPts val="1800"/>
              </a:spcBef>
              <a:buSzPct val="85000"/>
              <a:buBlip>
                <a:blip r:embed="rId3"/>
              </a:buBlip>
              <a:defRPr/>
            </a:pP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– גבוה: רמה המשפיעה באופן מהותי על הפרויקט</a:t>
            </a:r>
          </a:p>
          <a:p>
            <a:pPr marL="460375" indent="-460375">
              <a:lnSpc>
                <a:spcPct val="90000"/>
              </a:lnSpc>
              <a:spcBef>
                <a:spcPts val="1800"/>
              </a:spcBef>
              <a:buSzPct val="85000"/>
              <a:buBlip>
                <a:blip r:embed="rId3"/>
              </a:buBlip>
              <a:defRPr/>
            </a:pP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גישה לפרויקט:</a:t>
            </a:r>
          </a:p>
          <a:p>
            <a:pPr marL="917557" lvl="1" indent="-460375">
              <a:lnSpc>
                <a:spcPct val="90000"/>
              </a:lnSpc>
              <a:spcBef>
                <a:spcPts val="1800"/>
              </a:spcBef>
              <a:buSzPct val="85000"/>
              <a:buBlip>
                <a:blip r:embed="rId3"/>
              </a:buBlip>
              <a:defRPr/>
            </a:pP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(-1) – בעל העניין נמצא בניגוד עניינים לפרויקט או מתנגד לו</a:t>
            </a:r>
          </a:p>
          <a:p>
            <a:pPr marL="917557" lvl="1" indent="-460375">
              <a:lnSpc>
                <a:spcPct val="90000"/>
              </a:lnSpc>
              <a:spcBef>
                <a:spcPts val="1800"/>
              </a:spcBef>
              <a:buSzPct val="85000"/>
              <a:buBlip>
                <a:blip r:embed="rId3"/>
              </a:buBlip>
              <a:defRPr/>
            </a:pP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– לבעל העניין אין כל נגיעה אישית לפרויקט</a:t>
            </a:r>
          </a:p>
          <a:p>
            <a:pPr marL="917557" lvl="1" indent="-460375">
              <a:lnSpc>
                <a:spcPct val="90000"/>
              </a:lnSpc>
              <a:spcBef>
                <a:spcPts val="1800"/>
              </a:spcBef>
              <a:buSzPct val="85000"/>
              <a:buBlip>
                <a:blip r:embed="rId3"/>
              </a:buBlip>
              <a:defRPr/>
            </a:pP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בעל העניין תומך בפרויקט </a:t>
            </a:r>
          </a:p>
        </p:txBody>
      </p:sp>
      <p:sp>
        <p:nvSpPr>
          <p:cNvPr id="48176" name="מציין מיקום של תאריך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e-IL" altLang="he-IL">
                <a:solidFill>
                  <a:srgbClr val="1F1F5F"/>
                </a:solidFill>
                <a:cs typeface="FrankRuehl" panose="020E0503060101010101" pitchFamily="34" charset="-79"/>
              </a:rPr>
              <a:t>פוזיטרון בע"מ פרויקטים והדרכה </a:t>
            </a:r>
            <a:endParaRPr lang="en-US" altLang="he-IL" sz="2000">
              <a:solidFill>
                <a:srgbClr val="1F1F5F"/>
              </a:solidFill>
              <a:cs typeface="FrankRuehl" panose="020E0503060101010101" pitchFamily="34" charset="-79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he-IL" smtClean="0"/>
              <a:t>©</a:t>
            </a:r>
            <a:r>
              <a:rPr lang="he-IL" altLang="he-IL" smtClean="0"/>
              <a:t> </a:t>
            </a:r>
            <a:r>
              <a:rPr lang="he-IL" altLang="he-IL" sz="1600"/>
              <a:t>כל הזכויות שמורות</a:t>
            </a:r>
            <a:endParaRPr lang="en-US" altLang="he-IL" sz="1600"/>
          </a:p>
        </p:txBody>
      </p:sp>
    </p:spTree>
    <p:extLst>
      <p:ext uri="{BB962C8B-B14F-4D97-AF65-F5344CB8AC3E}">
        <p14:creationId xmlns:p14="http://schemas.microsoft.com/office/powerpoint/2010/main" val="33259494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u="sng" dirty="0" smtClean="0"/>
              <a:t>תהליך יזום פרויקט</a:t>
            </a:r>
            <a:endParaRPr lang="he-IL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e-IL" dirty="0" smtClean="0"/>
              <a:t>אישור עקרוני להכנת הייזום, כולל תקציב.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 smtClean="0"/>
              <a:t>מינוי מנהל פרויקט פנימי או חיצוני לשלב הייזום.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 smtClean="0"/>
              <a:t>הגדרת הפונקציה והצרכים.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 smtClean="0"/>
              <a:t>עיבוד חלופות עקרוניות לפתרון.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 smtClean="0"/>
              <a:t>הכנת אומדנים ולוח זמנים לכל חלופה, כולל תזרים כספים.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 smtClean="0"/>
              <a:t>ניתוח כמותי של החלופות ודירוגן על פי סדר עדיפות המשתמע מהנתונים הכמותיים: היקף תקציב, זמנים, שלבי ביצוע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 smtClean="0"/>
              <a:t>בחירת חלופה ואישור הייזום או דחייתו.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 smtClean="0"/>
              <a:t>אם יש אישור, הוראה להכנת פרוגרמה מפוטרת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7065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תהליך הייזום בפרויקט בניה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766" y="1825624"/>
            <a:ext cx="9144000" cy="478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5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782888" y="34925"/>
            <a:ext cx="7772400" cy="1143000"/>
          </a:xfrm>
        </p:spPr>
        <p:txBody>
          <a:bodyPr/>
          <a:lstStyle/>
          <a:p>
            <a:pPr eaLnBrk="1" hangingPunct="1"/>
            <a:r>
              <a:rPr lang="he-IL" altLang="en-US" smtClean="0"/>
              <a:t>תהליך הייזום</a:t>
            </a:r>
            <a:endParaRPr lang="fr-FR" altLang="en-US" smtClean="0"/>
          </a:p>
        </p:txBody>
      </p:sp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2243138" y="1376364"/>
            <a:ext cx="8424862" cy="3671887"/>
            <a:chOff x="249" y="1525"/>
            <a:chExt cx="5307" cy="2313"/>
          </a:xfrm>
        </p:grpSpPr>
        <p:sp>
          <p:nvSpPr>
            <p:cNvPr id="23558" name="Rectangle 4"/>
            <p:cNvSpPr>
              <a:spLocks noChangeArrowheads="1"/>
            </p:cNvSpPr>
            <p:nvPr/>
          </p:nvSpPr>
          <p:spPr bwMode="auto">
            <a:xfrm>
              <a:off x="249" y="3203"/>
              <a:ext cx="771" cy="635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 algn="r" rtl="1">
                <a:spcBef>
                  <a:spcPct val="20000"/>
                </a:spcBef>
                <a:buClr>
                  <a:srgbClr val="55A1FD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rgbClr val="55A1FD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rgbClr val="55A1FD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rgbClr val="55A1FD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rgbClr val="55A1FD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A1FD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A1FD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A1FD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A1FD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en-US" sz="2400" b="1">
                  <a:solidFill>
                    <a:schemeClr val="bg1"/>
                  </a:solidFill>
                </a:rPr>
                <a:t>זיהוי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en-US" sz="2400" b="1">
                  <a:solidFill>
                    <a:schemeClr val="bg1"/>
                  </a:solidFill>
                </a:rPr>
                <a:t>בעלי עניין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en-US" sz="2400" b="1">
                  <a:solidFill>
                    <a:schemeClr val="bg1"/>
                  </a:solidFill>
                </a:rPr>
                <a:t> נוספים</a:t>
              </a:r>
              <a:endParaRPr lang="fr-FR" alt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23559" name="Rectangle 5"/>
            <p:cNvSpPr>
              <a:spLocks noChangeArrowheads="1"/>
            </p:cNvSpPr>
            <p:nvPr/>
          </p:nvSpPr>
          <p:spPr bwMode="auto">
            <a:xfrm>
              <a:off x="1292" y="2341"/>
              <a:ext cx="771" cy="635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 algn="r" rtl="1">
                <a:spcBef>
                  <a:spcPct val="20000"/>
                </a:spcBef>
                <a:buClr>
                  <a:srgbClr val="55A1FD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rgbClr val="55A1FD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rgbClr val="55A1FD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rgbClr val="55A1FD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rgbClr val="55A1FD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A1FD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A1FD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A1FD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A1FD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en-US" sz="2400" b="1">
                  <a:solidFill>
                    <a:schemeClr val="bg1"/>
                  </a:solidFill>
                </a:rPr>
                <a:t>אפיון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en-US" sz="2400" b="1">
                  <a:solidFill>
                    <a:schemeClr val="bg1"/>
                  </a:solidFill>
                </a:rPr>
                <a:t> צרכי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en-US" sz="2400" b="1">
                  <a:solidFill>
                    <a:schemeClr val="bg1"/>
                  </a:solidFill>
                </a:rPr>
                <a:t> הלקוח</a:t>
              </a:r>
              <a:endParaRPr lang="fr-FR" alt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23560" name="Rectangle 6"/>
            <p:cNvSpPr>
              <a:spLocks noChangeArrowheads="1"/>
            </p:cNvSpPr>
            <p:nvPr/>
          </p:nvSpPr>
          <p:spPr bwMode="auto">
            <a:xfrm>
              <a:off x="2336" y="2614"/>
              <a:ext cx="862" cy="635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 algn="r" rtl="1">
                <a:spcBef>
                  <a:spcPct val="20000"/>
                </a:spcBef>
                <a:buClr>
                  <a:srgbClr val="55A1FD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rgbClr val="55A1FD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rgbClr val="55A1FD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rgbClr val="55A1FD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rgbClr val="55A1FD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A1FD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A1FD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A1FD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A1FD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en-US" sz="2400" b="1">
                  <a:solidFill>
                    <a:schemeClr val="bg1"/>
                  </a:solidFill>
                </a:rPr>
                <a:t>אפיון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en-US" sz="2400" b="1">
                  <a:solidFill>
                    <a:schemeClr val="bg1"/>
                  </a:solidFill>
                </a:rPr>
                <a:t>פונקציונאלי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en-US" sz="2400" b="1">
                  <a:solidFill>
                    <a:schemeClr val="bg1"/>
                  </a:solidFill>
                </a:rPr>
                <a:t>ואילוצים</a:t>
              </a:r>
              <a:endParaRPr lang="fr-FR" alt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23561" name="Rectangle 7"/>
            <p:cNvSpPr>
              <a:spLocks noChangeArrowheads="1"/>
            </p:cNvSpPr>
            <p:nvPr/>
          </p:nvSpPr>
          <p:spPr bwMode="auto">
            <a:xfrm>
              <a:off x="3742" y="1661"/>
              <a:ext cx="771" cy="635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 algn="r" rtl="1">
                <a:spcBef>
                  <a:spcPct val="20000"/>
                </a:spcBef>
                <a:buClr>
                  <a:srgbClr val="55A1FD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rgbClr val="55A1FD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rgbClr val="55A1FD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rgbClr val="55A1FD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rgbClr val="55A1FD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A1FD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A1FD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A1FD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A1FD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en-US" sz="2400" b="1">
                  <a:solidFill>
                    <a:schemeClr val="bg1"/>
                  </a:solidFill>
                </a:rPr>
                <a:t>יצירת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en-US" sz="2400" b="1">
                  <a:solidFill>
                    <a:schemeClr val="bg1"/>
                  </a:solidFill>
                </a:rPr>
                <a:t>חלופות</a:t>
              </a:r>
              <a:endParaRPr lang="fr-FR" alt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23562" name="Rectangle 8"/>
            <p:cNvSpPr>
              <a:spLocks noChangeArrowheads="1"/>
            </p:cNvSpPr>
            <p:nvPr/>
          </p:nvSpPr>
          <p:spPr bwMode="auto">
            <a:xfrm>
              <a:off x="2426" y="1525"/>
              <a:ext cx="771" cy="635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 algn="r" rtl="1">
                <a:spcBef>
                  <a:spcPct val="20000"/>
                </a:spcBef>
                <a:buClr>
                  <a:srgbClr val="55A1FD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rgbClr val="55A1FD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rgbClr val="55A1FD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rgbClr val="55A1FD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rgbClr val="55A1FD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A1FD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A1FD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A1FD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A1FD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en-US" sz="2400" b="1">
                  <a:solidFill>
                    <a:schemeClr val="bg1"/>
                  </a:solidFill>
                </a:rPr>
                <a:t>איסוף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en-US" sz="2400" b="1">
                  <a:solidFill>
                    <a:schemeClr val="bg1"/>
                  </a:solidFill>
                </a:rPr>
                <a:t>מידע</a:t>
              </a:r>
            </a:p>
          </p:txBody>
        </p:sp>
        <p:sp>
          <p:nvSpPr>
            <p:cNvPr id="23563" name="Rectangle 9"/>
            <p:cNvSpPr>
              <a:spLocks noChangeArrowheads="1"/>
            </p:cNvSpPr>
            <p:nvPr/>
          </p:nvSpPr>
          <p:spPr bwMode="auto">
            <a:xfrm>
              <a:off x="4785" y="2931"/>
              <a:ext cx="771" cy="635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 algn="r" rtl="1">
                <a:spcBef>
                  <a:spcPct val="20000"/>
                </a:spcBef>
                <a:buClr>
                  <a:srgbClr val="55A1FD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rgbClr val="55A1FD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rgbClr val="55A1FD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rgbClr val="55A1FD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rgbClr val="55A1FD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A1FD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A1FD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A1FD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A1FD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en-US" sz="2400" b="1">
                  <a:solidFill>
                    <a:schemeClr val="bg1"/>
                  </a:solidFill>
                </a:rPr>
                <a:t>כתיבת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en-US" sz="2400" b="1">
                  <a:solidFill>
                    <a:schemeClr val="bg1"/>
                  </a:solidFill>
                </a:rPr>
                <a:t>מסמך ייזום</a:t>
              </a:r>
              <a:endParaRPr lang="fr-FR" alt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23564" name="Rectangle 10"/>
            <p:cNvSpPr>
              <a:spLocks noChangeArrowheads="1"/>
            </p:cNvSpPr>
            <p:nvPr/>
          </p:nvSpPr>
          <p:spPr bwMode="auto">
            <a:xfrm>
              <a:off x="3606" y="3113"/>
              <a:ext cx="771" cy="635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 algn="r" rtl="1">
                <a:spcBef>
                  <a:spcPct val="20000"/>
                </a:spcBef>
                <a:buClr>
                  <a:srgbClr val="55A1FD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rgbClr val="55A1FD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rgbClr val="55A1FD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rgbClr val="55A1FD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rgbClr val="55A1FD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A1FD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A1FD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A1FD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A1FD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en-US" sz="2400" b="1">
                  <a:solidFill>
                    <a:schemeClr val="bg1"/>
                  </a:solidFill>
                </a:rPr>
                <a:t>השוואת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en-US" sz="2400" b="1">
                  <a:solidFill>
                    <a:schemeClr val="bg1"/>
                  </a:solidFill>
                </a:rPr>
                <a:t>חלופות</a:t>
              </a:r>
              <a:endParaRPr lang="fr-FR" alt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23565" name="Rectangle 11"/>
            <p:cNvSpPr>
              <a:spLocks noChangeArrowheads="1"/>
            </p:cNvSpPr>
            <p:nvPr/>
          </p:nvSpPr>
          <p:spPr bwMode="auto">
            <a:xfrm>
              <a:off x="1292" y="3203"/>
              <a:ext cx="771" cy="635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 algn="r" rtl="1">
                <a:spcBef>
                  <a:spcPct val="20000"/>
                </a:spcBef>
                <a:buClr>
                  <a:srgbClr val="55A1FD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rgbClr val="55A1FD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rgbClr val="55A1FD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rgbClr val="55A1FD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rgbClr val="55A1FD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A1FD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A1FD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A1FD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A1FD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en-US" sz="2400" b="1">
                  <a:solidFill>
                    <a:schemeClr val="bg1"/>
                  </a:solidFill>
                </a:rPr>
                <a:t>אפיון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en-US" sz="2400" b="1">
                  <a:solidFill>
                    <a:schemeClr val="bg1"/>
                  </a:solidFill>
                </a:rPr>
                <a:t>צרכי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en-US" sz="2400" b="1">
                  <a:solidFill>
                    <a:schemeClr val="bg1"/>
                  </a:solidFill>
                </a:rPr>
                <a:t>בעלי העניין</a:t>
              </a:r>
              <a:endParaRPr lang="fr-FR" altLang="en-US" sz="2400" b="1">
                <a:solidFill>
                  <a:schemeClr val="bg1"/>
                </a:solidFill>
              </a:endParaRPr>
            </a:p>
          </p:txBody>
        </p:sp>
        <p:cxnSp>
          <p:nvCxnSpPr>
            <p:cNvPr id="23566" name="AutoShape 12"/>
            <p:cNvCxnSpPr>
              <a:cxnSpLocks noChangeShapeType="1"/>
              <a:endCxn id="23559" idx="1"/>
            </p:cNvCxnSpPr>
            <p:nvPr/>
          </p:nvCxnSpPr>
          <p:spPr bwMode="auto">
            <a:xfrm>
              <a:off x="1066" y="2523"/>
              <a:ext cx="226" cy="1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67" name="AutoShape 13"/>
            <p:cNvCxnSpPr>
              <a:cxnSpLocks noChangeShapeType="1"/>
              <a:stCxn id="23559" idx="3"/>
              <a:endCxn id="23560" idx="1"/>
            </p:cNvCxnSpPr>
            <p:nvPr/>
          </p:nvCxnSpPr>
          <p:spPr bwMode="auto">
            <a:xfrm>
              <a:off x="2063" y="2659"/>
              <a:ext cx="273" cy="27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68" name="AutoShape 14"/>
            <p:cNvCxnSpPr>
              <a:cxnSpLocks noChangeShapeType="1"/>
              <a:endCxn id="23558" idx="0"/>
            </p:cNvCxnSpPr>
            <p:nvPr/>
          </p:nvCxnSpPr>
          <p:spPr bwMode="auto">
            <a:xfrm flipH="1">
              <a:off x="635" y="2840"/>
              <a:ext cx="46" cy="36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69" name="AutoShape 15"/>
            <p:cNvCxnSpPr>
              <a:cxnSpLocks noChangeShapeType="1"/>
              <a:stCxn id="23558" idx="3"/>
              <a:endCxn id="23565" idx="1"/>
            </p:cNvCxnSpPr>
            <p:nvPr/>
          </p:nvCxnSpPr>
          <p:spPr bwMode="auto">
            <a:xfrm>
              <a:off x="1020" y="3521"/>
              <a:ext cx="272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0" name="AutoShape 16"/>
            <p:cNvCxnSpPr>
              <a:cxnSpLocks noChangeShapeType="1"/>
              <a:stCxn id="23565" idx="3"/>
              <a:endCxn id="23560" idx="2"/>
            </p:cNvCxnSpPr>
            <p:nvPr/>
          </p:nvCxnSpPr>
          <p:spPr bwMode="auto">
            <a:xfrm flipV="1">
              <a:off x="2063" y="3249"/>
              <a:ext cx="704" cy="27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1" name="AutoShape 17"/>
            <p:cNvCxnSpPr>
              <a:cxnSpLocks noChangeShapeType="1"/>
              <a:stCxn id="23560" idx="3"/>
              <a:endCxn id="23564" idx="0"/>
            </p:cNvCxnSpPr>
            <p:nvPr/>
          </p:nvCxnSpPr>
          <p:spPr bwMode="auto">
            <a:xfrm>
              <a:off x="3198" y="2932"/>
              <a:ext cx="794" cy="18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2" name="AutoShape 18"/>
            <p:cNvCxnSpPr>
              <a:cxnSpLocks noChangeShapeType="1"/>
              <a:stCxn id="23561" idx="2"/>
              <a:endCxn id="23564" idx="0"/>
            </p:cNvCxnSpPr>
            <p:nvPr/>
          </p:nvCxnSpPr>
          <p:spPr bwMode="auto">
            <a:xfrm flipH="1">
              <a:off x="3992" y="2296"/>
              <a:ext cx="136" cy="81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3" name="AutoShape 19"/>
            <p:cNvCxnSpPr>
              <a:cxnSpLocks noChangeShapeType="1"/>
              <a:stCxn id="23560" idx="3"/>
              <a:endCxn id="23561" idx="1"/>
            </p:cNvCxnSpPr>
            <p:nvPr/>
          </p:nvCxnSpPr>
          <p:spPr bwMode="auto">
            <a:xfrm flipV="1">
              <a:off x="3198" y="1979"/>
              <a:ext cx="544" cy="95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4" name="AutoShape 20"/>
            <p:cNvCxnSpPr>
              <a:cxnSpLocks noChangeShapeType="1"/>
              <a:stCxn id="23560" idx="0"/>
              <a:endCxn id="23562" idx="2"/>
            </p:cNvCxnSpPr>
            <p:nvPr/>
          </p:nvCxnSpPr>
          <p:spPr bwMode="auto">
            <a:xfrm flipV="1">
              <a:off x="2767" y="2160"/>
              <a:ext cx="45" cy="45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5" name="AutoShape 21"/>
            <p:cNvCxnSpPr>
              <a:cxnSpLocks noChangeShapeType="1"/>
              <a:stCxn id="23562" idx="3"/>
              <a:endCxn id="23561" idx="1"/>
            </p:cNvCxnSpPr>
            <p:nvPr/>
          </p:nvCxnSpPr>
          <p:spPr bwMode="auto">
            <a:xfrm>
              <a:off x="3197" y="1843"/>
              <a:ext cx="545" cy="1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6" name="AutoShape 22"/>
            <p:cNvCxnSpPr>
              <a:cxnSpLocks noChangeShapeType="1"/>
              <a:stCxn id="23564" idx="3"/>
              <a:endCxn id="23563" idx="1"/>
            </p:cNvCxnSpPr>
            <p:nvPr/>
          </p:nvCxnSpPr>
          <p:spPr bwMode="auto">
            <a:xfrm flipV="1">
              <a:off x="4377" y="3249"/>
              <a:ext cx="408" cy="18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77" name="Oval 23"/>
            <p:cNvSpPr>
              <a:spLocks noChangeArrowheads="1"/>
            </p:cNvSpPr>
            <p:nvPr/>
          </p:nvSpPr>
          <p:spPr bwMode="auto">
            <a:xfrm>
              <a:off x="249" y="2205"/>
              <a:ext cx="861" cy="635"/>
            </a:xfrm>
            <a:prstGeom prst="ellipse">
              <a:avLst/>
            </a:prstGeom>
            <a:solidFill>
              <a:schemeClr val="accent1"/>
            </a:solidFill>
            <a:ln w="9525">
              <a:round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 algn="r" rtl="1">
                <a:spcBef>
                  <a:spcPct val="20000"/>
                </a:spcBef>
                <a:buClr>
                  <a:srgbClr val="55A1FD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rgbClr val="55A1FD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rgbClr val="55A1FD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rgbClr val="55A1FD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rgbClr val="55A1FD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A1FD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A1FD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A1FD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A1FD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en-US" sz="2400" b="1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en-US" sz="2400" b="1">
                  <a:solidFill>
                    <a:schemeClr val="bg1"/>
                  </a:solidFill>
                </a:rPr>
                <a:t>זיהוי צורך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en-US" sz="2400" b="1">
                  <a:solidFill>
                    <a:schemeClr val="bg1"/>
                  </a:solidFill>
                </a:rPr>
                <a:t> ולקוח</a:t>
              </a:r>
              <a:endParaRPr lang="fr-FR" altLang="en-US" sz="2400" b="1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en-US" sz="2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3556" name="מציין מיקום של תאריך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e-IL" altLang="he-IL">
                <a:solidFill>
                  <a:srgbClr val="1F1F5F"/>
                </a:solidFill>
                <a:cs typeface="FrankRuehl" panose="020E0503060101010101" pitchFamily="34" charset="-79"/>
              </a:rPr>
              <a:t>פוזיטרון בע"מ פרויקטים והדרכה </a:t>
            </a:r>
            <a:endParaRPr lang="en-US" altLang="he-IL" sz="2000">
              <a:solidFill>
                <a:srgbClr val="1F1F5F"/>
              </a:solidFill>
              <a:cs typeface="FrankRuehl" panose="020E0503060101010101" pitchFamily="34" charset="-79"/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he-IL" smtClean="0"/>
              <a:t>©</a:t>
            </a:r>
            <a:r>
              <a:rPr lang="he-IL" altLang="he-IL" smtClean="0"/>
              <a:t> </a:t>
            </a:r>
            <a:r>
              <a:rPr lang="he-IL" altLang="he-IL" sz="1600"/>
              <a:t>כל הזכויות שמורות</a:t>
            </a:r>
            <a:endParaRPr lang="en-US" altLang="he-IL" sz="1600"/>
          </a:p>
        </p:txBody>
      </p:sp>
    </p:spTree>
    <p:extLst>
      <p:ext uri="{BB962C8B-B14F-4D97-AF65-F5344CB8AC3E}">
        <p14:creationId xmlns:p14="http://schemas.microsoft.com/office/powerpoint/2010/main" val="276856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 3- הגדרת הפונקציות והצרכים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יוזמי הפרויקט הם הקובעים את הפונקציה שעל הפרויקט למלא.</a:t>
            </a:r>
          </a:p>
          <a:p>
            <a:r>
              <a:rPr lang="he-IL" dirty="0" smtClean="0"/>
              <a:t>דוגמא</a:t>
            </a:r>
          </a:p>
          <a:p>
            <a:pPr lvl="1"/>
            <a:r>
              <a:rPr lang="he-IL" dirty="0" smtClean="0"/>
              <a:t>דיור ל 300 זוגות צעירים</a:t>
            </a:r>
          </a:p>
          <a:p>
            <a:pPr lvl="1"/>
            <a:r>
              <a:rPr lang="he-IL" dirty="0" smtClean="0"/>
              <a:t>בנית תאטרון עירוני עם 1500 מושבים</a:t>
            </a:r>
          </a:p>
          <a:p>
            <a:r>
              <a:rPr lang="he-IL" dirty="0" smtClean="0"/>
              <a:t>שטחי המבנה: ברוטו, נטו, מעטפת</a:t>
            </a:r>
          </a:p>
          <a:p>
            <a:pPr lvl="1"/>
            <a:r>
              <a:rPr lang="he-IL" dirty="0" smtClean="0"/>
              <a:t>שטחים שימושיים כגון חדרים , משרדים אולם ייצור, חדרי רופאים, חדרי ישיבות</a:t>
            </a:r>
          </a:p>
          <a:p>
            <a:pPr lvl="1"/>
            <a:r>
              <a:rPr lang="he-IL" dirty="0" smtClean="0"/>
              <a:t>שטחי תנועה: פרוזדורים, חדרי מדרגות, מעליות.</a:t>
            </a:r>
          </a:p>
          <a:p>
            <a:pPr lvl="1"/>
            <a:r>
              <a:rPr lang="he-IL" dirty="0" smtClean="0"/>
              <a:t>שטחים לצרכים טכניים כגון חדרי חשמל , אולם מכונות למיזוג אוויר.</a:t>
            </a:r>
          </a:p>
          <a:p>
            <a:pPr lvl="1"/>
            <a:r>
              <a:rPr lang="he-IL" dirty="0" smtClean="0"/>
              <a:t>שטחי שירותים: חדרי הלבשה</a:t>
            </a:r>
          </a:p>
          <a:p>
            <a:pPr lvl="1"/>
            <a:r>
              <a:rPr lang="he-IL" dirty="0" smtClean="0"/>
              <a:t>שלושת הסעיפים האחרונים יכולים להוות בין 30% ל 40% מהשטח נטו.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756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3- הגדרת </a:t>
            </a:r>
            <a:r>
              <a:rPr lang="he-IL" dirty="0"/>
              <a:t>הפונקציות </a:t>
            </a:r>
            <a:r>
              <a:rPr lang="he-IL" dirty="0" smtClean="0"/>
              <a:t>והצרכים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e-IL" dirty="0" smtClean="0"/>
              <a:t>מעטפת וחציצה</a:t>
            </a:r>
          </a:p>
          <a:p>
            <a:pPr lvl="1"/>
            <a:r>
              <a:rPr lang="he-IL" dirty="0" smtClean="0"/>
              <a:t>שטחים התפוסים ע"י קירות, מחיצות, עמודים</a:t>
            </a:r>
          </a:p>
          <a:p>
            <a:pPr lvl="1"/>
            <a:r>
              <a:rPr lang="he-IL" dirty="0" smtClean="0"/>
              <a:t>שטחים אילו מהווים בין 10% ל 15% משטח </a:t>
            </a:r>
            <a:r>
              <a:rPr lang="he-IL" dirty="0" err="1" smtClean="0"/>
              <a:t>הבנין</a:t>
            </a:r>
            <a:r>
              <a:rPr lang="he-IL" dirty="0" smtClean="0"/>
              <a:t>.</a:t>
            </a:r>
          </a:p>
          <a:p>
            <a:r>
              <a:rPr lang="he-IL" dirty="0" smtClean="0"/>
              <a:t>ברוטו : נטו+ מעטפת.</a:t>
            </a:r>
          </a:p>
          <a:p>
            <a:endParaRPr lang="he-IL" dirty="0"/>
          </a:p>
          <a:p>
            <a:r>
              <a:rPr lang="he-IL" dirty="0" smtClean="0"/>
              <a:t>מערכות וציוד</a:t>
            </a:r>
          </a:p>
          <a:p>
            <a:pPr lvl="1"/>
            <a:r>
              <a:rPr lang="he-IL" dirty="0" smtClean="0"/>
              <a:t>ציוד </a:t>
            </a:r>
            <a:r>
              <a:rPr lang="he-IL" dirty="0" err="1" smtClean="0"/>
              <a:t>אלטרומכאני</a:t>
            </a:r>
            <a:r>
              <a:rPr lang="he-IL" dirty="0" smtClean="0"/>
              <a:t> של המבנה כגון מזוג אוויר , מעליות, גנרטור.</a:t>
            </a:r>
          </a:p>
          <a:p>
            <a:pPr lvl="1"/>
            <a:r>
              <a:rPr lang="he-IL" dirty="0" smtClean="0"/>
              <a:t>מערכות שונות – בטחון , בקרה , תקשורת פנים, מחשוב.</a:t>
            </a:r>
          </a:p>
          <a:p>
            <a:pPr lvl="1"/>
            <a:r>
              <a:rPr lang="he-IL" dirty="0" smtClean="0"/>
              <a:t>ציוד תפעולי-מערכות רנטגן, מכונות ייצור</a:t>
            </a:r>
          </a:p>
          <a:p>
            <a:pPr lvl="1"/>
            <a:r>
              <a:rPr lang="he-IL" dirty="0" smtClean="0"/>
              <a:t>ריהוט קבוע ונייד- </a:t>
            </a:r>
            <a:r>
              <a:rPr lang="he-IL" dirty="0" err="1" smtClean="0"/>
              <a:t>ארונות,מיטות,שולחנות</a:t>
            </a:r>
            <a:r>
              <a:rPr lang="he-IL" dirty="0" smtClean="0"/>
              <a:t>.</a:t>
            </a:r>
            <a:endParaRPr lang="he-IL" dirty="0"/>
          </a:p>
          <a:p>
            <a:pPr lvl="1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8760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3- הגדרת </a:t>
            </a:r>
            <a:r>
              <a:rPr lang="he-IL" dirty="0"/>
              <a:t>הפונקציות והצרכים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קרקע ופיתוח</a:t>
            </a:r>
          </a:p>
          <a:p>
            <a:pPr lvl="1"/>
            <a:r>
              <a:rPr lang="he-IL" dirty="0" smtClean="0"/>
              <a:t>מגרש- פרטם על אתר קיים, או תקציב רכישה מיקום רצויים.</a:t>
            </a:r>
          </a:p>
          <a:p>
            <a:pPr lvl="1"/>
            <a:r>
              <a:rPr lang="he-IL" dirty="0" smtClean="0"/>
              <a:t>תשתית – חשמל , מים ביוב – מה קיים מה נחוץ.</a:t>
            </a:r>
          </a:p>
          <a:p>
            <a:pPr lvl="1"/>
            <a:r>
              <a:rPr lang="he-IL" dirty="0" smtClean="0"/>
              <a:t>תעבורה – גישה לשטח, כבישים קיימים וחוצים לחניה.</a:t>
            </a:r>
          </a:p>
          <a:p>
            <a:pPr lvl="1"/>
            <a:r>
              <a:rPr lang="he-IL" dirty="0" smtClean="0"/>
              <a:t>פיתוח שטח – כבישים פנימיים גינון.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0358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4 –הכנת חלופות לפתרון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לאחר הגדרת המסגרת הכמותית של הצרכים יש לעבור לבחינת האפשרויות של הפתרונות .</a:t>
            </a:r>
          </a:p>
          <a:p>
            <a:r>
              <a:rPr lang="he-IL" dirty="0" smtClean="0"/>
              <a:t>פתרונות אפשריים של מבנה:</a:t>
            </a:r>
          </a:p>
          <a:p>
            <a:pPr lvl="1"/>
            <a:r>
              <a:rPr lang="he-IL" dirty="0" smtClean="0"/>
              <a:t>מבנה קונבנציונאלי( בטון בלוקים)</a:t>
            </a:r>
          </a:p>
          <a:p>
            <a:pPr lvl="1"/>
            <a:r>
              <a:rPr lang="he-IL" dirty="0" smtClean="0"/>
              <a:t>טרומי מסיבי ( בטון) או טרומי קל .</a:t>
            </a:r>
          </a:p>
          <a:p>
            <a:pPr lvl="1"/>
            <a:r>
              <a:rPr lang="he-IL" dirty="0" smtClean="0"/>
              <a:t>זמני או פשוט.</a:t>
            </a:r>
          </a:p>
          <a:p>
            <a:pPr lvl="1"/>
            <a:r>
              <a:rPr lang="he-IL" dirty="0" smtClean="0"/>
              <a:t>בנין קומות או ביתנים פזורים בשטח.</a:t>
            </a:r>
          </a:p>
          <a:p>
            <a:r>
              <a:rPr lang="he-IL" dirty="0" smtClean="0"/>
              <a:t>פתרונות אפשריים של תהליך ההקמה</a:t>
            </a:r>
          </a:p>
          <a:p>
            <a:pPr lvl="1"/>
            <a:r>
              <a:rPr lang="he-IL" dirty="0" smtClean="0"/>
              <a:t>הפסקת ייצור או בניה תוך כדי ייצור.</a:t>
            </a:r>
          </a:p>
          <a:p>
            <a:pPr lvl="1"/>
            <a:r>
              <a:rPr lang="he-IL" dirty="0" smtClean="0"/>
              <a:t>המשך </a:t>
            </a:r>
            <a:r>
              <a:rPr lang="he-IL" dirty="0" err="1" smtClean="0"/>
              <a:t>אישפוז</a:t>
            </a:r>
            <a:r>
              <a:rPr lang="he-IL" dirty="0" smtClean="0"/>
              <a:t> לעומת פינוי זמני של האגף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4628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5- אומדנים ולוחות זמנים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e-IL" dirty="0" smtClean="0"/>
              <a:t>לאחר שהוכנו החלופות לפתרון , יש להכין את הנתונים הנחוצים להשוואה בניהן במונחים של כסף וזמן. תוך התחשבות  באילוצים </a:t>
            </a:r>
            <a:r>
              <a:rPr lang="he-IL" dirty="0" err="1" smtClean="0"/>
              <a:t>הקימים</a:t>
            </a:r>
            <a:r>
              <a:rPr lang="he-IL" dirty="0" smtClean="0"/>
              <a:t> לגבי הפרויקט.</a:t>
            </a:r>
          </a:p>
          <a:p>
            <a:r>
              <a:rPr lang="he-IL" dirty="0" smtClean="0"/>
              <a:t>לוחות זמנים</a:t>
            </a:r>
          </a:p>
          <a:p>
            <a:pPr lvl="1"/>
            <a:r>
              <a:rPr lang="he-IL" dirty="0" smtClean="0"/>
              <a:t>זיהוי אילוצים.</a:t>
            </a:r>
          </a:p>
          <a:p>
            <a:pPr lvl="1"/>
            <a:r>
              <a:rPr lang="he-IL" dirty="0" smtClean="0"/>
              <a:t>בנית תכולת העבודה.</a:t>
            </a:r>
          </a:p>
          <a:p>
            <a:pPr lvl="1"/>
            <a:r>
              <a:rPr lang="he-IL" dirty="0" smtClean="0"/>
              <a:t>הערכות זמנים סבירות לעריכת הפרוגרמה, התכנון והביצוע.</a:t>
            </a:r>
          </a:p>
          <a:p>
            <a:pPr lvl="1"/>
            <a:r>
              <a:rPr lang="he-IL" dirty="0" smtClean="0"/>
              <a:t>יש להתחשב במשכי תכנון , מכרזים, אספקה הרכבה וכד'</a:t>
            </a:r>
          </a:p>
          <a:p>
            <a:pPr lvl="1"/>
            <a:r>
              <a:rPr lang="he-IL" dirty="0" smtClean="0"/>
              <a:t>ביצוע אומדן תקציב ראשוני</a:t>
            </a:r>
          </a:p>
          <a:p>
            <a:pPr lvl="2"/>
            <a:r>
              <a:rPr lang="he-IL" dirty="0" smtClean="0"/>
              <a:t>מבנים</a:t>
            </a:r>
          </a:p>
          <a:p>
            <a:pPr lvl="2"/>
            <a:r>
              <a:rPr lang="he-IL" dirty="0" smtClean="0"/>
              <a:t>ציוד </a:t>
            </a:r>
            <a:r>
              <a:rPr lang="he-IL" dirty="0" err="1" smtClean="0"/>
              <a:t>אלטרומכני</a:t>
            </a:r>
            <a:r>
              <a:rPr lang="he-IL" dirty="0" smtClean="0"/>
              <a:t> וציוד עזר לבניין</a:t>
            </a:r>
          </a:p>
          <a:p>
            <a:pPr lvl="2"/>
            <a:r>
              <a:rPr lang="he-IL" dirty="0" smtClean="0"/>
              <a:t>פיתוח קרקע ואספקת תשתית</a:t>
            </a:r>
          </a:p>
          <a:p>
            <a:pPr lvl="2"/>
            <a:r>
              <a:rPr lang="he-IL" dirty="0" smtClean="0"/>
              <a:t>הוצאות </a:t>
            </a:r>
            <a:r>
              <a:rPr lang="he-IL" dirty="0" err="1" smtClean="0"/>
              <a:t>נילוות</a:t>
            </a:r>
            <a:r>
              <a:rPr lang="he-IL" dirty="0" smtClean="0"/>
              <a:t> – שכר תכנון ופיקוח , אגרות</a:t>
            </a:r>
          </a:p>
          <a:p>
            <a:pPr lvl="1"/>
            <a:endParaRPr lang="he-IL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6823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6-ניתוח כמותי של החלופות ודירוגן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הכנת הנתונים הנדרשים בצורה מקצועית שלב בסיסי לערוך השוואה בין חלופות.</a:t>
            </a:r>
          </a:p>
          <a:p>
            <a:r>
              <a:rPr lang="he-IL" dirty="0" smtClean="0"/>
              <a:t>הכלים לבחינת חלופות : מבחני עלות תועלת, כדאיות השקעה, עלות מחזור חיים, מבחני יעילות.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1196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דוגמאות לשיקולים בבחירת חלופות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0462" y="1690687"/>
            <a:ext cx="9994006" cy="48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1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7-בחירת חלופה ואישור הייזום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משימתו של מנהל הפרויקט  היא להכין את הנתונים לקראת קבלת החלטה.</a:t>
            </a:r>
          </a:p>
          <a:p>
            <a:r>
              <a:rPr lang="he-IL" dirty="0" smtClean="0"/>
              <a:t>קיימים מערכת שיקולים המתאמים לסיוג הענף</a:t>
            </a:r>
          </a:p>
          <a:p>
            <a:r>
              <a:rPr lang="he-IL" dirty="0" smtClean="0"/>
              <a:t>תרשים </a:t>
            </a:r>
            <a:r>
              <a:rPr lang="en-US" dirty="0" smtClean="0"/>
              <a:t>WBS</a:t>
            </a:r>
          </a:p>
          <a:p>
            <a:pPr marL="0" indent="0">
              <a:buNone/>
            </a:pPr>
            <a:r>
              <a:rPr lang="he-IL" dirty="0" smtClean="0"/>
              <a:t>הנחיות ומכסות</a:t>
            </a:r>
          </a:p>
          <a:p>
            <a:pPr lvl="1"/>
            <a:r>
              <a:rPr lang="he-IL" dirty="0" smtClean="0"/>
              <a:t>במשך השנים נוצרו עבור תחומי בניה רבים מסגרות בסיס מפורטות יותר המשמשות  אותנו כמקור לנתונים כמותיים.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492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תרשים </a:t>
            </a:r>
            <a:r>
              <a:rPr lang="en-US" dirty="0" smtClean="0"/>
              <a:t>WBS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68191"/>
            <a:ext cx="10515599" cy="470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6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ביצוע אומדנים 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034" y="115910"/>
            <a:ext cx="11797048" cy="686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7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46275" y="130175"/>
            <a:ext cx="8229600" cy="1143000"/>
          </a:xfrm>
        </p:spPr>
        <p:txBody>
          <a:bodyPr/>
          <a:lstStyle/>
          <a:p>
            <a:pPr eaLnBrk="1" hangingPunct="1"/>
            <a:r>
              <a:rPr lang="he-IL" altLang="en-US" smtClean="0"/>
              <a:t>מסמך הייזום</a:t>
            </a:r>
            <a:endParaRPr lang="fr-FR" alt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81200" y="1219201"/>
            <a:ext cx="8229600" cy="4937125"/>
          </a:xfrm>
        </p:spPr>
        <p:txBody>
          <a:bodyPr/>
          <a:lstStyle/>
          <a:p>
            <a:pPr marL="0" indent="0">
              <a:buNone/>
            </a:pPr>
            <a:r>
              <a:rPr lang="he-IL" altLang="en-US" smtClean="0"/>
              <a:t>המסמך המאשר פרויקט בצורה רשמית. מסמך הייזום מעניק למנהל הפרויקט את הסמכות להשתמש במשאבי הארגון לפעילות בפרויקט</a:t>
            </a:r>
            <a:endParaRPr lang="fr-FR" altLang="en-US" smtClean="0"/>
          </a:p>
        </p:txBody>
      </p:sp>
      <p:pic>
        <p:nvPicPr>
          <p:cNvPr id="25604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066926"/>
            <a:ext cx="4681538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מציין מיקום של תאריך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e-IL" altLang="he-IL">
                <a:solidFill>
                  <a:srgbClr val="1F1F5F"/>
                </a:solidFill>
                <a:cs typeface="FrankRuehl" panose="020E0503060101010101" pitchFamily="34" charset="-79"/>
              </a:rPr>
              <a:t>פוזיטרון בע"מ פרויקטים והדרכה </a:t>
            </a:r>
            <a:endParaRPr lang="en-US" altLang="he-IL" sz="2000">
              <a:solidFill>
                <a:srgbClr val="1F1F5F"/>
              </a:solidFill>
              <a:cs typeface="FrankRuehl" panose="020E0503060101010101" pitchFamily="34" charset="-79"/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he-IL" smtClean="0"/>
              <a:t>©</a:t>
            </a:r>
            <a:r>
              <a:rPr lang="he-IL" altLang="he-IL" smtClean="0"/>
              <a:t> </a:t>
            </a:r>
            <a:r>
              <a:rPr lang="he-IL" altLang="he-IL" sz="1600"/>
              <a:t>כל הזכויות שמורות</a:t>
            </a:r>
            <a:endParaRPr lang="en-US" altLang="he-IL" sz="1600"/>
          </a:p>
        </p:txBody>
      </p:sp>
    </p:spTree>
    <p:extLst>
      <p:ext uri="{BB962C8B-B14F-4D97-AF65-F5344CB8AC3E}">
        <p14:creationId xmlns:p14="http://schemas.microsoft.com/office/powerpoint/2010/main" val="161778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מציין מיקום של תאריך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r" rtl="1">
              <a:spcBef>
                <a:spcPct val="20000"/>
              </a:spcBef>
              <a:buClr>
                <a:srgbClr val="55A1FD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lr>
                <a:srgbClr val="55A1FD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lr>
                <a:srgbClr val="55A1FD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lr>
                <a:srgbClr val="55A1FD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lr>
                <a:srgbClr val="55A1FD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A1FD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A1FD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A1FD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A1FD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>
                <a:solidFill>
                  <a:srgbClr val="1F1F5F"/>
                </a:solidFill>
                <a:latin typeface="Arial" panose="020B0604020202020204" pitchFamily="34" charset="0"/>
                <a:cs typeface="FrankRuehl" panose="020E0503060101010101" pitchFamily="34" charset="-79"/>
              </a:rPr>
              <a:t>פוזיטרון בע"מ פרויקטים והדרכה </a:t>
            </a:r>
            <a:endParaRPr lang="en-US" altLang="he-IL">
              <a:solidFill>
                <a:srgbClr val="1F1F5F"/>
              </a:solidFill>
              <a:latin typeface="Arial" panose="020B0604020202020204" pitchFamily="34" charset="0"/>
              <a:cs typeface="FrankRuehl" panose="020E0503060101010101" pitchFamily="34" charset="-79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650" y="0"/>
            <a:ext cx="7772400" cy="1143000"/>
          </a:xfrm>
        </p:spPr>
        <p:txBody>
          <a:bodyPr/>
          <a:lstStyle/>
          <a:p>
            <a:pPr eaLnBrk="1" hangingPunct="1"/>
            <a:r>
              <a:rPr lang="he-IL" altLang="he-IL" smtClean="0">
                <a:latin typeface="Verdana" panose="020B0604030504040204" pitchFamily="34" charset="0"/>
              </a:rPr>
              <a:t>מסמך ייזום</a:t>
            </a:r>
            <a:endParaRPr lang="en-US" altLang="he-IL" smtClean="0">
              <a:latin typeface="Verdana" panose="020B0604030504040204" pitchFamily="34" charset="0"/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8213" y="1052513"/>
            <a:ext cx="7302500" cy="525621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he-IL" altLang="he-IL" sz="2400"/>
              <a:t>דרישות שיספקו את הצרכים ,הרצונות והציפיות של הלקוח,              נותן החסות ובעלי עניין אחרים</a:t>
            </a:r>
          </a:p>
          <a:p>
            <a:pPr eaLnBrk="1" hangingPunct="1">
              <a:lnSpc>
                <a:spcPct val="80000"/>
              </a:lnSpc>
            </a:pPr>
            <a:r>
              <a:rPr lang="he-IL" altLang="he-IL" sz="2400"/>
              <a:t>ניתוח בעלי העניין</a:t>
            </a:r>
          </a:p>
          <a:p>
            <a:pPr eaLnBrk="1" hangingPunct="1">
              <a:lnSpc>
                <a:spcPct val="80000"/>
              </a:lnSpc>
            </a:pPr>
            <a:r>
              <a:rPr lang="he-IL" altLang="he-IL" sz="2400"/>
              <a:t>תיאור הצורך</a:t>
            </a:r>
          </a:p>
          <a:p>
            <a:pPr eaLnBrk="1" hangingPunct="1">
              <a:lnSpc>
                <a:spcPct val="80000"/>
              </a:lnSpc>
            </a:pPr>
            <a:r>
              <a:rPr lang="he-IL" altLang="he-IL" sz="2400"/>
              <a:t>מטרות ויעדי הפרויקט</a:t>
            </a:r>
          </a:p>
          <a:p>
            <a:pPr eaLnBrk="1" hangingPunct="1">
              <a:lnSpc>
                <a:spcPct val="80000"/>
              </a:lnSpc>
            </a:pPr>
            <a:r>
              <a:rPr lang="he-IL" altLang="he-IL" sz="2400"/>
              <a:t>אפיון פונקציונאלי של תוצרים ותוצאות צפויות</a:t>
            </a:r>
          </a:p>
          <a:p>
            <a:pPr eaLnBrk="1" hangingPunct="1">
              <a:lnSpc>
                <a:spcPct val="80000"/>
              </a:lnSpc>
            </a:pPr>
            <a:r>
              <a:rPr lang="he-IL" altLang="he-IL" sz="2400"/>
              <a:t>לוח זמנים תמציתי ואבני דרך</a:t>
            </a:r>
          </a:p>
          <a:p>
            <a:pPr eaLnBrk="1" hangingPunct="1">
              <a:lnSpc>
                <a:spcPct val="80000"/>
              </a:lnSpc>
            </a:pPr>
            <a:r>
              <a:rPr lang="he-IL" altLang="he-IL" sz="2400"/>
              <a:t>מנהל הפרויקט שמונה ורמת סמכויותיו</a:t>
            </a:r>
          </a:p>
          <a:p>
            <a:pPr eaLnBrk="1" hangingPunct="1">
              <a:lnSpc>
                <a:spcPct val="80000"/>
              </a:lnSpc>
            </a:pPr>
            <a:r>
              <a:rPr lang="he-IL" altLang="he-IL" sz="2400"/>
              <a:t>אילוצים ארגוניים , סביבתיים וחיצוניים.</a:t>
            </a:r>
          </a:p>
          <a:p>
            <a:pPr eaLnBrk="1" hangingPunct="1">
              <a:lnSpc>
                <a:spcPct val="80000"/>
              </a:lnSpc>
            </a:pPr>
            <a:r>
              <a:rPr lang="he-IL" altLang="he-IL" sz="2400"/>
              <a:t>גורמי סיכון</a:t>
            </a:r>
          </a:p>
          <a:p>
            <a:pPr eaLnBrk="1" hangingPunct="1">
              <a:lnSpc>
                <a:spcPct val="80000"/>
              </a:lnSpc>
            </a:pPr>
            <a:r>
              <a:rPr lang="he-IL" altLang="he-IL" sz="2400"/>
              <a:t>ניתוח חלופות והצגת החלופה המועדפת</a:t>
            </a:r>
          </a:p>
          <a:p>
            <a:pPr eaLnBrk="1" hangingPunct="1">
              <a:lnSpc>
                <a:spcPct val="80000"/>
              </a:lnSpc>
            </a:pPr>
            <a:r>
              <a:rPr lang="he-IL" altLang="he-IL" sz="2400"/>
              <a:t>עניין עסקי המצדיק את הפרויקט לרבות תשואה על ההשקעה</a:t>
            </a:r>
          </a:p>
          <a:p>
            <a:pPr eaLnBrk="1" hangingPunct="1">
              <a:lnSpc>
                <a:spcPct val="80000"/>
              </a:lnSpc>
            </a:pPr>
            <a:r>
              <a:rPr lang="he-IL" altLang="he-IL" sz="2400"/>
              <a:t>תמצית התקציב</a:t>
            </a:r>
            <a:endParaRPr lang="en-US" altLang="he-IL" sz="2400"/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he-IL" smtClean="0"/>
              <a:t>©</a:t>
            </a:r>
            <a:r>
              <a:rPr lang="he-IL" altLang="he-IL" smtClean="0"/>
              <a:t> </a:t>
            </a:r>
            <a:r>
              <a:rPr lang="he-IL" altLang="he-IL" sz="1600"/>
              <a:t>כל הזכויות שמורות</a:t>
            </a:r>
            <a:endParaRPr lang="en-US" altLang="he-IL" sz="1600"/>
          </a:p>
        </p:txBody>
      </p:sp>
    </p:spTree>
    <p:extLst>
      <p:ext uri="{BB962C8B-B14F-4D97-AF65-F5344CB8AC3E}">
        <p14:creationId xmlns:p14="http://schemas.microsoft.com/office/powerpoint/2010/main" val="302318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תרשים צרכי בנייה שונים</a:t>
            </a:r>
            <a:endParaRPr lang="he-IL" dirty="0"/>
          </a:p>
        </p:txBody>
      </p:sp>
      <p:pic>
        <p:nvPicPr>
          <p:cNvPr id="6" name="מציין מיקום תוכן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4520" y="1345564"/>
            <a:ext cx="8389619" cy="532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1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u="sng" dirty="0" smtClean="0"/>
              <a:t>מחיר יחסי לתיקון שגיאה</a:t>
            </a:r>
            <a:endParaRPr lang="he-IL" b="1" u="sng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941" y="1690688"/>
            <a:ext cx="11361420" cy="493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0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altLang="en-US" b="1" smtClean="0"/>
              <a:t> 2. ניתוח בעלי עניין</a:t>
            </a:r>
            <a:endParaRPr lang="en-US" altLang="en-US" b="1" smtClean="0"/>
          </a:p>
        </p:txBody>
      </p:sp>
      <p:sp>
        <p:nvSpPr>
          <p:cNvPr id="30723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279650" y="1447801"/>
            <a:ext cx="7931150" cy="4949825"/>
          </a:xfrm>
        </p:spPr>
        <p:txBody>
          <a:bodyPr/>
          <a:lstStyle/>
          <a:p>
            <a:pPr marL="0" indent="0">
              <a:buNone/>
            </a:pPr>
            <a:r>
              <a:rPr lang="he-IL" altLang="en-US" smtClean="0"/>
              <a:t>אנשים, קבוצות או ארגונים שעשויים להשפיע על הפרויקט או להיות מושפעים ממנו</a:t>
            </a:r>
            <a:endParaRPr lang="en-US" altLang="en-US" smtClean="0"/>
          </a:p>
          <a:p>
            <a:pPr marL="0" indent="0">
              <a:buNone/>
            </a:pPr>
            <a:endParaRPr lang="en-US" altLang="en-US" smtClean="0"/>
          </a:p>
          <a:p>
            <a:pPr marL="0" indent="0">
              <a:buNone/>
            </a:pPr>
            <a:endParaRPr lang="he-IL" altLang="en-US" smtClean="0"/>
          </a:p>
          <a:p>
            <a:pPr marL="0" indent="0" algn="l" rtl="0">
              <a:buNone/>
            </a:pPr>
            <a:r>
              <a:rPr lang="en-US" altLang="en-US" smtClean="0">
                <a:solidFill>
                  <a:srgbClr val="002060"/>
                </a:solidFill>
              </a:rPr>
              <a:t>PMBoK 2014</a:t>
            </a:r>
          </a:p>
        </p:txBody>
      </p:sp>
    </p:spTree>
    <p:extLst>
      <p:ext uri="{BB962C8B-B14F-4D97-AF65-F5344CB8AC3E}">
        <p14:creationId xmlns:p14="http://schemas.microsoft.com/office/powerpoint/2010/main" val="314353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altLang="en-US" b="1" smtClean="0"/>
              <a:t>2.1 ניהול בעלי עניין</a:t>
            </a:r>
            <a:endParaRPr lang="en-US" altLang="en-US" b="1" smtClean="0"/>
          </a:p>
        </p:txBody>
      </p:sp>
      <p:sp>
        <p:nvSpPr>
          <p:cNvPr id="31747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3071814" y="1447801"/>
            <a:ext cx="7138987" cy="4949825"/>
          </a:xfrm>
        </p:spPr>
        <p:txBody>
          <a:bodyPr/>
          <a:lstStyle/>
          <a:p>
            <a:pPr eaLnBrk="1" hangingPunct="1"/>
            <a:r>
              <a:rPr lang="he-IL" altLang="en-US" smtClean="0"/>
              <a:t>זיהוי בעלי עניין</a:t>
            </a:r>
          </a:p>
          <a:p>
            <a:pPr eaLnBrk="1" hangingPunct="1"/>
            <a:r>
              <a:rPr lang="he-IL" altLang="en-US" smtClean="0"/>
              <a:t>תכנון ניהול בעלי עניין</a:t>
            </a:r>
          </a:p>
          <a:p>
            <a:pPr eaLnBrk="1" hangingPunct="1"/>
            <a:r>
              <a:rPr lang="he-IL" altLang="en-US" smtClean="0"/>
              <a:t>ניהול מעורבות בעלי עניין</a:t>
            </a:r>
          </a:p>
          <a:p>
            <a:pPr eaLnBrk="1" hangingPunct="1"/>
            <a:r>
              <a:rPr lang="he-IL" altLang="en-US" smtClean="0"/>
              <a:t>בקרת מעורבות בעלי עניין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1636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46275" y="130175"/>
            <a:ext cx="8229600" cy="1143000"/>
          </a:xfrm>
        </p:spPr>
        <p:txBody>
          <a:bodyPr/>
          <a:lstStyle/>
          <a:p>
            <a:pPr eaLnBrk="1" hangingPunct="1"/>
            <a:r>
              <a:rPr lang="he-IL" altLang="en-US" smtClean="0"/>
              <a:t>זיהוי בעלי העניין</a:t>
            </a:r>
            <a:endParaRPr lang="en-US" altLang="en-US" smtClean="0"/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2184400" y="1700214"/>
            <a:ext cx="356393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r" rtl="1">
              <a:spcBef>
                <a:spcPct val="20000"/>
              </a:spcBef>
              <a:buClr>
                <a:srgbClr val="55A1FD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lr>
                <a:srgbClr val="55A1FD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lr>
                <a:srgbClr val="55A1FD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lr>
                <a:srgbClr val="55A1FD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lr>
                <a:srgbClr val="55A1FD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A1FD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A1FD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A1FD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A1FD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he-IL" altLang="en-US" sz="3600" b="1">
                <a:solidFill>
                  <a:srgbClr val="0C0C0C"/>
                </a:solidFill>
              </a:rPr>
              <a:t>פנימיים</a:t>
            </a:r>
            <a:endParaRPr lang="en-US" altLang="en-US" sz="3600" b="1">
              <a:solidFill>
                <a:srgbClr val="0C0C0C"/>
              </a:solidFill>
            </a:endParaRPr>
          </a:p>
          <a:p>
            <a:pPr eaLnBrk="1" hangingPunct="1">
              <a:buClrTx/>
              <a:buSzTx/>
            </a:pPr>
            <a:r>
              <a:rPr lang="he-IL" altLang="en-US" sz="3600">
                <a:solidFill>
                  <a:srgbClr val="0C0C0C"/>
                </a:solidFill>
              </a:rPr>
              <a:t>הנהלה בכירה</a:t>
            </a:r>
          </a:p>
          <a:p>
            <a:pPr eaLnBrk="1" hangingPunct="1">
              <a:buClrTx/>
              <a:buSzTx/>
            </a:pPr>
            <a:r>
              <a:rPr lang="he-IL" altLang="en-US" sz="3600">
                <a:solidFill>
                  <a:srgbClr val="0C0C0C"/>
                </a:solidFill>
              </a:rPr>
              <a:t>רואי החשבון</a:t>
            </a:r>
          </a:p>
          <a:p>
            <a:pPr eaLnBrk="1" hangingPunct="1">
              <a:buClrTx/>
              <a:buSzTx/>
            </a:pPr>
            <a:r>
              <a:rPr lang="he-IL" altLang="en-US" sz="3600">
                <a:solidFill>
                  <a:srgbClr val="0C0C0C"/>
                </a:solidFill>
              </a:rPr>
              <a:t>מנהלים פונקציונאליים</a:t>
            </a:r>
          </a:p>
          <a:p>
            <a:pPr eaLnBrk="1" hangingPunct="1">
              <a:buClrTx/>
              <a:buSzTx/>
            </a:pPr>
            <a:r>
              <a:rPr lang="he-IL" altLang="en-US" sz="3600">
                <a:solidFill>
                  <a:srgbClr val="0C0C0C"/>
                </a:solidFill>
              </a:rPr>
              <a:t>צוות הפרויקט</a:t>
            </a:r>
            <a:endParaRPr lang="en-US" altLang="en-US" sz="3600">
              <a:solidFill>
                <a:srgbClr val="0C0C0C"/>
              </a:solidFill>
            </a:endParaRP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6827838" y="1700213"/>
            <a:ext cx="243681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r" rtl="1">
              <a:spcBef>
                <a:spcPct val="20000"/>
              </a:spcBef>
              <a:buClr>
                <a:srgbClr val="55A1FD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lr>
                <a:srgbClr val="55A1FD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lr>
                <a:srgbClr val="55A1FD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lr>
                <a:srgbClr val="55A1FD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lr>
                <a:srgbClr val="55A1FD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A1FD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A1FD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A1FD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A1FD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he-IL" altLang="en-US" sz="3600" b="1">
                <a:solidFill>
                  <a:srgbClr val="0C0C0C"/>
                </a:solidFill>
              </a:rPr>
              <a:t>חיצוניים</a:t>
            </a:r>
            <a:endParaRPr lang="en-US" altLang="en-US" sz="3600" b="1">
              <a:solidFill>
                <a:srgbClr val="0C0C0C"/>
              </a:solidFill>
            </a:endParaRPr>
          </a:p>
          <a:p>
            <a:pPr eaLnBrk="1" hangingPunct="1">
              <a:buClrTx/>
              <a:buSzTx/>
            </a:pPr>
            <a:r>
              <a:rPr lang="he-IL" altLang="en-US" sz="3600">
                <a:solidFill>
                  <a:srgbClr val="0C0C0C"/>
                </a:solidFill>
              </a:rPr>
              <a:t>לקוחות</a:t>
            </a:r>
          </a:p>
          <a:p>
            <a:pPr eaLnBrk="1" hangingPunct="1">
              <a:buClrTx/>
              <a:buSzTx/>
            </a:pPr>
            <a:r>
              <a:rPr lang="he-IL" altLang="en-US" sz="3600">
                <a:solidFill>
                  <a:srgbClr val="0C0C0C"/>
                </a:solidFill>
              </a:rPr>
              <a:t>ספקים</a:t>
            </a:r>
          </a:p>
          <a:p>
            <a:pPr eaLnBrk="1" hangingPunct="1">
              <a:buClrTx/>
              <a:buSzTx/>
            </a:pPr>
            <a:r>
              <a:rPr lang="he-IL" altLang="en-US" sz="3600">
                <a:solidFill>
                  <a:srgbClr val="0C0C0C"/>
                </a:solidFill>
              </a:rPr>
              <a:t>רגולטורים</a:t>
            </a:r>
          </a:p>
          <a:p>
            <a:pPr eaLnBrk="1" hangingPunct="1">
              <a:buClrTx/>
              <a:buSzTx/>
            </a:pPr>
            <a:r>
              <a:rPr lang="he-IL" altLang="en-US" sz="3600">
                <a:solidFill>
                  <a:srgbClr val="0C0C0C"/>
                </a:solidFill>
              </a:rPr>
              <a:t>איכות הסביבה</a:t>
            </a:r>
          </a:p>
        </p:txBody>
      </p:sp>
      <p:sp>
        <p:nvSpPr>
          <p:cNvPr id="32773" name="מציין מיקום של תאריך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e-IL" altLang="he-IL">
                <a:solidFill>
                  <a:srgbClr val="1F1F5F"/>
                </a:solidFill>
                <a:cs typeface="FrankRuehl" panose="020E0503060101010101" pitchFamily="34" charset="-79"/>
              </a:rPr>
              <a:t>פוזיטרון בע"מ פרויקטים והדרכה </a:t>
            </a:r>
            <a:endParaRPr lang="en-US" altLang="he-IL" sz="2000">
              <a:solidFill>
                <a:srgbClr val="1F1F5F"/>
              </a:solidFill>
              <a:cs typeface="FrankRuehl" panose="020E0503060101010101" pitchFamily="34" charset="-79"/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he-IL" smtClean="0"/>
              <a:t>©</a:t>
            </a:r>
            <a:r>
              <a:rPr lang="he-IL" altLang="he-IL" smtClean="0"/>
              <a:t> </a:t>
            </a:r>
            <a:r>
              <a:rPr lang="he-IL" altLang="he-IL" sz="1600"/>
              <a:t>כל הזכויות שמורות</a:t>
            </a:r>
            <a:endParaRPr lang="en-US" altLang="he-IL" sz="1600"/>
          </a:p>
        </p:txBody>
      </p:sp>
    </p:spTree>
    <p:extLst>
      <p:ext uri="{BB962C8B-B14F-4D97-AF65-F5344CB8AC3E}">
        <p14:creationId xmlns:p14="http://schemas.microsoft.com/office/powerpoint/2010/main" val="28450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1217</Words>
  <Application>Microsoft Office PowerPoint</Application>
  <PresentationFormat>מסך רחב</PresentationFormat>
  <Paragraphs>267</Paragraphs>
  <Slides>29</Slides>
  <Notes>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FrankRuehl</vt:lpstr>
      <vt:lpstr>Times New Roman</vt:lpstr>
      <vt:lpstr>Verdana</vt:lpstr>
      <vt:lpstr>ערכת נושא Office</vt:lpstr>
      <vt:lpstr>מצגת של PowerPoint‏</vt:lpstr>
      <vt:lpstr>תהליך הייזום</vt:lpstr>
      <vt:lpstr>מסמך הייזום</vt:lpstr>
      <vt:lpstr>מסמך ייזום</vt:lpstr>
      <vt:lpstr>תרשים צרכי בנייה שונים</vt:lpstr>
      <vt:lpstr>מחיר יחסי לתיקון שגיאה</vt:lpstr>
      <vt:lpstr> 2. ניתוח בעלי עניין</vt:lpstr>
      <vt:lpstr>2.1 ניהול בעלי עניין</vt:lpstr>
      <vt:lpstr>זיהוי בעלי העניין</vt:lpstr>
      <vt:lpstr>תכנון ניהול  בעלי העניין</vt:lpstr>
      <vt:lpstr>Power and interest matrix</vt:lpstr>
      <vt:lpstr>מיפוי בעלי העניין</vt:lpstr>
      <vt:lpstr>ניהול מעורבות בעלי עניין</vt:lpstr>
      <vt:lpstr>מצגת של PowerPoint‏</vt:lpstr>
      <vt:lpstr>מצגת של PowerPoint‏</vt:lpstr>
      <vt:lpstr>מצגת של PowerPoint‏</vt:lpstr>
      <vt:lpstr>מצגת של PowerPoint‏</vt:lpstr>
      <vt:lpstr>תהליך יזום פרויקט</vt:lpstr>
      <vt:lpstr>תהליך הייזום בפרויקט בניה</vt:lpstr>
      <vt:lpstr> 3- הגדרת הפונקציות והצרכים</vt:lpstr>
      <vt:lpstr>3- הגדרת הפונקציות והצרכים</vt:lpstr>
      <vt:lpstr>3- הגדרת הפונקציות והצרכים</vt:lpstr>
      <vt:lpstr>4 –הכנת חלופות לפתרון</vt:lpstr>
      <vt:lpstr>5- אומדנים ולוחות זמנים</vt:lpstr>
      <vt:lpstr>6-ניתוח כמותי של החלופות ודירוגן</vt:lpstr>
      <vt:lpstr>דוגמאות לשיקולים בבחירת חלופות</vt:lpstr>
      <vt:lpstr>7-בחירת חלופה ואישור הייזום</vt:lpstr>
      <vt:lpstr>תרשים WBS</vt:lpstr>
      <vt:lpstr>ביצוע אומדנים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תהליך יזום פרויקט</dc:title>
  <dc:creator>דורון מנגד</dc:creator>
  <cp:lastModifiedBy>דורון מנגד</cp:lastModifiedBy>
  <cp:revision>19</cp:revision>
  <dcterms:created xsi:type="dcterms:W3CDTF">2017-06-01T09:39:00Z</dcterms:created>
  <dcterms:modified xsi:type="dcterms:W3CDTF">2017-06-12T12:41:55Z</dcterms:modified>
</cp:coreProperties>
</file>