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1DB1DA37-71E1-4EDD-8565-242CFE2AADB0}" type="datetimeFigureOut">
              <a:rPr lang="he-IL" smtClean="0"/>
              <a:t>ד'/חשון/תשע"ט</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E5B11199-1D2D-4A57-B5E2-6F8B76A81ABB}" type="slidenum">
              <a:rPr lang="he-IL" smtClean="0"/>
              <a:t>‹#›</a:t>
            </a:fld>
            <a:endParaRPr lang="he-IL"/>
          </a:p>
        </p:txBody>
      </p:sp>
    </p:spTree>
    <p:extLst>
      <p:ext uri="{BB962C8B-B14F-4D97-AF65-F5344CB8AC3E}">
        <p14:creationId xmlns:p14="http://schemas.microsoft.com/office/powerpoint/2010/main" val="263522749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ABF70B3-68E5-4C95-B8FA-D88536655E7B}" type="datetime1">
              <a:rPr lang="en-US" smtClean="0"/>
              <a:t>10/13/2018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5D9A148C-1CFA-4166-A6AB-53FC8F35C930}" type="datetime1">
              <a:rPr lang="en-US" smtClean="0"/>
              <a:t>10/13/2018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FA87C830-A9AF-40E6-989E-484B56E2552B}" type="datetime1">
              <a:rPr lang="en-US" smtClean="0"/>
              <a:t>10/13/2018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CBD49A90-E0C3-4F31-B1B2-2188C809C3E3}" type="datetime1">
              <a:rPr lang="en-US" smtClean="0"/>
              <a:t>10/13/2018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0B0CBC4C-0DAA-43CA-892E-7ADD2EE963F6}" type="datetime1">
              <a:rPr lang="en-US" smtClean="0"/>
              <a:t>10/13/2018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78097665-997D-4F1D-920D-7AE048D0B149}" type="datetime1">
              <a:rPr lang="en-US" smtClean="0"/>
              <a:t>10/13/2018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ABC0DF35-2A2C-4D07-8778-6F8C32E70CBB}" type="datetime1">
              <a:rPr lang="en-US" smtClean="0"/>
              <a:t>10/13/2018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8199BCD8-60C5-45D3-8955-1188735C412F}" type="datetime1">
              <a:rPr lang="en-US" smtClean="0"/>
              <a:t>10/13/2018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31BB34-E12F-449F-BB83-FC482E3A72B0}" type="datetime1">
              <a:rPr lang="en-US" smtClean="0"/>
              <a:t>10/13/2018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9CB630B-7D1A-4A2D-8E62-6766A566DED0}" type="datetime1">
              <a:rPr lang="en-US" smtClean="0"/>
              <a:t>10/13/2018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DBF062A-DA47-4939-8C06-A941E61767AE}" type="datetime1">
              <a:rPr lang="en-US" smtClean="0"/>
              <a:t>10/13/2018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r">
              <a:defRPr sz="1200" baseline="0">
                <a:solidFill>
                  <a:schemeClr val="tx2"/>
                </a:solidFill>
              </a:defRPr>
            </a:lvl1pPr>
          </a:lstStyle>
          <a:p>
            <a:fld id="{59BFBBC1-370B-42D5-B1F4-967FA74ED69A}" type="datetime1">
              <a:rPr lang="en-US" smtClean="0"/>
              <a:t>10/13/2018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r">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r"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sz="8000" b="1" dirty="0"/>
              <a:t>מלאכות </a:t>
            </a:r>
            <a:r>
              <a:rPr lang="he-IL" sz="8000" b="1" dirty="0" smtClean="0"/>
              <a:t>הבנייה</a:t>
            </a:r>
            <a:endParaRPr lang="he-IL" sz="8000" dirty="0"/>
          </a:p>
        </p:txBody>
      </p:sp>
      <p:sp>
        <p:nvSpPr>
          <p:cNvPr id="3" name="כותרת משנה 2"/>
          <p:cNvSpPr>
            <a:spLocks noGrp="1"/>
          </p:cNvSpPr>
          <p:nvPr>
            <p:ph type="subTitle" idx="1"/>
          </p:nvPr>
        </p:nvSpPr>
        <p:spPr>
          <a:xfrm>
            <a:off x="2679906" y="3956279"/>
            <a:ext cx="6831673" cy="1671789"/>
          </a:xfrm>
        </p:spPr>
        <p:txBody>
          <a:bodyPr>
            <a:noAutofit/>
          </a:bodyPr>
          <a:lstStyle/>
          <a:p>
            <a:r>
              <a:rPr lang="he-IL" sz="6000" b="1" dirty="0" smtClean="0"/>
              <a:t>איטום</a:t>
            </a:r>
          </a:p>
          <a:p>
            <a:pPr algn="l"/>
            <a:r>
              <a:rPr lang="he-IL" sz="6000" b="1" dirty="0" smtClean="0"/>
              <a:t>כמאל עוויסאת</a:t>
            </a:r>
            <a:endParaRPr lang="he-IL" sz="6000" dirty="0"/>
          </a:p>
        </p:txBody>
      </p:sp>
      <p:sp>
        <p:nvSpPr>
          <p:cNvPr id="4" name="מציין מיקום של מספר שקופית 3"/>
          <p:cNvSpPr>
            <a:spLocks noGrp="1"/>
          </p:cNvSpPr>
          <p:nvPr>
            <p:ph type="sldNum" sz="quarter" idx="12"/>
          </p:nvPr>
        </p:nvSpPr>
        <p:spPr/>
        <p:txBody>
          <a:bodyPr/>
          <a:lstStyle/>
          <a:p>
            <a:fld id="{69E57DC2-970A-4B3E-BB1C-7A09969E49DF}" type="slidenum">
              <a:rPr lang="en-US" smtClean="0"/>
              <a:pPr/>
              <a:t>1</a:t>
            </a:fld>
            <a:endParaRPr lang="en-US" dirty="0"/>
          </a:p>
        </p:txBody>
      </p:sp>
    </p:spTree>
    <p:extLst>
      <p:ext uri="{BB962C8B-B14F-4D97-AF65-F5344CB8AC3E}">
        <p14:creationId xmlns:p14="http://schemas.microsoft.com/office/powerpoint/2010/main" val="1200613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fld id="{69E57DC2-970A-4B3E-BB1C-7A09969E49DF}" type="slidenum">
              <a:rPr lang="en-US" smtClean="0"/>
              <a:t>10</a:t>
            </a:fld>
            <a:endParaRPr lang="en-US" dirty="0"/>
          </a:p>
        </p:txBody>
      </p:sp>
      <p:sp>
        <p:nvSpPr>
          <p:cNvPr id="3" name="מלבן 2"/>
          <p:cNvSpPr/>
          <p:nvPr/>
        </p:nvSpPr>
        <p:spPr>
          <a:xfrm>
            <a:off x="1210614" y="751963"/>
            <a:ext cx="10663706" cy="4524315"/>
          </a:xfrm>
          <a:prstGeom prst="rect">
            <a:avLst/>
          </a:prstGeom>
        </p:spPr>
        <p:txBody>
          <a:bodyPr wrap="square">
            <a:spAutoFit/>
          </a:bodyPr>
          <a:lstStyle/>
          <a:p>
            <a:pPr algn="r" rtl="1"/>
            <a:r>
              <a:rPr lang="he-IL" sz="3600" b="1" dirty="0">
                <a:solidFill>
                  <a:srgbClr val="000000"/>
                </a:solidFill>
                <a:latin typeface="Arial" panose="020B0604020202020204" pitchFamily="34" charset="0"/>
              </a:rPr>
              <a:t>מסיבה זו שכבת יסוד המבוצעת על גבי בטון תאחז כמעט תמיד יותר טוב מאשר על גבי שכבות אחרות שאינן מאפשרות את ספיגת החומר. קיימות שכבות יסוד אשר מתאימות לסוגי תשתיות שונות ואשר נועדו לוודא היצמדות בין משפחות חומרים שונות. אלו עושות את מלאכתן בדרך כלל בצורה נאמנה ביותר אך עדיין יבצעו תמיד מלאכה טובה יותר כאשר הן מבוצעות על גבי תשתית בטון אשר מאפשרת את הספגתו של חומר היסוד. הבדל קטן זה הוא שעושה את ההבדל באריכות הימים של מערכות האיטום.</a:t>
            </a:r>
            <a:endParaRPr lang="he-IL" sz="3600" b="1" dirty="0"/>
          </a:p>
        </p:txBody>
      </p:sp>
    </p:spTree>
    <p:extLst>
      <p:ext uri="{BB962C8B-B14F-4D97-AF65-F5344CB8AC3E}">
        <p14:creationId xmlns:p14="http://schemas.microsoft.com/office/powerpoint/2010/main" val="2559722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75763" y="685800"/>
            <a:ext cx="11140225" cy="1233152"/>
          </a:xfrm>
        </p:spPr>
        <p:txBody>
          <a:bodyPr>
            <a:normAutofit fontScale="90000"/>
          </a:bodyPr>
          <a:lstStyle/>
          <a:p>
            <a:r>
              <a:rPr lang="he-IL" dirty="0"/>
              <a:t>להלן מספר מילים על כל אחד מחומרי האטימה שהוזכרו לעיל, המלצות והערות לגבי התשתיות המתאימות לביצועם:</a:t>
            </a:r>
            <a:endParaRPr lang="he-IL" dirty="0"/>
          </a:p>
        </p:txBody>
      </p:sp>
      <p:sp>
        <p:nvSpPr>
          <p:cNvPr id="3" name="מציין מיקום תוכן 2"/>
          <p:cNvSpPr>
            <a:spLocks noGrp="1"/>
          </p:cNvSpPr>
          <p:nvPr>
            <p:ph idx="1"/>
          </p:nvPr>
        </p:nvSpPr>
        <p:spPr>
          <a:xfrm>
            <a:off x="875763" y="2286000"/>
            <a:ext cx="11140225" cy="4167386"/>
          </a:xfrm>
        </p:spPr>
        <p:txBody>
          <a:bodyPr>
            <a:normAutofit lnSpcReduction="10000"/>
          </a:bodyPr>
          <a:lstStyle/>
          <a:p>
            <a:r>
              <a:rPr lang="he-IL" sz="3600" b="1" u="sng" dirty="0"/>
              <a:t>יריעות </a:t>
            </a:r>
            <a:r>
              <a:rPr lang="he-IL" sz="3600" b="1" u="sng" dirty="0" err="1"/>
              <a:t>ביטומניות</a:t>
            </a:r>
            <a:endParaRPr lang="he-IL" sz="3600" b="1" dirty="0"/>
          </a:p>
          <a:p>
            <a:pPr marL="0" indent="0">
              <a:buNone/>
            </a:pPr>
            <a:r>
              <a:rPr lang="he-IL" sz="3600" b="1" dirty="0"/>
              <a:t>השיטה הטובה ביותר לאיטום גגות שטוחים חשופים, מרפסות או גגות מרוצפים. בביצוע נכון והלחמה מלאה לתשתית היריעה </a:t>
            </a:r>
            <a:r>
              <a:rPr lang="he-IL" sz="3600" b="1" dirty="0" err="1"/>
              <a:t>הביטומנית</a:t>
            </a:r>
            <a:r>
              <a:rPr lang="he-IL" sz="3600" b="1" dirty="0"/>
              <a:t> תחזיק מעמד יותר זמן מכל שיטה אחרת. היריעות חזקות, גמישות ובעלות עמידות גבוהה כנגד פגיעות מכאניות. גג עם יריעות </a:t>
            </a:r>
            <a:r>
              <a:rPr lang="he-IL" sz="3600" b="1" dirty="0" err="1"/>
              <a:t>ביטומניות</a:t>
            </a:r>
            <a:r>
              <a:rPr lang="he-IL" sz="3600" b="1" dirty="0"/>
              <a:t> יכול להחזיק מעמד לטווח ארוך ביותר. נהוג לספק אחריות לעבודה זו לתקופה של </a:t>
            </a:r>
            <a:r>
              <a:rPr lang="he-IL" sz="3600" b="1" dirty="0" smtClean="0"/>
              <a:t>13 </a:t>
            </a:r>
            <a:r>
              <a:rPr lang="he-IL" sz="3600" b="1" dirty="0"/>
              <a:t>שנים אך ביצוע נכון יכול אף להכפיל את אורך החיים של שכבת האיטום.</a:t>
            </a:r>
          </a:p>
          <a:p>
            <a:endParaRPr lang="he-IL" dirty="0"/>
          </a:p>
        </p:txBody>
      </p:sp>
      <p:sp>
        <p:nvSpPr>
          <p:cNvPr id="4" name="מציין מיקום של מספר שקופית 3"/>
          <p:cNvSpPr>
            <a:spLocks noGrp="1"/>
          </p:cNvSpPr>
          <p:nvPr>
            <p:ph type="sldNum" sz="quarter" idx="12"/>
          </p:nvPr>
        </p:nvSpPr>
        <p:spPr/>
        <p:txBody>
          <a:bodyPr/>
          <a:lstStyle/>
          <a:p>
            <a:fld id="{69E57DC2-970A-4B3E-BB1C-7A09969E49DF}" type="slidenum">
              <a:rPr lang="en-US" smtClean="0"/>
              <a:t>11</a:t>
            </a:fld>
            <a:endParaRPr lang="en-US" dirty="0"/>
          </a:p>
        </p:txBody>
      </p:sp>
    </p:spTree>
    <p:extLst>
      <p:ext uri="{BB962C8B-B14F-4D97-AF65-F5344CB8AC3E}">
        <p14:creationId xmlns:p14="http://schemas.microsoft.com/office/powerpoint/2010/main" val="4215378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71600" y="685800"/>
            <a:ext cx="9601200" cy="743755"/>
          </a:xfrm>
        </p:spPr>
        <p:txBody>
          <a:bodyPr/>
          <a:lstStyle/>
          <a:p>
            <a:pPr algn="ctr"/>
            <a:r>
              <a:rPr lang="he-IL" u="sng" dirty="0"/>
              <a:t>מתי לבצע?</a:t>
            </a:r>
            <a:endParaRPr lang="he-IL" dirty="0"/>
          </a:p>
        </p:txBody>
      </p:sp>
      <p:sp>
        <p:nvSpPr>
          <p:cNvPr id="3" name="מציין מיקום תוכן 2"/>
          <p:cNvSpPr>
            <a:spLocks noGrp="1"/>
          </p:cNvSpPr>
          <p:nvPr>
            <p:ph idx="1"/>
          </p:nvPr>
        </p:nvSpPr>
        <p:spPr>
          <a:xfrm>
            <a:off x="875763" y="1429555"/>
            <a:ext cx="10998557" cy="5023831"/>
          </a:xfrm>
        </p:spPr>
        <p:txBody>
          <a:bodyPr>
            <a:noAutofit/>
          </a:bodyPr>
          <a:lstStyle/>
          <a:p>
            <a:r>
              <a:rPr lang="he-IL" sz="2800" b="1" dirty="0"/>
              <a:t>יריעות </a:t>
            </a:r>
            <a:r>
              <a:rPr lang="he-IL" sz="2800" b="1" dirty="0" err="1"/>
              <a:t>ביטומניות</a:t>
            </a:r>
            <a:r>
              <a:rPr lang="he-IL" sz="2800" b="1" dirty="0"/>
              <a:t> מתאימות לביצוע על גבי גגות חדשים (בטון או </a:t>
            </a:r>
            <a:r>
              <a:rPr lang="he-IL" sz="2800" b="1" dirty="0" err="1"/>
              <a:t>בטקל</a:t>
            </a:r>
            <a:r>
              <a:rPr lang="he-IL" sz="2800" b="1" dirty="0"/>
              <a:t>) ועל גבי גגות המצופים בזפת.</a:t>
            </a:r>
            <a:r>
              <a:rPr lang="he-IL" sz="2800" b="1" dirty="0"/>
              <a:t/>
            </a:r>
            <a:br>
              <a:rPr lang="he-IL" sz="2800" b="1" dirty="0"/>
            </a:br>
            <a:r>
              <a:rPr lang="he-IL" sz="2800" b="1" dirty="0"/>
              <a:t>לפני ביצוע על גבי גגות בטון יש לבצע שכבת יסוד </a:t>
            </a:r>
            <a:r>
              <a:rPr lang="he-IL" sz="2800" b="1" dirty="0" err="1"/>
              <a:t>ביטומנית</a:t>
            </a:r>
            <a:r>
              <a:rPr lang="he-IL" sz="2800" b="1" dirty="0"/>
              <a:t> ו/או שכבת זפת. על גבי גגות מזופתים ישנים יש לבצע שכבת יסוד </a:t>
            </a:r>
            <a:r>
              <a:rPr lang="he-IL" sz="2800" b="1" dirty="0" err="1"/>
              <a:t>ביטומנית</a:t>
            </a:r>
            <a:r>
              <a:rPr lang="he-IL" sz="2800" b="1" dirty="0"/>
              <a:t> לכל הפחות בקטעים אשר עליהם קיימת שכבת הלבנה (סיד).היריעות הרבה פחות טובות לביצוע על גבי גגות בעלי איטום אקרילי ישן או כזה אשר נמצא על גבי שכבת זפת קודמת. במקרים אלו יש להסיר את האיטום האקרילי לפני ביצוע העבודות שאחרת לא יהיה ניתן לרתך את היריעות היטב אל התשתית. ביצוע יריעות </a:t>
            </a:r>
            <a:r>
              <a:rPr lang="he-IL" sz="2800" b="1" dirty="0" err="1"/>
              <a:t>ביטומניות</a:t>
            </a:r>
            <a:r>
              <a:rPr lang="he-IL" sz="2800" b="1" dirty="0"/>
              <a:t> על גבי איטום אקרילי ישן (כגון </a:t>
            </a:r>
            <a:r>
              <a:rPr lang="he-IL" sz="2800" b="1" dirty="0" err="1"/>
              <a:t>פוליגג</a:t>
            </a:r>
            <a:r>
              <a:rPr lang="he-IL" sz="2800" b="1" dirty="0"/>
              <a:t>, </a:t>
            </a:r>
            <a:r>
              <a:rPr lang="he-IL" sz="2800" b="1" dirty="0" err="1"/>
              <a:t>אקרילפז</a:t>
            </a:r>
            <a:r>
              <a:rPr lang="he-IL" sz="2800" b="1" dirty="0"/>
              <a:t> וכו`) יגרום לכליאת החומר האקרילי מתחת ליריעות. לחות ורטיבות שקיימת בגג יגרמו להמסת חומר האיטום האקרילי ולהיווצרות עיסה דביקה ורטובה מתחת ליריעות </a:t>
            </a:r>
            <a:r>
              <a:rPr lang="he-IL" sz="2800" b="1" dirty="0" err="1"/>
              <a:t>הביטומניות</a:t>
            </a:r>
            <a:r>
              <a:rPr lang="he-IL" sz="2800" b="1" dirty="0"/>
              <a:t>. מיותר לציין שהיריעה פשוט תתנתק מהתשתית באזורים אלו.</a:t>
            </a:r>
          </a:p>
        </p:txBody>
      </p:sp>
      <p:sp>
        <p:nvSpPr>
          <p:cNvPr id="4" name="מציין מיקום של מספר שקופית 3"/>
          <p:cNvSpPr>
            <a:spLocks noGrp="1"/>
          </p:cNvSpPr>
          <p:nvPr>
            <p:ph type="sldNum" sz="quarter" idx="12"/>
          </p:nvPr>
        </p:nvSpPr>
        <p:spPr/>
        <p:txBody>
          <a:bodyPr/>
          <a:lstStyle/>
          <a:p>
            <a:fld id="{69E57DC2-970A-4B3E-BB1C-7A09969E49DF}" type="slidenum">
              <a:rPr lang="en-US" smtClean="0"/>
              <a:t>12</a:t>
            </a:fld>
            <a:endParaRPr lang="en-US" dirty="0"/>
          </a:p>
        </p:txBody>
      </p:sp>
    </p:spTree>
    <p:extLst>
      <p:ext uri="{BB962C8B-B14F-4D97-AF65-F5344CB8AC3E}">
        <p14:creationId xmlns:p14="http://schemas.microsoft.com/office/powerpoint/2010/main" val="2804666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flipV="1">
            <a:off x="1371600" y="640081"/>
            <a:ext cx="9601200" cy="45719"/>
          </a:xfrm>
        </p:spPr>
        <p:txBody>
          <a:bodyPr>
            <a:normAutofit fontScale="90000"/>
          </a:bodyPr>
          <a:lstStyle/>
          <a:p>
            <a:endParaRPr lang="he-IL" dirty="0"/>
          </a:p>
        </p:txBody>
      </p:sp>
      <p:sp>
        <p:nvSpPr>
          <p:cNvPr id="3" name="מציין מיקום תוכן 2"/>
          <p:cNvSpPr>
            <a:spLocks noGrp="1"/>
          </p:cNvSpPr>
          <p:nvPr>
            <p:ph idx="1"/>
          </p:nvPr>
        </p:nvSpPr>
        <p:spPr>
          <a:xfrm>
            <a:off x="1094705" y="875763"/>
            <a:ext cx="10689464" cy="5577623"/>
          </a:xfrm>
        </p:spPr>
        <p:txBody>
          <a:bodyPr>
            <a:normAutofit/>
          </a:bodyPr>
          <a:lstStyle/>
          <a:p>
            <a:r>
              <a:rPr lang="he-IL" sz="2800" b="1" dirty="0"/>
              <a:t>הנוהג בשוק הנו להמיס את החומר האקרילי באמצעות מבער גז. שיטה זו איננה אידיאלית ואיננה מסירה את כל החומר האקרילי מהגג אלא גורמת לערבובו עם שכבת הזפת התחתונה. עדיף לקלף את כל החומר באמצעים מכנים ולהיעזר בחימום בגז רק כאמצעי עזר, אם בכלל. בכל מקרה אין לבצע יריעות </a:t>
            </a:r>
            <a:r>
              <a:rPr lang="he-IL" sz="2800" b="1" dirty="0" err="1"/>
              <a:t>ביטומניות</a:t>
            </a:r>
            <a:r>
              <a:rPr lang="he-IL" sz="2800" b="1" dirty="0"/>
              <a:t> על גבי חומר איטום אקרילי</a:t>
            </a:r>
            <a:r>
              <a:rPr lang="he-IL" sz="2800" b="1" dirty="0" smtClean="0"/>
              <a:t>.</a:t>
            </a:r>
          </a:p>
          <a:p>
            <a:r>
              <a:rPr lang="he-IL" sz="2800" b="1" dirty="0"/>
              <a:t>היריעות אינן מתאימות לביצוע גם על גבי משטחים אשר נאטמו באמצעות חומרי איטום </a:t>
            </a:r>
            <a:r>
              <a:rPr lang="he-IL" sz="2800" b="1" dirty="0" err="1"/>
              <a:t>צימנטים</a:t>
            </a:r>
            <a:r>
              <a:rPr lang="he-IL" sz="2800" b="1" dirty="0"/>
              <a:t> הידראוליים. איטום ביריעות על גבי חומרי איטום </a:t>
            </a:r>
            <a:r>
              <a:rPr lang="he-IL" sz="2800" b="1" dirty="0" err="1"/>
              <a:t>צימנטים</a:t>
            </a:r>
            <a:r>
              <a:rPr lang="he-IL" sz="2800" b="1" dirty="0"/>
              <a:t> הידראוליים (כגון סיקה טופ 107 או </a:t>
            </a:r>
            <a:r>
              <a:rPr lang="he-IL" sz="2800" b="1" dirty="0" err="1"/>
              <a:t>טורוסיל</a:t>
            </a:r>
            <a:r>
              <a:rPr lang="he-IL" sz="2800" b="1" dirty="0"/>
              <a:t>) לא יחזיק מעמד לזמן רב. החומרים </a:t>
            </a:r>
            <a:r>
              <a:rPr lang="he-IL" sz="2800" b="1" dirty="0" err="1"/>
              <a:t>הצימנטים</a:t>
            </a:r>
            <a:r>
              <a:rPr lang="he-IL" sz="2800" b="1" dirty="0"/>
              <a:t> ההידראוליים אינם סופגניים ולפיכך חומר היסוד </a:t>
            </a:r>
            <a:r>
              <a:rPr lang="he-IL" sz="2800" b="1" dirty="0" err="1"/>
              <a:t>הביטומני</a:t>
            </a:r>
            <a:r>
              <a:rPr lang="he-IL" sz="2800" b="1" dirty="0"/>
              <a:t> של היריעות לא ייספג בתוכם ואחיזתו (ואחיזת היריעות) תהיה גרועה ולא תעמוד במבחן הזמן. ויאמר כאן שוב - איננו באים לפסול נוהג ביצוע זה אלא פשוט מציינים את האמת לגבי עמידות המערכות לתקופת הזמן הארוכה ביותר.</a:t>
            </a:r>
            <a:endParaRPr lang="he-IL" sz="2800" b="1" dirty="0"/>
          </a:p>
        </p:txBody>
      </p:sp>
      <p:sp>
        <p:nvSpPr>
          <p:cNvPr id="4" name="מציין מיקום של מספר שקופית 3"/>
          <p:cNvSpPr>
            <a:spLocks noGrp="1"/>
          </p:cNvSpPr>
          <p:nvPr>
            <p:ph type="sldNum" sz="quarter" idx="12"/>
          </p:nvPr>
        </p:nvSpPr>
        <p:spPr/>
        <p:txBody>
          <a:bodyPr/>
          <a:lstStyle/>
          <a:p>
            <a:fld id="{69E57DC2-970A-4B3E-BB1C-7A09969E49DF}" type="slidenum">
              <a:rPr lang="en-US" smtClean="0"/>
              <a:t>13</a:t>
            </a:fld>
            <a:endParaRPr lang="en-US" dirty="0"/>
          </a:p>
        </p:txBody>
      </p:sp>
    </p:spTree>
    <p:extLst>
      <p:ext uri="{BB962C8B-B14F-4D97-AF65-F5344CB8AC3E}">
        <p14:creationId xmlns:p14="http://schemas.microsoft.com/office/powerpoint/2010/main" val="1369147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71600" y="685800"/>
            <a:ext cx="9601200" cy="45719"/>
          </a:xfrm>
        </p:spPr>
        <p:txBody>
          <a:bodyPr>
            <a:normAutofit fontScale="90000"/>
          </a:bodyPr>
          <a:lstStyle/>
          <a:p>
            <a:endParaRPr lang="he-IL" dirty="0"/>
          </a:p>
        </p:txBody>
      </p:sp>
      <p:sp>
        <p:nvSpPr>
          <p:cNvPr id="3" name="מציין מיקום תוכן 2"/>
          <p:cNvSpPr>
            <a:spLocks noGrp="1"/>
          </p:cNvSpPr>
          <p:nvPr>
            <p:ph idx="1"/>
          </p:nvPr>
        </p:nvSpPr>
        <p:spPr>
          <a:xfrm>
            <a:off x="1043189" y="1642054"/>
            <a:ext cx="10805374" cy="4811332"/>
          </a:xfrm>
        </p:spPr>
        <p:txBody>
          <a:bodyPr>
            <a:normAutofit/>
          </a:bodyPr>
          <a:lstStyle/>
          <a:p>
            <a:r>
              <a:rPr lang="he-IL" sz="2800" b="1" dirty="0"/>
              <a:t>ניתן לבצע יריעות </a:t>
            </a:r>
            <a:r>
              <a:rPr lang="he-IL" sz="2800" b="1" dirty="0" err="1"/>
              <a:t>ביטומניות</a:t>
            </a:r>
            <a:r>
              <a:rPr lang="he-IL" sz="2800" b="1" dirty="0"/>
              <a:t> גם על גבי שכבת יריעות קודמת, אך יש לבצע הכנות מתאימות להסרת שכבת האגרגט או שכבת ההלבנה (במקרה של גגות חשופים) ויש צורך במריחת שכבת יסוד </a:t>
            </a:r>
            <a:r>
              <a:rPr lang="he-IL" sz="2800" b="1" dirty="0" err="1"/>
              <a:t>ביטומנית</a:t>
            </a:r>
            <a:r>
              <a:rPr lang="he-IL" sz="2800" b="1" dirty="0"/>
              <a:t>. גם כאן יש </a:t>
            </a:r>
            <a:r>
              <a:rPr lang="he-IL" sz="2800" b="1" dirty="0" err="1"/>
              <a:t>לאמר</a:t>
            </a:r>
            <a:r>
              <a:rPr lang="he-IL" sz="2800" b="1" dirty="0"/>
              <a:t> שביצוע יריעות </a:t>
            </a:r>
            <a:r>
              <a:rPr lang="he-IL" sz="2800" b="1" dirty="0" err="1"/>
              <a:t>ביטומניות</a:t>
            </a:r>
            <a:r>
              <a:rPr lang="he-IL" sz="2800" b="1" dirty="0"/>
              <a:t> על גבי יריעות </a:t>
            </a:r>
            <a:r>
              <a:rPr lang="he-IL" sz="2800" b="1" dirty="0" err="1"/>
              <a:t>ביטומניות</a:t>
            </a:r>
            <a:r>
              <a:rPr lang="he-IL" sz="2800" b="1" dirty="0"/>
              <a:t> ישנות יהיה הרבה פחות טוב מביצוען על גבי משטחי בטון (עם </a:t>
            </a:r>
            <a:r>
              <a:rPr lang="he-IL" sz="2800" b="1" dirty="0" err="1"/>
              <a:t>פריימר</a:t>
            </a:r>
            <a:r>
              <a:rPr lang="he-IL" sz="2800" b="1" dirty="0"/>
              <a:t>) או משטחים עם זפת משום שאחיזתן תהיה פחות טובה והיווצרות חללים ובועות בין השכבות הינה פשוט בלתי נמנעת. בנוסף יש לעלות בקירות אשר סביב הגג אל מעבר לשכבת היריעות הקודמת ולשם כך נחוצה בדרך כלל עבודת הכנה מקיפה בקירות (הסרת שכבות צבע ו/או טיח רופף).</a:t>
            </a:r>
            <a:endParaRPr lang="he-IL" sz="2800" b="1" dirty="0"/>
          </a:p>
        </p:txBody>
      </p:sp>
      <p:sp>
        <p:nvSpPr>
          <p:cNvPr id="4" name="מציין מיקום של מספר שקופית 3"/>
          <p:cNvSpPr>
            <a:spLocks noGrp="1"/>
          </p:cNvSpPr>
          <p:nvPr>
            <p:ph type="sldNum" sz="quarter" idx="12"/>
          </p:nvPr>
        </p:nvSpPr>
        <p:spPr/>
        <p:txBody>
          <a:bodyPr/>
          <a:lstStyle/>
          <a:p>
            <a:fld id="{69E57DC2-970A-4B3E-BB1C-7A09969E49DF}" type="slidenum">
              <a:rPr lang="en-US" smtClean="0"/>
              <a:t>14</a:t>
            </a:fld>
            <a:endParaRPr lang="en-US" dirty="0"/>
          </a:p>
        </p:txBody>
      </p:sp>
    </p:spTree>
    <p:extLst>
      <p:ext uri="{BB962C8B-B14F-4D97-AF65-F5344CB8AC3E}">
        <p14:creationId xmlns:p14="http://schemas.microsoft.com/office/powerpoint/2010/main" val="2153608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71600" y="685800"/>
            <a:ext cx="9601200" cy="61175"/>
          </a:xfrm>
        </p:spPr>
        <p:txBody>
          <a:bodyPr>
            <a:normAutofit fontScale="90000"/>
          </a:bodyPr>
          <a:lstStyle/>
          <a:p>
            <a:endParaRPr lang="he-IL" dirty="0"/>
          </a:p>
        </p:txBody>
      </p:sp>
      <p:sp>
        <p:nvSpPr>
          <p:cNvPr id="3" name="מציין מיקום תוכן 2"/>
          <p:cNvSpPr>
            <a:spLocks noGrp="1"/>
          </p:cNvSpPr>
          <p:nvPr>
            <p:ph idx="1"/>
          </p:nvPr>
        </p:nvSpPr>
        <p:spPr>
          <a:xfrm>
            <a:off x="1371600" y="1287887"/>
            <a:ext cx="9601200" cy="5035640"/>
          </a:xfrm>
        </p:spPr>
        <p:txBody>
          <a:bodyPr>
            <a:normAutofit/>
          </a:bodyPr>
          <a:lstStyle/>
          <a:p>
            <a:r>
              <a:rPr lang="he-IL" sz="3000" b="1" dirty="0"/>
              <a:t>בכל מקרה שבו מתבצעת שכבת יריעות שנייה על גבי שכבה ראשונה ישנה יש לוודא שלא קיימות נפיחויות ובועות אויר בשכבה הקיימת. את אלו יש לחתוך ולוודא שכל שכבת האיטום הישנה מוצמדת היטב אל הגג. מניסיוננו- במרבית המקרים שבו מתחילים בעבודת פתיחת הבועות והנפיחויות - מתברר שכמעט וכל השכבה התחתונה ממילא איננה צמודה טוב לגג, מה גם שלעיתים מתגלה רטיבות והזעה רבה (אדים) מאחורי שכבת היריעות הישנה. לפיכך ברוב המקרים עדיף פשוט להסיר את שכבת האיטום הישנה ולבצע את שכבת היריעות החדשה על גבי גג יבש ומכוסה </a:t>
            </a:r>
            <a:r>
              <a:rPr lang="he-IL" sz="3000" b="1" dirty="0" err="1"/>
              <a:t>פריימר</a:t>
            </a:r>
            <a:r>
              <a:rPr lang="he-IL" sz="3000" b="1" dirty="0"/>
              <a:t> </a:t>
            </a:r>
            <a:r>
              <a:rPr lang="he-IL" sz="3000" b="1" dirty="0" err="1"/>
              <a:t>ביטומני</a:t>
            </a:r>
            <a:r>
              <a:rPr lang="he-IL" sz="3000" b="1" dirty="0"/>
              <a:t> (או זפת). לביצוע נכון של יריעות </a:t>
            </a:r>
            <a:r>
              <a:rPr lang="he-IL" sz="3000" b="1" dirty="0" err="1"/>
              <a:t>ביטומניות</a:t>
            </a:r>
            <a:r>
              <a:rPr lang="he-IL" sz="3000" b="1" dirty="0"/>
              <a:t> אנא ראה באתרנו מפרט טכני על איטום גגות עם יריעות </a:t>
            </a:r>
            <a:r>
              <a:rPr lang="he-IL" sz="3000" b="1" dirty="0" err="1"/>
              <a:t>ביטומניות</a:t>
            </a:r>
            <a:r>
              <a:rPr lang="he-IL" sz="3000" b="1" dirty="0" smtClean="0"/>
              <a:t>.</a:t>
            </a:r>
            <a:endParaRPr lang="he-IL" sz="3000" b="1" dirty="0"/>
          </a:p>
        </p:txBody>
      </p:sp>
      <p:sp>
        <p:nvSpPr>
          <p:cNvPr id="4" name="מציין מיקום של מספר שקופית 3"/>
          <p:cNvSpPr>
            <a:spLocks noGrp="1"/>
          </p:cNvSpPr>
          <p:nvPr>
            <p:ph type="sldNum" sz="quarter" idx="12"/>
          </p:nvPr>
        </p:nvSpPr>
        <p:spPr/>
        <p:txBody>
          <a:bodyPr/>
          <a:lstStyle/>
          <a:p>
            <a:fld id="{69E57DC2-970A-4B3E-BB1C-7A09969E49DF}" type="slidenum">
              <a:rPr lang="en-US" smtClean="0"/>
              <a:t>15</a:t>
            </a:fld>
            <a:endParaRPr lang="en-US" dirty="0"/>
          </a:p>
        </p:txBody>
      </p:sp>
    </p:spTree>
    <p:extLst>
      <p:ext uri="{BB962C8B-B14F-4D97-AF65-F5344CB8AC3E}">
        <p14:creationId xmlns:p14="http://schemas.microsoft.com/office/powerpoint/2010/main" val="2256079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71600" y="685800"/>
            <a:ext cx="9601200" cy="730876"/>
          </a:xfrm>
        </p:spPr>
        <p:txBody>
          <a:bodyPr/>
          <a:lstStyle/>
          <a:p>
            <a:pPr algn="ctr"/>
            <a:r>
              <a:rPr lang="he-IL" u="sng" dirty="0"/>
              <a:t>זפת חם</a:t>
            </a:r>
            <a:endParaRPr lang="he-IL" dirty="0"/>
          </a:p>
        </p:txBody>
      </p:sp>
      <p:sp>
        <p:nvSpPr>
          <p:cNvPr id="3" name="מציין מיקום תוכן 2"/>
          <p:cNvSpPr>
            <a:spLocks noGrp="1"/>
          </p:cNvSpPr>
          <p:nvPr>
            <p:ph idx="1"/>
          </p:nvPr>
        </p:nvSpPr>
        <p:spPr>
          <a:xfrm>
            <a:off x="914401" y="1416676"/>
            <a:ext cx="10869768" cy="5036710"/>
          </a:xfrm>
        </p:spPr>
        <p:txBody>
          <a:bodyPr/>
          <a:lstStyle/>
          <a:p>
            <a:r>
              <a:rPr lang="he-IL" sz="3200" b="1" dirty="0"/>
              <a:t>יפות גג באמצעות זפת חם ניתן לביצוע על גבי גגות חדשים ועל גבי גגות עם זפת ישן. על כל התשתיות האחרות אין לבצע זיפות כלל. זיפות גגות נחשב לשיטה מיושנת אך השיטה עדיין יעילה ואין כל מניעה מביצועה ובתנאי שתתבצע בצורה הנכונה. הזיפות זול יותר מהיריעות בכ-50%, אך מחזיק מעמד פחות זמן וחובה להגן עליו באמצעות שכבת הלבנה (סיד או צבע מלבין לגגות) שאחרת יינזק וייהרס לחלוטין כתוצאה מקרינת </a:t>
            </a:r>
            <a:r>
              <a:rPr lang="he-IL" sz="3200" b="1" dirty="0" err="1"/>
              <a:t>השמש.על</a:t>
            </a:r>
            <a:r>
              <a:rPr lang="he-IL" sz="3200" b="1" dirty="0"/>
              <a:t> גבי גגות חדשים ניתן ומומלץ לבצע זיפות גם כשכבת יסוד לפני הלחמת יריעות </a:t>
            </a:r>
            <a:r>
              <a:rPr lang="he-IL" sz="3200" b="1" dirty="0" err="1"/>
              <a:t>ביטומניות</a:t>
            </a:r>
            <a:r>
              <a:rPr lang="he-IL" sz="3200" b="1" dirty="0"/>
              <a:t>, כך שבמקרה ותקציב הבניה מוגבל ניתן לבצע זיפות ושנה שנתיים אחר כך לבצע על גביו יריעות </a:t>
            </a:r>
            <a:r>
              <a:rPr lang="he-IL" sz="3200" b="1" dirty="0" err="1"/>
              <a:t>ביטומניות</a:t>
            </a:r>
            <a:r>
              <a:rPr lang="he-IL" sz="3200" b="1" dirty="0"/>
              <a:t>. לביצוע נכון של זיפות אנא ראה את המאמר באתר זה על זיפות גגות.</a:t>
            </a:r>
          </a:p>
          <a:p>
            <a:endParaRPr lang="he-IL" dirty="0"/>
          </a:p>
        </p:txBody>
      </p:sp>
      <p:sp>
        <p:nvSpPr>
          <p:cNvPr id="4" name="מציין מיקום של מספר שקופית 3"/>
          <p:cNvSpPr>
            <a:spLocks noGrp="1"/>
          </p:cNvSpPr>
          <p:nvPr>
            <p:ph type="sldNum" sz="quarter" idx="12"/>
          </p:nvPr>
        </p:nvSpPr>
        <p:spPr/>
        <p:txBody>
          <a:bodyPr/>
          <a:lstStyle/>
          <a:p>
            <a:fld id="{69E57DC2-970A-4B3E-BB1C-7A09969E49DF}" type="slidenum">
              <a:rPr lang="en-US" smtClean="0"/>
              <a:t>16</a:t>
            </a:fld>
            <a:endParaRPr lang="en-US" dirty="0"/>
          </a:p>
        </p:txBody>
      </p:sp>
    </p:spTree>
    <p:extLst>
      <p:ext uri="{BB962C8B-B14F-4D97-AF65-F5344CB8AC3E}">
        <p14:creationId xmlns:p14="http://schemas.microsoft.com/office/powerpoint/2010/main" val="3392416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71600" y="685800"/>
            <a:ext cx="9601200" cy="730876"/>
          </a:xfrm>
        </p:spPr>
        <p:txBody>
          <a:bodyPr/>
          <a:lstStyle/>
          <a:p>
            <a:pPr algn="ctr"/>
            <a:r>
              <a:rPr lang="he-IL" b="1" u="sng" dirty="0"/>
              <a:t>חומרי איטום </a:t>
            </a:r>
            <a:r>
              <a:rPr lang="he-IL" b="1" u="sng" dirty="0" err="1"/>
              <a:t>אקרילים</a:t>
            </a:r>
            <a:endParaRPr lang="he-IL" b="1" dirty="0"/>
          </a:p>
        </p:txBody>
      </p:sp>
      <p:sp>
        <p:nvSpPr>
          <p:cNvPr id="3" name="מציין מיקום תוכן 2"/>
          <p:cNvSpPr>
            <a:spLocks noGrp="1"/>
          </p:cNvSpPr>
          <p:nvPr>
            <p:ph idx="1"/>
          </p:nvPr>
        </p:nvSpPr>
        <p:spPr>
          <a:xfrm>
            <a:off x="1094705" y="1416676"/>
            <a:ext cx="10689464" cy="5036710"/>
          </a:xfrm>
        </p:spPr>
        <p:txBody>
          <a:bodyPr>
            <a:normAutofit lnSpcReduction="10000"/>
          </a:bodyPr>
          <a:lstStyle/>
          <a:p>
            <a:r>
              <a:rPr lang="he-IL" sz="3000" b="1" dirty="0"/>
              <a:t>חומרי איטום </a:t>
            </a:r>
            <a:r>
              <a:rPr lang="he-IL" sz="3000" b="1" dirty="0" err="1"/>
              <a:t>אקרילים</a:t>
            </a:r>
            <a:r>
              <a:rPr lang="he-IL" sz="3000" b="1" dirty="0"/>
              <a:t> הינם חומרים </a:t>
            </a:r>
            <a:r>
              <a:rPr lang="he-IL" sz="3000" b="1" dirty="0" err="1"/>
              <a:t>משחתיים</a:t>
            </a:r>
            <a:r>
              <a:rPr lang="he-IL" sz="3000" b="1" dirty="0"/>
              <a:t> לבנים אשר מיושמים במריחה. לאחרונה קיימים חומרים הניתנים לביצוע גם באמצעות התזה אולם שיטת המריחה היא הנפוצה והמקובלת ביותר. החומרים נתפסים מצוין על גבי כל תשתיות הבטון בתנאי שמבצעים את שכבת היסוד כהלכה. על כל יתר התשתיות האחיזה תהיה פחות </a:t>
            </a:r>
            <a:r>
              <a:rPr lang="he-IL" sz="3000" b="1" dirty="0" err="1"/>
              <a:t>טובה.חסרונם</a:t>
            </a:r>
            <a:r>
              <a:rPr lang="he-IL" sz="3000" b="1" dirty="0"/>
              <a:t> הגדול של החומרים </a:t>
            </a:r>
            <a:r>
              <a:rPr lang="he-IL" sz="3000" b="1" dirty="0" err="1"/>
              <a:t>האקרילים</a:t>
            </a:r>
            <a:r>
              <a:rPr lang="he-IL" sz="3000" b="1" dirty="0"/>
              <a:t> הינו בחוסר עמידותם בתנאי מים עומדים: בכל מקום בו תהיה הצטברות ממושכת של מים (כגון בשלוליות, ליד פתחי מרזבים, מתחת לדודי שמש וכד`) יינזק חומר האיטום לחלוטין, יתמוסס ויתקלף מהתשתית. לפיכך יש להשתמש בחומרים אלו אך ורק על גבי גגות עם שיפועים טובים. בדרך כלל משתמשים בחומרים אלו לאיטום מרפסות קטנות וגגונים חשופים בעוד שאת שאר שטחי הגג אוטמים ביריעות </a:t>
            </a:r>
            <a:r>
              <a:rPr lang="he-IL" sz="3000" b="1" dirty="0" err="1"/>
              <a:t>ביטומניות</a:t>
            </a:r>
            <a:r>
              <a:rPr lang="he-IL" sz="3000" b="1" dirty="0"/>
              <a:t>. אף על פי כן אין מניעה </a:t>
            </a:r>
            <a:r>
              <a:rPr lang="he-IL" sz="3000" b="1" dirty="0" err="1"/>
              <a:t>מליישמם</a:t>
            </a:r>
            <a:r>
              <a:rPr lang="he-IL" sz="3000" b="1" dirty="0"/>
              <a:t> גם על גבי גגות גדולים ובתנאי שביצוע השיפועים יהיה ברמה מושלמת.</a:t>
            </a:r>
          </a:p>
          <a:p>
            <a:endParaRPr lang="he-IL" dirty="0"/>
          </a:p>
        </p:txBody>
      </p:sp>
      <p:sp>
        <p:nvSpPr>
          <p:cNvPr id="4" name="מציין מיקום של מספר שקופית 3"/>
          <p:cNvSpPr>
            <a:spLocks noGrp="1"/>
          </p:cNvSpPr>
          <p:nvPr>
            <p:ph type="sldNum" sz="quarter" idx="12"/>
          </p:nvPr>
        </p:nvSpPr>
        <p:spPr/>
        <p:txBody>
          <a:bodyPr/>
          <a:lstStyle/>
          <a:p>
            <a:fld id="{69E57DC2-970A-4B3E-BB1C-7A09969E49DF}" type="slidenum">
              <a:rPr lang="en-US" smtClean="0"/>
              <a:t>17</a:t>
            </a:fld>
            <a:endParaRPr lang="en-US" dirty="0"/>
          </a:p>
        </p:txBody>
      </p:sp>
    </p:spTree>
    <p:extLst>
      <p:ext uri="{BB962C8B-B14F-4D97-AF65-F5344CB8AC3E}">
        <p14:creationId xmlns:p14="http://schemas.microsoft.com/office/powerpoint/2010/main" val="1389719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71600" y="685800"/>
            <a:ext cx="9601200" cy="99811"/>
          </a:xfrm>
        </p:spPr>
        <p:txBody>
          <a:bodyPr>
            <a:normAutofit fontScale="90000"/>
          </a:bodyPr>
          <a:lstStyle/>
          <a:p>
            <a:endParaRPr lang="he-IL" dirty="0"/>
          </a:p>
        </p:txBody>
      </p:sp>
      <p:sp>
        <p:nvSpPr>
          <p:cNvPr id="3" name="מציין מיקום תוכן 2"/>
          <p:cNvSpPr>
            <a:spLocks noGrp="1"/>
          </p:cNvSpPr>
          <p:nvPr>
            <p:ph idx="1"/>
          </p:nvPr>
        </p:nvSpPr>
        <p:spPr>
          <a:xfrm>
            <a:off x="1371599" y="1210614"/>
            <a:ext cx="10464085" cy="5242772"/>
          </a:xfrm>
        </p:spPr>
        <p:txBody>
          <a:bodyPr>
            <a:normAutofit lnSpcReduction="10000"/>
          </a:bodyPr>
          <a:lstStyle/>
          <a:p>
            <a:r>
              <a:rPr lang="he-IL" sz="3200" dirty="0"/>
              <a:t>חומרי האיטום </a:t>
            </a:r>
            <a:r>
              <a:rPr lang="he-IL" sz="3200" dirty="0" err="1"/>
              <a:t>האקרילים</a:t>
            </a:r>
            <a:r>
              <a:rPr lang="he-IL" sz="3200" dirty="0"/>
              <a:t> מיוצרים ע"י מספר גדול של יצרנים. החומרים הנפוצים הינם </a:t>
            </a:r>
            <a:r>
              <a:rPr lang="he-IL" sz="3200" dirty="0" err="1"/>
              <a:t>פוליגג</a:t>
            </a:r>
            <a:r>
              <a:rPr lang="he-IL" sz="3200" dirty="0"/>
              <a:t>, (על סוגיו השונים) </a:t>
            </a:r>
            <a:r>
              <a:rPr lang="he-IL" sz="3200" dirty="0" err="1"/>
              <a:t>אקרילפז</a:t>
            </a:r>
            <a:r>
              <a:rPr lang="he-IL" sz="3200" dirty="0"/>
              <a:t> ועוד. (מניסיוננו </a:t>
            </a:r>
            <a:r>
              <a:rPr lang="he-IL" sz="3200" dirty="0" err="1"/>
              <a:t>הפוליגג</a:t>
            </a:r>
            <a:r>
              <a:rPr lang="he-IL" sz="3200" dirty="0"/>
              <a:t> הינו הטוב מכולם). יתרונם של חומרים אלו הינו בקלות הביצוע ובביטול הצורך בהלבנה משום שצבעם לבן. לנוכח הביקוש הגודל לחומרים אלו קמו יצרנים רבים עם חומרים מקבילים אך מרבית חומרים אלו מגיעים באיכות מאוד ירודה ואיננו ממליצים על השימוש בהם</a:t>
            </a:r>
            <a:r>
              <a:rPr lang="he-IL" sz="3200" dirty="0" smtClean="0"/>
              <a:t>.</a:t>
            </a:r>
          </a:p>
          <a:p>
            <a:r>
              <a:rPr lang="he-IL" sz="3200" b="1" dirty="0"/>
              <a:t>לאחרונה יצאו אל השוק חומרים אחרים מתקדמים יותר, פולימרים - על בסיס מים. חומרים אלו עמידים יותר מהחומרים שלעיל תחת תנאי מים עומדים (שלוליות), אך משום היותם חדשים עדיין לא עמדו במבחן התוצאה למשך מספיק </a:t>
            </a:r>
            <a:r>
              <a:rPr lang="he-IL" sz="3200" b="1" dirty="0" err="1"/>
              <a:t>שנים.על</a:t>
            </a:r>
            <a:r>
              <a:rPr lang="he-IL" sz="3200" b="1" dirty="0"/>
              <a:t> פי הפרסומים מתאימים חומרים אלו גם "תחת תנאי מים עומדים". </a:t>
            </a:r>
            <a:endParaRPr lang="he-IL" sz="3200" b="1" dirty="0"/>
          </a:p>
        </p:txBody>
      </p:sp>
      <p:sp>
        <p:nvSpPr>
          <p:cNvPr id="4" name="מציין מיקום של מספר שקופית 3"/>
          <p:cNvSpPr>
            <a:spLocks noGrp="1"/>
          </p:cNvSpPr>
          <p:nvPr>
            <p:ph type="sldNum" sz="quarter" idx="12"/>
          </p:nvPr>
        </p:nvSpPr>
        <p:spPr/>
        <p:txBody>
          <a:bodyPr/>
          <a:lstStyle/>
          <a:p>
            <a:fld id="{69E57DC2-970A-4B3E-BB1C-7A09969E49DF}" type="slidenum">
              <a:rPr lang="en-US" smtClean="0"/>
              <a:t>18</a:t>
            </a:fld>
            <a:endParaRPr lang="en-US" dirty="0"/>
          </a:p>
        </p:txBody>
      </p:sp>
    </p:spTree>
    <p:extLst>
      <p:ext uri="{BB962C8B-B14F-4D97-AF65-F5344CB8AC3E}">
        <p14:creationId xmlns:p14="http://schemas.microsoft.com/office/powerpoint/2010/main" val="3465643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71600" y="685800"/>
            <a:ext cx="9601200" cy="74054"/>
          </a:xfrm>
        </p:spPr>
        <p:txBody>
          <a:bodyPr>
            <a:normAutofit fontScale="90000"/>
          </a:bodyPr>
          <a:lstStyle/>
          <a:p>
            <a:endParaRPr lang="he-IL" dirty="0"/>
          </a:p>
        </p:txBody>
      </p:sp>
      <p:sp>
        <p:nvSpPr>
          <p:cNvPr id="3" name="מציין מיקום תוכן 2"/>
          <p:cNvSpPr>
            <a:spLocks noGrp="1"/>
          </p:cNvSpPr>
          <p:nvPr>
            <p:ph idx="1"/>
          </p:nvPr>
        </p:nvSpPr>
        <p:spPr>
          <a:xfrm>
            <a:off x="1017431" y="1378039"/>
            <a:ext cx="10805375" cy="5075347"/>
          </a:xfrm>
        </p:spPr>
        <p:txBody>
          <a:bodyPr>
            <a:normAutofit lnSpcReduction="10000"/>
          </a:bodyPr>
          <a:lstStyle/>
          <a:p>
            <a:r>
              <a:rPr lang="he-IL" sz="3200" b="1" dirty="0"/>
              <a:t>מבלי לפרט את שמות החומרים מחובתנו לומר כי נכונותם של פרסומים שכאלה מוטלת בספק. האמרה הגורפת "עמיד במים עומדים" פשוט איננה לגמרי נכונה. אם היו חומרים אלו עמידים במים עומדים היה אפשר לעשות בהם שימוש גם תחת משטחים מרוצפים, באדניות, מקלחות, מבנים תת-קרקעיים וכדומה. אך לא כך הוא. החומרים אכן עמידים יותר במים עומדים, אך לא עמידים לחלוטין</a:t>
            </a:r>
            <a:r>
              <a:rPr lang="he-IL" sz="3200" b="1" dirty="0" smtClean="0"/>
              <a:t>.</a:t>
            </a:r>
          </a:p>
          <a:p>
            <a:r>
              <a:rPr lang="he-IL" sz="2800" b="1" dirty="0"/>
              <a:t>ב"אותיות הקטנות" מדגישים היצרנים את חובת ביצוע השיפועים לביטול השלוליות ומובן מאליו שאין אפילו יצרן אחד שמוכן לאשר את השימוש בחומרים אלו במקומות עם רטיבות מתמדת, כגון מתחת לריצופים במרפסות או בחדרים רטובים. יחד עם זאת וכפי שנאמר לעיל, חומרים אלו עמידים יותר מהשאר בתנאי מים עומדים ועדיפים </a:t>
            </a:r>
            <a:r>
              <a:rPr lang="he-IL" sz="2800" b="1" dirty="0" err="1"/>
              <a:t>עליהם.לביצוע</a:t>
            </a:r>
            <a:r>
              <a:rPr lang="he-IL" sz="2800" b="1" dirty="0"/>
              <a:t> נכון אנא ראה את המאמר באתרנו על איטום גגות בחומרי איטום </a:t>
            </a:r>
            <a:r>
              <a:rPr lang="he-IL" sz="2800" b="1" dirty="0" err="1"/>
              <a:t>אקרילים</a:t>
            </a:r>
            <a:r>
              <a:rPr lang="he-IL" sz="2800" b="1" dirty="0"/>
              <a:t>.</a:t>
            </a:r>
            <a:endParaRPr lang="he-IL" sz="2800" b="1" dirty="0"/>
          </a:p>
          <a:p>
            <a:endParaRPr lang="he-IL" dirty="0"/>
          </a:p>
        </p:txBody>
      </p:sp>
      <p:sp>
        <p:nvSpPr>
          <p:cNvPr id="4" name="מציין מיקום של מספר שקופית 3"/>
          <p:cNvSpPr>
            <a:spLocks noGrp="1"/>
          </p:cNvSpPr>
          <p:nvPr>
            <p:ph type="sldNum" sz="quarter" idx="12"/>
          </p:nvPr>
        </p:nvSpPr>
        <p:spPr/>
        <p:txBody>
          <a:bodyPr/>
          <a:lstStyle/>
          <a:p>
            <a:fld id="{69E57DC2-970A-4B3E-BB1C-7A09969E49DF}" type="slidenum">
              <a:rPr lang="en-US" smtClean="0"/>
              <a:t>19</a:t>
            </a:fld>
            <a:endParaRPr lang="en-US" dirty="0"/>
          </a:p>
        </p:txBody>
      </p:sp>
    </p:spTree>
    <p:extLst>
      <p:ext uri="{BB962C8B-B14F-4D97-AF65-F5344CB8AC3E}">
        <p14:creationId xmlns:p14="http://schemas.microsoft.com/office/powerpoint/2010/main" val="929327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71600" y="685800"/>
            <a:ext cx="9601200" cy="872544"/>
          </a:xfrm>
        </p:spPr>
        <p:txBody>
          <a:bodyPr/>
          <a:lstStyle/>
          <a:p>
            <a:pPr algn="ctr"/>
            <a:r>
              <a:rPr lang="he-IL" dirty="0" smtClean="0"/>
              <a:t>איטום גגות </a:t>
            </a:r>
            <a:endParaRPr lang="he-IL" dirty="0"/>
          </a:p>
        </p:txBody>
      </p:sp>
      <p:sp>
        <p:nvSpPr>
          <p:cNvPr id="3" name="מציין מיקום תוכן 2"/>
          <p:cNvSpPr>
            <a:spLocks noGrp="1"/>
          </p:cNvSpPr>
          <p:nvPr>
            <p:ph idx="1"/>
          </p:nvPr>
        </p:nvSpPr>
        <p:spPr>
          <a:xfrm>
            <a:off x="1371600" y="1403797"/>
            <a:ext cx="9601200" cy="4463603"/>
          </a:xfrm>
        </p:spPr>
        <p:txBody>
          <a:bodyPr>
            <a:normAutofit/>
          </a:bodyPr>
          <a:lstStyle/>
          <a:p>
            <a:r>
              <a:rPr lang="he-IL" sz="4000" dirty="0">
                <a:latin typeface="Arial Black" panose="020B0A04020102020204" pitchFamily="34" charset="0"/>
              </a:rPr>
              <a:t>בחירת חומר האיטום הנכון לצורך איטום הגג יכולה להיות מטלה מבלבלת לאלו שאינם מקצועיים דיים בתחום האיטום. יחד עם זאת, בחירה לא נכונה יכולה לגרום לכשל של כל מערכת האיטום וגורמת כמעט תמיד </a:t>
            </a:r>
            <a:r>
              <a:rPr lang="he-IL" sz="4000" dirty="0" err="1" smtClean="0">
                <a:latin typeface="Arial Black" panose="020B0A04020102020204" pitchFamily="34" charset="0"/>
              </a:rPr>
              <a:t>לצ</a:t>
            </a:r>
            <a:fld id="{0C0FF9A3-8628-4938-9353-B4B0593E279E}" type="slidenum">
              <a:rPr lang="he-IL" sz="4000" smtClean="0">
                <a:latin typeface="Arial Black" panose="020B0A04020102020204" pitchFamily="34" charset="0"/>
              </a:rPr>
              <a:t>2</a:t>
            </a:fld>
            <a:r>
              <a:rPr lang="he-IL" sz="4000" dirty="0" smtClean="0">
                <a:latin typeface="Arial Black" panose="020B0A04020102020204" pitchFamily="34" charset="0"/>
              </a:rPr>
              <a:t>ורך </a:t>
            </a:r>
            <a:r>
              <a:rPr lang="he-IL" sz="4000" dirty="0">
                <a:latin typeface="Arial Black" panose="020B0A04020102020204" pitchFamily="34" charset="0"/>
              </a:rPr>
              <a:t>בהסרת כל שכבות האיטום מהגג.</a:t>
            </a:r>
            <a:endParaRPr lang="he-IL" sz="4000" dirty="0">
              <a:latin typeface="Arial Black" panose="020B0A04020102020204" pitchFamily="34" charset="0"/>
            </a:endParaRPr>
          </a:p>
        </p:txBody>
      </p:sp>
      <p:sp>
        <p:nvSpPr>
          <p:cNvPr id="4" name="מציין מיקום של מספר שקופית 3"/>
          <p:cNvSpPr>
            <a:spLocks noGrp="1"/>
          </p:cNvSpPr>
          <p:nvPr>
            <p:ph type="sldNum" sz="quarter" idx="12"/>
          </p:nvPr>
        </p:nvSpPr>
        <p:spPr/>
        <p:txBody>
          <a:bodyPr/>
          <a:lstStyle/>
          <a:p>
            <a:fld id="{69E57DC2-970A-4B3E-BB1C-7A09969E49DF}" type="slidenum">
              <a:rPr lang="en-US" smtClean="0"/>
              <a:t>2</a:t>
            </a:fld>
            <a:endParaRPr lang="en-US" dirty="0"/>
          </a:p>
        </p:txBody>
      </p:sp>
    </p:spTree>
    <p:extLst>
      <p:ext uri="{BB962C8B-B14F-4D97-AF65-F5344CB8AC3E}">
        <p14:creationId xmlns:p14="http://schemas.microsoft.com/office/powerpoint/2010/main" val="510936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67828" y="183524"/>
            <a:ext cx="9601200" cy="833907"/>
          </a:xfrm>
        </p:spPr>
        <p:txBody>
          <a:bodyPr/>
          <a:lstStyle/>
          <a:p>
            <a:pPr algn="ctr"/>
            <a:r>
              <a:rPr lang="he-IL" b="1" u="sng" dirty="0" smtClean="0"/>
              <a:t>מתי </a:t>
            </a:r>
            <a:r>
              <a:rPr lang="he-IL" b="1" u="sng" dirty="0"/>
              <a:t>לבצע?</a:t>
            </a:r>
            <a:endParaRPr lang="he-IL" b="1" dirty="0"/>
          </a:p>
        </p:txBody>
      </p:sp>
      <p:sp>
        <p:nvSpPr>
          <p:cNvPr id="3" name="מציין מיקום תוכן 2"/>
          <p:cNvSpPr>
            <a:spLocks noGrp="1"/>
          </p:cNvSpPr>
          <p:nvPr>
            <p:ph idx="1"/>
          </p:nvPr>
        </p:nvSpPr>
        <p:spPr>
          <a:xfrm>
            <a:off x="1120462" y="875763"/>
            <a:ext cx="10612191" cy="5577623"/>
          </a:xfrm>
        </p:spPr>
        <p:txBody>
          <a:bodyPr>
            <a:noAutofit/>
          </a:bodyPr>
          <a:lstStyle/>
          <a:p>
            <a:r>
              <a:rPr lang="he-IL" sz="2800" b="1" dirty="0"/>
              <a:t>אמור, חומרי איטום אקריליים נאחזים מצוין על גבי גגות עם תשתיות </a:t>
            </a:r>
            <a:r>
              <a:rPr lang="he-IL" sz="2800" b="1" dirty="0" err="1"/>
              <a:t>צימנטיות</a:t>
            </a:r>
            <a:r>
              <a:rPr lang="he-IL" sz="2800" b="1" dirty="0"/>
              <a:t> (בטון) בגגות חדשים. על גבי כל יתר התשתיות אחיזתו של החומר תהיה פחות טובה ויעילותו תחזיק פחות שנים. ניתן ליישם את החומר על גבי גגות עם זפת ישנה לאחר ניקיון יסודי של התשתית ומריחת שכבת יסוד. החומר ידבק היטב לשכבת הזפת אך כאמור- אורך החיים של האיטום יהיה קצר מזה שיתבצע על גבי בטון וככלל עדיף לבצע חומרים </a:t>
            </a:r>
            <a:r>
              <a:rPr lang="he-IL" sz="2800" b="1" dirty="0" err="1"/>
              <a:t>ביטומנים</a:t>
            </a:r>
            <a:r>
              <a:rPr lang="he-IL" sz="2800" b="1" dirty="0"/>
              <a:t> על גבי זפת (יריעות </a:t>
            </a:r>
            <a:r>
              <a:rPr lang="he-IL" sz="2800" b="1" dirty="0" err="1"/>
              <a:t>ביטומניות</a:t>
            </a:r>
            <a:r>
              <a:rPr lang="he-IL" sz="2800" b="1" dirty="0"/>
              <a:t> או שכבת זפת נוספת).</a:t>
            </a:r>
          </a:p>
          <a:p>
            <a:r>
              <a:rPr lang="he-IL" sz="2800" b="1" dirty="0"/>
              <a:t>על גבי יריעות </a:t>
            </a:r>
            <a:r>
              <a:rPr lang="he-IL" sz="2800" b="1" dirty="0" err="1"/>
              <a:t>ביטומניות</a:t>
            </a:r>
            <a:r>
              <a:rPr lang="he-IL" sz="2800" b="1" dirty="0"/>
              <a:t> היישום זהה אך יחזיק מעמד אפילו פחות זמן עקב גמישותן של היריעות ועקב ציפוי האגרגט העליון של היריעות, אשר מונע היצמדות טובה של החומר. נקודת כשל נפוצה במיוחד היא במקומות בהם היריעה מתחברת אל הקירות שמסביב לגג. במקומות אשר בהם תתנתק היריעה ממקומה יתנתק גם חומר האיטום האקרילי הנמצא מעליה. גם יישום זה איננו מומלץ לביצוע ובמקרה של גג מצופה ביריעות עדיף לבצע שכבת יריעות נוספת לאחר תיקון השכבה הקיימת או (רצוי) לאחר הסרתה.</a:t>
            </a:r>
          </a:p>
          <a:p>
            <a:endParaRPr lang="he-IL" sz="2800" b="1" dirty="0"/>
          </a:p>
        </p:txBody>
      </p:sp>
      <p:sp>
        <p:nvSpPr>
          <p:cNvPr id="4" name="מציין מיקום של מספר שקופית 3"/>
          <p:cNvSpPr>
            <a:spLocks noGrp="1"/>
          </p:cNvSpPr>
          <p:nvPr>
            <p:ph type="sldNum" sz="quarter" idx="12"/>
          </p:nvPr>
        </p:nvSpPr>
        <p:spPr/>
        <p:txBody>
          <a:bodyPr/>
          <a:lstStyle/>
          <a:p>
            <a:fld id="{69E57DC2-970A-4B3E-BB1C-7A09969E49DF}" type="slidenum">
              <a:rPr lang="en-US" smtClean="0"/>
              <a:t>20</a:t>
            </a:fld>
            <a:endParaRPr lang="en-US" dirty="0"/>
          </a:p>
        </p:txBody>
      </p:sp>
    </p:spTree>
    <p:extLst>
      <p:ext uri="{BB962C8B-B14F-4D97-AF65-F5344CB8AC3E}">
        <p14:creationId xmlns:p14="http://schemas.microsoft.com/office/powerpoint/2010/main" val="2805295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71600" y="685800"/>
            <a:ext cx="9601200" cy="164206"/>
          </a:xfrm>
        </p:spPr>
        <p:txBody>
          <a:bodyPr>
            <a:normAutofit fontScale="90000"/>
          </a:bodyPr>
          <a:lstStyle/>
          <a:p>
            <a:endParaRPr lang="he-IL" dirty="0"/>
          </a:p>
        </p:txBody>
      </p:sp>
      <p:sp>
        <p:nvSpPr>
          <p:cNvPr id="3" name="מציין מיקום תוכן 2"/>
          <p:cNvSpPr>
            <a:spLocks noGrp="1"/>
          </p:cNvSpPr>
          <p:nvPr>
            <p:ph idx="1"/>
          </p:nvPr>
        </p:nvSpPr>
        <p:spPr>
          <a:xfrm>
            <a:off x="1371599" y="1558344"/>
            <a:ext cx="10489843" cy="4895042"/>
          </a:xfrm>
        </p:spPr>
        <p:txBody>
          <a:bodyPr>
            <a:normAutofit/>
          </a:bodyPr>
          <a:lstStyle/>
          <a:p>
            <a:r>
              <a:rPr lang="he-IL" sz="3200" b="1" dirty="0"/>
              <a:t>ניתן לבצע שכבת אטימה על גבי היריעות באמצעות חומרים פולימרים </a:t>
            </a:r>
            <a:r>
              <a:rPr lang="he-IL" sz="3200" b="1" dirty="0" err="1"/>
              <a:t>משחתיים</a:t>
            </a:r>
            <a:r>
              <a:rPr lang="he-IL" sz="3200" b="1" dirty="0"/>
              <a:t> על בסיס מים, כדוגמת </a:t>
            </a:r>
            <a:r>
              <a:rPr lang="he-IL" sz="3200" b="1" dirty="0" err="1"/>
              <a:t>המולטיגג</a:t>
            </a:r>
            <a:r>
              <a:rPr lang="he-IL" sz="3200" b="1" dirty="0"/>
              <a:t>. אך גם חומר זה יהיה חשוף לאותן המגבלות במקרה שהיריעה עצמה תתנתק מהתשתית, ובמיוחד </a:t>
            </a:r>
            <a:r>
              <a:rPr lang="he-IL" sz="3200" b="1" dirty="0" err="1"/>
              <a:t>מהקירות.לא</a:t>
            </a:r>
            <a:r>
              <a:rPr lang="he-IL" sz="3200" b="1" dirty="0"/>
              <a:t> ניתן לבצע איטום אקרילי על גבי תשתיות עם חומרי איטום אחרים מלבד, כמובן על גבי איטום אקרילי ישן.</a:t>
            </a:r>
          </a:p>
          <a:p>
            <a:r>
              <a:rPr lang="he-IL" sz="3200" b="1" dirty="0"/>
              <a:t>בעת ביצוע איטום בחומר אקרילי או פולימרי על בסיס מים - יש לקחת בחשבון שהאיטום הבא כמה שנים אחר כך, יהיה צריך להיות אקרילי גם הוא. אין טעם לבצע איטום אקרילי כעת כאשר ידוע מראש שנצטרך להסירו לאחר כמה שנים (5 או יותר).</a:t>
            </a:r>
          </a:p>
          <a:p>
            <a:endParaRPr lang="he-IL" dirty="0"/>
          </a:p>
        </p:txBody>
      </p:sp>
      <p:sp>
        <p:nvSpPr>
          <p:cNvPr id="4" name="מציין מיקום של מספר שקופית 3"/>
          <p:cNvSpPr>
            <a:spLocks noGrp="1"/>
          </p:cNvSpPr>
          <p:nvPr>
            <p:ph type="sldNum" sz="quarter" idx="12"/>
          </p:nvPr>
        </p:nvSpPr>
        <p:spPr/>
        <p:txBody>
          <a:bodyPr/>
          <a:lstStyle/>
          <a:p>
            <a:fld id="{69E57DC2-970A-4B3E-BB1C-7A09969E49DF}" type="slidenum">
              <a:rPr lang="en-US" smtClean="0"/>
              <a:t>21</a:t>
            </a:fld>
            <a:endParaRPr lang="en-US" dirty="0"/>
          </a:p>
        </p:txBody>
      </p:sp>
    </p:spTree>
    <p:extLst>
      <p:ext uri="{BB962C8B-B14F-4D97-AF65-F5344CB8AC3E}">
        <p14:creationId xmlns:p14="http://schemas.microsoft.com/office/powerpoint/2010/main" val="1937532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71600" y="685800"/>
            <a:ext cx="9601200" cy="692239"/>
          </a:xfrm>
        </p:spPr>
        <p:txBody>
          <a:bodyPr>
            <a:normAutofit fontScale="90000"/>
          </a:bodyPr>
          <a:lstStyle/>
          <a:p>
            <a:pPr algn="ctr"/>
            <a:r>
              <a:rPr lang="he-IL" b="1" u="sng" dirty="0"/>
              <a:t>חומרי איטום </a:t>
            </a:r>
            <a:r>
              <a:rPr lang="he-IL" b="1" u="sng" dirty="0" err="1"/>
              <a:t>ביטומנים</a:t>
            </a:r>
            <a:r>
              <a:rPr lang="he-IL" b="1" u="sng" dirty="0"/>
              <a:t> משחתים, במריחה</a:t>
            </a:r>
            <a:endParaRPr lang="he-IL" b="1" dirty="0"/>
          </a:p>
        </p:txBody>
      </p:sp>
      <p:sp>
        <p:nvSpPr>
          <p:cNvPr id="3" name="מציין מיקום תוכן 2"/>
          <p:cNvSpPr>
            <a:spLocks noGrp="1"/>
          </p:cNvSpPr>
          <p:nvPr>
            <p:ph idx="1"/>
          </p:nvPr>
        </p:nvSpPr>
        <p:spPr>
          <a:xfrm>
            <a:off x="1371599" y="1648496"/>
            <a:ext cx="10438327" cy="4906850"/>
          </a:xfrm>
        </p:spPr>
        <p:txBody>
          <a:bodyPr>
            <a:normAutofit fontScale="92500" lnSpcReduction="10000"/>
          </a:bodyPr>
          <a:lstStyle/>
          <a:p>
            <a:r>
              <a:rPr lang="he-IL" sz="3200" b="1" dirty="0" smtClean="0"/>
              <a:t>חומרים </a:t>
            </a:r>
            <a:r>
              <a:rPr lang="he-IL" sz="3200" b="1" dirty="0"/>
              <a:t>אלו אינם מיועדים לאטימה על גבי גגות חשופים אך למרות זאת נעשה בהם לעיתים שימוש כזה במיוחד בגגונים קטנים. חומרים אלו נוחים מאוד לעבודה, בדומה לחומרים </a:t>
            </a:r>
            <a:r>
              <a:rPr lang="he-IL" sz="3200" b="1" dirty="0" err="1"/>
              <a:t>האקרילים</a:t>
            </a:r>
            <a:r>
              <a:rPr lang="he-IL" sz="3200" b="1" dirty="0"/>
              <a:t>, אך יש צורך בהלבנתם בצבע להלבנת גגות. חומרים </a:t>
            </a:r>
            <a:r>
              <a:rPr lang="he-IL" sz="3200" b="1" dirty="0" err="1"/>
              <a:t>ביטומנים</a:t>
            </a:r>
            <a:r>
              <a:rPr lang="he-IL" sz="3200" b="1" dirty="0"/>
              <a:t> </a:t>
            </a:r>
            <a:r>
              <a:rPr lang="he-IL" sz="3200" b="1" dirty="0" err="1"/>
              <a:t>משחתיים</a:t>
            </a:r>
            <a:r>
              <a:rPr lang="he-IL" sz="3200" b="1" dirty="0"/>
              <a:t> עמידים פחות בפני פגיעות מכניות ואינם עמידים כלל בקרני </a:t>
            </a:r>
            <a:r>
              <a:rPr lang="he-IL" sz="3200" b="1" dirty="0" err="1"/>
              <a:t>השמש.לא</a:t>
            </a:r>
            <a:r>
              <a:rPr lang="he-IL" sz="3200" b="1" dirty="0"/>
              <a:t> מומלץ לבצע איטום בחומרים אלו על גבי גגות חשופים וייעודם המקורי הינו לאטימת חדרים רטובים ומרפסות מרוצפות קטנות (מתחת לריצוף). יחד עם זאת ניתן לאטום בעזרתם משטחים קטנים במיוחד כגון </a:t>
            </a:r>
            <a:r>
              <a:rPr lang="he-IL" sz="3200" b="1" dirty="0" err="1"/>
              <a:t>קרניזים</a:t>
            </a:r>
            <a:r>
              <a:rPr lang="he-IL" sz="3200" b="1" dirty="0"/>
              <a:t> וגגונים. החומר נתפש מצוין על גבי תשתיות בטון ועל גבי תשתיות </a:t>
            </a:r>
            <a:r>
              <a:rPr lang="he-IL" sz="3200" b="1" dirty="0" err="1"/>
              <a:t>ביטומניות</a:t>
            </a:r>
            <a:r>
              <a:rPr lang="he-IL" sz="3200" b="1" dirty="0"/>
              <a:t> (זפת).</a:t>
            </a:r>
          </a:p>
          <a:p>
            <a:r>
              <a:rPr lang="he-IL" sz="3200" b="1" dirty="0"/>
              <a:t>ניתן גם להשתמש במשפחת חומרים זו לצורך ביצוע תיקון מקומי ביריעות </a:t>
            </a:r>
            <a:r>
              <a:rPr lang="he-IL" sz="3200" b="1" dirty="0" err="1"/>
              <a:t>ביטומניות</a:t>
            </a:r>
            <a:r>
              <a:rPr lang="he-IL" sz="3200" b="1" dirty="0"/>
              <a:t> או סביב אלמנטים שונים בגגות. חומרים אלו אינם נאחזים בתשתיות אחרות וככלל אינם מומלצים לאיטום גגות חשופים.</a:t>
            </a:r>
          </a:p>
          <a:p>
            <a:endParaRPr lang="he-IL" dirty="0"/>
          </a:p>
        </p:txBody>
      </p:sp>
      <p:sp>
        <p:nvSpPr>
          <p:cNvPr id="4" name="מציין מיקום של מספר שקופית 3"/>
          <p:cNvSpPr>
            <a:spLocks noGrp="1"/>
          </p:cNvSpPr>
          <p:nvPr>
            <p:ph type="sldNum" sz="quarter" idx="12"/>
          </p:nvPr>
        </p:nvSpPr>
        <p:spPr/>
        <p:txBody>
          <a:bodyPr/>
          <a:lstStyle/>
          <a:p>
            <a:fld id="{69E57DC2-970A-4B3E-BB1C-7A09969E49DF}" type="slidenum">
              <a:rPr lang="en-US" smtClean="0"/>
              <a:t>22</a:t>
            </a:fld>
            <a:endParaRPr lang="en-US" dirty="0"/>
          </a:p>
        </p:txBody>
      </p:sp>
    </p:spTree>
    <p:extLst>
      <p:ext uri="{BB962C8B-B14F-4D97-AF65-F5344CB8AC3E}">
        <p14:creationId xmlns:p14="http://schemas.microsoft.com/office/powerpoint/2010/main" val="1072913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67828" y="196403"/>
            <a:ext cx="9601200" cy="795270"/>
          </a:xfrm>
        </p:spPr>
        <p:txBody>
          <a:bodyPr/>
          <a:lstStyle/>
          <a:p>
            <a:pPr algn="ctr"/>
            <a:r>
              <a:rPr lang="he-IL" b="1" u="sng" dirty="0"/>
              <a:t>חומרי איטום </a:t>
            </a:r>
            <a:r>
              <a:rPr lang="he-IL" b="1" u="sng" dirty="0" err="1"/>
              <a:t>פוליאוריטנים</a:t>
            </a:r>
            <a:endParaRPr lang="he-IL" b="1" dirty="0"/>
          </a:p>
        </p:txBody>
      </p:sp>
      <p:sp>
        <p:nvSpPr>
          <p:cNvPr id="3" name="מציין מיקום תוכן 2"/>
          <p:cNvSpPr>
            <a:spLocks noGrp="1"/>
          </p:cNvSpPr>
          <p:nvPr>
            <p:ph idx="1"/>
          </p:nvPr>
        </p:nvSpPr>
        <p:spPr>
          <a:xfrm>
            <a:off x="759855" y="875763"/>
            <a:ext cx="11230376" cy="5679583"/>
          </a:xfrm>
        </p:spPr>
        <p:txBody>
          <a:bodyPr>
            <a:normAutofit/>
          </a:bodyPr>
          <a:lstStyle/>
          <a:p>
            <a:r>
              <a:rPr lang="he-IL" sz="2400" b="1" dirty="0"/>
              <a:t>חומרים אלו מיושמים במריחה לאחר יישום שכבת יסוד/שכבת הדבקה. החומר חזק יותר מכל שאר החומרים שהוזכרו עד כה. גמישותו פחותה מעט בדרך כלל מזו של שאר החומרים ולפיכך מיישמים אותו בדרך כלל על גבי גגות קטנים יותר ומרפסות, (מעל ומתחת לריצוף).</a:t>
            </a:r>
            <a:r>
              <a:rPr lang="he-IL" sz="2400" b="1" dirty="0" err="1"/>
              <a:t>הפוליאוריטן</a:t>
            </a:r>
            <a:r>
              <a:rPr lang="he-IL" sz="2400" b="1" dirty="0"/>
              <a:t> עמיד בקרינת השמש ועמיד בפני פגיעות מכניות. בנוסף יש לו עמידות מפני פגיעות של כימיקלים שונים. חסרונו היחיד הינו במחירו הגבוה. על גבי תשתיות בטון הוא מהווה את אחד החומרים הטובים ביותר הקיימים אך מחירו הגבוה מונע שימוש שכיח. קיימים בשוק גם חומרים </a:t>
            </a:r>
            <a:r>
              <a:rPr lang="he-IL" sz="2400" b="1" dirty="0" err="1"/>
              <a:t>פוליאוריטנים</a:t>
            </a:r>
            <a:r>
              <a:rPr lang="he-IL" sz="2400" b="1" dirty="0"/>
              <a:t> אשר אינם עמידים מקרני השמש וחומרים אלו טובים לביצוע רק מתחת למשטחים מרוצפים.</a:t>
            </a:r>
          </a:p>
          <a:p>
            <a:r>
              <a:rPr lang="he-IL" sz="2400" b="1" dirty="0"/>
              <a:t>ניתן ליישם את החומר על תשתיות בטון או על תשתית זפת ישנה, אך כאמור - תשתית הבטון עדיפה לעין ערוך ואין וודאות לגבי אורך החיים של החומר כאשר הינו מיושם על גבי תשתיות זפת. הזפת מטבעה גמישה יותר ומתרככת בעת התחממותה. מכיוון </a:t>
            </a:r>
            <a:r>
              <a:rPr lang="he-IL" sz="2400" b="1" dirty="0" err="1"/>
              <a:t>שהפוליאוריטן</a:t>
            </a:r>
            <a:r>
              <a:rPr lang="he-IL" sz="2400" b="1" dirty="0"/>
              <a:t> איננו בעל יכולת גמישות זהה לזו של הזפת- יתכן כשל והיפרדות בין החומרים במהלך השנים, במיוחד במזג אויר חם על גבי גגות חשופים.</a:t>
            </a:r>
          </a:p>
          <a:p>
            <a:r>
              <a:rPr lang="he-IL" sz="2400" b="1" dirty="0"/>
              <a:t>האמור מתאר באופן כללי ביותר את משפחת החומרים </a:t>
            </a:r>
            <a:r>
              <a:rPr lang="he-IL" sz="2400" b="1" dirty="0" err="1"/>
              <a:t>הפוליאוריטנים</a:t>
            </a:r>
            <a:r>
              <a:rPr lang="he-IL" sz="2400" b="1" dirty="0"/>
              <a:t> ויש </a:t>
            </a:r>
            <a:r>
              <a:rPr lang="he-IL" sz="2400" b="1" dirty="0" err="1"/>
              <a:t>לאמר</a:t>
            </a:r>
            <a:r>
              <a:rPr lang="he-IL" sz="2400" b="1" dirty="0"/>
              <a:t> כי קיימים הבדלים משמעותיים בין החומרים של היצרנים השונים, אשר יש לתת עליהם את הדעת. חומר </a:t>
            </a:r>
            <a:r>
              <a:rPr lang="he-IL" sz="2400" b="1" dirty="0" err="1"/>
              <a:t>מצויין</a:t>
            </a:r>
            <a:r>
              <a:rPr lang="he-IL" sz="2400" b="1" dirty="0"/>
              <a:t> מ"משפחה" זו הנו חומר מסוג </a:t>
            </a:r>
            <a:r>
              <a:rPr lang="he-IL" sz="2400" b="1" dirty="0" err="1"/>
              <a:t>פוליאורה</a:t>
            </a:r>
            <a:r>
              <a:rPr lang="he-IL" sz="2400" b="1" dirty="0"/>
              <a:t>, וקיימים כאמור חומרים של יצרנים נוספים אשר עמם יש להיוועץ באשר </a:t>
            </a:r>
            <a:r>
              <a:rPr lang="he-IL" sz="2400" b="1" dirty="0" err="1"/>
              <a:t>ליעודו</a:t>
            </a:r>
            <a:r>
              <a:rPr lang="he-IL" sz="2400" b="1" dirty="0"/>
              <a:t> של השימוש.</a:t>
            </a:r>
          </a:p>
          <a:p>
            <a:endParaRPr lang="he-IL" dirty="0"/>
          </a:p>
        </p:txBody>
      </p:sp>
      <p:sp>
        <p:nvSpPr>
          <p:cNvPr id="4" name="מציין מיקום של מספר שקופית 3"/>
          <p:cNvSpPr>
            <a:spLocks noGrp="1"/>
          </p:cNvSpPr>
          <p:nvPr>
            <p:ph type="sldNum" sz="quarter" idx="12"/>
          </p:nvPr>
        </p:nvSpPr>
        <p:spPr/>
        <p:txBody>
          <a:bodyPr/>
          <a:lstStyle/>
          <a:p>
            <a:fld id="{69E57DC2-970A-4B3E-BB1C-7A09969E49DF}" type="slidenum">
              <a:rPr lang="en-US" smtClean="0"/>
              <a:t>23</a:t>
            </a:fld>
            <a:endParaRPr lang="en-US" dirty="0"/>
          </a:p>
        </p:txBody>
      </p:sp>
    </p:spTree>
    <p:extLst>
      <p:ext uri="{BB962C8B-B14F-4D97-AF65-F5344CB8AC3E}">
        <p14:creationId xmlns:p14="http://schemas.microsoft.com/office/powerpoint/2010/main" val="884645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67828" y="281186"/>
            <a:ext cx="9601200" cy="730876"/>
          </a:xfrm>
        </p:spPr>
        <p:txBody>
          <a:bodyPr/>
          <a:lstStyle/>
          <a:p>
            <a:pPr algn="ctr"/>
            <a:r>
              <a:rPr lang="he-IL" b="1" u="sng" dirty="0"/>
              <a:t>יריעות </a:t>
            </a:r>
            <a:r>
              <a:rPr lang="en-US" b="1" u="sng" dirty="0"/>
              <a:t>PVC, EPDM </a:t>
            </a:r>
            <a:r>
              <a:rPr lang="he-IL" b="1" u="sng" dirty="0"/>
              <a:t>וכדומה</a:t>
            </a:r>
            <a:endParaRPr lang="he-IL" b="1" dirty="0"/>
          </a:p>
        </p:txBody>
      </p:sp>
      <p:sp>
        <p:nvSpPr>
          <p:cNvPr id="3" name="מציין מיקום תוכן 2"/>
          <p:cNvSpPr>
            <a:spLocks noGrp="1"/>
          </p:cNvSpPr>
          <p:nvPr>
            <p:ph idx="1"/>
          </p:nvPr>
        </p:nvSpPr>
        <p:spPr>
          <a:xfrm>
            <a:off x="940158" y="1012062"/>
            <a:ext cx="10972800" cy="5441324"/>
          </a:xfrm>
        </p:spPr>
        <p:txBody>
          <a:bodyPr>
            <a:normAutofit fontScale="92500" lnSpcReduction="20000"/>
          </a:bodyPr>
          <a:lstStyle/>
          <a:p>
            <a:r>
              <a:rPr lang="he-IL" sz="2800" b="1" dirty="0"/>
              <a:t>יריעות אלו אינן מרותכות או מודבקות אל הגג בכל שטחן. הן מונחות עליו ויוצרות כיסוי של ממברנה אטומה, מעין עטיפה, על גבי כל שטח הגג. היריעות מקובעות במקומות מסוימים בגג ואל הקירות מסביבו אך אינן צמודות אל התשתית בכל השטח. יתרונן הוא בחוזקן וגמישותן הרבה. בנוסף - החומר לבן ואיננו דורש </a:t>
            </a:r>
            <a:r>
              <a:rPr lang="he-IL" sz="2800" b="1" dirty="0" err="1"/>
              <a:t>הלבנה.חסרונן</a:t>
            </a:r>
            <a:r>
              <a:rPr lang="he-IL" sz="2800" b="1" dirty="0"/>
              <a:t> הגדול ביותר הינו שאינן צמודות לכל שטח הגג וכשל מקומי יכול לגרום לחדירת מים מתחת לכל שכבת האיטום ולכשל כללי של כל המערכת. במקרה של כשל שכזה לא ניתן לאתר בוודאות את מקור חדירת המים אל מתחת לשכבת האיטום.</a:t>
            </a:r>
          </a:p>
          <a:p>
            <a:r>
              <a:rPr lang="he-IL" sz="2800" b="1" dirty="0"/>
              <a:t>אורך החיים של יריעות </a:t>
            </a:r>
            <a:r>
              <a:rPr lang="en-US" sz="2800" b="1" dirty="0"/>
              <a:t>PVC </a:t>
            </a:r>
            <a:r>
              <a:rPr lang="he-IL" sz="2800" b="1" dirty="0"/>
              <a:t>או </a:t>
            </a:r>
            <a:r>
              <a:rPr lang="en-US" sz="2800" b="1" dirty="0"/>
              <a:t>EPDM </a:t>
            </a:r>
            <a:r>
              <a:rPr lang="he-IL" sz="2800" b="1" dirty="0"/>
              <a:t>יכול להגיע לעשרות שנים. אולם במשך הזמן מקבלות היריעות מתיחות או עיוותים שונים אשר גורמים להיווצרות שלוליות גדולות על הגג או במקרים קיצונים - להתנתקות היריעה </a:t>
            </a:r>
            <a:r>
              <a:rPr lang="he-IL" sz="2800" b="1" dirty="0" err="1"/>
              <a:t>מהקיר.שיטת</a:t>
            </a:r>
            <a:r>
              <a:rPr lang="he-IL" sz="2800" b="1" dirty="0"/>
              <a:t> איטום זו נפוצה פחות משאר השיטות ומתבצעת ע"י קבלנים המתמחים בעבודות מסוג זה.</a:t>
            </a:r>
          </a:p>
          <a:p>
            <a:r>
              <a:rPr lang="he-IL" sz="2800" b="1" dirty="0"/>
              <a:t>ניתן ליישם שיטה זו על גבי כל התשתיות הקיימות משום שהן פשוט מכסות את כל השטח וכאמור אינן צמודות/דבוקות לתשתית. משום חסרונן המוזכר לעיל איננו ממליצים על ביצוע שיטה זו, אך השיטה טובה כשלעצמה ואיננה פסולה כלל. השיטה מעולה לביצוע במיוחד על גבי גגות של מבני תעשייה, גגות פח, גגות </a:t>
            </a:r>
            <a:r>
              <a:rPr lang="he-IL" sz="2800" b="1" dirty="0"/>
              <a:t>טרומיים עם תזוזות רבות (בעלי מספר רב של תפרי התפשטות) וכד`.</a:t>
            </a:r>
          </a:p>
          <a:p>
            <a:endParaRPr lang="he-IL" dirty="0"/>
          </a:p>
        </p:txBody>
      </p:sp>
      <p:sp>
        <p:nvSpPr>
          <p:cNvPr id="4" name="מציין מיקום של מספר שקופית 3"/>
          <p:cNvSpPr>
            <a:spLocks noGrp="1"/>
          </p:cNvSpPr>
          <p:nvPr>
            <p:ph type="sldNum" sz="quarter" idx="12"/>
          </p:nvPr>
        </p:nvSpPr>
        <p:spPr/>
        <p:txBody>
          <a:bodyPr/>
          <a:lstStyle/>
          <a:p>
            <a:fld id="{69E57DC2-970A-4B3E-BB1C-7A09969E49DF}" type="slidenum">
              <a:rPr lang="en-US" smtClean="0"/>
              <a:t>24</a:t>
            </a:fld>
            <a:endParaRPr lang="en-US" dirty="0"/>
          </a:p>
        </p:txBody>
      </p:sp>
    </p:spTree>
    <p:extLst>
      <p:ext uri="{BB962C8B-B14F-4D97-AF65-F5344CB8AC3E}">
        <p14:creationId xmlns:p14="http://schemas.microsoft.com/office/powerpoint/2010/main" val="2453127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67828" y="312313"/>
            <a:ext cx="9601200" cy="602087"/>
          </a:xfrm>
        </p:spPr>
        <p:txBody>
          <a:bodyPr>
            <a:normAutofit fontScale="90000"/>
          </a:bodyPr>
          <a:lstStyle/>
          <a:p>
            <a:pPr algn="ctr"/>
            <a:r>
              <a:rPr lang="he-IL" u="sng" dirty="0"/>
              <a:t>חומרים פולימרים אחרים בהתזה או במריחה</a:t>
            </a:r>
            <a:endParaRPr lang="he-IL" dirty="0"/>
          </a:p>
        </p:txBody>
      </p:sp>
      <p:sp>
        <p:nvSpPr>
          <p:cNvPr id="3" name="מציין מיקום תוכן 2"/>
          <p:cNvSpPr>
            <a:spLocks noGrp="1"/>
          </p:cNvSpPr>
          <p:nvPr>
            <p:ph idx="1"/>
          </p:nvPr>
        </p:nvSpPr>
        <p:spPr>
          <a:xfrm>
            <a:off x="1371599" y="1107583"/>
            <a:ext cx="10438327" cy="5460642"/>
          </a:xfrm>
        </p:spPr>
        <p:txBody>
          <a:bodyPr>
            <a:normAutofit/>
          </a:bodyPr>
          <a:lstStyle/>
          <a:p>
            <a:r>
              <a:rPr lang="he-IL" sz="2800" b="1" dirty="0"/>
              <a:t>חומרים אלו מוכרים לעיתים בשמות כמו "גומי נוזלי בהתזה", "גומי לגג" וכד`. חומרים אלו ניתנים ליישום במריחה או בהתזה. יתרונם הינו בגמישותם הגדולה ובנוחות היחסית של היישום. יחד עם זאת הם אינם חזקים כמו שאר החומרים שהוזכרו לעיל ועל פי ניסיוננו אחיזתם אל התשתית חלשה יותר מכל שאר </a:t>
            </a:r>
            <a:r>
              <a:rPr lang="he-IL" sz="2800" b="1" dirty="0" err="1"/>
              <a:t>החומרים.ניתן</a:t>
            </a:r>
            <a:r>
              <a:rPr lang="he-IL" sz="2800" b="1" dirty="0"/>
              <a:t> ליישם חומרים אלו על גבי גגות בטון. היישום על גבי גגות מזופתים איננו מספק מבחינת כושר ההיצמדות של החומר אל התשתית </a:t>
            </a:r>
            <a:r>
              <a:rPr lang="he-IL" sz="2800" b="1" dirty="0" err="1"/>
              <a:t>הביטומנית</a:t>
            </a:r>
            <a:r>
              <a:rPr lang="he-IL" sz="2800" b="1" dirty="0"/>
              <a:t> (הזפת) למרות חומר היסוד שלו. לעיתים משמש החומר לציפוי גגות פח. מכיוון שהחומר פגיע יותר מפני פגיעות מכניות מומלץ ליישם אותו רק על גבי גגונים או גגות שלא צפויה עליהם תנועת עוברי אורח מזדמנת או שאין בהם מתקנים שונים (מערכות מיזוג וכולי).</a:t>
            </a:r>
          </a:p>
          <a:p>
            <a:r>
              <a:rPr lang="he-IL" sz="2800" b="1" dirty="0"/>
              <a:t>איננו נוהגים להמליץ כלל על איטום בחומרים אלו מהסיבות המוזכרות לעיל.</a:t>
            </a:r>
          </a:p>
          <a:p>
            <a:endParaRPr lang="he-IL" sz="2800" b="1" dirty="0"/>
          </a:p>
        </p:txBody>
      </p:sp>
      <p:sp>
        <p:nvSpPr>
          <p:cNvPr id="4" name="מציין מיקום של מספר שקופית 3"/>
          <p:cNvSpPr>
            <a:spLocks noGrp="1"/>
          </p:cNvSpPr>
          <p:nvPr>
            <p:ph type="sldNum" sz="quarter" idx="12"/>
          </p:nvPr>
        </p:nvSpPr>
        <p:spPr/>
        <p:txBody>
          <a:bodyPr/>
          <a:lstStyle/>
          <a:p>
            <a:fld id="{69E57DC2-970A-4B3E-BB1C-7A09969E49DF}" type="slidenum">
              <a:rPr lang="en-US" smtClean="0"/>
              <a:t>25</a:t>
            </a:fld>
            <a:endParaRPr lang="en-US" dirty="0"/>
          </a:p>
        </p:txBody>
      </p:sp>
    </p:spTree>
    <p:extLst>
      <p:ext uri="{BB962C8B-B14F-4D97-AF65-F5344CB8AC3E}">
        <p14:creationId xmlns:p14="http://schemas.microsoft.com/office/powerpoint/2010/main" val="405860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fld id="{69E57DC2-970A-4B3E-BB1C-7A09969E49DF}" type="slidenum">
              <a:rPr lang="en-US" smtClean="0"/>
              <a:t>26</a:t>
            </a:fld>
            <a:endParaRPr lang="en-US" dirty="0"/>
          </a:p>
        </p:txBody>
      </p:sp>
      <p:sp>
        <p:nvSpPr>
          <p:cNvPr id="3" name="מלבן 2"/>
          <p:cNvSpPr/>
          <p:nvPr/>
        </p:nvSpPr>
        <p:spPr>
          <a:xfrm>
            <a:off x="850007" y="951276"/>
            <a:ext cx="11140224" cy="5478423"/>
          </a:xfrm>
          <a:prstGeom prst="rect">
            <a:avLst/>
          </a:prstGeom>
        </p:spPr>
        <p:txBody>
          <a:bodyPr wrap="square">
            <a:spAutoFit/>
          </a:bodyPr>
          <a:lstStyle/>
          <a:p>
            <a:pPr algn="r"/>
            <a:r>
              <a:rPr lang="he-IL" sz="3200" b="1" u="sng" dirty="0">
                <a:solidFill>
                  <a:srgbClr val="000000"/>
                </a:solidFill>
                <a:latin typeface="Arial" panose="020B0604020202020204" pitchFamily="34" charset="0"/>
              </a:rPr>
              <a:t>סיכום</a:t>
            </a:r>
            <a:r>
              <a:rPr lang="he-IL" u="sng">
                <a:solidFill>
                  <a:srgbClr val="000000"/>
                </a:solidFill>
                <a:latin typeface="Arial" panose="020B0604020202020204" pitchFamily="34" charset="0"/>
              </a:rPr>
              <a:t/>
            </a:r>
            <a:br>
              <a:rPr lang="he-IL" u="sng">
                <a:solidFill>
                  <a:srgbClr val="000000"/>
                </a:solidFill>
                <a:latin typeface="Arial" panose="020B0604020202020204" pitchFamily="34" charset="0"/>
              </a:rPr>
            </a:br>
            <a:endParaRPr lang="he-IL" dirty="0">
              <a:latin typeface="Lato"/>
            </a:endParaRPr>
          </a:p>
          <a:p>
            <a:pPr algn="r" rtl="1"/>
            <a:r>
              <a:rPr lang="he-IL" sz="3000" b="1" dirty="0">
                <a:solidFill>
                  <a:srgbClr val="000000"/>
                </a:solidFill>
                <a:latin typeface="Arial" panose="020B0604020202020204" pitchFamily="34" charset="0"/>
              </a:rPr>
              <a:t>בעת ביצוע ההחלטה לגבי סוג האיטום בגג הבית יש לקחת בחשבון את סוג החומר שכבר קיים על הגג. מומלץ תמיד להשתמש בחומר איטום מאותה משפחת- חומרים ולא לערבב ביניהם. על אף הפיתוי לבצע עבודה מהירה ולכסות את האיטום הקיים בשכבת איטום כלשהיא נוספת - יש להימנע מכך ולהבין שאיטום זול יעלה בסופו של דבר הרבה יותר ביוקר ולו רק משום הצורך בקילוף חומרי איטום ישנים לאחר מספר שנים.</a:t>
            </a:r>
            <a:endParaRPr lang="he-IL" sz="3000" b="1" dirty="0">
              <a:latin typeface="Lato"/>
            </a:endParaRPr>
          </a:p>
          <a:p>
            <a:pPr algn="r" rtl="1"/>
            <a:r>
              <a:rPr lang="he-IL" sz="3000" b="1" dirty="0">
                <a:latin typeface="Lato"/>
              </a:rPr>
              <a:t>איטום טוב שמתבצע על גבי תשתית הגג עצמו, או שמתבצע עם אותו סוג החומר של האיטום הנוכחי יכול להחזיק לתקופה ארוכה, (עשר שנים או הרבה יותר מכך) ויהיה בסופו של דבר האיטום הזול ביותר. איטום טוב באמת הנו כזה שיחזיק מעמד גם עשרות שנים ועם פעולות אחזקה מינימאליות.</a:t>
            </a:r>
            <a:endParaRPr lang="he-IL" sz="3000" b="1" i="0" dirty="0">
              <a:effectLst/>
              <a:latin typeface="Lato"/>
            </a:endParaRPr>
          </a:p>
        </p:txBody>
      </p:sp>
    </p:spTree>
    <p:extLst>
      <p:ext uri="{BB962C8B-B14F-4D97-AF65-F5344CB8AC3E}">
        <p14:creationId xmlns:p14="http://schemas.microsoft.com/office/powerpoint/2010/main" val="1965483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fld id="{69E57DC2-970A-4B3E-BB1C-7A09969E49DF}" type="slidenum">
              <a:rPr lang="en-US" smtClean="0"/>
              <a:t>3</a:t>
            </a:fld>
            <a:endParaRPr lang="en-US" dirty="0"/>
          </a:p>
        </p:txBody>
      </p:sp>
      <p:sp>
        <p:nvSpPr>
          <p:cNvPr id="3" name="מלבן 2"/>
          <p:cNvSpPr/>
          <p:nvPr/>
        </p:nvSpPr>
        <p:spPr>
          <a:xfrm>
            <a:off x="914400" y="552101"/>
            <a:ext cx="10354614" cy="5016758"/>
          </a:xfrm>
          <a:prstGeom prst="rect">
            <a:avLst/>
          </a:prstGeom>
        </p:spPr>
        <p:txBody>
          <a:bodyPr wrap="square">
            <a:spAutoFit/>
          </a:bodyPr>
          <a:lstStyle/>
          <a:p>
            <a:pPr algn="r" rtl="1"/>
            <a:r>
              <a:rPr lang="he-IL" sz="4000" dirty="0" smtClean="0">
                <a:solidFill>
                  <a:srgbClr val="000000"/>
                </a:solidFill>
                <a:latin typeface="Arial" panose="020B0604020202020204" pitchFamily="34" charset="0"/>
              </a:rPr>
              <a:t>השוק מוצף בפרסומות של חברות המייצרות חומרי איטום שונים. כל פרסום מציג את "החומר הטוב ביותר לכל הגגות, לכל המקרים, בכל התנאים". בנוסף לפרסומים אלה באים עלינו גם קבלני השיפוצים, קבלני האיטום, זבנים בחנויות </a:t>
            </a:r>
            <a:r>
              <a:rPr lang="he-IL" sz="4000" dirty="0" err="1" smtClean="0">
                <a:solidFill>
                  <a:srgbClr val="000000"/>
                </a:solidFill>
                <a:latin typeface="Arial" panose="020B0604020202020204" pitchFamily="34" charset="0"/>
              </a:rPr>
              <a:t>לחמרי</a:t>
            </a:r>
            <a:r>
              <a:rPr lang="he-IL" sz="4000" dirty="0" smtClean="0">
                <a:solidFill>
                  <a:srgbClr val="000000"/>
                </a:solidFill>
                <a:latin typeface="Arial" panose="020B0604020202020204" pitchFamily="34" charset="0"/>
              </a:rPr>
              <a:t> בנין, מומחי ועד-הבית, מומחים שכונתיים, מומחי תרבות הדיור ועוד. עם ישראל כולו עושה רושם של מביני עניין. כל אחד ממליץ על חומר אחר או על מישהו אחר וכל אחד בטוח בצדקתו.</a:t>
            </a:r>
            <a:endParaRPr lang="he-IL" sz="4000" dirty="0"/>
          </a:p>
        </p:txBody>
      </p:sp>
    </p:spTree>
    <p:extLst>
      <p:ext uri="{BB962C8B-B14F-4D97-AF65-F5344CB8AC3E}">
        <p14:creationId xmlns:p14="http://schemas.microsoft.com/office/powerpoint/2010/main" val="1578208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fld id="{69E57DC2-970A-4B3E-BB1C-7A09969E49DF}" type="slidenum">
              <a:rPr lang="en-US" smtClean="0"/>
              <a:t>4</a:t>
            </a:fld>
            <a:endParaRPr lang="en-US" dirty="0"/>
          </a:p>
        </p:txBody>
      </p:sp>
      <p:sp>
        <p:nvSpPr>
          <p:cNvPr id="3" name="מלבן 2"/>
          <p:cNvSpPr/>
          <p:nvPr/>
        </p:nvSpPr>
        <p:spPr>
          <a:xfrm>
            <a:off x="1017431" y="1022625"/>
            <a:ext cx="10818253" cy="5016758"/>
          </a:xfrm>
          <a:prstGeom prst="rect">
            <a:avLst/>
          </a:prstGeom>
        </p:spPr>
        <p:txBody>
          <a:bodyPr wrap="square">
            <a:spAutoFit/>
          </a:bodyPr>
          <a:lstStyle/>
          <a:p>
            <a:pPr algn="r" rtl="1"/>
            <a:r>
              <a:rPr lang="he-IL" sz="4000" dirty="0">
                <a:solidFill>
                  <a:srgbClr val="000000"/>
                </a:solidFill>
                <a:latin typeface="Arial" panose="020B0604020202020204" pitchFamily="34" charset="0"/>
              </a:rPr>
              <a:t>אך האמת לא תמיד פשוטה ולעיתים גם לא פשוטה לעיכול. הראש </a:t>
            </a:r>
            <a:r>
              <a:rPr lang="he-IL" sz="4000" dirty="0" smtClean="0">
                <a:solidFill>
                  <a:srgbClr val="000000"/>
                </a:solidFill>
                <a:latin typeface="Arial" panose="020B0604020202020204" pitchFamily="34" charset="0"/>
              </a:rPr>
              <a:t>הישראלי </a:t>
            </a:r>
            <a:r>
              <a:rPr lang="he-IL" sz="4000" dirty="0">
                <a:solidFill>
                  <a:srgbClr val="000000"/>
                </a:solidFill>
                <a:latin typeface="Arial" panose="020B0604020202020204" pitchFamily="34" charset="0"/>
              </a:rPr>
              <a:t>ממציא פטנטים בלי הרף ובוחר לרוב להתעלם מדבר אחד ברור: מי שמחפש איטום זול עכשיו, ישלם על זה מאוד ביוקר אחר כך</a:t>
            </a:r>
            <a:r>
              <a:rPr lang="he-IL" sz="4000" dirty="0" smtClean="0">
                <a:solidFill>
                  <a:srgbClr val="000000"/>
                </a:solidFill>
                <a:latin typeface="Arial" panose="020B0604020202020204" pitchFamily="34" charset="0"/>
              </a:rPr>
              <a:t>.</a:t>
            </a:r>
          </a:p>
          <a:p>
            <a:pPr algn="r" rtl="1"/>
            <a:r>
              <a:rPr lang="he-IL" sz="4000" dirty="0"/>
              <a:t>רבים שואלים: "</a:t>
            </a:r>
            <a:r>
              <a:rPr lang="he-IL" sz="4000" b="1" i="1" u="sng" dirty="0"/>
              <a:t>איזה חומר הכי זול אפשר לקבל בשביל לאטום את הגג עכשיו</a:t>
            </a:r>
            <a:r>
              <a:rPr lang="he-IL" sz="4000" dirty="0"/>
              <a:t>". ואולם השאלה הנכונה צריכה להיות: "</a:t>
            </a:r>
            <a:r>
              <a:rPr lang="he-IL" sz="4000" b="1" i="1" u="sng" dirty="0"/>
              <a:t>איזה חומר הכי נכון לקבל עכשיו כך שלא נצטרך להסיר אותו מהגג אחר כ</a:t>
            </a:r>
            <a:r>
              <a:rPr lang="he-IL" sz="4000" b="1" i="1" dirty="0"/>
              <a:t>ך</a:t>
            </a:r>
            <a:r>
              <a:rPr lang="he-IL" sz="4000" dirty="0"/>
              <a:t>".</a:t>
            </a:r>
          </a:p>
        </p:txBody>
      </p:sp>
    </p:spTree>
    <p:extLst>
      <p:ext uri="{BB962C8B-B14F-4D97-AF65-F5344CB8AC3E}">
        <p14:creationId xmlns:p14="http://schemas.microsoft.com/office/powerpoint/2010/main" val="2651052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fld id="{69E57DC2-970A-4B3E-BB1C-7A09969E49DF}" type="slidenum">
              <a:rPr lang="en-US" smtClean="0"/>
              <a:t>5</a:t>
            </a:fld>
            <a:endParaRPr lang="en-US" dirty="0"/>
          </a:p>
        </p:txBody>
      </p:sp>
      <p:sp>
        <p:nvSpPr>
          <p:cNvPr id="3" name="מלבן 2"/>
          <p:cNvSpPr/>
          <p:nvPr/>
        </p:nvSpPr>
        <p:spPr>
          <a:xfrm>
            <a:off x="1468193" y="655474"/>
            <a:ext cx="10161430" cy="3785652"/>
          </a:xfrm>
          <a:prstGeom prst="rect">
            <a:avLst/>
          </a:prstGeom>
        </p:spPr>
        <p:txBody>
          <a:bodyPr wrap="square">
            <a:spAutoFit/>
          </a:bodyPr>
          <a:lstStyle/>
          <a:p>
            <a:pPr algn="r" rtl="1"/>
            <a:r>
              <a:rPr lang="he-IL" sz="4000" dirty="0">
                <a:solidFill>
                  <a:srgbClr val="000000"/>
                </a:solidFill>
                <a:latin typeface="Arial" panose="020B0604020202020204" pitchFamily="34" charset="0"/>
              </a:rPr>
              <a:t>כתוצאה משלל </a:t>
            </a:r>
            <a:r>
              <a:rPr lang="he-IL" sz="4000" dirty="0" err="1">
                <a:solidFill>
                  <a:srgbClr val="000000"/>
                </a:solidFill>
                <a:latin typeface="Arial" panose="020B0604020202020204" pitchFamily="34" charset="0"/>
              </a:rPr>
              <a:t>החמרים</a:t>
            </a:r>
            <a:r>
              <a:rPr lang="he-IL" sz="4000" dirty="0">
                <a:solidFill>
                  <a:srgbClr val="000000"/>
                </a:solidFill>
                <a:latin typeface="Arial" panose="020B0604020202020204" pitchFamily="34" charset="0"/>
              </a:rPr>
              <a:t> והרצון להוזיל עלויות בכל מחיר - קיימים בארץ אלפי גגות אשר מצופים במספר שכבות של חומרי איטום המתנתקים זה מזה והבלגן חוגג. יצר החיסכון גורם בסופו של דבר לביצוען של מערכות איטום זולות אשר כושלות לאחר מספר שנים וגורמות לצורך בהסרת כל שכבות האיטום </a:t>
            </a:r>
            <a:r>
              <a:rPr lang="he-IL" sz="4000" dirty="0" smtClean="0">
                <a:solidFill>
                  <a:srgbClr val="000000"/>
                </a:solidFill>
                <a:latin typeface="Arial" panose="020B0604020202020204" pitchFamily="34" charset="0"/>
              </a:rPr>
              <a:t>מהגג</a:t>
            </a:r>
            <a:endParaRPr lang="he-IL" sz="4000" dirty="0"/>
          </a:p>
        </p:txBody>
      </p:sp>
    </p:spTree>
    <p:extLst>
      <p:ext uri="{BB962C8B-B14F-4D97-AF65-F5344CB8AC3E}">
        <p14:creationId xmlns:p14="http://schemas.microsoft.com/office/powerpoint/2010/main" val="765898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71600" y="685800"/>
            <a:ext cx="9601200" cy="1600200"/>
          </a:xfrm>
        </p:spPr>
        <p:txBody>
          <a:bodyPr>
            <a:normAutofit fontScale="90000"/>
          </a:bodyPr>
          <a:lstStyle/>
          <a:p>
            <a:r>
              <a:rPr lang="he-IL" dirty="0" smtClean="0"/>
              <a:t>בשיעור </a:t>
            </a:r>
            <a:r>
              <a:rPr lang="he-IL" dirty="0"/>
              <a:t>זה ננסה להרחיב בנושא ולהסביר על בחירת חומרי האיטום הנכונים עבור כל גג וגג בהתאם לשוני בתשתיות של הגגות.</a:t>
            </a:r>
            <a:endParaRPr lang="he-IL" dirty="0"/>
          </a:p>
        </p:txBody>
      </p:sp>
      <p:sp>
        <p:nvSpPr>
          <p:cNvPr id="3" name="מציין מיקום תוכן 2"/>
          <p:cNvSpPr>
            <a:spLocks noGrp="1"/>
          </p:cNvSpPr>
          <p:nvPr>
            <p:ph idx="1"/>
          </p:nvPr>
        </p:nvSpPr>
        <p:spPr>
          <a:xfrm>
            <a:off x="1371600" y="2286000"/>
            <a:ext cx="10219386" cy="4307983"/>
          </a:xfrm>
        </p:spPr>
        <p:txBody>
          <a:bodyPr>
            <a:normAutofit fontScale="92500" lnSpcReduction="10000"/>
          </a:bodyPr>
          <a:lstStyle/>
          <a:p>
            <a:pPr marL="0" indent="0">
              <a:buNone/>
            </a:pPr>
            <a:r>
              <a:rPr lang="he-IL" sz="2400" u="sng" dirty="0"/>
              <a:t>חומרי איטום לגגות</a:t>
            </a:r>
            <a:endParaRPr lang="he-IL" sz="2400" dirty="0"/>
          </a:p>
          <a:p>
            <a:pPr marL="0" indent="0">
              <a:buNone/>
            </a:pPr>
            <a:r>
              <a:rPr lang="he-IL" sz="2400" dirty="0"/>
              <a:t>חומרי האיטום הנפוצים לצורך איטום גגות הינם:</a:t>
            </a:r>
          </a:p>
          <a:p>
            <a:pPr>
              <a:lnSpc>
                <a:spcPct val="110000"/>
              </a:lnSpc>
            </a:pPr>
            <a:r>
              <a:rPr lang="he-IL" sz="2400" dirty="0"/>
              <a:t>1. יריעות </a:t>
            </a:r>
            <a:r>
              <a:rPr lang="he-IL" sz="2400" dirty="0" err="1"/>
              <a:t>ביטומניות</a:t>
            </a:r>
            <a:r>
              <a:rPr lang="he-IL" sz="2400" dirty="0"/>
              <a:t>.</a:t>
            </a:r>
          </a:p>
          <a:p>
            <a:pPr>
              <a:lnSpc>
                <a:spcPct val="110000"/>
              </a:lnSpc>
            </a:pPr>
            <a:r>
              <a:rPr lang="he-IL" sz="2400" dirty="0"/>
              <a:t>2. זפת חם.</a:t>
            </a:r>
          </a:p>
          <a:p>
            <a:pPr>
              <a:lnSpc>
                <a:spcPct val="110000"/>
              </a:lnSpc>
            </a:pPr>
            <a:r>
              <a:rPr lang="he-IL" sz="2400" dirty="0"/>
              <a:t>3. חומרי איטום </a:t>
            </a:r>
            <a:r>
              <a:rPr lang="he-IL" sz="2400" dirty="0" smtClean="0"/>
              <a:t>אקריליים.</a:t>
            </a:r>
            <a:endParaRPr lang="he-IL" sz="2400" dirty="0"/>
          </a:p>
          <a:p>
            <a:pPr>
              <a:lnSpc>
                <a:spcPct val="110000"/>
              </a:lnSpc>
            </a:pPr>
            <a:r>
              <a:rPr lang="he-IL" sz="2400" dirty="0"/>
              <a:t>4. חומרי איטום </a:t>
            </a:r>
            <a:r>
              <a:rPr lang="he-IL" sz="2400" dirty="0" smtClean="0"/>
              <a:t>בטומנים משחיתים, </a:t>
            </a:r>
            <a:r>
              <a:rPr lang="he-IL" sz="2400" dirty="0"/>
              <a:t>במריחה.</a:t>
            </a:r>
          </a:p>
          <a:p>
            <a:pPr>
              <a:lnSpc>
                <a:spcPct val="110000"/>
              </a:lnSpc>
            </a:pPr>
            <a:r>
              <a:rPr lang="he-IL" sz="2400" dirty="0"/>
              <a:t>5. חומרי איטום </a:t>
            </a:r>
            <a:r>
              <a:rPr lang="he-IL" sz="2400" dirty="0" err="1"/>
              <a:t>פוליאוריטנים</a:t>
            </a:r>
            <a:r>
              <a:rPr lang="he-IL" sz="2400" dirty="0"/>
              <a:t>.</a:t>
            </a:r>
          </a:p>
          <a:p>
            <a:pPr>
              <a:lnSpc>
                <a:spcPct val="110000"/>
              </a:lnSpc>
            </a:pPr>
            <a:r>
              <a:rPr lang="he-IL" sz="2400" dirty="0"/>
              <a:t>6. יריעות </a:t>
            </a:r>
            <a:r>
              <a:rPr lang="en-US" sz="2400" dirty="0"/>
              <a:t>PVC </a:t>
            </a:r>
            <a:r>
              <a:rPr lang="he-IL" sz="2400" dirty="0"/>
              <a:t>או יריעות </a:t>
            </a:r>
            <a:r>
              <a:rPr lang="en-US" sz="2400" dirty="0"/>
              <a:t>EPDM.</a:t>
            </a:r>
          </a:p>
          <a:p>
            <a:pPr>
              <a:lnSpc>
                <a:spcPct val="110000"/>
              </a:lnSpc>
            </a:pPr>
            <a:r>
              <a:rPr lang="en-US" sz="2400" dirty="0" smtClean="0"/>
              <a:t>.7 </a:t>
            </a:r>
            <a:r>
              <a:rPr lang="he-IL" sz="2400" dirty="0"/>
              <a:t>חומרים פולימרים בהתזה או במריחה.</a:t>
            </a:r>
          </a:p>
          <a:p>
            <a:endParaRPr lang="he-IL" dirty="0"/>
          </a:p>
        </p:txBody>
      </p:sp>
      <p:sp>
        <p:nvSpPr>
          <p:cNvPr id="4" name="מציין מיקום של מספר שקופית 3"/>
          <p:cNvSpPr>
            <a:spLocks noGrp="1"/>
          </p:cNvSpPr>
          <p:nvPr>
            <p:ph type="sldNum" sz="quarter" idx="12"/>
          </p:nvPr>
        </p:nvSpPr>
        <p:spPr/>
        <p:txBody>
          <a:bodyPr/>
          <a:lstStyle/>
          <a:p>
            <a:fld id="{69E57DC2-970A-4B3E-BB1C-7A09969E49DF}" type="slidenum">
              <a:rPr lang="en-US" smtClean="0"/>
              <a:t>6</a:t>
            </a:fld>
            <a:endParaRPr lang="en-US" dirty="0"/>
          </a:p>
        </p:txBody>
      </p:sp>
    </p:spTree>
    <p:extLst>
      <p:ext uri="{BB962C8B-B14F-4D97-AF65-F5344CB8AC3E}">
        <p14:creationId xmlns:p14="http://schemas.microsoft.com/office/powerpoint/2010/main" val="1050496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71600" y="685800"/>
            <a:ext cx="9601200" cy="808149"/>
          </a:xfrm>
        </p:spPr>
        <p:txBody>
          <a:bodyPr/>
          <a:lstStyle/>
          <a:p>
            <a:pPr algn="ctr"/>
            <a:r>
              <a:rPr lang="he-IL" dirty="0"/>
              <a:t>התאמת חומרי איטום לתשתיות הקיימות בגג</a:t>
            </a:r>
            <a:endParaRPr lang="he-IL" dirty="0"/>
          </a:p>
        </p:txBody>
      </p:sp>
      <p:sp>
        <p:nvSpPr>
          <p:cNvPr id="3" name="מציין מיקום תוכן 2"/>
          <p:cNvSpPr>
            <a:spLocks noGrp="1"/>
          </p:cNvSpPr>
          <p:nvPr>
            <p:ph idx="1"/>
          </p:nvPr>
        </p:nvSpPr>
        <p:spPr>
          <a:xfrm>
            <a:off x="1081825" y="1493949"/>
            <a:ext cx="10715223" cy="4959437"/>
          </a:xfrm>
        </p:spPr>
        <p:txBody>
          <a:bodyPr>
            <a:normAutofit lnSpcReduction="10000"/>
          </a:bodyPr>
          <a:lstStyle/>
          <a:p>
            <a:pPr marL="0" indent="0">
              <a:buNone/>
            </a:pPr>
            <a:r>
              <a:rPr lang="he-IL" sz="2800" b="1" dirty="0"/>
              <a:t>קיימים שלושה כללים בסיסיים הנכונים תמיד לצורך התאמת חומרי איטום אל גג המבנה</a:t>
            </a:r>
            <a:r>
              <a:rPr lang="he-IL" sz="2800" b="1" dirty="0" smtClean="0"/>
              <a:t>.</a:t>
            </a:r>
          </a:p>
          <a:p>
            <a:r>
              <a:rPr lang="he-IL" sz="2800" b="1" dirty="0"/>
              <a:t>הכלל הראשון - חומרים מאותה משפחת חומרים יאחזו תמיד יותר טוב זה על גבי זה מאשר חומרים ממשפחות שונות.</a:t>
            </a:r>
          </a:p>
          <a:p>
            <a:r>
              <a:rPr lang="he-IL" sz="2800" b="1" dirty="0"/>
              <a:t>הכלל השני - אל תאמין לאף אחד שיספר לך אחרת. לדוגמא - יריעות </a:t>
            </a:r>
            <a:r>
              <a:rPr lang="he-IL" sz="2800" b="1" dirty="0" err="1"/>
              <a:t>ביטומניות</a:t>
            </a:r>
            <a:r>
              <a:rPr lang="he-IL" sz="2800" b="1" dirty="0"/>
              <a:t> יאחזו מצוין על גבי זפת (שניהם ממשפחת החומרים </a:t>
            </a:r>
            <a:r>
              <a:rPr lang="he-IL" sz="2800" b="1" dirty="0" err="1"/>
              <a:t>הביטומנית</a:t>
            </a:r>
            <a:r>
              <a:rPr lang="he-IL" sz="2800" b="1" dirty="0"/>
              <a:t>) אך לא יאחזו טוב על גבי חומר אקרילי. דוגמא נוספת - בטון תמיד יאחז הכי טוב על גבי בטון (משפחת החומרים </a:t>
            </a:r>
            <a:r>
              <a:rPr lang="he-IL" sz="2800" b="1" dirty="0" err="1"/>
              <a:t>הצימנטית</a:t>
            </a:r>
            <a:r>
              <a:rPr lang="he-IL" sz="2800" b="1" dirty="0"/>
              <a:t>) ולא יאחז כלל על גבי פלסטיק או להיפך. מכאן שתמיד עדיף לבחור חומר איטום מאותה משפחת החומרים שקיימת כבר על הגג.</a:t>
            </a:r>
          </a:p>
          <a:p>
            <a:r>
              <a:rPr lang="he-IL" sz="2800" b="1" dirty="0"/>
              <a:t>הכלל השלישי - במידה ומבצעים איטום בחומר שאיננו מאותה משפחת חומרים , עדיף תמיד לבצע איטום זה ישירות על גבי התשתית המקורית של הגג (הבטון).</a:t>
            </a:r>
          </a:p>
          <a:p>
            <a:pPr marL="0" indent="0">
              <a:buNone/>
            </a:pPr>
            <a:endParaRPr lang="he-IL" sz="2800" b="1" dirty="0" smtClean="0"/>
          </a:p>
          <a:p>
            <a:endParaRPr lang="he-IL" sz="2800" b="1" dirty="0" smtClean="0"/>
          </a:p>
          <a:p>
            <a:pPr marL="0" indent="0">
              <a:buNone/>
            </a:pPr>
            <a:endParaRPr lang="he-IL" sz="2800" b="1" dirty="0"/>
          </a:p>
        </p:txBody>
      </p:sp>
      <p:sp>
        <p:nvSpPr>
          <p:cNvPr id="4" name="מציין מיקום של מספר שקופית 3"/>
          <p:cNvSpPr>
            <a:spLocks noGrp="1"/>
          </p:cNvSpPr>
          <p:nvPr>
            <p:ph type="sldNum" sz="quarter" idx="12"/>
          </p:nvPr>
        </p:nvSpPr>
        <p:spPr/>
        <p:txBody>
          <a:bodyPr/>
          <a:lstStyle/>
          <a:p>
            <a:fld id="{69E57DC2-970A-4B3E-BB1C-7A09969E49DF}" type="slidenum">
              <a:rPr lang="en-US" smtClean="0"/>
              <a:t>7</a:t>
            </a:fld>
            <a:endParaRPr lang="en-US" dirty="0"/>
          </a:p>
        </p:txBody>
      </p:sp>
    </p:spTree>
    <p:extLst>
      <p:ext uri="{BB962C8B-B14F-4D97-AF65-F5344CB8AC3E}">
        <p14:creationId xmlns:p14="http://schemas.microsoft.com/office/powerpoint/2010/main" val="3915598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67828" y="144887"/>
            <a:ext cx="9601200" cy="241479"/>
          </a:xfrm>
        </p:spPr>
        <p:txBody>
          <a:bodyPr>
            <a:normAutofit fontScale="90000"/>
          </a:bodyPr>
          <a:lstStyle/>
          <a:p>
            <a:endParaRPr lang="he-IL" dirty="0"/>
          </a:p>
        </p:txBody>
      </p:sp>
      <p:sp>
        <p:nvSpPr>
          <p:cNvPr id="3" name="מציין מיקום תוכן 2"/>
          <p:cNvSpPr>
            <a:spLocks noGrp="1"/>
          </p:cNvSpPr>
          <p:nvPr>
            <p:ph idx="1"/>
          </p:nvPr>
        </p:nvSpPr>
        <p:spPr>
          <a:xfrm>
            <a:off x="1371599" y="386367"/>
            <a:ext cx="10322417" cy="5937160"/>
          </a:xfrm>
        </p:spPr>
        <p:txBody>
          <a:bodyPr>
            <a:normAutofit lnSpcReduction="10000"/>
          </a:bodyPr>
          <a:lstStyle/>
          <a:p>
            <a:pPr marL="0" indent="0">
              <a:buNone/>
            </a:pPr>
            <a:r>
              <a:rPr lang="he-IL" sz="3600" b="1" dirty="0"/>
              <a:t>קיימות אין ספור דוגמאות לכשלים במערכות איטום בגגות אשר בהם בוצעו שכבות איטום ממשפחות חומרים שונות, זו על גבי זו. בתקופה הראשונה האיטום נראה תקין ויפה אך במהלך השנים חלה היפרדות בין החומרים, בין אם מדובר בהיפרדות מקומית ובין אם מדובר בכשל טוטאלי</a:t>
            </a:r>
            <a:r>
              <a:rPr lang="he-IL" sz="3600" b="1" dirty="0" smtClean="0"/>
              <a:t>.</a:t>
            </a:r>
          </a:p>
          <a:p>
            <a:pPr marL="0" indent="0">
              <a:buNone/>
            </a:pPr>
            <a:r>
              <a:rPr lang="he-IL" sz="3600" b="1" dirty="0" smtClean="0"/>
              <a:t>כתוצאה </a:t>
            </a:r>
            <a:r>
              <a:rPr lang="he-IL" sz="3600" b="1" dirty="0"/>
              <a:t>מכך מגיע בסופו של דבר הרגע בו אין מנוס מקילוף כל שכבות האיטום מהגג. (וגם אז עלולים לבוא יועצים למיניהן שימרחו על הכול חומר נוסף חדש</a:t>
            </a:r>
            <a:r>
              <a:rPr lang="he-IL" sz="3600" b="1" dirty="0" smtClean="0"/>
              <a:t>).</a:t>
            </a:r>
          </a:p>
          <a:p>
            <a:pPr marL="0" indent="0">
              <a:buNone/>
            </a:pPr>
            <a:r>
              <a:rPr lang="he-IL" sz="3600" b="1" dirty="0"/>
              <a:t>הפתרון הזול לכאורה - של מריחת חומרים חדשניים שונים על גבי תשתיות איטום קיימות שבסיסן ממשפחות חומרים אחרות, יוכיח את עצמו כפתרון היקר יותר, לאחר מספר שנים.</a:t>
            </a:r>
          </a:p>
          <a:p>
            <a:endParaRPr lang="he-IL" dirty="0"/>
          </a:p>
        </p:txBody>
      </p:sp>
      <p:sp>
        <p:nvSpPr>
          <p:cNvPr id="4" name="מציין מיקום של מספר שקופית 3"/>
          <p:cNvSpPr>
            <a:spLocks noGrp="1"/>
          </p:cNvSpPr>
          <p:nvPr>
            <p:ph type="sldNum" sz="quarter" idx="12"/>
          </p:nvPr>
        </p:nvSpPr>
        <p:spPr/>
        <p:txBody>
          <a:bodyPr/>
          <a:lstStyle/>
          <a:p>
            <a:fld id="{69E57DC2-970A-4B3E-BB1C-7A09969E49DF}" type="slidenum">
              <a:rPr lang="en-US" smtClean="0"/>
              <a:t>8</a:t>
            </a:fld>
            <a:endParaRPr lang="en-US" dirty="0"/>
          </a:p>
        </p:txBody>
      </p:sp>
    </p:spTree>
    <p:extLst>
      <p:ext uri="{BB962C8B-B14F-4D97-AF65-F5344CB8AC3E}">
        <p14:creationId xmlns:p14="http://schemas.microsoft.com/office/powerpoint/2010/main" val="38367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71600" y="685800"/>
            <a:ext cx="9601200" cy="717997"/>
          </a:xfrm>
        </p:spPr>
        <p:txBody>
          <a:bodyPr/>
          <a:lstStyle/>
          <a:p>
            <a:pPr algn="ctr"/>
            <a:r>
              <a:rPr lang="he-IL" u="sng" dirty="0"/>
              <a:t>שכבת קישור (יסוד)</a:t>
            </a:r>
            <a:endParaRPr lang="he-IL" dirty="0"/>
          </a:p>
        </p:txBody>
      </p:sp>
      <p:sp>
        <p:nvSpPr>
          <p:cNvPr id="3" name="מציין מיקום תוכן 2"/>
          <p:cNvSpPr>
            <a:spLocks noGrp="1"/>
          </p:cNvSpPr>
          <p:nvPr>
            <p:ph idx="1"/>
          </p:nvPr>
        </p:nvSpPr>
        <p:spPr>
          <a:xfrm>
            <a:off x="1056069" y="1506827"/>
            <a:ext cx="10882646" cy="4946559"/>
          </a:xfrm>
        </p:spPr>
        <p:txBody>
          <a:bodyPr>
            <a:noAutofit/>
          </a:bodyPr>
          <a:lstStyle/>
          <a:p>
            <a:r>
              <a:rPr lang="he-IL" sz="3600" b="1" dirty="0"/>
              <a:t>צורך הבנת אופן החיבור בין חומרי האיטום אל התשתיות השונות להלן מספר מילים על שכבות יסוד. (אלו נקראות לעיתים גם בשם "שכבת קישור", "חומר בסיס" או "</a:t>
            </a:r>
            <a:r>
              <a:rPr lang="he-IL" sz="3600" b="1" dirty="0" err="1"/>
              <a:t>פריימר</a:t>
            </a:r>
            <a:r>
              <a:rPr lang="he-IL" sz="3600" b="1" dirty="0"/>
              <a:t>").כמעט כל </a:t>
            </a:r>
            <a:r>
              <a:rPr lang="he-IL" sz="3600" b="1" dirty="0" err="1"/>
              <a:t>חמרי</a:t>
            </a:r>
            <a:r>
              <a:rPr lang="he-IL" sz="3600" b="1" dirty="0"/>
              <a:t> האיטום הקיימים בשוק מגיעים בליווי חומרי - יסוד.</a:t>
            </a:r>
          </a:p>
          <a:p>
            <a:r>
              <a:rPr lang="he-IL" sz="3600" b="1" dirty="0"/>
              <a:t>חומר היסוד מהווה שכבת קישור בין התשתית לבין חומר האיטום ופותר את בעיית ההיצמדות וההתחברות בין החומרים השונים.</a:t>
            </a:r>
          </a:p>
          <a:p>
            <a:r>
              <a:rPr lang="he-IL" sz="3600" b="1" dirty="0"/>
              <a:t>התשתית הטובה ביותר לביצוע מערכת איטום כלשהי הינה, כאמור לעיל - התשתית המקורית של הגג (הבטון). זאת משום שהבטון הינו חומר סופג אשר מסוגל לספוג אליו בקלות שכבות יסוד שונות.</a:t>
            </a:r>
          </a:p>
        </p:txBody>
      </p:sp>
      <p:sp>
        <p:nvSpPr>
          <p:cNvPr id="4" name="מציין מיקום של מספר שקופית 3"/>
          <p:cNvSpPr>
            <a:spLocks noGrp="1"/>
          </p:cNvSpPr>
          <p:nvPr>
            <p:ph type="sldNum" sz="quarter" idx="12"/>
          </p:nvPr>
        </p:nvSpPr>
        <p:spPr/>
        <p:txBody>
          <a:bodyPr/>
          <a:lstStyle/>
          <a:p>
            <a:fld id="{69E57DC2-970A-4B3E-BB1C-7A09969E49DF}" type="slidenum">
              <a:rPr lang="en-US" smtClean="0"/>
              <a:t>9</a:t>
            </a:fld>
            <a:endParaRPr lang="en-US" dirty="0"/>
          </a:p>
        </p:txBody>
      </p:sp>
    </p:spTree>
    <p:extLst>
      <p:ext uri="{BB962C8B-B14F-4D97-AF65-F5344CB8AC3E}">
        <p14:creationId xmlns:p14="http://schemas.microsoft.com/office/powerpoint/2010/main" val="77388775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TM10001105[[fn=יבול]]</Template>
  <TotalTime>77</TotalTime>
  <Words>2811</Words>
  <Application>Microsoft Office PowerPoint</Application>
  <PresentationFormat>מסך רחב</PresentationFormat>
  <Paragraphs>98</Paragraphs>
  <Slides>26</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26</vt:i4>
      </vt:variant>
    </vt:vector>
  </HeadingPairs>
  <TitlesOfParts>
    <vt:vector size="33" baseType="lpstr">
      <vt:lpstr>Aharoni</vt:lpstr>
      <vt:lpstr>Arial</vt:lpstr>
      <vt:lpstr>Arial Black</vt:lpstr>
      <vt:lpstr>Calibri</vt:lpstr>
      <vt:lpstr>Franklin Gothic Book</vt:lpstr>
      <vt:lpstr>Lato</vt:lpstr>
      <vt:lpstr>Crop</vt:lpstr>
      <vt:lpstr>מלאכות הבנייה</vt:lpstr>
      <vt:lpstr>איטום גגות </vt:lpstr>
      <vt:lpstr>מצגת של PowerPoint‏</vt:lpstr>
      <vt:lpstr>מצגת של PowerPoint‏</vt:lpstr>
      <vt:lpstr>מצגת של PowerPoint‏</vt:lpstr>
      <vt:lpstr>בשיעור זה ננסה להרחיב בנושא ולהסביר על בחירת חומרי האיטום הנכונים עבור כל גג וגג בהתאם לשוני בתשתיות של הגגות.</vt:lpstr>
      <vt:lpstr>התאמת חומרי איטום לתשתיות הקיימות בגג</vt:lpstr>
      <vt:lpstr>מצגת של PowerPoint‏</vt:lpstr>
      <vt:lpstr>שכבת קישור (יסוד)</vt:lpstr>
      <vt:lpstr>מצגת של PowerPoint‏</vt:lpstr>
      <vt:lpstr>להלן מספר מילים על כל אחד מחומרי האטימה שהוזכרו לעיל, המלצות והערות לגבי התשתיות המתאימות לביצועם:</vt:lpstr>
      <vt:lpstr>מתי לבצע?</vt:lpstr>
      <vt:lpstr>מצגת של PowerPoint‏</vt:lpstr>
      <vt:lpstr>מצגת של PowerPoint‏</vt:lpstr>
      <vt:lpstr>מצגת של PowerPoint‏</vt:lpstr>
      <vt:lpstr>זפת חם</vt:lpstr>
      <vt:lpstr>חומרי איטום אקרילים</vt:lpstr>
      <vt:lpstr>מצגת של PowerPoint‏</vt:lpstr>
      <vt:lpstr>מצגת של PowerPoint‏</vt:lpstr>
      <vt:lpstr>מתי לבצע?</vt:lpstr>
      <vt:lpstr>מצגת של PowerPoint‏</vt:lpstr>
      <vt:lpstr>חומרי איטום ביטומנים משחתים, במריחה</vt:lpstr>
      <vt:lpstr>חומרי איטום פוליאוריטנים</vt:lpstr>
      <vt:lpstr>יריעות PVC, EPDM וכדומה</vt:lpstr>
      <vt:lpstr>חומרים פולימרים אחרים בהתזה או במריחה</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מלאכות הבנייה</dc:title>
  <dc:creator>Kamal Ewisat</dc:creator>
  <cp:lastModifiedBy>Kamal Ewisat</cp:lastModifiedBy>
  <cp:revision>9</cp:revision>
  <dcterms:created xsi:type="dcterms:W3CDTF">2018-10-13T17:13:51Z</dcterms:created>
  <dcterms:modified xsi:type="dcterms:W3CDTF">2018-10-13T18:31:26Z</dcterms:modified>
</cp:coreProperties>
</file>