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6" r:id="rId9"/>
    <p:sldId id="267" r:id="rId10"/>
    <p:sldId id="268" r:id="rId11"/>
    <p:sldId id="269" r:id="rId12"/>
    <p:sldId id="270" r:id="rId13"/>
    <p:sldId id="263" r:id="rId14"/>
    <p:sldId id="264"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F167EA1-44D1-4A7F-B1F2-8DE8471B1D5D}" type="datetimeFigureOut">
              <a:rPr lang="he-IL" smtClean="0"/>
              <a:t>י"ב/חשון/תשע"ט</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0C27BB4-8D8C-41BE-B896-B917B93FA949}" type="slidenum">
              <a:rPr lang="he-IL" smtClean="0"/>
              <a:t>‹#›</a:t>
            </a:fld>
            <a:endParaRPr lang="he-IL"/>
          </a:p>
        </p:txBody>
      </p:sp>
    </p:spTree>
    <p:extLst>
      <p:ext uri="{BB962C8B-B14F-4D97-AF65-F5344CB8AC3E}">
        <p14:creationId xmlns:p14="http://schemas.microsoft.com/office/powerpoint/2010/main" val="31262380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63D3374-A69F-4DA1-89A8-A977B6B2BB6B}" type="datetime1">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B3F692FF-183C-4FFB-9AE5-824589A6905A}" type="datetime1">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8A2148C9-0307-46B5-85D2-DAD6909DD13F}" type="datetime1">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B8AFA8AD-747B-4FE7-9B9C-9C0EA5215074}" type="datetime1">
              <a:rPr lang="en-US" smtClean="0"/>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323E1F2B-BD6B-4C8C-8D28-84703173975A}" type="datetime1">
              <a:rPr lang="en-US" smtClean="0"/>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30678FC2-8CC3-4911-B033-6B6F6F16A9CD}" type="datetime1">
              <a:rPr lang="en-US" smtClean="0"/>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6882FF35-7B08-4334-8409-B709CD48B922}" type="datetime1">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14AAA3ED-D132-4A0C-A15C-DA87890CFBF1}" type="datetime1">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5E9DA192-69E4-4317-9185-41AC16EFC463}" type="datetime1">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7ED16BED-6ABC-4F76-8E94-313A372847EE}" type="datetime1">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462FB1F0-57FA-4A1C-803A-3BC8C781B021}" type="datetime1">
              <a:rPr lang="en-US" smtClean="0"/>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4C73F9EB-0866-47CD-8DFC-710327F707D6}" type="datetime1">
              <a:rPr lang="en-US" smtClean="0"/>
              <a:t>10/21/2018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A9238DF3-FFC2-4CCF-A085-12E4D1CB84AE}" type="datetime1">
              <a:rPr lang="en-US" smtClean="0"/>
              <a:t>10/21/2018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6E07E-4CFB-4D3D-A0A3-DFACE07FA003}" type="datetime1">
              <a:rPr lang="en-US" smtClean="0"/>
              <a:t>10/21/2018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572AD07B-964B-477E-9892-DBC734555D4F}" type="datetime1">
              <a:rPr lang="en-US" smtClean="0"/>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067892D4-6180-4594-8985-33E4F4A50F1C}" type="datetime1">
              <a:rPr lang="en-US" smtClean="0"/>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22F0AF6-D752-4613-9CA5-1C001B5078C8}" type="datetime1">
              <a:rPr lang="en-US" smtClean="0"/>
              <a:t>10/21/2018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163651" y="1188076"/>
            <a:ext cx="8915399" cy="2262781"/>
          </a:xfrm>
        </p:spPr>
        <p:txBody>
          <a:bodyPr/>
          <a:lstStyle/>
          <a:p>
            <a:pPr algn="ctr"/>
            <a:r>
              <a:rPr lang="he-IL" sz="8000" b="1" dirty="0"/>
              <a:t>איטום תת קרקעי</a:t>
            </a:r>
            <a:r>
              <a:rPr lang="he-IL" dirty="0"/>
              <a:t/>
            </a:r>
            <a:br>
              <a:rPr lang="he-IL" dirty="0"/>
            </a:br>
            <a:endParaRPr lang="he-IL" dirty="0"/>
          </a:p>
        </p:txBody>
      </p:sp>
      <p:sp>
        <p:nvSpPr>
          <p:cNvPr id="3" name="כותרת משנה 2"/>
          <p:cNvSpPr>
            <a:spLocks noGrp="1"/>
          </p:cNvSpPr>
          <p:nvPr>
            <p:ph type="subTitle" idx="1"/>
          </p:nvPr>
        </p:nvSpPr>
        <p:spPr>
          <a:xfrm>
            <a:off x="2163651" y="3215903"/>
            <a:ext cx="9594760" cy="3378079"/>
          </a:xfrm>
        </p:spPr>
        <p:txBody>
          <a:bodyPr>
            <a:normAutofit fontScale="32500" lnSpcReduction="20000"/>
          </a:bodyPr>
          <a:lstStyle/>
          <a:p>
            <a:pPr algn="r" rtl="0"/>
            <a:r>
              <a:rPr lang="he-IL" sz="11000" b="1" dirty="0"/>
              <a:t>קירות </a:t>
            </a:r>
            <a:r>
              <a:rPr lang="he-IL" sz="11000" b="1" dirty="0" smtClean="0"/>
              <a:t>מרתף, מאגרי מים, מרפסות </a:t>
            </a:r>
            <a:r>
              <a:rPr lang="he-IL" sz="11000" b="1" dirty="0"/>
              <a:t>פתוחות, מרפסות </a:t>
            </a:r>
            <a:r>
              <a:rPr lang="he-IL" sz="11000" b="1" dirty="0" err="1" smtClean="0"/>
              <a:t>קונזוליות</a:t>
            </a:r>
            <a:r>
              <a:rPr lang="he-IL" sz="11000" b="1" dirty="0" smtClean="0"/>
              <a:t> ומקלחות</a:t>
            </a:r>
            <a:endParaRPr lang="en-US" sz="11000" b="1" dirty="0" smtClean="0"/>
          </a:p>
          <a:p>
            <a:pPr rtl="0"/>
            <a:r>
              <a:rPr lang="he-IL" sz="11000" b="1" dirty="0" smtClean="0"/>
              <a:t>כמאל עוויסאת </a:t>
            </a:r>
            <a:endParaRPr lang="en-US" sz="11000" b="1" dirty="0" smtClean="0"/>
          </a:p>
          <a:p>
            <a:pPr algn="r" rtl="0"/>
            <a:endParaRPr lang="en-US" sz="4000" b="1" dirty="0"/>
          </a:p>
          <a:p>
            <a:pPr algn="r" rtl="0"/>
            <a:endParaRPr lang="en-US" sz="4000" b="1" dirty="0" smtClean="0"/>
          </a:p>
          <a:p>
            <a:pPr algn="r" rtl="0"/>
            <a:endParaRPr lang="en-US" sz="4000" b="1" dirty="0"/>
          </a:p>
          <a:p>
            <a:pPr algn="r" rtl="0"/>
            <a:endParaRPr lang="en-US" sz="4000" b="1" dirty="0" smtClean="0"/>
          </a:p>
          <a:p>
            <a:pPr algn="r" rtl="0"/>
            <a:endParaRPr lang="en-US" sz="4000" b="1" dirty="0"/>
          </a:p>
          <a:p>
            <a:pPr algn="r" rtl="0"/>
            <a:r>
              <a:rPr lang="en-US" dirty="0" smtClean="0"/>
              <a:t>,</a:t>
            </a:r>
            <a:endParaRPr lang="he-IL" dirty="0"/>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9404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V="1">
            <a:off x="2592925" y="578391"/>
            <a:ext cx="8911687" cy="45719"/>
          </a:xfrm>
        </p:spPr>
        <p:txBody>
          <a:bodyPr>
            <a:normAutofit fontScale="90000"/>
          </a:bodyPr>
          <a:lstStyle/>
          <a:p>
            <a:endParaRPr lang="he-IL" dirty="0"/>
          </a:p>
        </p:txBody>
      </p:sp>
      <p:sp>
        <p:nvSpPr>
          <p:cNvPr id="3" name="מציין מיקום תוכן 2"/>
          <p:cNvSpPr>
            <a:spLocks noGrp="1"/>
          </p:cNvSpPr>
          <p:nvPr>
            <p:ph idx="1"/>
          </p:nvPr>
        </p:nvSpPr>
        <p:spPr>
          <a:xfrm>
            <a:off x="1700011" y="787781"/>
            <a:ext cx="9804601" cy="5857717"/>
          </a:xfrm>
        </p:spPr>
        <p:txBody>
          <a:bodyPr>
            <a:normAutofit/>
          </a:bodyPr>
          <a:lstStyle/>
          <a:p>
            <a:r>
              <a:rPr lang="he-IL" sz="2000" b="1" dirty="0"/>
              <a:t>יש לבצע </a:t>
            </a:r>
            <a:r>
              <a:rPr lang="he-IL" sz="2000" b="1" dirty="0" err="1"/>
              <a:t>רולקה</a:t>
            </a:r>
            <a:r>
              <a:rPr lang="he-IL" sz="2000" b="1" dirty="0"/>
              <a:t> בכול מפגש רצפה קיר.</a:t>
            </a:r>
          </a:p>
          <a:p>
            <a:r>
              <a:rPr lang="he-IL" sz="2000" b="1" dirty="0"/>
              <a:t>יש לבצע קובית בטון סביב צינור </a:t>
            </a:r>
            <a:r>
              <a:rPr lang="he-IL" sz="2000" b="1" dirty="0" err="1"/>
              <a:t>גיבריט</a:t>
            </a:r>
            <a:r>
              <a:rPr lang="he-IL" sz="2000" b="1" dirty="0"/>
              <a:t> חודר תקרה. •</a:t>
            </a:r>
          </a:p>
          <a:p>
            <a:r>
              <a:rPr lang="he-IL" sz="2000" b="1" dirty="0" smtClean="0"/>
              <a:t>יש </a:t>
            </a:r>
            <a:r>
              <a:rPr lang="he-IL" sz="2000" b="1" dirty="0"/>
              <a:t>לבטן צנרת בתערובת בטון עשירה עם </a:t>
            </a:r>
            <a:r>
              <a:rPr lang="he-IL" sz="2000" b="1" dirty="0" smtClean="0"/>
              <a:t>חומר לטקס </a:t>
            </a:r>
            <a:r>
              <a:rPr lang="he-IL" sz="2000" b="1" dirty="0"/>
              <a:t>•</a:t>
            </a:r>
          </a:p>
          <a:p>
            <a:r>
              <a:rPr lang="he-IL" sz="2000" b="1" dirty="0"/>
              <a:t>יש לוודא שפקק הניקוז לאמבטיה היוצא מנקודת </a:t>
            </a:r>
            <a:r>
              <a:rPr lang="he-IL" sz="2000" b="1" dirty="0" smtClean="0"/>
              <a:t>הביקורת </a:t>
            </a:r>
            <a:r>
              <a:rPr lang="he-IL" sz="2000" b="1" dirty="0"/>
              <a:t>יהיה משוחרר ונגיש לבצע איטום. ולהתחבר  לאחר מכן ללא פגיעה באיטום.</a:t>
            </a:r>
          </a:p>
          <a:p>
            <a:r>
              <a:rPr lang="he-IL" sz="2000" b="1" dirty="0"/>
              <a:t>יש לבצע חגורת בטון בכניסה של החדר הרטוב. •</a:t>
            </a:r>
          </a:p>
          <a:p>
            <a:r>
              <a:rPr lang="he-IL" sz="2000" b="1" dirty="0"/>
              <a:t>יש לנקות שאריות בטון אבק ולכלוך ובמקרה </a:t>
            </a:r>
            <a:r>
              <a:rPr lang="he-IL" sz="2000" b="1" dirty="0" smtClean="0"/>
              <a:t>הצורך </a:t>
            </a:r>
            <a:r>
              <a:rPr lang="he-IL" sz="2000" b="1" dirty="0"/>
              <a:t>לבצע מדה.</a:t>
            </a:r>
          </a:p>
          <a:p>
            <a:r>
              <a:rPr lang="he-IL" sz="2000" b="1" dirty="0"/>
              <a:t>במקרה ומבצעים איטום בקירות חובה לבצע איטום </a:t>
            </a:r>
            <a:r>
              <a:rPr lang="he-IL" sz="2000" b="1" dirty="0" smtClean="0"/>
              <a:t>קירות </a:t>
            </a:r>
            <a:r>
              <a:rPr lang="he-IL" sz="2000" b="1" dirty="0"/>
              <a:t>בחומר מתאים לפי סוג התשתית ורק לאחר מכן  לבצע איטום רצפה. </a:t>
            </a:r>
          </a:p>
          <a:p>
            <a:r>
              <a:rPr lang="he-IL" sz="2000" b="1" dirty="0"/>
              <a:t> </a:t>
            </a:r>
            <a:r>
              <a:rPr lang="he-IL" sz="2000" b="1" dirty="0" smtClean="0"/>
              <a:t>. </a:t>
            </a:r>
            <a:r>
              <a:rPr lang="he-IL" sz="2000" b="1" dirty="0"/>
              <a:t>מומלץ לבצע </a:t>
            </a:r>
            <a:r>
              <a:rPr lang="he-IL" sz="2000" b="1" dirty="0" smtClean="0"/>
              <a:t>יישום </a:t>
            </a:r>
            <a:r>
              <a:rPr lang="he-IL" sz="2000" b="1" dirty="0"/>
              <a:t>איטום צמנטי על </a:t>
            </a:r>
            <a:r>
              <a:rPr lang="he-IL" sz="2000" b="1" dirty="0" smtClean="0"/>
              <a:t>התשתית </a:t>
            </a:r>
            <a:r>
              <a:rPr lang="he-IL" sz="2000" b="1" dirty="0"/>
              <a:t>לפני הנחת צנרת.</a:t>
            </a:r>
          </a:p>
          <a:p>
            <a:r>
              <a:rPr lang="he-IL" sz="2000" b="1" dirty="0" smtClean="0"/>
              <a:t>יישום </a:t>
            </a:r>
            <a:r>
              <a:rPr lang="he-IL" sz="2000" b="1" dirty="0"/>
              <a:t>איטום </a:t>
            </a:r>
            <a:r>
              <a:rPr lang="he-IL" sz="2000" b="1" dirty="0" err="1"/>
              <a:t>ביטומני</a:t>
            </a:r>
            <a:r>
              <a:rPr lang="he-IL" sz="2000" b="1" dirty="0"/>
              <a:t> </a:t>
            </a:r>
            <a:r>
              <a:rPr lang="he-IL" sz="2000" b="1" dirty="0" smtClean="0"/>
              <a:t>–</a:t>
            </a:r>
          </a:p>
          <a:p>
            <a:r>
              <a:rPr lang="he-IL" sz="2000" b="1" dirty="0" smtClean="0"/>
              <a:t>איטום </a:t>
            </a:r>
            <a:r>
              <a:rPr lang="he-IL" sz="2000" b="1" dirty="0"/>
              <a:t>רצפות הכנת השטח, שלבי האיטום והריצוף</a:t>
            </a:r>
          </a:p>
          <a:p>
            <a:r>
              <a:rPr lang="he-IL" sz="2000" b="1" dirty="0"/>
              <a:t>הנחת שומשום/ חול מיוצב/ מדה בטון •</a:t>
            </a: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47838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09859" y="329899"/>
            <a:ext cx="10380372" cy="1280890"/>
          </a:xfrm>
        </p:spPr>
        <p:txBody>
          <a:bodyPr>
            <a:noAutofit/>
          </a:bodyPr>
          <a:lstStyle/>
          <a:p>
            <a:pPr algn="r" rtl="0"/>
            <a:r>
              <a:rPr lang="he-IL" sz="4000" b="1" dirty="0"/>
              <a:t>איטום מרפסות </a:t>
            </a:r>
            <a:r>
              <a:rPr lang="he-IL" sz="4000" b="1" dirty="0" err="1"/>
              <a:t>קונזוליות</a:t>
            </a:r>
            <a:r>
              <a:rPr lang="he-IL" sz="4000" b="1" dirty="0"/>
              <a:t> </a:t>
            </a:r>
            <a:r>
              <a:rPr lang="he-IL" sz="4000" b="1" dirty="0" smtClean="0"/>
              <a:t>במערכת </a:t>
            </a:r>
            <a:r>
              <a:rPr lang="he-IL" sz="4000" b="1" dirty="0"/>
              <a:t>איטום כפולה </a:t>
            </a:r>
          </a:p>
        </p:txBody>
      </p:sp>
      <p:sp>
        <p:nvSpPr>
          <p:cNvPr id="3" name="מציין מיקום תוכן 2"/>
          <p:cNvSpPr>
            <a:spLocks noGrp="1"/>
          </p:cNvSpPr>
          <p:nvPr>
            <p:ph idx="1"/>
          </p:nvPr>
        </p:nvSpPr>
        <p:spPr>
          <a:xfrm>
            <a:off x="1609859" y="1610789"/>
            <a:ext cx="10380371" cy="5073346"/>
          </a:xfrm>
        </p:spPr>
        <p:txBody>
          <a:bodyPr>
            <a:normAutofit fontScale="92500" lnSpcReduction="20000"/>
          </a:bodyPr>
          <a:lstStyle/>
          <a:p>
            <a:pPr marL="0" indent="0">
              <a:buNone/>
            </a:pPr>
            <a:r>
              <a:rPr lang="he-IL" sz="3200" b="1" dirty="0"/>
              <a:t>הכנת השטח, שלבי האיטום </a:t>
            </a:r>
            <a:r>
              <a:rPr lang="he-IL" sz="3200" b="1" dirty="0" smtClean="0"/>
              <a:t>והריצוף</a:t>
            </a:r>
            <a:endParaRPr lang="he-IL" sz="3200" b="1" dirty="0"/>
          </a:p>
          <a:p>
            <a:r>
              <a:rPr lang="he-IL" sz="3200" b="1" dirty="0" smtClean="0"/>
              <a:t>יש </a:t>
            </a:r>
            <a:r>
              <a:rPr lang="he-IL" sz="3200" b="1" dirty="0"/>
              <a:t>לבצע מדרגת בטון הפרדה ביציאה מהסלון / חלל המגורים למרפסת </a:t>
            </a:r>
            <a:endParaRPr lang="he-IL" sz="3200" b="1" dirty="0" smtClean="0"/>
          </a:p>
          <a:p>
            <a:r>
              <a:rPr lang="he-IL" sz="3200" b="1" dirty="0" smtClean="0"/>
              <a:t>יש </a:t>
            </a:r>
            <a:r>
              <a:rPr lang="he-IL" sz="3200" b="1" dirty="0"/>
              <a:t>לבצע מדה בטון שיפועים לכיוון הנקז בכדי לקבל אפשרות לניקוז כפול </a:t>
            </a:r>
            <a:endParaRPr lang="he-IL" sz="3200" b="1" dirty="0" smtClean="0"/>
          </a:p>
          <a:p>
            <a:r>
              <a:rPr lang="he-IL" sz="3200" b="1" dirty="0" smtClean="0"/>
              <a:t>יש </a:t>
            </a:r>
            <a:r>
              <a:rPr lang="he-IL" sz="3200" b="1" dirty="0"/>
              <a:t>לוודא שהנקז יימצא בחלקו הנמוך של </a:t>
            </a:r>
            <a:r>
              <a:rPr lang="he-IL" sz="3200" b="1" dirty="0" err="1"/>
              <a:t>המדה</a:t>
            </a:r>
            <a:r>
              <a:rPr lang="he-IL" sz="3200" b="1" dirty="0"/>
              <a:t> </a:t>
            </a:r>
            <a:r>
              <a:rPr lang="he-IL" sz="3200" b="1" dirty="0" err="1" smtClean="0"/>
              <a:t>ולא</a:t>
            </a:r>
            <a:r>
              <a:rPr lang="he-IL" sz="3200" b="1" dirty="0" err="1"/>
              <a:t>יותר</a:t>
            </a:r>
            <a:r>
              <a:rPr lang="he-IL" sz="3200" b="1" dirty="0"/>
              <a:t> גבוה מקו </a:t>
            </a:r>
            <a:r>
              <a:rPr lang="he-IL" sz="3200" b="1" dirty="0" err="1" smtClean="0"/>
              <a:t>המדה</a:t>
            </a:r>
            <a:endParaRPr lang="en-US" sz="3200" b="1" dirty="0" smtClean="0"/>
          </a:p>
          <a:p>
            <a:r>
              <a:rPr lang="he-IL" sz="3200" b="1" dirty="0" smtClean="0"/>
              <a:t>יש </a:t>
            </a:r>
            <a:r>
              <a:rPr lang="he-IL" sz="3200" b="1" dirty="0"/>
              <a:t>לבצע </a:t>
            </a:r>
            <a:r>
              <a:rPr lang="he-IL" sz="3200" b="1" dirty="0" err="1"/>
              <a:t>רולקה</a:t>
            </a:r>
            <a:r>
              <a:rPr lang="he-IL" sz="3200" b="1" dirty="0"/>
              <a:t> </a:t>
            </a:r>
            <a:r>
              <a:rPr lang="he-IL" sz="3200" b="1" dirty="0" smtClean="0"/>
              <a:t>בגודל</a:t>
            </a:r>
            <a:r>
              <a:rPr lang="he-IL" sz="3200" b="1" dirty="0"/>
              <a:t> </a:t>
            </a:r>
            <a:r>
              <a:rPr lang="en-US" sz="3200" b="1" dirty="0" smtClean="0"/>
              <a:t>5X5 </a:t>
            </a:r>
            <a:r>
              <a:rPr lang="he-IL" sz="3200" b="1" dirty="0" smtClean="0"/>
              <a:t>ס”מ </a:t>
            </a:r>
            <a:r>
              <a:rPr lang="he-IL" sz="3200" b="1" dirty="0"/>
              <a:t>בכול היקף ריצפה / </a:t>
            </a:r>
            <a:r>
              <a:rPr lang="he-IL" sz="3200" b="1" dirty="0" smtClean="0"/>
              <a:t>קיר</a:t>
            </a:r>
          </a:p>
          <a:p>
            <a:r>
              <a:rPr lang="he-IL" sz="3200" b="1" dirty="0" smtClean="0"/>
              <a:t>יש </a:t>
            </a:r>
            <a:r>
              <a:rPr lang="he-IL" sz="3200" b="1" dirty="0"/>
              <a:t>לדאוג שסביב אזור הנקז, </a:t>
            </a:r>
            <a:r>
              <a:rPr lang="he-IL" sz="3200" b="1" dirty="0" err="1"/>
              <a:t>המדה</a:t>
            </a:r>
            <a:r>
              <a:rPr lang="he-IL" sz="3200" b="1" dirty="0"/>
              <a:t> תהיה ישרה נקייה ויציבה יש לנקות מאבק ולכלוך ולשטוף </a:t>
            </a:r>
            <a:r>
              <a:rPr lang="he-IL" sz="3200" b="1" dirty="0" smtClean="0"/>
              <a:t>במים</a:t>
            </a:r>
          </a:p>
          <a:p>
            <a:r>
              <a:rPr lang="he-IL" sz="3200" b="1" dirty="0"/>
              <a:t>יש לנקות מאבק ולכלוך ולשטוף במים</a:t>
            </a:r>
          </a:p>
          <a:p>
            <a:endParaRPr lang="he-IL" sz="3200" b="1" dirty="0" smtClean="0"/>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538117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779687"/>
          </a:xfrm>
        </p:spPr>
        <p:txBody>
          <a:bodyPr/>
          <a:lstStyle/>
          <a:p>
            <a:pPr algn="ctr"/>
            <a:r>
              <a:rPr lang="he-IL" b="1" dirty="0"/>
              <a:t>טיפים להצלחת מערכת האיטום </a:t>
            </a:r>
          </a:p>
        </p:txBody>
      </p:sp>
      <p:sp>
        <p:nvSpPr>
          <p:cNvPr id="3" name="מציין מיקום תוכן 2"/>
          <p:cNvSpPr>
            <a:spLocks noGrp="1"/>
          </p:cNvSpPr>
          <p:nvPr>
            <p:ph idx="1"/>
          </p:nvPr>
        </p:nvSpPr>
        <p:spPr>
          <a:xfrm>
            <a:off x="1455313" y="1403797"/>
            <a:ext cx="10509159" cy="5267459"/>
          </a:xfrm>
        </p:spPr>
        <p:txBody>
          <a:bodyPr/>
          <a:lstStyle/>
          <a:p>
            <a:r>
              <a:rPr lang="he-IL" sz="2400" b="1" dirty="0"/>
              <a:t>1. זיהוי כל סוגי התשתיות הקיימות בחדר הרטוב.</a:t>
            </a:r>
          </a:p>
          <a:p>
            <a:r>
              <a:rPr lang="he-IL" sz="2400" b="1" dirty="0"/>
              <a:t>2. הכנות שטח מתאימות ונדרשות בהתאם לתשתית והחומר. כמו בכל דבר, אך   בחדרים רטובים בעיקר, להכנות השטח חשיבות והשפעה מהותית </a:t>
            </a:r>
            <a:r>
              <a:rPr lang="he-IL" sz="2400" b="1" dirty="0" smtClean="0"/>
              <a:t>בהצלחת </a:t>
            </a:r>
            <a:r>
              <a:rPr lang="he-IL" sz="2400" b="1" dirty="0"/>
              <a:t>שיטת האיטום.</a:t>
            </a:r>
          </a:p>
          <a:p>
            <a:r>
              <a:rPr lang="he-IL" sz="2400" b="1" dirty="0"/>
              <a:t>3. התאמה נכונה של חומר האיטום לכל תשתית.</a:t>
            </a:r>
          </a:p>
          <a:p>
            <a:r>
              <a:rPr lang="he-IL" sz="2400" b="1" dirty="0"/>
              <a:t>4. ביצוע איטום קירות עד </a:t>
            </a:r>
            <a:r>
              <a:rPr lang="he-IL" sz="2400" b="1" dirty="0" err="1"/>
              <a:t>הרולקה</a:t>
            </a:r>
            <a:r>
              <a:rPr lang="he-IL" sz="2400" b="1" dirty="0"/>
              <a:t> ורק לאחר מכן, איטום ריצפה.</a:t>
            </a:r>
          </a:p>
          <a:p>
            <a:r>
              <a:rPr lang="he-IL" sz="2400" b="1" dirty="0"/>
              <a:t>5. איטום רצפה בחומר איטום </a:t>
            </a:r>
            <a:r>
              <a:rPr lang="he-IL" sz="2400" b="1" dirty="0" err="1"/>
              <a:t>ביטומני</a:t>
            </a:r>
            <a:r>
              <a:rPr lang="he-IL" sz="2400" b="1" dirty="0"/>
              <a:t> כ-5 ס״מ מעל קו הריצוף וחפיפה בין   שכבות האיטום שבקיר</a:t>
            </a:r>
            <a:r>
              <a:rPr lang="he-IL" sz="2400" b="1" dirty="0" smtClean="0"/>
              <a:t>.</a:t>
            </a:r>
          </a:p>
          <a:p>
            <a:r>
              <a:rPr lang="he-IL" sz="2400" b="1" dirty="0" smtClean="0"/>
              <a:t>לנוחות </a:t>
            </a:r>
            <a:r>
              <a:rPr lang="he-IL" sz="2400" b="1" dirty="0"/>
              <a:t>העבודה ניתן להשתמש בדבק אחד מסוג </a:t>
            </a:r>
            <a:r>
              <a:rPr lang="he-IL" sz="2400" b="1" dirty="0" smtClean="0"/>
              <a:t>מתאים לכל </a:t>
            </a:r>
            <a:r>
              <a:rPr lang="he-IL" sz="2400" b="1" dirty="0"/>
              <a:t>סוגי האריחים ולכל סוגי התשתיות</a:t>
            </a:r>
            <a:r>
              <a:rPr lang="he-IL" sz="2400" b="1" dirty="0" smtClean="0"/>
              <a:t>.</a:t>
            </a:r>
          </a:p>
          <a:p>
            <a:r>
              <a:rPr lang="he-IL" sz="2400" b="1" dirty="0"/>
              <a:t>7. יש לשים דגש להוראות השימוש של כל חומר. </a:t>
            </a:r>
          </a:p>
          <a:p>
            <a:endParaRPr lang="he-IL" dirty="0"/>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59866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942" y="489397"/>
            <a:ext cx="3803724" cy="2839792"/>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6537" y="489397"/>
            <a:ext cx="2258364" cy="3011152"/>
          </a:xfrm>
          <a:prstGeom prst="rect">
            <a:avLst/>
          </a:prstGeom>
        </p:spPr>
      </p:pic>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3306" y="3500549"/>
            <a:ext cx="6992513" cy="3739888"/>
          </a:xfrm>
          <a:prstGeom prst="rect">
            <a:avLst/>
          </a:prstGeom>
        </p:spPr>
      </p:pic>
    </p:spTree>
    <p:extLst>
      <p:ext uri="{BB962C8B-B14F-4D97-AF65-F5344CB8AC3E}">
        <p14:creationId xmlns:p14="http://schemas.microsoft.com/office/powerpoint/2010/main" val="3839364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425" y="787782"/>
            <a:ext cx="4269682" cy="3783772"/>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684" y="787782"/>
            <a:ext cx="3650423" cy="3900128"/>
          </a:xfrm>
          <a:prstGeom prst="rect">
            <a:avLst/>
          </a:prstGeom>
        </p:spPr>
      </p:pic>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5204" y="4687910"/>
            <a:ext cx="3532131" cy="2034862"/>
          </a:xfrm>
          <a:prstGeom prst="rect">
            <a:avLst/>
          </a:prstGeom>
        </p:spPr>
      </p:pic>
    </p:spTree>
    <p:extLst>
      <p:ext uri="{BB962C8B-B14F-4D97-AF65-F5344CB8AC3E}">
        <p14:creationId xmlns:p14="http://schemas.microsoft.com/office/powerpoint/2010/main" val="778145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3226" y="1714232"/>
            <a:ext cx="2476500" cy="2476500"/>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787782"/>
            <a:ext cx="7200900" cy="5397500"/>
          </a:xfrm>
          <a:prstGeom prst="rect">
            <a:avLst/>
          </a:prstGeom>
        </p:spPr>
      </p:pic>
    </p:spTree>
    <p:extLst>
      <p:ext uri="{BB962C8B-B14F-4D97-AF65-F5344CB8AC3E}">
        <p14:creationId xmlns:p14="http://schemas.microsoft.com/office/powerpoint/2010/main" val="3517496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689535"/>
          </a:xfrm>
        </p:spPr>
        <p:txBody>
          <a:bodyPr>
            <a:noAutofit/>
          </a:bodyPr>
          <a:lstStyle/>
          <a:p>
            <a:pPr algn="ctr" rtl="0"/>
            <a:r>
              <a:rPr lang="he-IL" sz="4000" b="1" dirty="0"/>
              <a:t>כללי</a:t>
            </a:r>
            <a:br>
              <a:rPr lang="he-IL" sz="4000" b="1" dirty="0"/>
            </a:br>
            <a:endParaRPr lang="he-IL" sz="4000" b="1" dirty="0"/>
          </a:p>
        </p:txBody>
      </p:sp>
      <p:sp>
        <p:nvSpPr>
          <p:cNvPr id="3" name="מציין מיקום תוכן 2"/>
          <p:cNvSpPr>
            <a:spLocks noGrp="1"/>
          </p:cNvSpPr>
          <p:nvPr>
            <p:ph idx="1"/>
          </p:nvPr>
        </p:nvSpPr>
        <p:spPr>
          <a:xfrm>
            <a:off x="1687133" y="2133599"/>
            <a:ext cx="10071278" cy="4357353"/>
          </a:xfrm>
        </p:spPr>
        <p:txBody>
          <a:bodyPr>
            <a:normAutofit fontScale="85000" lnSpcReduction="20000"/>
          </a:bodyPr>
          <a:lstStyle/>
          <a:p>
            <a:pPr marL="0" indent="0">
              <a:buNone/>
            </a:pPr>
            <a:r>
              <a:rPr lang="he-IL" sz="3200" b="1" dirty="0"/>
              <a:t>ישנם כמה אקסיומות, מה שאני קורא כ"חוק הטבע", עליהם חייבים להקפיד בעת בחירת שיטת האיטום ובמהלך הביצוע המתוכנן.</a:t>
            </a:r>
          </a:p>
          <a:p>
            <a:r>
              <a:rPr lang="he-IL" sz="3200" b="1" dirty="0"/>
              <a:t>ככל שהאזור הנאטם קשה יותר לגישה בהמשך חיי הבניין (תת קרקעי, שטח מרוצף וכו'), כך יש להקפיד יותר על סוג, טיב וביצוע האיטום.</a:t>
            </a:r>
          </a:p>
          <a:p>
            <a:r>
              <a:rPr lang="he-IL" sz="3200" b="1" dirty="0"/>
              <a:t>התאמת סוג האיטום ל"תנאי השירות" של השטח הנאטם.</a:t>
            </a:r>
            <a:br>
              <a:rPr lang="he-IL" sz="3200" b="1" dirty="0"/>
            </a:br>
            <a:r>
              <a:rPr lang="he-IL" sz="3200" b="1" dirty="0"/>
              <a:t>דינו של משטח חניה עם כיסוי אבן משתלבת אינו כשל משטח שאיש לא דורך עליו.</a:t>
            </a:r>
            <a:br>
              <a:rPr lang="he-IL" sz="3200" b="1" dirty="0"/>
            </a:br>
            <a:r>
              <a:rPr lang="he-IL" sz="3200" b="1" dirty="0"/>
              <a:t>אין דינו של גג יצוק בטון כדין גג עשוי פלטות </a:t>
            </a:r>
            <a:r>
              <a:rPr lang="he-IL" sz="3200" b="1" dirty="0" err="1"/>
              <a:t>ספנקריט</a:t>
            </a:r>
            <a:r>
              <a:rPr lang="he-IL" sz="3200" b="1" dirty="0"/>
              <a:t> בעלי מיפתח ארוך.</a:t>
            </a:r>
          </a:p>
          <a:p>
            <a:r>
              <a:rPr lang="he-IL" sz="3200" b="1" dirty="0"/>
              <a:t>יש לשמור בכל מקרה ובכל מצב על רציפות שכבות האיטום.</a:t>
            </a:r>
          </a:p>
          <a:p>
            <a:endParaRPr lang="he-IL" dirty="0"/>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368454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728172"/>
          </a:xfrm>
        </p:spPr>
        <p:txBody>
          <a:bodyPr>
            <a:noAutofit/>
          </a:bodyPr>
          <a:lstStyle/>
          <a:p>
            <a:pPr algn="ctr" rtl="0"/>
            <a:r>
              <a:rPr lang="he-IL" sz="4000" b="1" dirty="0"/>
              <a:t>איטום רצפות – משטחים תת קרקעיים</a:t>
            </a:r>
            <a:r>
              <a:rPr lang="he-IL" sz="4000" dirty="0"/>
              <a:t/>
            </a:r>
            <a:br>
              <a:rPr lang="he-IL" sz="4000" dirty="0"/>
            </a:br>
            <a:endParaRPr lang="he-IL" sz="4000" dirty="0"/>
          </a:p>
        </p:txBody>
      </p:sp>
      <p:sp>
        <p:nvSpPr>
          <p:cNvPr id="3" name="מציין מיקום תוכן 2"/>
          <p:cNvSpPr>
            <a:spLocks noGrp="1"/>
          </p:cNvSpPr>
          <p:nvPr>
            <p:ph idx="1"/>
          </p:nvPr>
        </p:nvSpPr>
        <p:spPr>
          <a:xfrm>
            <a:off x="1622738" y="1455313"/>
            <a:ext cx="10148552" cy="5074276"/>
          </a:xfrm>
        </p:spPr>
        <p:txBody>
          <a:bodyPr>
            <a:normAutofit/>
          </a:bodyPr>
          <a:lstStyle/>
          <a:p>
            <a:r>
              <a:rPr lang="he-IL" sz="2800" b="1" dirty="0"/>
              <a:t>אחד הכשלים הנפוצים במערכת איטום הוא הטיפול במפגשי משטח בטון רזה (שעליו האיטום) עם משטחי ראש הכלונס.</a:t>
            </a:r>
            <a:br>
              <a:rPr lang="he-IL" sz="2800" b="1" dirty="0"/>
            </a:br>
            <a:r>
              <a:rPr lang="he-IL" sz="2800" b="1" dirty="0"/>
              <a:t>כך גם המצב עם איטום ראש הכלונס עצמו.</a:t>
            </a:r>
            <a:br>
              <a:rPr lang="he-IL" sz="2800" b="1" dirty="0"/>
            </a:br>
            <a:r>
              <a:rPr lang="he-IL" sz="2800" b="1" dirty="0"/>
              <a:t>את ראש הכלונס יש לאטום על מנת למנוע עליה קפילארית (נימית) של מים אל החלק העליון שעליו יושבת רצפת המבנה. קטעים אלה אסור, מבחינה קונסטרוקטיבית, לאטום עם חומרים שאינם מתחברים (</a:t>
            </a:r>
            <a:r>
              <a:rPr lang="he-IL" sz="2800" b="1" dirty="0" err="1"/>
              <a:t>קומפיטבליים</a:t>
            </a:r>
            <a:r>
              <a:rPr lang="he-IL" sz="2800" b="1" dirty="0"/>
              <a:t>) עם בטון. כך, שמטבע הדברים, הם אמורים להיות על בסיס צמנט. אלה הם חומרים בעלי יכולת "איטום שלילי" – כלומר : יכולת איטום </a:t>
            </a:r>
            <a:r>
              <a:rPr lang="he-IL" sz="2800" b="1" dirty="0" err="1"/>
              <a:t>מצידם</a:t>
            </a:r>
            <a:r>
              <a:rPr lang="he-IL" sz="2800" b="1" dirty="0"/>
              <a:t> התחתון – מהצד שעליו אנו מיישמים אותו.</a:t>
            </a:r>
            <a:br>
              <a:rPr lang="he-IL" sz="2800" b="1" dirty="0"/>
            </a:br>
            <a:endParaRPr lang="he-IL" sz="2800" b="1" dirty="0"/>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825881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805445"/>
          </a:xfrm>
        </p:spPr>
        <p:txBody>
          <a:bodyPr>
            <a:normAutofit fontScale="90000"/>
          </a:bodyPr>
          <a:lstStyle/>
          <a:p>
            <a:pPr algn="ctr" rtl="0"/>
            <a:r>
              <a:rPr lang="he-IL" sz="4000" b="1" dirty="0"/>
              <a:t>מפגש ראש כלונס ואיטום המשטח</a:t>
            </a:r>
            <a:r>
              <a:rPr lang="he-IL" dirty="0"/>
              <a:t/>
            </a:r>
            <a:br>
              <a:rPr lang="he-IL" dirty="0"/>
            </a:br>
            <a:endParaRPr lang="he-IL" dirty="0"/>
          </a:p>
        </p:txBody>
      </p:sp>
      <p:sp>
        <p:nvSpPr>
          <p:cNvPr id="3" name="מציין מיקום תוכן 2"/>
          <p:cNvSpPr>
            <a:spLocks noGrp="1"/>
          </p:cNvSpPr>
          <p:nvPr>
            <p:ph idx="1"/>
          </p:nvPr>
        </p:nvSpPr>
        <p:spPr>
          <a:xfrm>
            <a:off x="1545465" y="1326525"/>
            <a:ext cx="10393249" cy="5087154"/>
          </a:xfrm>
        </p:spPr>
        <p:txBody>
          <a:bodyPr>
            <a:normAutofit fontScale="92500" lnSpcReduction="20000"/>
          </a:bodyPr>
          <a:lstStyle/>
          <a:p>
            <a:pPr marL="0" indent="0">
              <a:buNone/>
            </a:pPr>
            <a:r>
              <a:rPr lang="he-IL" sz="2800" b="1" dirty="0"/>
              <a:t>זה אזור גדול יחסית (תלוי כמובן בכמות הכלונסאות), אך אזור בעייתי מכיוון שהבטון הרזה אינו מהווה חלק אינטגרלי ומבני (קונסטרוקטיבי) של הבניין.</a:t>
            </a:r>
            <a:br>
              <a:rPr lang="he-IL" sz="2800" b="1" dirty="0"/>
            </a:br>
            <a:r>
              <a:rPr lang="he-IL" sz="2800" b="1" dirty="0"/>
              <a:t>יש לכך מספר פתרונות טכניים. העיקר זה לזכור נקודות אלה, לבקש פתרון תואם למציאות, ועוד יותר חשוב – להקפיד בביצוע ולפקח על ביצוע נכון (ראה הערה מספר 1 לעיל בסעיף "כללי").</a:t>
            </a:r>
            <a:br>
              <a:rPr lang="he-IL" sz="2800" b="1" dirty="0"/>
            </a:br>
            <a:r>
              <a:rPr lang="he-IL" sz="2800" b="1" dirty="0"/>
              <a:t>הערה : </a:t>
            </a:r>
            <a:br>
              <a:rPr lang="he-IL" sz="2800" b="1" dirty="0"/>
            </a:br>
            <a:r>
              <a:rPr lang="he-IL" sz="2800" b="1" dirty="0"/>
              <a:t>באיטום רצפות ע"ג בטון רזה יש שתי אסכולות :</a:t>
            </a:r>
          </a:p>
          <a:p>
            <a:r>
              <a:rPr lang="he-IL" sz="2800" b="1" dirty="0"/>
              <a:t>הדבקת האיטום אל הבטון הרזה.</a:t>
            </a:r>
          </a:p>
          <a:p>
            <a:r>
              <a:rPr lang="he-IL" sz="2800" b="1" dirty="0"/>
              <a:t>הדבקת האיטום כלפי מעלה – אל הרצפה המלאה.</a:t>
            </a:r>
          </a:p>
          <a:p>
            <a:pPr marL="0" indent="0">
              <a:buNone/>
            </a:pPr>
            <a:r>
              <a:rPr lang="he-IL" sz="2800" b="1" dirty="0"/>
              <a:t>כמספר היועצים כפול שתיים – כך מספר הדעות.</a:t>
            </a:r>
            <a:br>
              <a:rPr lang="he-IL" sz="2800" b="1" dirty="0"/>
            </a:br>
            <a:r>
              <a:rPr lang="he-IL" sz="2800" b="1" dirty="0"/>
              <a:t>אנו דנים בכל מקרה לגופו ולפי "תנאי השרות", כלומר, יש לקרוא את דוח הקרקע, סוג הביסוס ואז להחליט.</a:t>
            </a:r>
            <a:br>
              <a:rPr lang="he-IL" sz="2800" b="1" dirty="0"/>
            </a:br>
            <a:endParaRPr lang="he-IL" sz="2800" b="1" dirty="0"/>
          </a:p>
          <a:p>
            <a:endParaRPr lang="he-IL" dirty="0"/>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123089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638020"/>
          </a:xfrm>
        </p:spPr>
        <p:txBody>
          <a:bodyPr>
            <a:noAutofit/>
          </a:bodyPr>
          <a:lstStyle/>
          <a:p>
            <a:pPr algn="ctr" rtl="0"/>
            <a:r>
              <a:rPr lang="he-IL" sz="4000" b="1" dirty="0"/>
              <a:t>איטום קירות תת קרקעיים</a:t>
            </a:r>
            <a:br>
              <a:rPr lang="he-IL" sz="4000" b="1" dirty="0"/>
            </a:br>
            <a:endParaRPr lang="he-IL" sz="4000" b="1" dirty="0"/>
          </a:p>
        </p:txBody>
      </p:sp>
      <p:sp>
        <p:nvSpPr>
          <p:cNvPr id="3" name="מציין מיקום תוכן 2"/>
          <p:cNvSpPr>
            <a:spLocks noGrp="1"/>
          </p:cNvSpPr>
          <p:nvPr>
            <p:ph idx="1"/>
          </p:nvPr>
        </p:nvSpPr>
        <p:spPr>
          <a:xfrm>
            <a:off x="1311579" y="1481069"/>
            <a:ext cx="10395317" cy="5022761"/>
          </a:xfrm>
        </p:spPr>
        <p:txBody>
          <a:bodyPr>
            <a:normAutofit lnSpcReduction="10000"/>
          </a:bodyPr>
          <a:lstStyle/>
          <a:p>
            <a:r>
              <a:rPr lang="he-IL" sz="3200" b="1" dirty="0"/>
              <a:t>איטום הקירות חייב להיות מתוכנן כך שיהיה חיבור מושלם אל שכבת איטום הרצפה (עיקרון "רציפות שכבות האיטום").</a:t>
            </a:r>
            <a:br>
              <a:rPr lang="he-IL" sz="3200" b="1" dirty="0"/>
            </a:br>
            <a:r>
              <a:rPr lang="he-IL" sz="3200" b="1" dirty="0"/>
              <a:t>יש כיום שתי שיטות עיקריות לביצוע איטום קירות תת קרקעיים :</a:t>
            </a:r>
          </a:p>
          <a:p>
            <a:r>
              <a:rPr lang="he-IL" sz="3200" b="1" dirty="0"/>
              <a:t>איטום ע"י יריעות ביטומן.</a:t>
            </a:r>
          </a:p>
          <a:p>
            <a:r>
              <a:rPr lang="he-IL" sz="3200" b="1" dirty="0"/>
              <a:t>איטום ע"י התזות חומרים </a:t>
            </a:r>
            <a:r>
              <a:rPr lang="he-IL" sz="3200" b="1" dirty="0" err="1"/>
              <a:t>ביטומניים</a:t>
            </a:r>
            <a:r>
              <a:rPr lang="he-IL" sz="3200" b="1" dirty="0"/>
              <a:t>.</a:t>
            </a:r>
          </a:p>
          <a:p>
            <a:r>
              <a:rPr lang="he-IL" sz="3200" b="1" dirty="0"/>
              <a:t>בחוק המכר מופיעה פיסקה הקובעת, כי "קירות מרתף ומסד יש לאטום בחומרים </a:t>
            </a:r>
            <a:r>
              <a:rPr lang="he-IL" sz="3200" b="1" dirty="0" err="1"/>
              <a:t>ביטומניים</a:t>
            </a:r>
            <a:r>
              <a:rPr lang="he-IL" sz="3200" b="1" dirty="0"/>
              <a:t>".</a:t>
            </a:r>
            <a:br>
              <a:rPr lang="he-IL" sz="3200" b="1" dirty="0"/>
            </a:br>
            <a:endParaRPr lang="he-IL" sz="3200" b="1" dirty="0"/>
          </a:p>
          <a:p>
            <a:endParaRPr lang="he-IL" dirty="0"/>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279150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1101659"/>
          </a:xfrm>
        </p:spPr>
        <p:txBody>
          <a:bodyPr>
            <a:normAutofit fontScale="90000"/>
          </a:bodyPr>
          <a:lstStyle/>
          <a:p>
            <a:pPr algn="r" rtl="0"/>
            <a:r>
              <a:rPr lang="he-IL" b="1" dirty="0"/>
              <a:t>השיקולים לבחירת סוג מערכת האיטום מורכבים וכוללים גורמים רבים :</a:t>
            </a:r>
            <a:br>
              <a:rPr lang="he-IL" b="1" dirty="0"/>
            </a:br>
            <a:endParaRPr lang="he-IL" b="1" dirty="0"/>
          </a:p>
        </p:txBody>
      </p:sp>
      <p:sp>
        <p:nvSpPr>
          <p:cNvPr id="3" name="מציין מיקום תוכן 2"/>
          <p:cNvSpPr>
            <a:spLocks noGrp="1"/>
          </p:cNvSpPr>
          <p:nvPr>
            <p:ph idx="1"/>
          </p:nvPr>
        </p:nvSpPr>
        <p:spPr>
          <a:xfrm>
            <a:off x="2318197" y="2133600"/>
            <a:ext cx="9491729" cy="4292958"/>
          </a:xfrm>
        </p:spPr>
        <p:txBody>
          <a:bodyPr>
            <a:normAutofit lnSpcReduction="10000"/>
          </a:bodyPr>
          <a:lstStyle/>
          <a:p>
            <a:r>
              <a:rPr lang="he-IL" sz="3200" b="1" dirty="0"/>
              <a:t>מצב היציקות.</a:t>
            </a:r>
          </a:p>
          <a:p>
            <a:r>
              <a:rPr lang="he-IL" sz="3200" b="1" dirty="0"/>
              <a:t>מזג האוויר בעת הביצוע – האם הקירות יכולים/לא יכולים להתייבש.</a:t>
            </a:r>
          </a:p>
          <a:p>
            <a:r>
              <a:rPr lang="he-IL" sz="3200" b="1" dirty="0"/>
              <a:t>לוח הזמנים העומד לרשותנו. בפרויקטים גדולים ביצוע התזה מהיר יותר מיריעות.</a:t>
            </a:r>
          </a:p>
          <a:p>
            <a:r>
              <a:rPr lang="he-IL" sz="3200" b="1" dirty="0"/>
              <a:t>איזה לחץ מכני והידרוסטאטי צפוי לנו.</a:t>
            </a:r>
          </a:p>
          <a:p>
            <a:r>
              <a:rPr lang="he-IL" sz="3200" b="1" dirty="0"/>
              <a:t>וכמובן, אין להתעלם מהשיקול הכלכלי.</a:t>
            </a:r>
            <a:br>
              <a:rPr lang="he-IL" sz="3200" b="1" dirty="0"/>
            </a:br>
            <a:endParaRPr lang="he-IL" sz="3200" b="1" dirty="0"/>
          </a:p>
          <a:p>
            <a:endParaRPr lang="he-IL" dirty="0"/>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190347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676656"/>
          </a:xfrm>
        </p:spPr>
        <p:txBody>
          <a:bodyPr>
            <a:noAutofit/>
          </a:bodyPr>
          <a:lstStyle/>
          <a:p>
            <a:pPr algn="ctr" rtl="0"/>
            <a:r>
              <a:rPr lang="he-IL" sz="4000" b="1" dirty="0"/>
              <a:t>איטום חדרים רטובים</a:t>
            </a:r>
            <a:br>
              <a:rPr lang="he-IL" sz="4000" b="1" dirty="0"/>
            </a:br>
            <a:endParaRPr lang="he-IL" sz="4000" b="1" dirty="0"/>
          </a:p>
        </p:txBody>
      </p:sp>
      <p:sp>
        <p:nvSpPr>
          <p:cNvPr id="3" name="מציין מיקום תוכן 2"/>
          <p:cNvSpPr>
            <a:spLocks noGrp="1"/>
          </p:cNvSpPr>
          <p:nvPr>
            <p:ph idx="1"/>
          </p:nvPr>
        </p:nvSpPr>
        <p:spPr>
          <a:xfrm>
            <a:off x="1622738" y="1545465"/>
            <a:ext cx="10058400" cy="4790941"/>
          </a:xfrm>
        </p:spPr>
        <p:txBody>
          <a:bodyPr>
            <a:normAutofit/>
          </a:bodyPr>
          <a:lstStyle/>
          <a:p>
            <a:r>
              <a:rPr lang="he-IL" sz="4000" b="1" dirty="0"/>
              <a:t>איטום רצפות וקירות בחדרים רטובים הינו נושא בעל חשיבות ממעלה ראשונה בשל החשיפה התמידית למים. ביצוע מקצועי באמצעות חומרים איכותיים בעלי תו תקן ותו ירוק ,</a:t>
            </a:r>
            <a:r>
              <a:rPr lang="he-IL" sz="4000" b="1" dirty="0" smtClean="0"/>
              <a:t>ימנע </a:t>
            </a:r>
            <a:r>
              <a:rPr lang="he-IL" sz="4000" b="1" dirty="0"/>
              <a:t>נזקי מים כדוגמת נזילות, עובש ופטריות </a:t>
            </a:r>
            <a:r>
              <a:rPr lang="he-IL" sz="4000" b="1" dirty="0" err="1"/>
              <a:t>ויתן</a:t>
            </a:r>
            <a:r>
              <a:rPr lang="he-IL" sz="4000" b="1" dirty="0"/>
              <a:t> מענה לבעיות הרטיבות בחדרים אלו.</a:t>
            </a:r>
            <a:endParaRPr lang="he-IL" sz="4000" b="1" dirty="0"/>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4153621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45719"/>
          </a:xfrm>
        </p:spPr>
        <p:txBody>
          <a:bodyPr>
            <a:normAutofit fontScale="90000"/>
          </a:bodyPr>
          <a:lstStyle/>
          <a:p>
            <a:endParaRPr lang="he-IL" dirty="0"/>
          </a:p>
        </p:txBody>
      </p:sp>
      <p:sp>
        <p:nvSpPr>
          <p:cNvPr id="3" name="מציין מיקום תוכן 2"/>
          <p:cNvSpPr>
            <a:spLocks noGrp="1"/>
          </p:cNvSpPr>
          <p:nvPr>
            <p:ph idx="1"/>
          </p:nvPr>
        </p:nvSpPr>
        <p:spPr>
          <a:xfrm>
            <a:off x="2021983" y="1152907"/>
            <a:ext cx="9482629" cy="5531228"/>
          </a:xfrm>
        </p:spPr>
        <p:txBody>
          <a:bodyPr>
            <a:noAutofit/>
          </a:bodyPr>
          <a:lstStyle/>
          <a:p>
            <a:r>
              <a:rPr lang="he-IL" sz="3200" b="1" dirty="0"/>
              <a:t>ככלל, בחדרים רטובים תשתית הרצפה אחידה ומבוססת על בטון. </a:t>
            </a:r>
          </a:p>
          <a:p>
            <a:r>
              <a:rPr lang="he-IL" sz="3200" b="1" dirty="0"/>
              <a:t>תשתית הקירות היא היחידה שמשתנה מחדר רטוב אחד לשני ולעיתים בחדר אחד תשתיות קיר שונות בהתאם לתכנון המבנה.</a:t>
            </a:r>
          </a:p>
          <a:p>
            <a:r>
              <a:rPr lang="he-IL" sz="3200" b="1" dirty="0"/>
              <a:t>יש לזהות את סוגי תשתיות הקיר בחדר הרטוב ולבצע את ההכנות הנדרשות לאיטום בהתאם.</a:t>
            </a:r>
          </a:p>
          <a:p>
            <a:r>
              <a:rPr lang="he-IL" sz="3200" b="1" dirty="0"/>
              <a:t>בנוסף, מאחר ותשתית הרצפה אחידה ומבוססת בטון שיטת האיטום תהיה זהה ומחייבת שימוש בחומר </a:t>
            </a:r>
            <a:r>
              <a:rPr lang="he-IL" sz="3200" b="1" dirty="0" err="1"/>
              <a:t>ביטומני</a:t>
            </a:r>
            <a:r>
              <a:rPr lang="he-IL" sz="3200" b="1" dirty="0"/>
              <a:t> המסוגל ליצר עובי של 4-3 מ"מ </a:t>
            </a:r>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029400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r>
              <a:rPr lang="he-IL" sz="3200" b="1" dirty="0"/>
              <a:t>במפרטים הכתובים כיום, ממליצים על שכבת איטום צמנטי על תשתית הבטון לפני הנחת צנרת. במקרה ומבצעים איטום בקירות חובה לבצע איטום קירות בחומר מתאים לפי סוג התשתית ורק לאחר מכן לבצע איטום רצפה.</a:t>
            </a:r>
          </a:p>
          <a:p>
            <a:endParaRPr lang="he-IL" dirty="0"/>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060027463"/>
      </p:ext>
    </p:extLst>
  </p:cSld>
  <p:clrMapOvr>
    <a:masterClrMapping/>
  </p:clrMapOvr>
</p:sld>
</file>

<file path=ppt/theme/theme1.xml><?xml version="1.0" encoding="utf-8"?>
<a:theme xmlns:a="http://schemas.openxmlformats.org/drawingml/2006/main" name="עשן מתפתל">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203</TotalTime>
  <Words>690</Words>
  <Application>Microsoft Office PowerPoint</Application>
  <PresentationFormat>מסך רחב</PresentationFormat>
  <Paragraphs>81</Paragraphs>
  <Slides>15</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15</vt:i4>
      </vt:variant>
    </vt:vector>
  </HeadingPairs>
  <TitlesOfParts>
    <vt:vector size="21" baseType="lpstr">
      <vt:lpstr>Arial</vt:lpstr>
      <vt:lpstr>Calibri</vt:lpstr>
      <vt:lpstr>Century Gothic</vt:lpstr>
      <vt:lpstr>Gisha</vt:lpstr>
      <vt:lpstr>Wingdings 3</vt:lpstr>
      <vt:lpstr>עשן מתפתל</vt:lpstr>
      <vt:lpstr>איטום תת קרקעי </vt:lpstr>
      <vt:lpstr>כללי </vt:lpstr>
      <vt:lpstr>איטום רצפות – משטחים תת קרקעיים </vt:lpstr>
      <vt:lpstr>מפגש ראש כלונס ואיטום המשטח </vt:lpstr>
      <vt:lpstr>איטום קירות תת קרקעיים </vt:lpstr>
      <vt:lpstr>השיקולים לבחירת סוג מערכת האיטום מורכבים וכוללים גורמים רבים : </vt:lpstr>
      <vt:lpstr>איטום חדרים רטובים </vt:lpstr>
      <vt:lpstr>מצגת של PowerPoint‏</vt:lpstr>
      <vt:lpstr>מצגת של PowerPoint‏</vt:lpstr>
      <vt:lpstr>מצגת של PowerPoint‏</vt:lpstr>
      <vt:lpstr>איטום מרפסות קונזוליות במערכת איטום כפולה </vt:lpstr>
      <vt:lpstr>טיפים להצלחת מערכת האיטום </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איטום תת קרקעי</dc:title>
  <dc:creator>Kamal Ewisat</dc:creator>
  <cp:lastModifiedBy>Kamal Ewisat</cp:lastModifiedBy>
  <cp:revision>11</cp:revision>
  <dcterms:created xsi:type="dcterms:W3CDTF">2018-10-13T18:36:12Z</dcterms:created>
  <dcterms:modified xsi:type="dcterms:W3CDTF">2018-10-21T11:13:57Z</dcterms:modified>
</cp:coreProperties>
</file>