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113"/>
  </p:notesMasterIdLst>
  <p:handoutMasterIdLst>
    <p:handoutMasterId r:id="rId114"/>
  </p:handoutMasterIdLst>
  <p:sldIdLst>
    <p:sldId id="268" r:id="rId5"/>
    <p:sldId id="269"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1" r:id="rId28"/>
    <p:sldId id="303" r:id="rId29"/>
    <p:sldId id="305" r:id="rId30"/>
    <p:sldId id="307" r:id="rId31"/>
    <p:sldId id="309" r:id="rId32"/>
    <p:sldId id="311" r:id="rId33"/>
    <p:sldId id="313" r:id="rId34"/>
    <p:sldId id="315" r:id="rId35"/>
    <p:sldId id="317" r:id="rId36"/>
    <p:sldId id="320" r:id="rId37"/>
    <p:sldId id="344" r:id="rId38"/>
    <p:sldId id="345" r:id="rId39"/>
    <p:sldId id="346" r:id="rId40"/>
    <p:sldId id="318" r:id="rId41"/>
    <p:sldId id="270" r:id="rId42"/>
    <p:sldId id="343" r:id="rId43"/>
    <p:sldId id="321" r:id="rId44"/>
    <p:sldId id="322" r:id="rId45"/>
    <p:sldId id="323" r:id="rId46"/>
    <p:sldId id="324" r:id="rId47"/>
    <p:sldId id="325" r:id="rId48"/>
    <p:sldId id="326" r:id="rId49"/>
    <p:sldId id="327" r:id="rId50"/>
    <p:sldId id="329" r:id="rId51"/>
    <p:sldId id="331" r:id="rId52"/>
    <p:sldId id="333" r:id="rId53"/>
    <p:sldId id="335" r:id="rId54"/>
    <p:sldId id="337" r:id="rId55"/>
    <p:sldId id="339" r:id="rId56"/>
    <p:sldId id="341"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370" r:id="rId81"/>
    <p:sldId id="371" r:id="rId82"/>
    <p:sldId id="372" r:id="rId83"/>
    <p:sldId id="373" r:id="rId84"/>
    <p:sldId id="374" r:id="rId85"/>
    <p:sldId id="375" r:id="rId86"/>
    <p:sldId id="376" r:id="rId87"/>
    <p:sldId id="377" r:id="rId88"/>
    <p:sldId id="378" r:id="rId89"/>
    <p:sldId id="379" r:id="rId90"/>
    <p:sldId id="380" r:id="rId91"/>
    <p:sldId id="381" r:id="rId92"/>
    <p:sldId id="382" r:id="rId93"/>
    <p:sldId id="388" r:id="rId94"/>
    <p:sldId id="383" r:id="rId95"/>
    <p:sldId id="384" r:id="rId96"/>
    <p:sldId id="385" r:id="rId97"/>
    <p:sldId id="386" r:id="rId98"/>
    <p:sldId id="387" r:id="rId99"/>
    <p:sldId id="389" r:id="rId100"/>
    <p:sldId id="390" r:id="rId101"/>
    <p:sldId id="391" r:id="rId102"/>
    <p:sldId id="393" r:id="rId103"/>
    <p:sldId id="392" r:id="rId104"/>
    <p:sldId id="394" r:id="rId105"/>
    <p:sldId id="271" r:id="rId106"/>
    <p:sldId id="272" r:id="rId107"/>
    <p:sldId id="273" r:id="rId108"/>
    <p:sldId id="274" r:id="rId109"/>
    <p:sldId id="275" r:id="rId110"/>
    <p:sldId id="277" r:id="rId111"/>
    <p:sldId id="278" r:id="rId112"/>
  </p:sldIdLst>
  <p:sldSz cx="12192000"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54"/>
      </p:cViewPr>
      <p:guideLst>
        <p:guide pos="3840"/>
        <p:guide orient="horz" pos="2160"/>
      </p:guideLst>
    </p:cSldViewPr>
  </p:slideViewPr>
  <p:notesTextViewPr>
    <p:cViewPr>
      <p:scale>
        <a:sx n="1" d="1"/>
        <a:sy n="1" d="1"/>
      </p:scale>
      <p:origin x="0" y="0"/>
    </p:cViewPr>
  </p:notesTextViewPr>
  <p:notesViewPr>
    <p:cSldViewPr snapToGrid="0">
      <p:cViewPr varScale="1">
        <p:scale>
          <a:sx n="90" d="100"/>
          <a:sy n="90" d="100"/>
        </p:scale>
        <p:origin x="292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FF1E9-C400-4787-9EBE-7E2369A40695}" type="doc">
      <dgm:prSet loTypeId="urn:microsoft.com/office/officeart/2011/layout/InterconnectedBlockProcess" loCatId="process" qsTypeId="urn:microsoft.com/office/officeart/2005/8/quickstyle/simple3" qsCatId="simple" csTypeId="urn:microsoft.com/office/officeart/2005/8/colors/accent1_2" csCatId="accent1" phldr="1"/>
      <dgm:spPr/>
      <dgm:t>
        <a:bodyPr rtlCol="1"/>
        <a:lstStyle/>
        <a:p>
          <a:pPr rtl="1"/>
          <a:endParaRPr lang="en-US"/>
        </a:p>
      </dgm:t>
    </dgm:pt>
    <dgm:pt modelId="{9973DBD4-90CD-4290-8BFE-98DD059D9533}">
      <dgm:prSet phldrT="[Text]"/>
      <dgm:spPr/>
      <dgm:t>
        <a:bodyPr rtlCol="1"/>
        <a:lstStyle/>
        <a:p>
          <a:pPr rtl="1"/>
          <a:r>
            <a:rPr lang="he-IL" noProof="0" dirty="0">
              <a:latin typeface="Tahoma" panose="020B0604030504040204" pitchFamily="34" charset="0"/>
              <a:ea typeface="Tahoma" panose="020B0604030504040204" pitchFamily="34" charset="0"/>
              <a:cs typeface="Tahoma" panose="020B0604030504040204" pitchFamily="34" charset="0"/>
            </a:rPr>
            <a:t>שלב 1</a:t>
          </a:r>
        </a:p>
      </dgm:t>
      <dgm:extLst>
        <a:ext uri="{E40237B7-FDA0-4F09-8148-C483321AD2D9}">
          <dgm14:cNvPr xmlns:dgm14="http://schemas.microsoft.com/office/drawing/2010/diagram" id="0" name="" title="Step 1 heading "/>
        </a:ext>
      </dgm:extLst>
    </dgm:pt>
    <dgm:pt modelId="{103DDE2D-4BA9-46E4-B7D5-20AC68D5AF79}" type="parTrans" cxnId="{BE946E77-33F8-4D64-A0D4-AF0C74135D36}">
      <dgm:prSet/>
      <dgm:spPr/>
      <dgm:t>
        <a:bodyPr rtlCol="1"/>
        <a:lstStyle/>
        <a:p>
          <a:pPr rtl="1"/>
          <a:endParaRPr lang="en-US"/>
        </a:p>
      </dgm:t>
    </dgm:pt>
    <dgm:pt modelId="{C2971989-7AAA-42A2-A4EF-884E090F6962}" type="sibTrans" cxnId="{BE946E77-33F8-4D64-A0D4-AF0C74135D36}">
      <dgm:prSet/>
      <dgm:spPr/>
      <dgm:t>
        <a:bodyPr rtlCol="1"/>
        <a:lstStyle/>
        <a:p>
          <a:pPr rtl="1"/>
          <a:endParaRPr lang="en-US"/>
        </a:p>
      </dgm:t>
    </dgm:pt>
    <dgm:pt modelId="{DC116BB7-7E08-4371-8427-129FC519EAC3}">
      <dgm:prSet phldrT="[Text]"/>
      <dgm:spPr/>
      <dgm:t>
        <a:bodyPr rtlCol="1"/>
        <a:lstStyle/>
        <a:p>
          <a:pPr rtl="1"/>
          <a:r>
            <a:rPr lang="he-IL" noProof="0" dirty="0">
              <a:latin typeface="Tahoma" panose="020B0604030504040204" pitchFamily="34" charset="0"/>
              <a:ea typeface="Tahoma" panose="020B0604030504040204" pitchFamily="34" charset="0"/>
              <a:cs typeface="Tahoma" panose="020B0604030504040204" pitchFamily="34" charset="0"/>
            </a:rPr>
            <a:t>שלב 2</a:t>
          </a:r>
        </a:p>
      </dgm:t>
      <dgm:extLst>
        <a:ext uri="{E40237B7-FDA0-4F09-8148-C483321AD2D9}">
          <dgm14:cNvPr xmlns:dgm14="http://schemas.microsoft.com/office/drawing/2010/diagram" id="0" name="" title="Step 2 heading"/>
        </a:ext>
      </dgm:extLst>
    </dgm:pt>
    <dgm:pt modelId="{D9D289B4-455D-4A02-8505-A4AF490B105A}" type="parTrans" cxnId="{CB4B7FE7-8AFF-4751-A507-684CB9536E49}">
      <dgm:prSet/>
      <dgm:spPr/>
      <dgm:t>
        <a:bodyPr rtlCol="1"/>
        <a:lstStyle/>
        <a:p>
          <a:pPr rtl="1"/>
          <a:endParaRPr lang="en-US"/>
        </a:p>
      </dgm:t>
    </dgm:pt>
    <dgm:pt modelId="{0DFF8ADE-93F1-470A-9A46-AAD178A95DAC}" type="sibTrans" cxnId="{CB4B7FE7-8AFF-4751-A507-684CB9536E49}">
      <dgm:prSet/>
      <dgm:spPr/>
      <dgm:t>
        <a:bodyPr rtlCol="1"/>
        <a:lstStyle/>
        <a:p>
          <a:pPr rtl="1"/>
          <a:endParaRPr lang="en-US"/>
        </a:p>
      </dgm:t>
    </dgm:pt>
    <dgm:pt modelId="{7947CEE9-5A28-46C4-A03A-3C8C5E37DF87}">
      <dgm:prSet phldrT="[Text]"/>
      <dgm:spPr/>
      <dgm:t>
        <a:bodyPr rtlCol="1"/>
        <a:lstStyle/>
        <a:p>
          <a:pPr algn="l" rtl="1"/>
          <a:r>
            <a:rPr lang="he-IL" noProof="0" dirty="0">
              <a:latin typeface="Tahoma" panose="020B0604030504040204" pitchFamily="34" charset="0"/>
              <a:ea typeface="Tahoma" panose="020B0604030504040204" pitchFamily="34" charset="0"/>
              <a:cs typeface="Tahoma" panose="020B0604030504040204" pitchFamily="34" charset="0"/>
            </a:rPr>
            <a:t>תיאור משימה</a:t>
          </a:r>
        </a:p>
      </dgm:t>
      <dgm:extLst>
        <a:ext uri="{E40237B7-FDA0-4F09-8148-C483321AD2D9}">
          <dgm14:cNvPr xmlns:dgm14="http://schemas.microsoft.com/office/drawing/2010/diagram" id="0" name="" title="Step 1 task description"/>
        </a:ext>
      </dgm:extLst>
    </dgm:pt>
    <dgm:pt modelId="{BF51C53E-E658-496D-9C60-FC71F03FB86F}" type="parTrans" cxnId="{9C1AFC09-ACFD-4642-A98C-0A3856C5CEAD}">
      <dgm:prSet/>
      <dgm:spPr/>
      <dgm:t>
        <a:bodyPr rtlCol="1"/>
        <a:lstStyle/>
        <a:p>
          <a:pPr rtl="1"/>
          <a:endParaRPr lang="en-US"/>
        </a:p>
      </dgm:t>
    </dgm:pt>
    <dgm:pt modelId="{456F42C0-B429-4FE8-B163-6E1DA1EE39B8}" type="sibTrans" cxnId="{9C1AFC09-ACFD-4642-A98C-0A3856C5CEAD}">
      <dgm:prSet/>
      <dgm:spPr/>
      <dgm:t>
        <a:bodyPr rtlCol="1"/>
        <a:lstStyle/>
        <a:p>
          <a:pPr rtl="1"/>
          <a:endParaRPr lang="en-US"/>
        </a:p>
      </dgm:t>
    </dgm:pt>
    <dgm:pt modelId="{CDA36253-46B1-4579-98B8-8C5F85390E57}">
      <dgm:prSet phldrT="[Text]"/>
      <dgm:spPr/>
      <dgm:t>
        <a:bodyPr rtlCol="1"/>
        <a:lstStyle/>
        <a:p>
          <a:pPr algn="l" rtl="1"/>
          <a:r>
            <a:rPr lang="he-IL" noProof="0" dirty="0">
              <a:latin typeface="Tahoma" panose="020B0604030504040204" pitchFamily="34" charset="0"/>
              <a:ea typeface="Tahoma" panose="020B0604030504040204" pitchFamily="34" charset="0"/>
              <a:cs typeface="Tahoma" panose="020B0604030504040204" pitchFamily="34" charset="0"/>
            </a:rPr>
            <a:t>תיאור משימה</a:t>
          </a:r>
        </a:p>
      </dgm:t>
      <dgm:extLst>
        <a:ext uri="{E40237B7-FDA0-4F09-8148-C483321AD2D9}">
          <dgm14:cNvPr xmlns:dgm14="http://schemas.microsoft.com/office/drawing/2010/diagram" id="0" name="" title="Step 2 task description"/>
        </a:ext>
      </dgm:extLst>
    </dgm:pt>
    <dgm:pt modelId="{ACEAB6EC-AA1D-4924-9607-920AF547F530}" type="parTrans" cxnId="{CBE684EA-7285-45DB-BE1C-833E3F4C7507}">
      <dgm:prSet/>
      <dgm:spPr/>
      <dgm:t>
        <a:bodyPr rtlCol="1"/>
        <a:lstStyle/>
        <a:p>
          <a:pPr rtl="1"/>
          <a:endParaRPr lang="en-US"/>
        </a:p>
      </dgm:t>
    </dgm:pt>
    <dgm:pt modelId="{EBAFA115-C9A8-4243-8E32-FA3EB149282E}" type="sibTrans" cxnId="{CBE684EA-7285-45DB-BE1C-833E3F4C7507}">
      <dgm:prSet/>
      <dgm:spPr/>
      <dgm:t>
        <a:bodyPr rtlCol="1"/>
        <a:lstStyle/>
        <a:p>
          <a:pPr rtl="1"/>
          <a:endParaRPr lang="en-US"/>
        </a:p>
      </dgm:t>
    </dgm:pt>
    <dgm:pt modelId="{10FE6316-23EE-47CE-9B89-BC8C073B5E7A}">
      <dgm:prSet phldrT="[Text]"/>
      <dgm:spPr/>
      <dgm:t>
        <a:bodyPr rtlCol="1"/>
        <a:lstStyle/>
        <a:p>
          <a:pPr algn="l" rtl="1"/>
          <a:r>
            <a:rPr lang="he-IL" noProof="0" dirty="0">
              <a:latin typeface="Tahoma" panose="020B0604030504040204" pitchFamily="34" charset="0"/>
              <a:ea typeface="Tahoma" panose="020B0604030504040204" pitchFamily="34" charset="0"/>
              <a:cs typeface="Tahoma" panose="020B0604030504040204" pitchFamily="34" charset="0"/>
            </a:rPr>
            <a:t>תיאור משימה</a:t>
          </a:r>
        </a:p>
      </dgm:t>
      <dgm:extLst>
        <a:ext uri="{E40237B7-FDA0-4F09-8148-C483321AD2D9}">
          <dgm14:cNvPr xmlns:dgm14="http://schemas.microsoft.com/office/drawing/2010/diagram" id="0" name="" title="Step 3 task description"/>
        </a:ext>
      </dgm:extLst>
    </dgm:pt>
    <dgm:pt modelId="{66F05F6C-B4CE-4631-9053-DB7483C5405C}" type="parTrans" cxnId="{BB09ACB8-BFE3-46F8-BAE2-FF819A707017}">
      <dgm:prSet/>
      <dgm:spPr/>
      <dgm:t>
        <a:bodyPr rtlCol="1"/>
        <a:lstStyle/>
        <a:p>
          <a:pPr rtl="1"/>
          <a:endParaRPr lang="en-US"/>
        </a:p>
      </dgm:t>
    </dgm:pt>
    <dgm:pt modelId="{22B2D49C-3B9C-4707-B418-835FAE5F964C}" type="sibTrans" cxnId="{BB09ACB8-BFE3-46F8-BAE2-FF819A707017}">
      <dgm:prSet/>
      <dgm:spPr/>
      <dgm:t>
        <a:bodyPr rtlCol="1"/>
        <a:lstStyle/>
        <a:p>
          <a:pPr rtl="1"/>
          <a:endParaRPr lang="en-US"/>
        </a:p>
      </dgm:t>
    </dgm:pt>
    <dgm:pt modelId="{7CECA0AB-610B-40F3-B090-6F1635DEEBA3}">
      <dgm:prSet phldrT="[Text]"/>
      <dgm:spPr/>
      <dgm:t>
        <a:bodyPr rtlCol="1"/>
        <a:lstStyle/>
        <a:p>
          <a:pPr rtl="1"/>
          <a:r>
            <a:rPr lang="he-IL" noProof="0" dirty="0">
              <a:latin typeface="Tahoma" panose="020B0604030504040204" pitchFamily="34" charset="0"/>
              <a:ea typeface="Tahoma" panose="020B0604030504040204" pitchFamily="34" charset="0"/>
              <a:cs typeface="Tahoma" panose="020B0604030504040204" pitchFamily="34" charset="0"/>
            </a:rPr>
            <a:t>שלב 3</a:t>
          </a:r>
        </a:p>
      </dgm:t>
      <dgm:extLst>
        <a:ext uri="{E40237B7-FDA0-4F09-8148-C483321AD2D9}">
          <dgm14:cNvPr xmlns:dgm14="http://schemas.microsoft.com/office/drawing/2010/diagram" id="0" name="" title="Step 3 heading"/>
        </a:ext>
      </dgm:extLst>
    </dgm:pt>
    <dgm:pt modelId="{BAF2E384-230D-4858-9CE7-77AA704A69F6}" type="parTrans" cxnId="{08C14A99-C365-4AD5-A145-67440E119CFE}">
      <dgm:prSet/>
      <dgm:spPr/>
      <dgm:t>
        <a:bodyPr rtlCol="1"/>
        <a:lstStyle/>
        <a:p>
          <a:pPr rtl="1"/>
          <a:endParaRPr lang="en-US"/>
        </a:p>
      </dgm:t>
    </dgm:pt>
    <dgm:pt modelId="{2688901E-AE32-4DA5-A99E-0AC13433ABD5}" type="sibTrans" cxnId="{08C14A99-C365-4AD5-A145-67440E119CFE}">
      <dgm:prSet/>
      <dgm:spPr/>
      <dgm:t>
        <a:bodyPr rtlCol="1"/>
        <a:lstStyle/>
        <a:p>
          <a:pPr rtl="1"/>
          <a:endParaRPr lang="en-US"/>
        </a:p>
      </dgm:t>
    </dgm:pt>
    <dgm:pt modelId="{B75A8043-2A5C-40F5-AB52-84B648833440}" type="pres">
      <dgm:prSet presAssocID="{25CFF1E9-C400-4787-9EBE-7E2369A40695}" presName="Name0" presStyleCnt="0">
        <dgm:presLayoutVars>
          <dgm:chMax val="7"/>
          <dgm:chPref val="5"/>
          <dgm:dir val="rev"/>
          <dgm:animOne val="branch"/>
          <dgm:animLvl val="lvl"/>
        </dgm:presLayoutVars>
      </dgm:prSet>
      <dgm:spPr/>
      <dgm:t>
        <a:bodyPr/>
        <a:lstStyle/>
        <a:p>
          <a:pPr rtl="1"/>
          <a:endParaRPr lang="he-IL"/>
        </a:p>
      </dgm:t>
    </dgm:pt>
    <dgm:pt modelId="{12C1E06A-EA1F-4CA8-A626-CC69DDF632FB}" type="pres">
      <dgm:prSet presAssocID="{7CECA0AB-610B-40F3-B090-6F1635DEEBA3}" presName="ChildAccent3" presStyleCnt="0"/>
      <dgm:spPr/>
    </dgm:pt>
    <dgm:pt modelId="{878FC103-C764-4B12-881B-D0533F7D9205}" type="pres">
      <dgm:prSet presAssocID="{7CECA0AB-610B-40F3-B090-6F1635DEEBA3}" presName="ChildAccent" presStyleLbl="alignImgPlace1" presStyleIdx="0" presStyleCnt="3"/>
      <dgm:spPr/>
      <dgm:t>
        <a:bodyPr/>
        <a:lstStyle/>
        <a:p>
          <a:pPr rtl="1"/>
          <a:endParaRPr lang="he-IL"/>
        </a:p>
      </dgm:t>
    </dgm:pt>
    <dgm:pt modelId="{282A2CFE-F062-4629-810C-5804D8DB16F8}" type="pres">
      <dgm:prSet presAssocID="{7CECA0AB-610B-40F3-B090-6F1635DEEBA3}" presName="Child3" presStyleLbl="revTx" presStyleIdx="0" presStyleCnt="0">
        <dgm:presLayoutVars>
          <dgm:chMax val="0"/>
          <dgm:chPref val="0"/>
          <dgm:bulletEnabled val="1"/>
        </dgm:presLayoutVars>
      </dgm:prSet>
      <dgm:spPr/>
      <dgm:t>
        <a:bodyPr/>
        <a:lstStyle/>
        <a:p>
          <a:pPr rtl="1"/>
          <a:endParaRPr lang="he-IL"/>
        </a:p>
      </dgm:t>
    </dgm:pt>
    <dgm:pt modelId="{37D539AB-F6E5-4F46-BE6B-474374D6A3DA}" type="pres">
      <dgm:prSet presAssocID="{7CECA0AB-610B-40F3-B090-6F1635DEEBA3}" presName="Parent3" presStyleLbl="node1" presStyleIdx="0" presStyleCnt="3">
        <dgm:presLayoutVars>
          <dgm:chMax val="2"/>
          <dgm:chPref val="1"/>
          <dgm:bulletEnabled val="1"/>
        </dgm:presLayoutVars>
      </dgm:prSet>
      <dgm:spPr/>
      <dgm:t>
        <a:bodyPr/>
        <a:lstStyle/>
        <a:p>
          <a:pPr rtl="1"/>
          <a:endParaRPr lang="he-IL"/>
        </a:p>
      </dgm:t>
    </dgm:pt>
    <dgm:pt modelId="{01A93EBE-B6CC-44D9-96D8-9EC440AA2DF8}" type="pres">
      <dgm:prSet presAssocID="{DC116BB7-7E08-4371-8427-129FC519EAC3}" presName="ChildAccent2" presStyleCnt="0"/>
      <dgm:spPr/>
    </dgm:pt>
    <dgm:pt modelId="{8481E0A1-3340-4D41-A335-19FC673E8623}" type="pres">
      <dgm:prSet presAssocID="{DC116BB7-7E08-4371-8427-129FC519EAC3}" presName="ChildAccent" presStyleLbl="alignImgPlace1" presStyleIdx="1" presStyleCnt="3"/>
      <dgm:spPr/>
      <dgm:t>
        <a:bodyPr/>
        <a:lstStyle/>
        <a:p>
          <a:pPr rtl="1"/>
          <a:endParaRPr lang="he-IL"/>
        </a:p>
      </dgm:t>
    </dgm:pt>
    <dgm:pt modelId="{0AE8916F-9FB8-40E3-82AE-C07E45D61326}" type="pres">
      <dgm:prSet presAssocID="{DC116BB7-7E08-4371-8427-129FC519EAC3}" presName="Child2" presStyleLbl="revTx" presStyleIdx="0" presStyleCnt="0">
        <dgm:presLayoutVars>
          <dgm:chMax val="0"/>
          <dgm:chPref val="0"/>
          <dgm:bulletEnabled val="1"/>
        </dgm:presLayoutVars>
      </dgm:prSet>
      <dgm:spPr/>
      <dgm:t>
        <a:bodyPr/>
        <a:lstStyle/>
        <a:p>
          <a:pPr rtl="1"/>
          <a:endParaRPr lang="he-IL"/>
        </a:p>
      </dgm:t>
    </dgm:pt>
    <dgm:pt modelId="{F62B26E2-3F53-45C3-8A5D-BDB13ED86F84}" type="pres">
      <dgm:prSet presAssocID="{DC116BB7-7E08-4371-8427-129FC519EAC3}" presName="Parent2" presStyleLbl="node1" presStyleIdx="1" presStyleCnt="3">
        <dgm:presLayoutVars>
          <dgm:chMax val="2"/>
          <dgm:chPref val="1"/>
          <dgm:bulletEnabled val="1"/>
        </dgm:presLayoutVars>
      </dgm:prSet>
      <dgm:spPr/>
      <dgm:t>
        <a:bodyPr/>
        <a:lstStyle/>
        <a:p>
          <a:pPr rtl="1"/>
          <a:endParaRPr lang="he-IL"/>
        </a:p>
      </dgm:t>
    </dgm:pt>
    <dgm:pt modelId="{45FD4591-DBFF-4CB2-9093-D43637390FB5}" type="pres">
      <dgm:prSet presAssocID="{9973DBD4-90CD-4290-8BFE-98DD059D9533}" presName="ChildAccent1" presStyleCnt="0"/>
      <dgm:spPr/>
    </dgm:pt>
    <dgm:pt modelId="{3830D3E1-928E-44CE-8B15-1E0CB9FA2D58}" type="pres">
      <dgm:prSet presAssocID="{9973DBD4-90CD-4290-8BFE-98DD059D9533}" presName="ChildAccent" presStyleLbl="alignImgPlace1" presStyleIdx="2" presStyleCnt="3"/>
      <dgm:spPr/>
      <dgm:t>
        <a:bodyPr/>
        <a:lstStyle/>
        <a:p>
          <a:pPr rtl="1"/>
          <a:endParaRPr lang="he-IL"/>
        </a:p>
      </dgm:t>
    </dgm:pt>
    <dgm:pt modelId="{B1BE7A79-853A-4053-B20E-911788D679BC}" type="pres">
      <dgm:prSet presAssocID="{9973DBD4-90CD-4290-8BFE-98DD059D9533}" presName="Child1" presStyleLbl="revTx" presStyleIdx="0" presStyleCnt="0">
        <dgm:presLayoutVars>
          <dgm:chMax val="0"/>
          <dgm:chPref val="0"/>
          <dgm:bulletEnabled val="1"/>
        </dgm:presLayoutVars>
      </dgm:prSet>
      <dgm:spPr/>
      <dgm:t>
        <a:bodyPr/>
        <a:lstStyle/>
        <a:p>
          <a:pPr rtl="1"/>
          <a:endParaRPr lang="he-IL"/>
        </a:p>
      </dgm:t>
    </dgm:pt>
    <dgm:pt modelId="{689B834B-0576-4B5D-B813-1B600D181483}" type="pres">
      <dgm:prSet presAssocID="{9973DBD4-90CD-4290-8BFE-98DD059D9533}" presName="Parent1" presStyleLbl="node1" presStyleIdx="2" presStyleCnt="3">
        <dgm:presLayoutVars>
          <dgm:chMax val="2"/>
          <dgm:chPref val="1"/>
          <dgm:bulletEnabled val="1"/>
        </dgm:presLayoutVars>
      </dgm:prSet>
      <dgm:spPr/>
      <dgm:t>
        <a:bodyPr/>
        <a:lstStyle/>
        <a:p>
          <a:pPr rtl="1"/>
          <a:endParaRPr lang="he-IL"/>
        </a:p>
      </dgm:t>
    </dgm:pt>
  </dgm:ptLst>
  <dgm:cxnLst>
    <dgm:cxn modelId="{BE946E77-33F8-4D64-A0D4-AF0C74135D36}" srcId="{25CFF1E9-C400-4787-9EBE-7E2369A40695}" destId="{9973DBD4-90CD-4290-8BFE-98DD059D9533}" srcOrd="0" destOrd="0" parTransId="{103DDE2D-4BA9-46E4-B7D5-20AC68D5AF79}" sibTransId="{C2971989-7AAA-42A2-A4EF-884E090F6962}"/>
    <dgm:cxn modelId="{A216DD14-5E56-401D-9696-95A989867AAB}" type="presOf" srcId="{CDA36253-46B1-4579-98B8-8C5F85390E57}" destId="{8481E0A1-3340-4D41-A335-19FC673E8623}" srcOrd="0" destOrd="0" presId="urn:microsoft.com/office/officeart/2011/layout/InterconnectedBlockProcess"/>
    <dgm:cxn modelId="{19B622C1-5EE9-4F90-B4C7-CC40C62A1370}" type="presOf" srcId="{25CFF1E9-C400-4787-9EBE-7E2369A40695}" destId="{B75A8043-2A5C-40F5-AB52-84B648833440}" srcOrd="0" destOrd="0" presId="urn:microsoft.com/office/officeart/2011/layout/InterconnectedBlockProcess"/>
    <dgm:cxn modelId="{018C29BC-56E7-40CC-A505-FB54C4277113}" type="presOf" srcId="{10FE6316-23EE-47CE-9B89-BC8C073B5E7A}" destId="{282A2CFE-F062-4629-810C-5804D8DB16F8}" srcOrd="1" destOrd="0" presId="urn:microsoft.com/office/officeart/2011/layout/InterconnectedBlockProcess"/>
    <dgm:cxn modelId="{BB09ACB8-BFE3-46F8-BAE2-FF819A707017}" srcId="{7CECA0AB-610B-40F3-B090-6F1635DEEBA3}" destId="{10FE6316-23EE-47CE-9B89-BC8C073B5E7A}" srcOrd="0" destOrd="0" parTransId="{66F05F6C-B4CE-4631-9053-DB7483C5405C}" sibTransId="{22B2D49C-3B9C-4707-B418-835FAE5F964C}"/>
    <dgm:cxn modelId="{81756E18-7D30-49AA-AE22-0BC535066E34}" type="presOf" srcId="{CDA36253-46B1-4579-98B8-8C5F85390E57}" destId="{0AE8916F-9FB8-40E3-82AE-C07E45D61326}" srcOrd="1" destOrd="0" presId="urn:microsoft.com/office/officeart/2011/layout/InterconnectedBlockProcess"/>
    <dgm:cxn modelId="{B769DA23-8F78-4366-9845-75F8026140DB}" type="presOf" srcId="{DC116BB7-7E08-4371-8427-129FC519EAC3}" destId="{F62B26E2-3F53-45C3-8A5D-BDB13ED86F84}" srcOrd="0" destOrd="0" presId="urn:microsoft.com/office/officeart/2011/layout/InterconnectedBlockProcess"/>
    <dgm:cxn modelId="{62F6ADA5-1312-49BC-BBA1-69DF6626DCB8}" type="presOf" srcId="{7CECA0AB-610B-40F3-B090-6F1635DEEBA3}" destId="{37D539AB-F6E5-4F46-BE6B-474374D6A3DA}" srcOrd="0" destOrd="0" presId="urn:microsoft.com/office/officeart/2011/layout/InterconnectedBlockProcess"/>
    <dgm:cxn modelId="{08C14A99-C365-4AD5-A145-67440E119CFE}" srcId="{25CFF1E9-C400-4787-9EBE-7E2369A40695}" destId="{7CECA0AB-610B-40F3-B090-6F1635DEEBA3}" srcOrd="2" destOrd="0" parTransId="{BAF2E384-230D-4858-9CE7-77AA704A69F6}" sibTransId="{2688901E-AE32-4DA5-A99E-0AC13433ABD5}"/>
    <dgm:cxn modelId="{13BEA12B-208F-4875-8428-25EC51B16C9C}" type="presOf" srcId="{9973DBD4-90CD-4290-8BFE-98DD059D9533}" destId="{689B834B-0576-4B5D-B813-1B600D181483}" srcOrd="0" destOrd="0" presId="urn:microsoft.com/office/officeart/2011/layout/InterconnectedBlockProcess"/>
    <dgm:cxn modelId="{CB4B7FE7-8AFF-4751-A507-684CB9536E49}" srcId="{25CFF1E9-C400-4787-9EBE-7E2369A40695}" destId="{DC116BB7-7E08-4371-8427-129FC519EAC3}" srcOrd="1" destOrd="0" parTransId="{D9D289B4-455D-4A02-8505-A4AF490B105A}" sibTransId="{0DFF8ADE-93F1-470A-9A46-AAD178A95DAC}"/>
    <dgm:cxn modelId="{3035AC74-0C24-456B-A0B9-7FB234B02391}" type="presOf" srcId="{7947CEE9-5A28-46C4-A03A-3C8C5E37DF87}" destId="{B1BE7A79-853A-4053-B20E-911788D679BC}" srcOrd="1" destOrd="0" presId="urn:microsoft.com/office/officeart/2011/layout/InterconnectedBlockProcess"/>
    <dgm:cxn modelId="{9C1AFC09-ACFD-4642-A98C-0A3856C5CEAD}" srcId="{9973DBD4-90CD-4290-8BFE-98DD059D9533}" destId="{7947CEE9-5A28-46C4-A03A-3C8C5E37DF87}" srcOrd="0" destOrd="0" parTransId="{BF51C53E-E658-496D-9C60-FC71F03FB86F}" sibTransId="{456F42C0-B429-4FE8-B163-6E1DA1EE39B8}"/>
    <dgm:cxn modelId="{CBE684EA-7285-45DB-BE1C-833E3F4C7507}" srcId="{DC116BB7-7E08-4371-8427-129FC519EAC3}" destId="{CDA36253-46B1-4579-98B8-8C5F85390E57}" srcOrd="0" destOrd="0" parTransId="{ACEAB6EC-AA1D-4924-9607-920AF547F530}" sibTransId="{EBAFA115-C9A8-4243-8E32-FA3EB149282E}"/>
    <dgm:cxn modelId="{58B5E98F-91A2-45E1-85AE-54E89BDD7C2C}" type="presOf" srcId="{7947CEE9-5A28-46C4-A03A-3C8C5E37DF87}" destId="{3830D3E1-928E-44CE-8B15-1E0CB9FA2D58}" srcOrd="0" destOrd="0" presId="urn:microsoft.com/office/officeart/2011/layout/InterconnectedBlockProcess"/>
    <dgm:cxn modelId="{63271143-40A4-423E-9769-800F63933D64}" type="presOf" srcId="{10FE6316-23EE-47CE-9B89-BC8C073B5E7A}" destId="{878FC103-C764-4B12-881B-D0533F7D9205}" srcOrd="0" destOrd="0" presId="urn:microsoft.com/office/officeart/2011/layout/InterconnectedBlockProcess"/>
    <dgm:cxn modelId="{34DCCCF9-0F63-4D09-BE5C-512721B50ADA}" type="presParOf" srcId="{B75A8043-2A5C-40F5-AB52-84B648833440}" destId="{12C1E06A-EA1F-4CA8-A626-CC69DDF632FB}" srcOrd="0" destOrd="0" presId="urn:microsoft.com/office/officeart/2011/layout/InterconnectedBlockProcess"/>
    <dgm:cxn modelId="{952DCE8E-93B8-49BB-ABE7-CEBF1065AE53}" type="presParOf" srcId="{12C1E06A-EA1F-4CA8-A626-CC69DDF632FB}" destId="{878FC103-C764-4B12-881B-D0533F7D9205}" srcOrd="0" destOrd="0" presId="urn:microsoft.com/office/officeart/2011/layout/InterconnectedBlockProcess"/>
    <dgm:cxn modelId="{D5947D7B-13B7-42D0-970E-DE9EF9CED78E}" type="presParOf" srcId="{B75A8043-2A5C-40F5-AB52-84B648833440}" destId="{282A2CFE-F062-4629-810C-5804D8DB16F8}" srcOrd="1" destOrd="0" presId="urn:microsoft.com/office/officeart/2011/layout/InterconnectedBlockProcess"/>
    <dgm:cxn modelId="{20B67F8F-4F41-40B8-BC6E-631518A6517C}" type="presParOf" srcId="{B75A8043-2A5C-40F5-AB52-84B648833440}" destId="{37D539AB-F6E5-4F46-BE6B-474374D6A3DA}" srcOrd="2" destOrd="0" presId="urn:microsoft.com/office/officeart/2011/layout/InterconnectedBlockProcess"/>
    <dgm:cxn modelId="{81949706-B238-4390-BEAC-6A17EAEF3A31}" type="presParOf" srcId="{B75A8043-2A5C-40F5-AB52-84B648833440}" destId="{01A93EBE-B6CC-44D9-96D8-9EC440AA2DF8}" srcOrd="3" destOrd="0" presId="urn:microsoft.com/office/officeart/2011/layout/InterconnectedBlockProcess"/>
    <dgm:cxn modelId="{6191741D-66EF-42BD-9474-FEB493F393AA}" type="presParOf" srcId="{01A93EBE-B6CC-44D9-96D8-9EC440AA2DF8}" destId="{8481E0A1-3340-4D41-A335-19FC673E8623}" srcOrd="0" destOrd="0" presId="urn:microsoft.com/office/officeart/2011/layout/InterconnectedBlockProcess"/>
    <dgm:cxn modelId="{0F4565C3-D17B-42D3-AA56-F3E09B66DD4D}" type="presParOf" srcId="{B75A8043-2A5C-40F5-AB52-84B648833440}" destId="{0AE8916F-9FB8-40E3-82AE-C07E45D61326}" srcOrd="4" destOrd="0" presId="urn:microsoft.com/office/officeart/2011/layout/InterconnectedBlockProcess"/>
    <dgm:cxn modelId="{F0F1DE96-5E7D-4D61-9EAA-2B36A37B8B27}" type="presParOf" srcId="{B75A8043-2A5C-40F5-AB52-84B648833440}" destId="{F62B26E2-3F53-45C3-8A5D-BDB13ED86F84}" srcOrd="5" destOrd="0" presId="urn:microsoft.com/office/officeart/2011/layout/InterconnectedBlockProcess"/>
    <dgm:cxn modelId="{40A05565-0A9F-4BAE-A962-C2AB70C0EEAB}" type="presParOf" srcId="{B75A8043-2A5C-40F5-AB52-84B648833440}" destId="{45FD4591-DBFF-4CB2-9093-D43637390FB5}" srcOrd="6" destOrd="0" presId="urn:microsoft.com/office/officeart/2011/layout/InterconnectedBlockProcess"/>
    <dgm:cxn modelId="{CB18EEE3-696F-46D4-B0E3-529BB8771DE8}" type="presParOf" srcId="{45FD4591-DBFF-4CB2-9093-D43637390FB5}" destId="{3830D3E1-928E-44CE-8B15-1E0CB9FA2D58}" srcOrd="0" destOrd="0" presId="urn:microsoft.com/office/officeart/2011/layout/InterconnectedBlockProcess"/>
    <dgm:cxn modelId="{9E377DA7-8A96-442A-8D43-95BC19F43ED2}" type="presParOf" srcId="{B75A8043-2A5C-40F5-AB52-84B648833440}" destId="{B1BE7A79-853A-4053-B20E-911788D679BC}" srcOrd="7" destOrd="0" presId="urn:microsoft.com/office/officeart/2011/layout/InterconnectedBlockProcess"/>
    <dgm:cxn modelId="{7FA10AA0-2685-4BA7-A06E-5C829A831A76}" type="presParOf" srcId="{B75A8043-2A5C-40F5-AB52-84B648833440}" destId="{689B834B-0576-4B5D-B813-1B600D181483}"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FC103-C764-4B12-881B-D0533F7D9205}">
      <dsp:nvSpPr>
        <dsp:cNvPr id="0" name=""/>
        <dsp:cNvSpPr/>
      </dsp:nvSpPr>
      <dsp:spPr>
        <a:xfrm>
          <a:off x="0" y="907677"/>
          <a:ext cx="1523847" cy="3386377"/>
        </a:xfrm>
        <a:prstGeom prst="wedgeRectCallout">
          <a:avLst>
            <a:gd name="adj1" fmla="val 0"/>
            <a:gd name="adj2" fmla="val 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76200" tIns="76200" rIns="76200" bIns="76200" numCol="1" spcCol="1270" rtlCol="1" anchor="t" anchorCtr="0">
          <a:noAutofit/>
        </a:bodyPr>
        <a:lstStyle/>
        <a:p>
          <a:pPr lvl="0" algn="l" defTabSz="1066800" rtl="1">
            <a:lnSpc>
              <a:spcPct val="90000"/>
            </a:lnSpc>
            <a:spcBef>
              <a:spcPct val="0"/>
            </a:spcBef>
            <a:spcAft>
              <a:spcPct val="35000"/>
            </a:spcAft>
          </a:pPr>
          <a:r>
            <a:rPr lang="he-IL" sz="2400" kern="1200" noProof="0" dirty="0">
              <a:latin typeface="Tahoma" panose="020B0604030504040204" pitchFamily="34" charset="0"/>
              <a:ea typeface="Tahoma" panose="020B0604030504040204" pitchFamily="34" charset="0"/>
              <a:cs typeface="Tahoma" panose="020B0604030504040204" pitchFamily="34" charset="0"/>
            </a:rPr>
            <a:t>תיאור משימה</a:t>
          </a:r>
        </a:p>
      </dsp:txBody>
      <dsp:txXfrm>
        <a:off x="0" y="907677"/>
        <a:ext cx="1330452" cy="3386377"/>
      </dsp:txXfrm>
    </dsp:sp>
    <dsp:sp modelId="{37D539AB-F6E5-4F46-BE6B-474374D6A3DA}">
      <dsp:nvSpPr>
        <dsp:cNvPr id="0" name=""/>
        <dsp:cNvSpPr/>
      </dsp:nvSpPr>
      <dsp:spPr>
        <a:xfrm>
          <a:off x="0" y="185869"/>
          <a:ext cx="1523847" cy="72304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rtlCol="1" anchor="ctr" anchorCtr="0">
          <a:noAutofit/>
        </a:bodyPr>
        <a:lstStyle/>
        <a:p>
          <a:pPr lvl="0" algn="ctr" defTabSz="1066800" rtl="1">
            <a:lnSpc>
              <a:spcPct val="90000"/>
            </a:lnSpc>
            <a:spcBef>
              <a:spcPct val="0"/>
            </a:spcBef>
            <a:spcAft>
              <a:spcPct val="35000"/>
            </a:spcAft>
          </a:pPr>
          <a:r>
            <a:rPr lang="he-IL" sz="2400" kern="1200" noProof="0" dirty="0">
              <a:latin typeface="Tahoma" panose="020B0604030504040204" pitchFamily="34" charset="0"/>
              <a:ea typeface="Tahoma" panose="020B0604030504040204" pitchFamily="34" charset="0"/>
              <a:cs typeface="Tahoma" panose="020B0604030504040204" pitchFamily="34" charset="0"/>
            </a:rPr>
            <a:t>שלב 3</a:t>
          </a:r>
        </a:p>
      </dsp:txBody>
      <dsp:txXfrm>
        <a:off x="0" y="185869"/>
        <a:ext cx="1523847" cy="723040"/>
      </dsp:txXfrm>
    </dsp:sp>
    <dsp:sp modelId="{8481E0A1-3340-4D41-A335-19FC673E8623}">
      <dsp:nvSpPr>
        <dsp:cNvPr id="0" name=""/>
        <dsp:cNvSpPr/>
      </dsp:nvSpPr>
      <dsp:spPr>
        <a:xfrm>
          <a:off x="1523847" y="907677"/>
          <a:ext cx="1523847" cy="3144816"/>
        </a:xfrm>
        <a:prstGeom prst="wedgeRectCallout">
          <a:avLst>
            <a:gd name="adj1" fmla="val -62500"/>
            <a:gd name="adj2" fmla="val 2083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76200" tIns="76200" rIns="76200" bIns="76200" numCol="1" spcCol="1270" rtlCol="1" anchor="t" anchorCtr="0">
          <a:noAutofit/>
        </a:bodyPr>
        <a:lstStyle/>
        <a:p>
          <a:pPr lvl="0" algn="l" defTabSz="1066800" rtl="1">
            <a:lnSpc>
              <a:spcPct val="90000"/>
            </a:lnSpc>
            <a:spcBef>
              <a:spcPct val="0"/>
            </a:spcBef>
            <a:spcAft>
              <a:spcPct val="35000"/>
            </a:spcAft>
          </a:pPr>
          <a:r>
            <a:rPr lang="he-IL" sz="2400" kern="1200" noProof="0" dirty="0">
              <a:latin typeface="Tahoma" panose="020B0604030504040204" pitchFamily="34" charset="0"/>
              <a:ea typeface="Tahoma" panose="020B0604030504040204" pitchFamily="34" charset="0"/>
              <a:cs typeface="Tahoma" panose="020B0604030504040204" pitchFamily="34" charset="0"/>
            </a:rPr>
            <a:t>תיאור משימה</a:t>
          </a:r>
        </a:p>
      </dsp:txBody>
      <dsp:txXfrm>
        <a:off x="1523847" y="907677"/>
        <a:ext cx="1330452" cy="3144816"/>
      </dsp:txXfrm>
    </dsp:sp>
    <dsp:sp modelId="{F62B26E2-3F53-45C3-8A5D-BDB13ED86F84}">
      <dsp:nvSpPr>
        <dsp:cNvPr id="0" name=""/>
        <dsp:cNvSpPr/>
      </dsp:nvSpPr>
      <dsp:spPr>
        <a:xfrm>
          <a:off x="1523847" y="302952"/>
          <a:ext cx="1523847" cy="60472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rtlCol="1" anchor="ctr" anchorCtr="0">
          <a:noAutofit/>
        </a:bodyPr>
        <a:lstStyle/>
        <a:p>
          <a:pPr lvl="0" algn="ctr" defTabSz="1066800" rtl="1">
            <a:lnSpc>
              <a:spcPct val="90000"/>
            </a:lnSpc>
            <a:spcBef>
              <a:spcPct val="0"/>
            </a:spcBef>
            <a:spcAft>
              <a:spcPct val="35000"/>
            </a:spcAft>
          </a:pPr>
          <a:r>
            <a:rPr lang="he-IL" sz="2400" kern="1200" noProof="0" dirty="0">
              <a:latin typeface="Tahoma" panose="020B0604030504040204" pitchFamily="34" charset="0"/>
              <a:ea typeface="Tahoma" panose="020B0604030504040204" pitchFamily="34" charset="0"/>
              <a:cs typeface="Tahoma" panose="020B0604030504040204" pitchFamily="34" charset="0"/>
            </a:rPr>
            <a:t>שלב 2</a:t>
          </a:r>
        </a:p>
      </dsp:txBody>
      <dsp:txXfrm>
        <a:off x="1523847" y="302952"/>
        <a:ext cx="1523847" cy="604724"/>
      </dsp:txXfrm>
    </dsp:sp>
    <dsp:sp modelId="{3830D3E1-928E-44CE-8B15-1E0CB9FA2D58}">
      <dsp:nvSpPr>
        <dsp:cNvPr id="0" name=""/>
        <dsp:cNvSpPr/>
      </dsp:nvSpPr>
      <dsp:spPr>
        <a:xfrm>
          <a:off x="3048152" y="907677"/>
          <a:ext cx="1523847" cy="2902844"/>
        </a:xfrm>
        <a:prstGeom prst="wedgeRectCallout">
          <a:avLst>
            <a:gd name="adj1" fmla="val -62500"/>
            <a:gd name="adj2" fmla="val 2083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76200" tIns="76200" rIns="76200" bIns="76200" numCol="1" spcCol="1270" rtlCol="1" anchor="t" anchorCtr="0">
          <a:noAutofit/>
        </a:bodyPr>
        <a:lstStyle/>
        <a:p>
          <a:pPr lvl="0" algn="l" defTabSz="1066800" rtl="1">
            <a:lnSpc>
              <a:spcPct val="90000"/>
            </a:lnSpc>
            <a:spcBef>
              <a:spcPct val="0"/>
            </a:spcBef>
            <a:spcAft>
              <a:spcPct val="35000"/>
            </a:spcAft>
          </a:pPr>
          <a:r>
            <a:rPr lang="he-IL" sz="2400" kern="1200" noProof="0" dirty="0">
              <a:latin typeface="Tahoma" panose="020B0604030504040204" pitchFamily="34" charset="0"/>
              <a:ea typeface="Tahoma" panose="020B0604030504040204" pitchFamily="34" charset="0"/>
              <a:cs typeface="Tahoma" panose="020B0604030504040204" pitchFamily="34" charset="0"/>
            </a:rPr>
            <a:t>תיאור משימה</a:t>
          </a:r>
        </a:p>
      </dsp:txBody>
      <dsp:txXfrm>
        <a:off x="3048152" y="907677"/>
        <a:ext cx="1330452" cy="2902844"/>
      </dsp:txXfrm>
    </dsp:sp>
    <dsp:sp modelId="{689B834B-0576-4B5D-B813-1B600D181483}">
      <dsp:nvSpPr>
        <dsp:cNvPr id="0" name=""/>
        <dsp:cNvSpPr/>
      </dsp:nvSpPr>
      <dsp:spPr>
        <a:xfrm>
          <a:off x="3048152" y="423733"/>
          <a:ext cx="1523847" cy="48394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rtlCol="1" anchor="ctr" anchorCtr="0">
          <a:noAutofit/>
        </a:bodyPr>
        <a:lstStyle/>
        <a:p>
          <a:pPr lvl="0" algn="ctr" defTabSz="1066800" rtl="1">
            <a:lnSpc>
              <a:spcPct val="90000"/>
            </a:lnSpc>
            <a:spcBef>
              <a:spcPct val="0"/>
            </a:spcBef>
            <a:spcAft>
              <a:spcPct val="35000"/>
            </a:spcAft>
          </a:pPr>
          <a:r>
            <a:rPr lang="he-IL" sz="2400" kern="1200" noProof="0" dirty="0">
              <a:latin typeface="Tahoma" panose="020B0604030504040204" pitchFamily="34" charset="0"/>
              <a:ea typeface="Tahoma" panose="020B0604030504040204" pitchFamily="34" charset="0"/>
              <a:cs typeface="Tahoma" panose="020B0604030504040204" pitchFamily="34" charset="0"/>
            </a:rPr>
            <a:t>שלב 1</a:t>
          </a:r>
        </a:p>
      </dsp:txBody>
      <dsp:txXfrm>
        <a:off x="3048152" y="423733"/>
        <a:ext cx="1523847" cy="483944"/>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תהליך בלוק מחובר הדדית"/>
  <dgm:desc val="השתמש להצגת שלבים רציפים בתהליך. פועל באופן הטוב ביותר עם כמויות קטנות של טקסט ברמה 1 וכמויות בינוניות של טקסט ברמה 2."/>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0897" y="4"/>
            <a:ext cx="2971800" cy="458788"/>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3718" y="0"/>
            <a:ext cx="2971800" cy="458788"/>
          </a:xfrm>
          <a:prstGeom prst="rect">
            <a:avLst/>
          </a:prstGeom>
        </p:spPr>
        <p:txBody>
          <a:bodyPr vert="horz" lIns="91440" tIns="45720" rIns="91440" bIns="45720" rtlCol="1"/>
          <a:lstStyle>
            <a:lvl1pPr algn="r" rtl="1">
              <a:defRPr sz="1200"/>
            </a:lvl1pPr>
          </a:lstStyle>
          <a:p>
            <a:pPr algn="l" rtl="1"/>
            <a:fld id="{E981EFAC-D30B-4CF3-BA65-7FE747B4D0FE}" type="datetime1">
              <a:rPr lang="he-IL" smtClean="0">
                <a:latin typeface="Tahoma" panose="020B0604030504040204" pitchFamily="34" charset="0"/>
                <a:ea typeface="Tahoma" panose="020B0604030504040204" pitchFamily="34" charset="0"/>
                <a:cs typeface="Tahoma" panose="020B0604030504040204" pitchFamily="34" charset="0"/>
              </a:rPr>
              <a:pPr algn="l" rtl="1"/>
              <a:t>כ"ו/חשון/תשע"ט</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0897" y="8674584"/>
            <a:ext cx="2971800" cy="458787"/>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3718" y="8685213"/>
            <a:ext cx="2971800" cy="458787"/>
          </a:xfrm>
          <a:prstGeom prst="rect">
            <a:avLst/>
          </a:prstGeom>
        </p:spPr>
        <p:txBody>
          <a:bodyPr vert="horz" lIns="91440" tIns="45720" rIns="91440" bIns="45720" rtlCol="1" anchor="b"/>
          <a:lstStyle>
            <a:lvl1pPr algn="r" rtl="1">
              <a:defRPr sz="1200"/>
            </a:lvl1pPr>
          </a:lstStyle>
          <a:p>
            <a:pPr algn="l" rtl="1"/>
            <a:fld id="{7E6B3739-9081-478F-812E-AE7CE140632E}"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0903"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371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554FD734-06E3-4B55-AE54-A5CD25EA36C8}" type="datetime1">
              <a:rPr lang="he-IL" smtClean="0"/>
              <a:pPr/>
              <a:t>כ"ו/חשון/תשע"ט</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0903"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3717"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560CF8BB-EBC7-4B8F-9632-A5A136FBB880}" type="slidenum">
              <a:rPr lang="he-IL" smtClean="0"/>
              <a:pPr/>
              <a:t>‹#›</a:t>
            </a:fld>
            <a:endParaRPr lang="he-IL"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rtl="1"/>
            <a:fld id="{560CF8BB-EBC7-4B8F-9632-A5A136FBB880}" type="slidenum">
              <a:rPr lang="he-IL" smtClean="0"/>
              <a:t>1</a:t>
            </a:fld>
            <a:endParaRPr lang="he-IL" dirty="0"/>
          </a:p>
        </p:txBody>
      </p:sp>
    </p:spTree>
    <p:extLst>
      <p:ext uri="{BB962C8B-B14F-4D97-AF65-F5344CB8AC3E}">
        <p14:creationId xmlns:p14="http://schemas.microsoft.com/office/powerpoint/2010/main" val="310508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935163" y="328613"/>
            <a:ext cx="3195637" cy="1798637"/>
          </a:xfrm>
        </p:spPr>
      </p:sp>
      <p:sp>
        <p:nvSpPr>
          <p:cNvPr id="3" name="מציין מיקום של הערות 2"/>
          <p:cNvSpPr>
            <a:spLocks noGrp="1"/>
          </p:cNvSpPr>
          <p:nvPr>
            <p:ph type="body" idx="1"/>
          </p:nvPr>
        </p:nvSpPr>
        <p:spPr>
          <a:xfrm>
            <a:off x="701039" y="2305540"/>
            <a:ext cx="5969312" cy="6293630"/>
          </a:xfrm>
        </p:spPr>
        <p:txBody>
          <a:bodyPr/>
          <a:lstStyle/>
          <a:p>
            <a:endParaRPr lang="he-IL" sz="1800" u="sng" dirty="0">
              <a:latin typeface="Arial" pitchFamily="34" charset="0"/>
              <a:ea typeface="Arial Unicode MS" panose="020B0604020202020204" pitchFamily="34" charset="-128"/>
            </a:endParaRPr>
          </a:p>
        </p:txBody>
      </p:sp>
      <p:sp>
        <p:nvSpPr>
          <p:cNvPr id="4" name="מציין מיקום של מספר שקופית 3"/>
          <p:cNvSpPr>
            <a:spLocks noGrp="1"/>
          </p:cNvSpPr>
          <p:nvPr>
            <p:ph type="sldNum" sz="quarter" idx="10"/>
          </p:nvPr>
        </p:nvSpPr>
        <p:spPr/>
        <p:txBody>
          <a:bodyPr/>
          <a:lstStyle/>
          <a:p>
            <a:fld id="{2E1599BA-762A-440C-BB9D-596C3D3E2EED}" type="slidenum">
              <a:rPr lang="he-IL" smtClean="0"/>
              <a:pPr/>
              <a:t>32</a:t>
            </a:fld>
            <a:endParaRPr lang="he-IL" dirty="0"/>
          </a:p>
        </p:txBody>
      </p:sp>
    </p:spTree>
    <p:extLst>
      <p:ext uri="{BB962C8B-B14F-4D97-AF65-F5344CB8AC3E}">
        <p14:creationId xmlns:p14="http://schemas.microsoft.com/office/powerpoint/2010/main" val="57476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60CF8BB-EBC7-4B8F-9632-A5A136FBB880}" type="slidenum">
              <a:rPr lang="he-IL" smtClean="0"/>
              <a:pPr/>
              <a:t>38</a:t>
            </a:fld>
            <a:endParaRPr lang="he-IL" dirty="0"/>
          </a:p>
        </p:txBody>
      </p:sp>
    </p:spTree>
    <p:extLst>
      <p:ext uri="{BB962C8B-B14F-4D97-AF65-F5344CB8AC3E}">
        <p14:creationId xmlns:p14="http://schemas.microsoft.com/office/powerpoint/2010/main" val="341799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60CF8BB-EBC7-4B8F-9632-A5A136FBB880}" type="slidenum">
              <a:rPr lang="he-IL" smtClean="0"/>
              <a:pPr/>
              <a:t>102</a:t>
            </a:fld>
            <a:endParaRPr lang="he-IL" dirty="0"/>
          </a:p>
        </p:txBody>
      </p:sp>
    </p:spTree>
    <p:extLst>
      <p:ext uri="{BB962C8B-B14F-4D97-AF65-F5344CB8AC3E}">
        <p14:creationId xmlns:p14="http://schemas.microsoft.com/office/powerpoint/2010/main" val="2694796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60CF8BB-EBC7-4B8F-9632-A5A136FBB880}" type="slidenum">
              <a:rPr lang="he-IL" smtClean="0"/>
              <a:pPr/>
              <a:t>103</a:t>
            </a:fld>
            <a:endParaRPr lang="he-IL" dirty="0"/>
          </a:p>
        </p:txBody>
      </p:sp>
    </p:spTree>
    <p:extLst>
      <p:ext uri="{BB962C8B-B14F-4D97-AF65-F5344CB8AC3E}">
        <p14:creationId xmlns:p14="http://schemas.microsoft.com/office/powerpoint/2010/main" val="206806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60CF8BB-EBC7-4B8F-9632-A5A136FBB880}" type="slidenum">
              <a:rPr lang="he-IL" smtClean="0"/>
              <a:pPr/>
              <a:t>104</a:t>
            </a:fld>
            <a:endParaRPr lang="he-IL" dirty="0"/>
          </a:p>
        </p:txBody>
      </p:sp>
    </p:spTree>
    <p:extLst>
      <p:ext uri="{BB962C8B-B14F-4D97-AF65-F5344CB8AC3E}">
        <p14:creationId xmlns:p14="http://schemas.microsoft.com/office/powerpoint/2010/main" val="406829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60CF8BB-EBC7-4B8F-9632-A5A136FBB880}" type="slidenum">
              <a:rPr lang="he-IL" smtClean="0"/>
              <a:pPr/>
              <a:t>105</a:t>
            </a:fld>
            <a:endParaRPr lang="he-IL" dirty="0"/>
          </a:p>
        </p:txBody>
      </p:sp>
    </p:spTree>
    <p:extLst>
      <p:ext uri="{BB962C8B-B14F-4D97-AF65-F5344CB8AC3E}">
        <p14:creationId xmlns:p14="http://schemas.microsoft.com/office/powerpoint/2010/main" val="93923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60CF8BB-EBC7-4B8F-9632-A5A136FBB880}" type="slidenum">
              <a:rPr lang="he-IL" smtClean="0"/>
              <a:pPr/>
              <a:t>106</a:t>
            </a:fld>
            <a:endParaRPr lang="he-IL" dirty="0"/>
          </a:p>
        </p:txBody>
      </p:sp>
    </p:spTree>
    <p:extLst>
      <p:ext uri="{BB962C8B-B14F-4D97-AF65-F5344CB8AC3E}">
        <p14:creationId xmlns:p14="http://schemas.microsoft.com/office/powerpoint/2010/main" val="4152738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60CF8BB-EBC7-4B8F-9632-A5A136FBB880}" type="slidenum">
              <a:rPr lang="he-IL" smtClean="0"/>
              <a:pPr/>
              <a:t>107</a:t>
            </a:fld>
            <a:endParaRPr lang="he-IL" dirty="0"/>
          </a:p>
        </p:txBody>
      </p:sp>
    </p:spTree>
    <p:extLst>
      <p:ext uri="{BB962C8B-B14F-4D97-AF65-F5344CB8AC3E}">
        <p14:creationId xmlns:p14="http://schemas.microsoft.com/office/powerpoint/2010/main" val="220322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60CF8BB-EBC7-4B8F-9632-A5A136FBB880}" type="slidenum">
              <a:rPr lang="he-IL" smtClean="0"/>
              <a:pPr/>
              <a:t>108</a:t>
            </a:fld>
            <a:endParaRPr lang="he-IL" dirty="0"/>
          </a:p>
        </p:txBody>
      </p:sp>
    </p:spTree>
    <p:extLst>
      <p:ext uri="{BB962C8B-B14F-4D97-AF65-F5344CB8AC3E}">
        <p14:creationId xmlns:p14="http://schemas.microsoft.com/office/powerpoint/2010/main" val="237748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60CF8BB-EBC7-4B8F-9632-A5A136FBB880}" type="slidenum">
              <a:rPr lang="he-IL" smtClean="0"/>
              <a:pPr/>
              <a:t>2</a:t>
            </a:fld>
            <a:endParaRPr lang="he-IL" dirty="0"/>
          </a:p>
        </p:txBody>
      </p:sp>
    </p:spTree>
    <p:extLst>
      <p:ext uri="{BB962C8B-B14F-4D97-AF65-F5344CB8AC3E}">
        <p14:creationId xmlns:p14="http://schemas.microsoft.com/office/powerpoint/2010/main" val="386643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2084388" y="304800"/>
            <a:ext cx="2959100" cy="1665288"/>
          </a:xfrm>
          <a:ln/>
        </p:spPr>
      </p:sp>
      <p:sp>
        <p:nvSpPr>
          <p:cNvPr id="9113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marL="0" indent="0" algn="ctr">
              <a:lnSpc>
                <a:spcPct val="150000"/>
              </a:lnSpc>
              <a:spcBef>
                <a:spcPts val="0"/>
              </a:spcBef>
              <a:buClrTx/>
              <a:buNone/>
              <a:defRPr/>
            </a:pPr>
            <a:r>
              <a:rPr lang="he-IL" sz="1400" b="1" dirty="0" smtClean="0"/>
              <a:t>בקרת תכן מעט על מכון</a:t>
            </a:r>
            <a:r>
              <a:rPr lang="he-IL" sz="1400" b="1" baseline="0" dirty="0" smtClean="0"/>
              <a:t> הבקרה</a:t>
            </a:r>
            <a:endParaRPr lang="he-IL" sz="1400" b="1" dirty="0" smtClean="0"/>
          </a:p>
          <a:p>
            <a:pPr algn="r">
              <a:lnSpc>
                <a:spcPct val="150000"/>
              </a:lnSpc>
              <a:defRPr/>
            </a:pPr>
            <a:r>
              <a:rPr lang="he-IL" dirty="0" smtClean="0"/>
              <a:t>אמור: </a:t>
            </a:r>
            <a:r>
              <a:rPr lang="he-IL" b="0" dirty="0" smtClean="0"/>
              <a:t>לאחר </a:t>
            </a:r>
            <a:r>
              <a:rPr lang="he-IL" b="0" dirty="0"/>
              <a:t>שרשות הרישוי אישרה כי הבקשה תואמת תכניות, הנחיות מרחביות, תקני חניה ותשתיות.</a:t>
            </a:r>
          </a:p>
          <a:p>
            <a:pPr algn="r">
              <a:lnSpc>
                <a:spcPct val="150000"/>
              </a:lnSpc>
              <a:defRPr/>
            </a:pPr>
            <a:r>
              <a:rPr lang="he-IL" b="0" dirty="0"/>
              <a:t>החל מ-2016 יפנה היזם למכון בקרה לקבלת אישורו.  </a:t>
            </a:r>
          </a:p>
          <a:p>
            <a:pPr algn="r">
              <a:lnSpc>
                <a:spcPct val="150000"/>
              </a:lnSpc>
              <a:defRPr/>
            </a:pPr>
            <a:r>
              <a:rPr lang="he-IL" dirty="0"/>
              <a:t>הסבר על מכון הבקרה: </a:t>
            </a:r>
          </a:p>
          <a:p>
            <a:pPr marL="171450" indent="-171450" algn="r">
              <a:lnSpc>
                <a:spcPct val="150000"/>
              </a:lnSpc>
              <a:buFont typeface="Arial" panose="020B0604020202020204" pitchFamily="34" charset="0"/>
              <a:buChar char="•"/>
            </a:pPr>
            <a:r>
              <a:rPr lang="he-IL" b="0" dirty="0"/>
              <a:t>מכון הבקרה יבקר בקשה להיתר לאחר החלטת רשות הרישוי לאשר את הבקשה. בבקרה זו תיבדק התאמה לתקנות ותקנים. </a:t>
            </a:r>
          </a:p>
          <a:p>
            <a:pPr marL="171450" indent="-171450" algn="r">
              <a:lnSpc>
                <a:spcPct val="150000"/>
              </a:lnSpc>
              <a:buFont typeface="Arial" panose="020B0604020202020204" pitchFamily="34" charset="0"/>
              <a:buChar char="•"/>
            </a:pPr>
            <a:r>
              <a:rPr lang="he-IL" altLang="he-IL" b="0" dirty="0"/>
              <a:t>מכון בקרה הינו </a:t>
            </a:r>
            <a:r>
              <a:rPr lang="he-IL" altLang="he-IL" b="0" u="sng" dirty="0"/>
              <a:t>גוף פרטי</a:t>
            </a:r>
            <a:r>
              <a:rPr lang="he-IL" altLang="he-IL" b="0" dirty="0"/>
              <a:t>, מקצועי המוסמך על ידי המדינה </a:t>
            </a:r>
            <a:r>
              <a:rPr lang="he-IL" altLang="he-IL" b="0" u="sng" dirty="0"/>
              <a:t>בהסמכה כפולה </a:t>
            </a:r>
            <a:r>
              <a:rPr lang="he-IL" altLang="he-IL" b="0" dirty="0"/>
              <a:t>על ידי הרשות הלאומית להסמכת מעבדות ועל ידי משרד הפנים. </a:t>
            </a:r>
          </a:p>
          <a:p>
            <a:pPr marL="171450" indent="-171450" algn="r">
              <a:lnSpc>
                <a:spcPct val="150000"/>
              </a:lnSpc>
              <a:buFont typeface="Arial" panose="020B0604020202020204" pitchFamily="34" charset="0"/>
              <a:buChar char="•"/>
            </a:pPr>
            <a:r>
              <a:rPr lang="he-IL" altLang="he-IL" b="0" dirty="0"/>
              <a:t>המכון מבקר את תכן הבניין בשלב הרישוי ובשלב הביצוע</a:t>
            </a:r>
            <a:r>
              <a:rPr lang="he-IL" altLang="he-IL" b="0" dirty="0" smtClean="0"/>
              <a:t>. ומאפשר </a:t>
            </a:r>
            <a:r>
              <a:rPr lang="he-IL" altLang="he-IL" b="0" dirty="0"/>
              <a:t>איחוד הבדיקה </a:t>
            </a:r>
            <a:r>
              <a:rPr lang="he-IL" altLang="he-IL" b="0" u="sng" dirty="0"/>
              <a:t>ותיאום</a:t>
            </a:r>
            <a:r>
              <a:rPr lang="he-IL" altLang="he-IL" b="0" dirty="0"/>
              <a:t> בין דרישות התכן של הגורמים המאשרים. המכון מחליף את הגורמים המאשרים באמצעות בקרים מורשים שיוסמכו על ידם.</a:t>
            </a:r>
            <a:endParaRPr lang="en-US" altLang="he-IL" b="0" dirty="0"/>
          </a:p>
          <a:p>
            <a:pPr marL="171450" indent="-171450" algn="r">
              <a:lnSpc>
                <a:spcPct val="150000"/>
              </a:lnSpc>
              <a:spcBef>
                <a:spcPts val="0"/>
              </a:spcBef>
              <a:buClrTx/>
              <a:buFont typeface="Arial" panose="020B0604020202020204" pitchFamily="34" charset="0"/>
              <a:buChar char="•"/>
              <a:defRPr/>
            </a:pPr>
            <a:r>
              <a:rPr lang="he-IL" b="0" dirty="0"/>
              <a:t>עבור עורך הבקשה, מכון הבקרה ישמש</a:t>
            </a:r>
            <a:r>
              <a:rPr lang="he-IL" b="0" dirty="0" smtClean="0"/>
              <a:t>, </a:t>
            </a:r>
            <a:r>
              <a:rPr lang="en-US" b="0" dirty="0" smtClean="0"/>
              <a:t>ONE </a:t>
            </a:r>
            <a:r>
              <a:rPr lang="en-US" b="0" dirty="0"/>
              <a:t>STOP SHOP</a:t>
            </a:r>
            <a:r>
              <a:rPr lang="he-IL" b="0" dirty="0"/>
              <a:t> המהווה מעין "זרוע" של מהנדס הוועדה. בעוד שכיום (לפני כניסת התיקון לחוק לתוקף)  האזרח נדרש לכתת רגליו לקבלת אישורים מגורמים שונים. ב- 2016  הוא יקבל את כל האישורים הללו במקום אחד</a:t>
            </a:r>
            <a:r>
              <a:rPr lang="en-US" b="0" dirty="0"/>
              <a:t> </a:t>
            </a:r>
            <a:r>
              <a:rPr lang="he-IL" b="0" dirty="0"/>
              <a:t>שהוא מכון הבקרה</a:t>
            </a:r>
            <a:r>
              <a:rPr lang="en-US" b="0" dirty="0"/>
              <a:t> </a:t>
            </a:r>
            <a:r>
              <a:rPr lang="he-IL" b="0" dirty="0"/>
              <a:t>(למעט מקרים חריגים ביותר- שיקבעו ע"י שר הפנים).</a:t>
            </a:r>
          </a:p>
          <a:p>
            <a:pPr marL="171450" indent="-171450" algn="r">
              <a:lnSpc>
                <a:spcPct val="150000"/>
              </a:lnSpc>
              <a:buFont typeface="Arial" panose="020B0604020202020204" pitchFamily="34" charset="0"/>
              <a:buChar char="•"/>
              <a:defRPr/>
            </a:pPr>
            <a:r>
              <a:rPr lang="he-IL" b="0" dirty="0"/>
              <a:t>מכון הבקרה ידאג לבניה בטוחה ואיכותית, יבקר הליכי עבודה, ישפר את אמינות הבקרה, יאפשר להשיג שליטה טובה יותר של פיקוח על הבניה ועוד.</a:t>
            </a:r>
          </a:p>
          <a:p>
            <a:pPr marL="171450" indent="-171450" algn="r">
              <a:lnSpc>
                <a:spcPct val="150000"/>
              </a:lnSpc>
              <a:spcBef>
                <a:spcPts val="0"/>
              </a:spcBef>
              <a:buClrTx/>
              <a:buFont typeface="Arial" panose="020B0604020202020204" pitchFamily="34" charset="0"/>
              <a:buChar char="•"/>
              <a:defRPr/>
            </a:pPr>
            <a:r>
              <a:rPr lang="he-IL" dirty="0"/>
              <a:t>במכון הבקרה יהיו: </a:t>
            </a:r>
            <a:r>
              <a:rPr lang="he-IL" b="0" dirty="0"/>
              <a:t>מומחים- אנשי מקצוע בתחומים כגון: קונסטרוקציה, אינסטלציה, מיזוג אוויר, נגישות וכו' וכן בקרים מורשים שיוסמכו ע"י רשות הכבאות, משרד הבריאות, פיקוד העורף והמשרד להגנת הסביבה.</a:t>
            </a:r>
          </a:p>
          <a:p>
            <a:pPr algn="r">
              <a:lnSpc>
                <a:spcPct val="150000"/>
              </a:lnSpc>
              <a:defRPr/>
            </a:pPr>
            <a:r>
              <a:rPr lang="he-IL" dirty="0"/>
              <a:t>הדגש:</a:t>
            </a:r>
            <a:r>
              <a:rPr lang="he-IL" b="0" dirty="0"/>
              <a:t> כניסת מכוני הבקרה, תביא להשגת איכות ובטיחות בתכן וביצוע של מבנים ותשתיות.</a:t>
            </a:r>
            <a:endParaRPr lang="en-US" dirty="0"/>
          </a:p>
          <a:p>
            <a:pPr algn="r">
              <a:lnSpc>
                <a:spcPct val="150000"/>
              </a:lnSpc>
              <a:defRPr/>
            </a:pPr>
            <a:r>
              <a:rPr lang="he-IL" dirty="0"/>
              <a:t>עבור לשקף הבא.</a:t>
            </a:r>
          </a:p>
          <a:p>
            <a:endParaRPr altLang="he-IL" dirty="0" smtClean="0">
              <a:latin typeface="Calibri" pitchFamily="34" charset="0"/>
              <a:cs typeface="Arial" pitchFamily="34"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CE01BC98-1174-4781-A6D0-01FD9161D88D}" type="slidenum">
              <a:rPr lang="he-IL" altLang="he-IL" smtClean="0">
                <a:solidFill>
                  <a:srgbClr val="000000"/>
                </a:solidFill>
                <a:latin typeface="Calibri" pitchFamily="34" charset="0"/>
              </a:rPr>
              <a:pPr/>
              <a:t>24</a:t>
            </a:fld>
            <a:endParaRPr lang="he-IL" altLang="he-IL" smtClean="0">
              <a:solidFill>
                <a:srgbClr val="000000"/>
              </a:solidFill>
              <a:latin typeface="Calibri" pitchFamily="34" charset="0"/>
            </a:endParaRPr>
          </a:p>
        </p:txBody>
      </p:sp>
    </p:spTree>
    <p:extLst>
      <p:ext uri="{BB962C8B-B14F-4D97-AF65-F5344CB8AC3E}">
        <p14:creationId xmlns:p14="http://schemas.microsoft.com/office/powerpoint/2010/main" val="288987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a:xfrm>
            <a:off x="2020888" y="407988"/>
            <a:ext cx="3124200" cy="1758950"/>
          </a:xfrm>
          <a:ln/>
        </p:spPr>
      </p:sp>
      <p:sp>
        <p:nvSpPr>
          <p:cNvPr id="136195" name="Rectangle 3"/>
          <p:cNvSpPr txBox="1">
            <a:spLocks noGrp="1"/>
          </p:cNvSpPr>
          <p:nvPr>
            <p:ph type="body" idx="1"/>
          </p:nvPr>
        </p:nvSpPr>
        <p:spPr bwMode="auto">
          <a:xfrm>
            <a:off x="347606" y="2046254"/>
            <a:ext cx="6470976" cy="7405088"/>
          </a:xfrm>
          <a:noFill/>
        </p:spPr>
        <p:txBody>
          <a:bodyPr numCol="1">
            <a:prstTxWarp prst="textNoShape">
              <a:avLst/>
            </a:prstTxWarp>
          </a:bodyPr>
          <a:lstStyle/>
          <a:p>
            <a:pPr algn="ctr" rtl="0" eaLnBrk="1"/>
            <a:r>
              <a:rPr lang="he-IL" altLang="he-IL" sz="1400" b="1" dirty="0">
                <a:latin typeface="Calibri" pitchFamily="34" charset="0"/>
                <a:cs typeface="Arial" pitchFamily="34" charset="0"/>
              </a:rPr>
              <a:t>תהליך ההיתר</a:t>
            </a:r>
            <a:endParaRPr lang="en-US" altLang="he-IL" sz="1400" b="1" dirty="0">
              <a:latin typeface="Calibri" pitchFamily="34" charset="0"/>
              <a:cs typeface="Arial" pitchFamily="34" charset="0"/>
            </a:endParaRPr>
          </a:p>
          <a:p>
            <a:r>
              <a:rPr lang="he-IL" b="1" u="none" kern="1200" baseline="0" dirty="0">
                <a:effectLst/>
                <a:latin typeface="Arial Unicode MS" panose="020B0604020202020204" pitchFamily="34" charset="-128"/>
                <a:ea typeface="Arial Unicode MS" panose="020B0604020202020204" pitchFamily="34" charset="-128"/>
              </a:rPr>
              <a:t>1. עורך הבקשה להיתר-</a:t>
            </a:r>
          </a:p>
          <a:p>
            <a:r>
              <a:rPr lang="he-IL" dirty="0"/>
              <a:t>    ממלא פרטים במערכת המקוונת ומצרף: את הבקשה להיתר שאושרה ונספחים רלוונטיים שנדרשו בתיק המידע</a:t>
            </a:r>
          </a:p>
          <a:p>
            <a:endParaRPr lang="he-IL" kern="1200" baseline="0" dirty="0">
              <a:effectLst/>
              <a:latin typeface="Arial Unicode MS" panose="020B0604020202020204" pitchFamily="34" charset="-128"/>
              <a:ea typeface="Arial Unicode MS" panose="020B0604020202020204" pitchFamily="34" charset="-128"/>
            </a:endParaRPr>
          </a:p>
          <a:p>
            <a:r>
              <a:rPr lang="he-IL" b="1" u="none" kern="1200" baseline="0" dirty="0">
                <a:effectLst/>
                <a:latin typeface="Arial Unicode MS" panose="020B0604020202020204" pitchFamily="34" charset="-128"/>
                <a:ea typeface="Arial Unicode MS" panose="020B0604020202020204" pitchFamily="34" charset="-128"/>
              </a:rPr>
              <a:t>2. מכון הבקרה</a:t>
            </a:r>
          </a:p>
          <a:p>
            <a:pPr marL="174708" indent="-174708">
              <a:buFont typeface="Arial" panose="020B0604020202020204" pitchFamily="34" charset="0"/>
              <a:buChar char="•"/>
            </a:pPr>
            <a:r>
              <a:rPr lang="he-IL" kern="1200" baseline="0" dirty="0">
                <a:effectLst/>
                <a:latin typeface="Arial Unicode MS" panose="020B0604020202020204" pitchFamily="34" charset="-128"/>
                <a:ea typeface="Arial Unicode MS" panose="020B0604020202020204" pitchFamily="34" charset="-128"/>
              </a:rPr>
              <a:t>בודק את הבקשה והנספחים שהוגשו</a:t>
            </a:r>
          </a:p>
          <a:p>
            <a:pPr marL="174708" indent="-174708">
              <a:buFont typeface="Arial" panose="020B0604020202020204" pitchFamily="34" charset="0"/>
              <a:buChar char="•"/>
            </a:pPr>
            <a:r>
              <a:rPr lang="he-IL" b="0" dirty="0"/>
              <a:t>מסכם את הבקשה תוך 30 ימי עבודה ושליחתו לרשות הרישוי ולעורך הבקשה. </a:t>
            </a:r>
            <a:endParaRPr lang="he-IL" b="0" dirty="0">
              <a:latin typeface="Arial" pitchFamily="34" charset="0"/>
              <a:ea typeface="Arial Unicode MS" panose="020B0604020202020204" pitchFamily="34" charset="-128"/>
            </a:endParaRPr>
          </a:p>
          <a:p>
            <a:pPr algn="r">
              <a:lnSpc>
                <a:spcPct val="150000"/>
              </a:lnSpc>
            </a:pPr>
            <a:r>
              <a:rPr lang="he-IL" altLang="he-IL" b="0" dirty="0"/>
              <a:t>מכון הבקרה מאפשר איחוד הבדיקה </a:t>
            </a:r>
            <a:r>
              <a:rPr lang="he-IL" altLang="he-IL" b="0" u="sng" dirty="0"/>
              <a:t>ותיאום</a:t>
            </a:r>
            <a:r>
              <a:rPr lang="he-IL" altLang="he-IL" b="0" dirty="0"/>
              <a:t> בין דרישות התכן של הגורמים המאשרים.</a:t>
            </a:r>
            <a:endParaRPr lang="en-US" altLang="he-IL" b="0" dirty="0"/>
          </a:p>
          <a:p>
            <a:pPr algn="r">
              <a:lnSpc>
                <a:spcPct val="150000"/>
              </a:lnSpc>
              <a:buFont typeface="Arial" pitchFamily="34" charset="0"/>
              <a:buNone/>
            </a:pPr>
            <a:r>
              <a:rPr lang="he-IL" altLang="he-IL" b="0" dirty="0"/>
              <a:t>המכון מחליף את הגורמים המאשרים באמצעות בקרים מורשים שיוסמכו על ידם</a:t>
            </a:r>
            <a:r>
              <a:rPr lang="he-IL" altLang="he-IL" b="0" baseline="0" dirty="0"/>
              <a:t> ומ</a:t>
            </a:r>
            <a:r>
              <a:rPr lang="he-IL" b="0" dirty="0"/>
              <a:t>שמש,</a:t>
            </a:r>
            <a:r>
              <a:rPr lang="en-US" b="0" dirty="0"/>
              <a:t>ONE STOP SHOP</a:t>
            </a:r>
            <a:r>
              <a:rPr lang="he-IL" b="0" dirty="0"/>
              <a:t> .</a:t>
            </a:r>
            <a:endParaRPr lang="he-IL" altLang="en-US" b="0" dirty="0">
              <a:solidFill>
                <a:schemeClr val="tx1"/>
              </a:solidFill>
              <a:latin typeface="Arial" pitchFamily="34" charset="0"/>
            </a:endParaRPr>
          </a:p>
          <a:p>
            <a:pPr marL="0" lvl="1" defTabSz="931774">
              <a:defRPr/>
            </a:pPr>
            <a:endParaRPr lang="he-IL" altLang="en-US" b="0" dirty="0">
              <a:solidFill>
                <a:schemeClr val="tx1"/>
              </a:solidFill>
              <a:latin typeface="Arial" pitchFamily="34" charset="0"/>
            </a:endParaRPr>
          </a:p>
          <a:p>
            <a:pPr marL="0" lvl="1" defTabSz="931774">
              <a:defRPr/>
            </a:pPr>
            <a:endParaRPr lang="he-IL" kern="1200" baseline="0" dirty="0">
              <a:effectLst/>
              <a:latin typeface="Arial Unicode MS" panose="020B0604020202020204" pitchFamily="34" charset="-128"/>
              <a:ea typeface="Arial Unicode MS" panose="020B0604020202020204" pitchFamily="34" charset="-128"/>
            </a:endParaRPr>
          </a:p>
          <a:p>
            <a:endParaRPr lang="en-US" altLang="en-US" dirty="0">
              <a:latin typeface="Calibri" pitchFamily="34" charset="0"/>
              <a:cs typeface="Arial" pitchFamily="34" charset="0"/>
            </a:endParaRPr>
          </a:p>
        </p:txBody>
      </p:sp>
    </p:spTree>
    <p:extLst>
      <p:ext uri="{BB962C8B-B14F-4D97-AF65-F5344CB8AC3E}">
        <p14:creationId xmlns:p14="http://schemas.microsoft.com/office/powerpoint/2010/main" val="175298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935163" y="328613"/>
            <a:ext cx="3195637" cy="1798637"/>
          </a:xfrm>
        </p:spPr>
      </p:sp>
      <p:sp>
        <p:nvSpPr>
          <p:cNvPr id="3" name="מציין מיקום של הערות 2"/>
          <p:cNvSpPr>
            <a:spLocks noGrp="1"/>
          </p:cNvSpPr>
          <p:nvPr>
            <p:ph type="body" idx="1"/>
          </p:nvPr>
        </p:nvSpPr>
        <p:spPr>
          <a:xfrm>
            <a:off x="701039" y="2305540"/>
            <a:ext cx="5969312" cy="6293630"/>
          </a:xfrm>
        </p:spPr>
        <p:txBody>
          <a:bodyPr/>
          <a:lstStyle/>
          <a:p>
            <a:pPr algn="ctr">
              <a:lnSpc>
                <a:spcPct val="150000"/>
              </a:lnSpc>
            </a:pPr>
            <a:r>
              <a:rPr lang="he-IL" sz="1400" b="1" dirty="0">
                <a:latin typeface="Arial" pitchFamily="34" charset="0"/>
                <a:ea typeface="Arial Unicode MS" panose="020B0604020202020204" pitchFamily="34" charset="-128"/>
              </a:rPr>
              <a:t>תנאים לתחילת עבודה</a:t>
            </a:r>
          </a:p>
          <a:p>
            <a:pPr>
              <a:spcBef>
                <a:spcPts val="408"/>
              </a:spcBef>
              <a:spcAft>
                <a:spcPts val="408"/>
              </a:spcAft>
            </a:pPr>
            <a:r>
              <a:rPr lang="he-IL" sz="1400" b="1" dirty="0">
                <a:latin typeface="Arial" pitchFamily="34" charset="0"/>
                <a:ea typeface="Arial Unicode MS" panose="020B0604020202020204" pitchFamily="34" charset="-128"/>
              </a:rPr>
              <a:t>לצורך קבלת אישור תחילת עבודות יפנה האחראי לביקורת על הביצוע לרשות הרישוי ויצרף:</a:t>
            </a:r>
          </a:p>
          <a:p>
            <a:pPr marL="349415" indent="-349415">
              <a:spcBef>
                <a:spcPts val="408"/>
              </a:spcBef>
              <a:spcAft>
                <a:spcPts val="408"/>
              </a:spcAft>
              <a:buFont typeface="+mj-lt"/>
              <a:buAutoNum type="arabicPeriod"/>
            </a:pPr>
            <a:r>
              <a:rPr lang="he-IL" sz="1400" dirty="0">
                <a:latin typeface="Arial" pitchFamily="34" charset="0"/>
                <a:ea typeface="Arial Unicode MS" panose="020B0604020202020204" pitchFamily="34" charset="-128"/>
              </a:rPr>
              <a:t>מס' ההיתר שהתקבל</a:t>
            </a:r>
          </a:p>
          <a:p>
            <a:pPr marL="349415" indent="-349415">
              <a:spcBef>
                <a:spcPts val="408"/>
              </a:spcBef>
              <a:spcAft>
                <a:spcPts val="408"/>
              </a:spcAft>
              <a:buFont typeface="+mj-lt"/>
              <a:buAutoNum type="arabicPeriod"/>
            </a:pPr>
            <a:r>
              <a:rPr lang="he-IL" sz="1400" dirty="0">
                <a:latin typeface="Arial" pitchFamily="34" charset="0"/>
                <a:ea typeface="Arial Unicode MS" panose="020B0604020202020204" pitchFamily="34" charset="-128"/>
              </a:rPr>
              <a:t>אישור התקשרות עם מכון הבקרה לבקרת הביצוע</a:t>
            </a:r>
          </a:p>
          <a:p>
            <a:pPr marL="349415" indent="-349415">
              <a:spcBef>
                <a:spcPts val="408"/>
              </a:spcBef>
              <a:spcAft>
                <a:spcPts val="408"/>
              </a:spcAft>
              <a:buFont typeface="+mj-lt"/>
              <a:buAutoNum type="arabicPeriod"/>
            </a:pPr>
            <a:r>
              <a:rPr lang="he-IL" sz="1400" dirty="0">
                <a:latin typeface="Arial" pitchFamily="34" charset="0"/>
                <a:ea typeface="Arial Unicode MS" panose="020B0604020202020204" pitchFamily="34" charset="-128"/>
              </a:rPr>
              <a:t>נספחים וצרופות שנקבע בהיתר שיש להגישם בשלב זה</a:t>
            </a:r>
          </a:p>
          <a:p>
            <a:pPr marL="349415" indent="-349415">
              <a:spcBef>
                <a:spcPts val="408"/>
              </a:spcBef>
              <a:spcAft>
                <a:spcPts val="408"/>
              </a:spcAft>
              <a:buFont typeface="+mj-lt"/>
              <a:buAutoNum type="arabicPeriod"/>
            </a:pPr>
            <a:r>
              <a:rPr lang="he-IL" sz="1400" dirty="0">
                <a:latin typeface="Arial" pitchFamily="34" charset="0"/>
                <a:ea typeface="Arial Unicode MS" panose="020B0604020202020204" pitchFamily="34" charset="-128"/>
              </a:rPr>
              <a:t>קובץ מפת מדידה ובו מסומן מתווה הבניין בצירוף אישור מודד מוסמך בדבר סימון מתווה הבניין במגרש.</a:t>
            </a:r>
          </a:p>
          <a:p>
            <a:pPr marL="349415" indent="-349415">
              <a:spcBef>
                <a:spcPts val="408"/>
              </a:spcBef>
              <a:spcAft>
                <a:spcPts val="408"/>
              </a:spcAft>
              <a:buFont typeface="+mj-lt"/>
              <a:buAutoNum type="arabicPeriod"/>
            </a:pPr>
            <a:r>
              <a:rPr lang="he-IL" sz="1400" dirty="0">
                <a:latin typeface="Arial" pitchFamily="34" charset="0"/>
                <a:ea typeface="Arial Unicode MS" panose="020B0604020202020204" pitchFamily="34" charset="-128"/>
              </a:rPr>
              <a:t>הודעה בדבר מינוי בעלי תפקידים לביצוע העבודה</a:t>
            </a:r>
          </a:p>
          <a:p>
            <a:pPr marL="349415" indent="-349415">
              <a:spcBef>
                <a:spcPts val="408"/>
              </a:spcBef>
              <a:spcAft>
                <a:spcPts val="408"/>
              </a:spcAft>
              <a:buFont typeface="+mj-lt"/>
              <a:buAutoNum type="arabicPeriod"/>
            </a:pPr>
            <a:r>
              <a:rPr lang="he-IL" dirty="0">
                <a:latin typeface="Arial" pitchFamily="34" charset="0"/>
                <a:ea typeface="Arial Unicode MS" panose="020B0604020202020204" pitchFamily="34" charset="-128"/>
              </a:rPr>
              <a:t>יש לצרף קובץ להיתר הבניה, לו"ז משוער לביצוע הפרויקט, </a:t>
            </a:r>
            <a:r>
              <a:rPr lang="he-IL" u="sng" dirty="0">
                <a:latin typeface="Arial" pitchFamily="34" charset="0"/>
                <a:ea typeface="Arial Unicode MS" panose="020B0604020202020204" pitchFamily="34" charset="-128"/>
              </a:rPr>
              <a:t>קובץ מדידה עליו מסומן מתווה הבניין בצירוף אישור מודד מוסמך בדבר סימון מתווה הבניין במגרש עצמו</a:t>
            </a:r>
            <a:r>
              <a:rPr lang="he-IL" dirty="0">
                <a:latin typeface="Arial" pitchFamily="34" charset="0"/>
                <a:ea typeface="Arial Unicode MS" panose="020B0604020202020204" pitchFamily="34" charset="-128"/>
              </a:rPr>
              <a:t>, קובץ תכנית ארגון אתר, אישור אחראי לביקורת על הביצוע כי מולאו התנאים לתחילת עבודות, נספחים שנקבעו בהיתר, רשימת בדיקות מעבדה נדרשות, קובץ תכניות עבודה אדריכליות, קובץ תכניות, אישור התקשרות עם אתר לפינוי פסולת, תכנית ביקורים של מכון הבקרה.</a:t>
            </a:r>
          </a:p>
          <a:p>
            <a:pPr marL="291179" indent="-291179">
              <a:buFont typeface="Arial" panose="020B0604020202020204" pitchFamily="34" charset="0"/>
              <a:buChar char="•"/>
            </a:pPr>
            <a:endParaRPr lang="he-IL" u="sng" dirty="0">
              <a:latin typeface="Arial" pitchFamily="34" charset="0"/>
              <a:ea typeface="Arial Unicode MS" panose="020B0604020202020204" pitchFamily="34" charset="-128"/>
            </a:endParaRPr>
          </a:p>
          <a:p>
            <a:r>
              <a:rPr lang="he-IL" u="sng" dirty="0">
                <a:latin typeface="Arial" pitchFamily="34" charset="0"/>
                <a:ea typeface="Arial Unicode MS" panose="020B0604020202020204" pitchFamily="34" charset="-128"/>
              </a:rPr>
              <a:t>הערה</a:t>
            </a:r>
            <a:r>
              <a:rPr lang="he-IL" dirty="0">
                <a:latin typeface="Arial" pitchFamily="34" charset="0"/>
                <a:ea typeface="Arial Unicode MS" panose="020B0604020202020204" pitchFamily="34" charset="-128"/>
              </a:rPr>
              <a:t>: אישור תחילת עבודות יכלול אישור לחיבור זמני לחשמל ומים לצורך עבודות.</a:t>
            </a:r>
          </a:p>
          <a:p>
            <a:r>
              <a:rPr lang="he-IL" dirty="0">
                <a:latin typeface="Arial" pitchFamily="34" charset="0"/>
                <a:ea typeface="Arial Unicode MS" panose="020B0604020202020204" pitchFamily="34" charset="-128"/>
              </a:rPr>
              <a:t>לאחר קבלת האישור קיימת חובה להציב שלט באתר הבניה.</a:t>
            </a:r>
            <a:endParaRPr lang="he-IL" u="sng" dirty="0">
              <a:latin typeface="Arial" pitchFamily="34" charset="0"/>
              <a:ea typeface="Arial Unicode MS" panose="020B0604020202020204" pitchFamily="34" charset="-128"/>
            </a:endParaRPr>
          </a:p>
        </p:txBody>
      </p:sp>
      <p:sp>
        <p:nvSpPr>
          <p:cNvPr id="4" name="מציין מיקום של מספר שקופית 3"/>
          <p:cNvSpPr>
            <a:spLocks noGrp="1"/>
          </p:cNvSpPr>
          <p:nvPr>
            <p:ph type="sldNum" sz="quarter" idx="10"/>
          </p:nvPr>
        </p:nvSpPr>
        <p:spPr/>
        <p:txBody>
          <a:bodyPr/>
          <a:lstStyle/>
          <a:p>
            <a:fld id="{2E1599BA-762A-440C-BB9D-596C3D3E2EED}" type="slidenum">
              <a:rPr lang="he-IL" smtClean="0"/>
              <a:pPr/>
              <a:t>27</a:t>
            </a:fld>
            <a:endParaRPr lang="he-IL" dirty="0"/>
          </a:p>
        </p:txBody>
      </p:sp>
    </p:spTree>
    <p:extLst>
      <p:ext uri="{BB962C8B-B14F-4D97-AF65-F5344CB8AC3E}">
        <p14:creationId xmlns:p14="http://schemas.microsoft.com/office/powerpoint/2010/main" val="165330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935163" y="328613"/>
            <a:ext cx="3195637" cy="1798637"/>
          </a:xfrm>
        </p:spPr>
      </p:sp>
      <p:sp>
        <p:nvSpPr>
          <p:cNvPr id="3" name="מציין מיקום של הערות 2"/>
          <p:cNvSpPr>
            <a:spLocks noGrp="1"/>
          </p:cNvSpPr>
          <p:nvPr>
            <p:ph type="body" idx="1"/>
          </p:nvPr>
        </p:nvSpPr>
        <p:spPr>
          <a:xfrm>
            <a:off x="701039" y="2305540"/>
            <a:ext cx="5969312" cy="6293630"/>
          </a:xfrm>
        </p:spPr>
        <p:txBody>
          <a:bodyPr/>
          <a:lstStyle/>
          <a:p>
            <a:pPr algn="ctr">
              <a:lnSpc>
                <a:spcPct val="150000"/>
              </a:lnSpc>
            </a:pPr>
            <a:r>
              <a:rPr lang="he-IL" sz="1400" b="1" dirty="0">
                <a:latin typeface="Arial" pitchFamily="34" charset="0"/>
                <a:ea typeface="Arial Unicode MS" panose="020B0604020202020204" pitchFamily="34" charset="-128"/>
              </a:rPr>
              <a:t>תנאים לתחילת עבודה</a:t>
            </a:r>
          </a:p>
          <a:p>
            <a:pPr>
              <a:spcBef>
                <a:spcPts val="408"/>
              </a:spcBef>
              <a:spcAft>
                <a:spcPts val="408"/>
              </a:spcAft>
            </a:pPr>
            <a:r>
              <a:rPr lang="he-IL" sz="1400" b="1" dirty="0">
                <a:latin typeface="Arial" pitchFamily="34" charset="0"/>
                <a:ea typeface="Arial Unicode MS" panose="020B0604020202020204" pitchFamily="34" charset="-128"/>
              </a:rPr>
              <a:t>לצורך קבלת אישור תחילת עבודות יפנה האחראי לביקורת על הביצוע לרשות הרישוי ויצרף:</a:t>
            </a:r>
          </a:p>
          <a:p>
            <a:pPr marL="349415" indent="-349415">
              <a:spcBef>
                <a:spcPts val="408"/>
              </a:spcBef>
              <a:spcAft>
                <a:spcPts val="408"/>
              </a:spcAft>
              <a:buFont typeface="+mj-lt"/>
              <a:buAutoNum type="arabicPeriod"/>
            </a:pPr>
            <a:r>
              <a:rPr lang="he-IL" sz="1400" dirty="0">
                <a:latin typeface="Arial" pitchFamily="34" charset="0"/>
                <a:ea typeface="Arial Unicode MS" panose="020B0604020202020204" pitchFamily="34" charset="-128"/>
              </a:rPr>
              <a:t>מס' ההיתר שהתקבל</a:t>
            </a:r>
          </a:p>
          <a:p>
            <a:pPr marL="349415" indent="-349415">
              <a:spcBef>
                <a:spcPts val="408"/>
              </a:spcBef>
              <a:spcAft>
                <a:spcPts val="408"/>
              </a:spcAft>
              <a:buFont typeface="+mj-lt"/>
              <a:buAutoNum type="arabicPeriod"/>
            </a:pPr>
            <a:r>
              <a:rPr lang="he-IL" sz="1400" dirty="0">
                <a:latin typeface="Arial" pitchFamily="34" charset="0"/>
                <a:ea typeface="Arial Unicode MS" panose="020B0604020202020204" pitchFamily="34" charset="-128"/>
              </a:rPr>
              <a:t>אישור התקשרות עם מכון הבקרה לבקרת הביצוע</a:t>
            </a:r>
          </a:p>
          <a:p>
            <a:pPr marL="349415" indent="-349415">
              <a:spcBef>
                <a:spcPts val="408"/>
              </a:spcBef>
              <a:spcAft>
                <a:spcPts val="408"/>
              </a:spcAft>
              <a:buFont typeface="+mj-lt"/>
              <a:buAutoNum type="arabicPeriod"/>
            </a:pPr>
            <a:r>
              <a:rPr lang="he-IL" sz="1400" dirty="0">
                <a:latin typeface="Arial" pitchFamily="34" charset="0"/>
                <a:ea typeface="Arial Unicode MS" panose="020B0604020202020204" pitchFamily="34" charset="-128"/>
              </a:rPr>
              <a:t>נספחים וצרופות שנקבע בהיתר שיש להגישם בשלב זה</a:t>
            </a:r>
          </a:p>
          <a:p>
            <a:pPr marL="349415" indent="-349415">
              <a:spcBef>
                <a:spcPts val="408"/>
              </a:spcBef>
              <a:spcAft>
                <a:spcPts val="408"/>
              </a:spcAft>
              <a:buFont typeface="+mj-lt"/>
              <a:buAutoNum type="arabicPeriod"/>
            </a:pPr>
            <a:r>
              <a:rPr lang="he-IL" sz="1400" dirty="0">
                <a:latin typeface="Arial" pitchFamily="34" charset="0"/>
                <a:ea typeface="Arial Unicode MS" panose="020B0604020202020204" pitchFamily="34" charset="-128"/>
              </a:rPr>
              <a:t>קובץ מפת מדידה ובו מסומן מתווה הבניין בצירוף אישור מודד מוסמך בדבר סימון מתווה הבניין במגרש.</a:t>
            </a:r>
          </a:p>
          <a:p>
            <a:pPr marL="349415" indent="-349415">
              <a:spcBef>
                <a:spcPts val="408"/>
              </a:spcBef>
              <a:spcAft>
                <a:spcPts val="408"/>
              </a:spcAft>
              <a:buFont typeface="+mj-lt"/>
              <a:buAutoNum type="arabicPeriod"/>
            </a:pPr>
            <a:r>
              <a:rPr lang="he-IL" sz="1400" dirty="0">
                <a:latin typeface="Arial" pitchFamily="34" charset="0"/>
                <a:ea typeface="Arial Unicode MS" panose="020B0604020202020204" pitchFamily="34" charset="-128"/>
              </a:rPr>
              <a:t>הודעה בדבר מינוי בעלי תפקידים לביצוע העבודה</a:t>
            </a:r>
          </a:p>
          <a:p>
            <a:pPr marL="349415" indent="-349415">
              <a:spcBef>
                <a:spcPts val="408"/>
              </a:spcBef>
              <a:spcAft>
                <a:spcPts val="408"/>
              </a:spcAft>
              <a:buFont typeface="+mj-lt"/>
              <a:buAutoNum type="arabicPeriod"/>
            </a:pPr>
            <a:r>
              <a:rPr lang="he-IL" dirty="0">
                <a:latin typeface="Arial" pitchFamily="34" charset="0"/>
                <a:ea typeface="Arial Unicode MS" panose="020B0604020202020204" pitchFamily="34" charset="-128"/>
              </a:rPr>
              <a:t>יש לצרף קובץ להיתר הבניה, לו"ז משוער לביצוע הפרויקט, </a:t>
            </a:r>
            <a:r>
              <a:rPr lang="he-IL" u="sng" dirty="0">
                <a:latin typeface="Arial" pitchFamily="34" charset="0"/>
                <a:ea typeface="Arial Unicode MS" panose="020B0604020202020204" pitchFamily="34" charset="-128"/>
              </a:rPr>
              <a:t>קובץ מדידה עליו מסומן מתווה הבניין בצירוף אישור מודד מוסמך בדבר סימון מתווה הבניין במגרש עצמו</a:t>
            </a:r>
            <a:r>
              <a:rPr lang="he-IL" dirty="0">
                <a:latin typeface="Arial" pitchFamily="34" charset="0"/>
                <a:ea typeface="Arial Unicode MS" panose="020B0604020202020204" pitchFamily="34" charset="-128"/>
              </a:rPr>
              <a:t>, קובץ תכנית ארגון אתר, אישור אחראי לביקורת על הביצוע כי מולאו התנאים לתחילת עבודות, נספחים שנקבעו בהיתר, רשימת בדיקות מעבדה נדרשות, קובץ תכניות עבודה אדריכליות, קובץ תכניות, אישור התקשרות עם אתר לפינוי פסולת, תכנית ביקורים של מכון הבקרה.</a:t>
            </a:r>
          </a:p>
          <a:p>
            <a:pPr marL="291179" indent="-291179">
              <a:buFont typeface="Arial" panose="020B0604020202020204" pitchFamily="34" charset="0"/>
              <a:buChar char="•"/>
            </a:pPr>
            <a:endParaRPr lang="he-IL" u="sng" dirty="0">
              <a:latin typeface="Arial" pitchFamily="34" charset="0"/>
              <a:ea typeface="Arial Unicode MS" panose="020B0604020202020204" pitchFamily="34" charset="-128"/>
            </a:endParaRPr>
          </a:p>
          <a:p>
            <a:r>
              <a:rPr lang="he-IL" u="sng" dirty="0">
                <a:latin typeface="Arial" pitchFamily="34" charset="0"/>
                <a:ea typeface="Arial Unicode MS" panose="020B0604020202020204" pitchFamily="34" charset="-128"/>
              </a:rPr>
              <a:t>הערה</a:t>
            </a:r>
            <a:r>
              <a:rPr lang="he-IL" dirty="0">
                <a:latin typeface="Arial" pitchFamily="34" charset="0"/>
                <a:ea typeface="Arial Unicode MS" panose="020B0604020202020204" pitchFamily="34" charset="-128"/>
              </a:rPr>
              <a:t>: אישור תחילת עבודות יכלול אישור לחיבור זמני לחשמל ומים לצורך עבודות.</a:t>
            </a:r>
          </a:p>
          <a:p>
            <a:r>
              <a:rPr lang="he-IL" dirty="0">
                <a:latin typeface="Arial" pitchFamily="34" charset="0"/>
                <a:ea typeface="Arial Unicode MS" panose="020B0604020202020204" pitchFamily="34" charset="-128"/>
              </a:rPr>
              <a:t>לאחר קבלת האישור קיימת חובה להציב שלט באתר הבניה.</a:t>
            </a:r>
            <a:endParaRPr lang="he-IL" u="sng" dirty="0">
              <a:latin typeface="Arial" pitchFamily="34" charset="0"/>
              <a:ea typeface="Arial Unicode MS" panose="020B0604020202020204" pitchFamily="34" charset="-128"/>
            </a:endParaRPr>
          </a:p>
        </p:txBody>
      </p:sp>
      <p:sp>
        <p:nvSpPr>
          <p:cNvPr id="4" name="מציין מיקום של מספר שקופית 3"/>
          <p:cNvSpPr>
            <a:spLocks noGrp="1"/>
          </p:cNvSpPr>
          <p:nvPr>
            <p:ph type="sldNum" sz="quarter" idx="10"/>
          </p:nvPr>
        </p:nvSpPr>
        <p:spPr/>
        <p:txBody>
          <a:bodyPr/>
          <a:lstStyle/>
          <a:p>
            <a:fld id="{2E1599BA-762A-440C-BB9D-596C3D3E2EED}" type="slidenum">
              <a:rPr lang="he-IL" smtClean="0"/>
              <a:pPr/>
              <a:t>28</a:t>
            </a:fld>
            <a:endParaRPr lang="he-IL" dirty="0"/>
          </a:p>
        </p:txBody>
      </p:sp>
    </p:spTree>
    <p:extLst>
      <p:ext uri="{BB962C8B-B14F-4D97-AF65-F5344CB8AC3E}">
        <p14:creationId xmlns:p14="http://schemas.microsoft.com/office/powerpoint/2010/main" val="202045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935163" y="328613"/>
            <a:ext cx="3195637" cy="1798637"/>
          </a:xfrm>
        </p:spPr>
      </p:sp>
      <p:sp>
        <p:nvSpPr>
          <p:cNvPr id="3" name="מציין מיקום של הערות 2"/>
          <p:cNvSpPr>
            <a:spLocks noGrp="1"/>
          </p:cNvSpPr>
          <p:nvPr>
            <p:ph type="body" idx="1"/>
          </p:nvPr>
        </p:nvSpPr>
        <p:spPr>
          <a:xfrm>
            <a:off x="701039" y="2305540"/>
            <a:ext cx="5969312" cy="6293630"/>
          </a:xfrm>
        </p:spPr>
        <p:txBody>
          <a:bodyPr/>
          <a:lstStyle/>
          <a:p>
            <a:pPr algn="ctr">
              <a:lnSpc>
                <a:spcPct val="150000"/>
              </a:lnSpc>
            </a:pPr>
            <a:r>
              <a:rPr lang="he-IL" sz="1800" b="1" dirty="0">
                <a:latin typeface="Arial" pitchFamily="34" charset="0"/>
                <a:ea typeface="Arial Unicode MS" panose="020B0604020202020204" pitchFamily="34" charset="-128"/>
              </a:rPr>
              <a:t>שלב הביצוע- בקרת הביצוע</a:t>
            </a:r>
            <a:endParaRPr lang="he-IL" sz="1400" dirty="0">
              <a:latin typeface="Arial" pitchFamily="34" charset="0"/>
              <a:ea typeface="Arial Unicode MS" panose="020B0604020202020204" pitchFamily="34" charset="-128"/>
            </a:endParaRPr>
          </a:p>
          <a:p>
            <a:pPr>
              <a:lnSpc>
                <a:spcPct val="200000"/>
              </a:lnSpc>
            </a:pPr>
            <a:r>
              <a:rPr lang="he-IL" sz="1400" b="1" dirty="0">
                <a:solidFill>
                  <a:srgbClr val="0070C0"/>
                </a:solidFill>
                <a:latin typeface="Arial" pitchFamily="34" charset="0"/>
                <a:ea typeface="Arial Unicode MS" panose="020B0604020202020204" pitchFamily="34" charset="-128"/>
                <a:cs typeface="Arial" pitchFamily="34" charset="0"/>
              </a:rPr>
              <a:t>שלב בקרת הביצוע כולל:</a:t>
            </a:r>
          </a:p>
          <a:p>
            <a:pPr marL="349415" indent="-349415">
              <a:lnSpc>
                <a:spcPct val="200000"/>
              </a:lnSpc>
              <a:buFont typeface="+mj-lt"/>
              <a:buAutoNum type="arabicPeriod"/>
            </a:pPr>
            <a:r>
              <a:rPr lang="he-IL" sz="1400" dirty="0">
                <a:solidFill>
                  <a:schemeClr val="bg1">
                    <a:lumMod val="50000"/>
                  </a:schemeClr>
                </a:solidFill>
                <a:latin typeface="Arial" pitchFamily="34" charset="0"/>
                <a:ea typeface="Arial Unicode MS" panose="020B0604020202020204" pitchFamily="34" charset="-128"/>
                <a:cs typeface="Arial" pitchFamily="34" charset="0"/>
              </a:rPr>
              <a:t>מכון בקרה יבצע בקרת ביצוע ע"פ תכנית ביקורים שנקבעה מראש לרבות מעקב אחר בדיקות מעבדה.</a:t>
            </a:r>
          </a:p>
          <a:p>
            <a:pPr marL="349415" indent="-349415">
              <a:lnSpc>
                <a:spcPct val="200000"/>
              </a:lnSpc>
              <a:buFont typeface="+mj-lt"/>
              <a:buAutoNum type="arabicPeriod"/>
            </a:pPr>
            <a:r>
              <a:rPr lang="he-IL" sz="1400" dirty="0">
                <a:solidFill>
                  <a:schemeClr val="bg1">
                    <a:lumMod val="50000"/>
                  </a:schemeClr>
                </a:solidFill>
                <a:latin typeface="Arial" pitchFamily="34" charset="0"/>
                <a:ea typeface="Arial Unicode MS" panose="020B0604020202020204" pitchFamily="34" charset="-128"/>
                <a:cs typeface="Arial" pitchFamily="34" charset="0"/>
              </a:rPr>
              <a:t>פיקוח מטעם הועדה המקומית יבצע בקרה מרחבית, התאמה להיתר הבניה.</a:t>
            </a:r>
          </a:p>
          <a:p>
            <a:pPr marL="349415" indent="-349415" defTabSz="931774">
              <a:lnSpc>
                <a:spcPct val="200000"/>
              </a:lnSpc>
              <a:buFont typeface="+mj-lt"/>
              <a:buAutoNum type="arabicPeriod"/>
              <a:defRPr/>
            </a:pPr>
            <a:r>
              <a:rPr lang="he-IL" sz="1400" dirty="0">
                <a:solidFill>
                  <a:schemeClr val="bg1">
                    <a:lumMod val="50000"/>
                  </a:schemeClr>
                </a:solidFill>
                <a:latin typeface="Arial" pitchFamily="34" charset="0"/>
                <a:ea typeface="Arial Unicode MS" panose="020B0604020202020204" pitchFamily="34" charset="-128"/>
                <a:cs typeface="Arial" pitchFamily="34" charset="0"/>
              </a:rPr>
              <a:t>המתכנן הראשי יגיע מידיי פעם לאתר לבדוק כי מה שתכנן </a:t>
            </a:r>
            <a:r>
              <a:rPr lang="he-IL" sz="1400" dirty="0" err="1">
                <a:solidFill>
                  <a:schemeClr val="bg1">
                    <a:lumMod val="50000"/>
                  </a:schemeClr>
                </a:solidFill>
                <a:latin typeface="Arial" pitchFamily="34" charset="0"/>
                <a:ea typeface="Arial Unicode MS" panose="020B0604020202020204" pitchFamily="34" charset="-128"/>
                <a:cs typeface="Arial" pitchFamily="34" charset="0"/>
              </a:rPr>
              <a:t>מתבצעץ</a:t>
            </a:r>
            <a:endParaRPr lang="he-IL" sz="1400" dirty="0">
              <a:solidFill>
                <a:schemeClr val="bg1">
                  <a:lumMod val="50000"/>
                </a:schemeClr>
              </a:solidFill>
              <a:latin typeface="Arial" pitchFamily="34" charset="0"/>
              <a:ea typeface="Arial Unicode MS" panose="020B0604020202020204" pitchFamily="34" charset="-128"/>
              <a:cs typeface="Arial" pitchFamily="34" charset="0"/>
            </a:endParaRPr>
          </a:p>
          <a:p>
            <a:pPr>
              <a:lnSpc>
                <a:spcPct val="200000"/>
              </a:lnSpc>
            </a:pPr>
            <a:endParaRPr lang="he-IL" sz="1400" dirty="0">
              <a:solidFill>
                <a:schemeClr val="bg1">
                  <a:lumMod val="50000"/>
                </a:schemeClr>
              </a:solidFill>
              <a:latin typeface="Arial" pitchFamily="34" charset="0"/>
              <a:ea typeface="Arial Unicode MS" panose="020B0604020202020204" pitchFamily="34" charset="-128"/>
              <a:cs typeface="Arial" pitchFamily="34" charset="0"/>
            </a:endParaRPr>
          </a:p>
          <a:p>
            <a:endParaRPr lang="he-IL" sz="1400" u="sng" dirty="0">
              <a:latin typeface="Arial" pitchFamily="34" charset="0"/>
              <a:ea typeface="Arial Unicode MS" panose="020B0604020202020204" pitchFamily="34" charset="-128"/>
            </a:endParaRPr>
          </a:p>
        </p:txBody>
      </p:sp>
      <p:sp>
        <p:nvSpPr>
          <p:cNvPr id="4" name="מציין מיקום של מספר שקופית 3"/>
          <p:cNvSpPr>
            <a:spLocks noGrp="1"/>
          </p:cNvSpPr>
          <p:nvPr>
            <p:ph type="sldNum" sz="quarter" idx="10"/>
          </p:nvPr>
        </p:nvSpPr>
        <p:spPr/>
        <p:txBody>
          <a:bodyPr/>
          <a:lstStyle/>
          <a:p>
            <a:fld id="{2E1599BA-762A-440C-BB9D-596C3D3E2EED}" type="slidenum">
              <a:rPr lang="he-IL" smtClean="0"/>
              <a:pPr/>
              <a:t>29</a:t>
            </a:fld>
            <a:endParaRPr lang="he-IL" dirty="0"/>
          </a:p>
        </p:txBody>
      </p:sp>
    </p:spTree>
    <p:extLst>
      <p:ext uri="{BB962C8B-B14F-4D97-AF65-F5344CB8AC3E}">
        <p14:creationId xmlns:p14="http://schemas.microsoft.com/office/powerpoint/2010/main" val="301868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935163" y="328613"/>
            <a:ext cx="3195637" cy="1798637"/>
          </a:xfrm>
        </p:spPr>
      </p:sp>
      <p:sp>
        <p:nvSpPr>
          <p:cNvPr id="3" name="מציין מיקום של הערות 2"/>
          <p:cNvSpPr>
            <a:spLocks noGrp="1"/>
          </p:cNvSpPr>
          <p:nvPr>
            <p:ph type="body" idx="1"/>
          </p:nvPr>
        </p:nvSpPr>
        <p:spPr>
          <a:xfrm>
            <a:off x="701039" y="2305540"/>
            <a:ext cx="5969312" cy="6293630"/>
          </a:xfrm>
        </p:spPr>
        <p:txBody>
          <a:bodyPr/>
          <a:lstStyle/>
          <a:p>
            <a:pPr algn="ctr">
              <a:lnSpc>
                <a:spcPct val="150000"/>
              </a:lnSpc>
            </a:pPr>
            <a:r>
              <a:rPr lang="he-IL" sz="2400" b="1" dirty="0">
                <a:latin typeface="Arial" pitchFamily="34" charset="0"/>
                <a:ea typeface="Arial Unicode MS" panose="020B0604020202020204" pitchFamily="34" charset="-128"/>
              </a:rPr>
              <a:t>שלב הביצוע- תעודת גמר</a:t>
            </a:r>
            <a:endParaRPr lang="he-IL" sz="1800" dirty="0">
              <a:latin typeface="Arial" pitchFamily="34" charset="0"/>
              <a:ea typeface="Arial Unicode MS" panose="020B0604020202020204" pitchFamily="34" charset="-128"/>
            </a:endParaRPr>
          </a:p>
          <a:p>
            <a:pPr>
              <a:lnSpc>
                <a:spcPct val="200000"/>
              </a:lnSpc>
            </a:pPr>
            <a:r>
              <a:rPr lang="he-IL" sz="1800" b="1" dirty="0">
                <a:solidFill>
                  <a:srgbClr val="0070C0"/>
                </a:solidFill>
                <a:latin typeface="Arial" pitchFamily="34" charset="0"/>
                <a:ea typeface="Arial Unicode MS" panose="020B0604020202020204" pitchFamily="34" charset="-128"/>
                <a:cs typeface="Arial" pitchFamily="34" charset="0"/>
              </a:rPr>
              <a:t>תעודת גמר:</a:t>
            </a:r>
          </a:p>
          <a:p>
            <a:pPr marL="349415" indent="-349415">
              <a:lnSpc>
                <a:spcPct val="200000"/>
              </a:lnSpc>
              <a:buFont typeface="+mj-lt"/>
              <a:buAutoNum type="arabicPeriod"/>
            </a:pPr>
            <a:r>
              <a:rPr lang="he-IL" sz="1800" dirty="0">
                <a:solidFill>
                  <a:schemeClr val="bg1">
                    <a:lumMod val="50000"/>
                  </a:schemeClr>
                </a:solidFill>
                <a:latin typeface="Arial" pitchFamily="34" charset="0"/>
                <a:ea typeface="Arial Unicode MS" panose="020B0604020202020204" pitchFamily="34" charset="-128"/>
                <a:cs typeface="Arial" pitchFamily="34" charset="0"/>
              </a:rPr>
              <a:t>עם סיום העבודות תוגש בקשה לקבלת תעודת גמר- ע"י עורך הבקשה או ע"י האחראי לביקורת על הביצוע.</a:t>
            </a:r>
          </a:p>
          <a:p>
            <a:pPr marL="349415" indent="-349415">
              <a:lnSpc>
                <a:spcPct val="200000"/>
              </a:lnSpc>
              <a:buFont typeface="+mj-lt"/>
              <a:buAutoNum type="arabicPeriod"/>
            </a:pPr>
            <a:r>
              <a:rPr lang="he-IL" sz="1800" dirty="0">
                <a:solidFill>
                  <a:schemeClr val="bg1">
                    <a:lumMod val="50000"/>
                  </a:schemeClr>
                </a:solidFill>
                <a:latin typeface="Arial" pitchFamily="34" charset="0"/>
                <a:ea typeface="Arial Unicode MS" panose="020B0604020202020204" pitchFamily="34" charset="-128"/>
                <a:cs typeface="Arial" pitchFamily="34" charset="0"/>
              </a:rPr>
              <a:t>לבקשה יצורפו: מפת מדידה בגמר הבניה (אלא אם כן קיים פטור ע"י המהנדס), קובץ תכניות עדות (</a:t>
            </a:r>
            <a:r>
              <a:rPr lang="en-US" sz="1800" dirty="0">
                <a:solidFill>
                  <a:schemeClr val="bg1">
                    <a:lumMod val="50000"/>
                  </a:schemeClr>
                </a:solidFill>
                <a:latin typeface="Arial" pitchFamily="34" charset="0"/>
                <a:ea typeface="Arial Unicode MS" panose="020B0604020202020204" pitchFamily="34" charset="-128"/>
                <a:cs typeface="Arial" pitchFamily="34" charset="0"/>
              </a:rPr>
              <a:t>As Made</a:t>
            </a:r>
            <a:r>
              <a:rPr lang="he-IL" sz="1800" dirty="0">
                <a:solidFill>
                  <a:schemeClr val="bg1">
                    <a:lumMod val="50000"/>
                  </a:schemeClr>
                </a:solidFill>
                <a:latin typeface="Arial" pitchFamily="34" charset="0"/>
                <a:ea typeface="Arial Unicode MS" panose="020B0604020202020204" pitchFamily="34" charset="-128"/>
                <a:cs typeface="Arial" pitchFamily="34" charset="0"/>
              </a:rPr>
              <a:t>) של הבניין, אישור האחראי לביקורת על הביצוע כי הבניה בוצעה בהתאם להיתר ומולאו דרישות למתן תעודת גמר, אישור מכון הבקרה ביצוע הבניה, אישור מורשה נגישות.</a:t>
            </a:r>
          </a:p>
          <a:p>
            <a:pPr>
              <a:lnSpc>
                <a:spcPct val="200000"/>
              </a:lnSpc>
            </a:pPr>
            <a:endParaRPr lang="he-IL" sz="1800" dirty="0">
              <a:solidFill>
                <a:schemeClr val="bg1">
                  <a:lumMod val="50000"/>
                </a:schemeClr>
              </a:solidFill>
              <a:latin typeface="Arial" pitchFamily="34" charset="0"/>
              <a:ea typeface="Arial Unicode MS" panose="020B0604020202020204" pitchFamily="34" charset="-128"/>
              <a:cs typeface="Arial" pitchFamily="34" charset="0"/>
            </a:endParaRPr>
          </a:p>
          <a:p>
            <a:endParaRPr lang="he-IL" sz="1800" u="sng" dirty="0">
              <a:latin typeface="Arial" pitchFamily="34" charset="0"/>
              <a:ea typeface="Arial Unicode MS" panose="020B0604020202020204" pitchFamily="34" charset="-128"/>
            </a:endParaRPr>
          </a:p>
        </p:txBody>
      </p:sp>
      <p:sp>
        <p:nvSpPr>
          <p:cNvPr id="4" name="מציין מיקום של מספר שקופית 3"/>
          <p:cNvSpPr>
            <a:spLocks noGrp="1"/>
          </p:cNvSpPr>
          <p:nvPr>
            <p:ph type="sldNum" sz="quarter" idx="10"/>
          </p:nvPr>
        </p:nvSpPr>
        <p:spPr/>
        <p:txBody>
          <a:bodyPr/>
          <a:lstStyle/>
          <a:p>
            <a:fld id="{2E1599BA-762A-440C-BB9D-596C3D3E2EED}" type="slidenum">
              <a:rPr lang="he-IL" smtClean="0"/>
              <a:pPr/>
              <a:t>30</a:t>
            </a:fld>
            <a:endParaRPr lang="he-IL" dirty="0"/>
          </a:p>
        </p:txBody>
      </p:sp>
    </p:spTree>
    <p:extLst>
      <p:ext uri="{BB962C8B-B14F-4D97-AF65-F5344CB8AC3E}">
        <p14:creationId xmlns:p14="http://schemas.microsoft.com/office/powerpoint/2010/main" val="172272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935163" y="328613"/>
            <a:ext cx="3195637" cy="1798637"/>
          </a:xfrm>
        </p:spPr>
      </p:sp>
      <p:sp>
        <p:nvSpPr>
          <p:cNvPr id="3" name="מציין מיקום של הערות 2"/>
          <p:cNvSpPr>
            <a:spLocks noGrp="1"/>
          </p:cNvSpPr>
          <p:nvPr>
            <p:ph type="body" idx="1"/>
          </p:nvPr>
        </p:nvSpPr>
        <p:spPr>
          <a:xfrm>
            <a:off x="701039" y="2305540"/>
            <a:ext cx="5969312" cy="6293630"/>
          </a:xfrm>
        </p:spPr>
        <p:txBody>
          <a:bodyPr/>
          <a:lstStyle/>
          <a:p>
            <a:pPr algn="ctr">
              <a:lnSpc>
                <a:spcPct val="150000"/>
              </a:lnSpc>
            </a:pPr>
            <a:r>
              <a:rPr lang="he-IL" sz="2400" b="1" dirty="0">
                <a:latin typeface="Arial" pitchFamily="34" charset="0"/>
                <a:ea typeface="Arial Unicode MS" panose="020B0604020202020204" pitchFamily="34" charset="-128"/>
              </a:rPr>
              <a:t>שלב הביצוע- תעודת גמר</a:t>
            </a:r>
            <a:endParaRPr lang="he-IL" sz="1800" dirty="0">
              <a:latin typeface="Arial" pitchFamily="34" charset="0"/>
              <a:ea typeface="Arial Unicode MS" panose="020B0604020202020204" pitchFamily="34" charset="-128"/>
            </a:endParaRPr>
          </a:p>
          <a:p>
            <a:pPr>
              <a:lnSpc>
                <a:spcPct val="200000"/>
              </a:lnSpc>
            </a:pPr>
            <a:r>
              <a:rPr lang="he-IL" sz="1800" b="1" dirty="0">
                <a:solidFill>
                  <a:srgbClr val="0070C0"/>
                </a:solidFill>
                <a:latin typeface="Arial" pitchFamily="34" charset="0"/>
                <a:ea typeface="Arial Unicode MS" panose="020B0604020202020204" pitchFamily="34" charset="-128"/>
                <a:cs typeface="Arial" pitchFamily="34" charset="0"/>
              </a:rPr>
              <a:t>תעודת גמר:</a:t>
            </a:r>
          </a:p>
          <a:p>
            <a:pPr marL="349415" indent="-349415">
              <a:lnSpc>
                <a:spcPct val="200000"/>
              </a:lnSpc>
              <a:buFont typeface="+mj-lt"/>
              <a:buAutoNum type="arabicPeriod"/>
            </a:pPr>
            <a:r>
              <a:rPr lang="he-IL" sz="1800" dirty="0">
                <a:solidFill>
                  <a:schemeClr val="bg1">
                    <a:lumMod val="50000"/>
                  </a:schemeClr>
                </a:solidFill>
                <a:latin typeface="Arial" pitchFamily="34" charset="0"/>
                <a:ea typeface="Arial Unicode MS" panose="020B0604020202020204" pitchFamily="34" charset="-128"/>
                <a:cs typeface="Arial" pitchFamily="34" charset="0"/>
              </a:rPr>
              <a:t>עם סיום העבודות תוגש בקשה לקבלת תעודת גמר- ע"י עורך הבקשה או ע"י האחראי לביקורת על הביצוע.</a:t>
            </a:r>
          </a:p>
          <a:p>
            <a:pPr marL="349415" indent="-349415">
              <a:lnSpc>
                <a:spcPct val="200000"/>
              </a:lnSpc>
              <a:buFont typeface="+mj-lt"/>
              <a:buAutoNum type="arabicPeriod"/>
            </a:pPr>
            <a:r>
              <a:rPr lang="he-IL" sz="1800" dirty="0">
                <a:solidFill>
                  <a:schemeClr val="bg1">
                    <a:lumMod val="50000"/>
                  </a:schemeClr>
                </a:solidFill>
                <a:latin typeface="Arial" pitchFamily="34" charset="0"/>
                <a:ea typeface="Arial Unicode MS" panose="020B0604020202020204" pitchFamily="34" charset="-128"/>
                <a:cs typeface="Arial" pitchFamily="34" charset="0"/>
              </a:rPr>
              <a:t>לבקשה יצורפו: מפת מדידה בגמר הבניה (אלא אם כן קיים פטור ע"י המהנדס), קובץ תכניות עדות (</a:t>
            </a:r>
            <a:r>
              <a:rPr lang="en-US" sz="1800" dirty="0">
                <a:solidFill>
                  <a:schemeClr val="bg1">
                    <a:lumMod val="50000"/>
                  </a:schemeClr>
                </a:solidFill>
                <a:latin typeface="Arial" pitchFamily="34" charset="0"/>
                <a:ea typeface="Arial Unicode MS" panose="020B0604020202020204" pitchFamily="34" charset="-128"/>
                <a:cs typeface="Arial" pitchFamily="34" charset="0"/>
              </a:rPr>
              <a:t>As Made</a:t>
            </a:r>
            <a:r>
              <a:rPr lang="he-IL" sz="1800" dirty="0">
                <a:solidFill>
                  <a:schemeClr val="bg1">
                    <a:lumMod val="50000"/>
                  </a:schemeClr>
                </a:solidFill>
                <a:latin typeface="Arial" pitchFamily="34" charset="0"/>
                <a:ea typeface="Arial Unicode MS" panose="020B0604020202020204" pitchFamily="34" charset="-128"/>
                <a:cs typeface="Arial" pitchFamily="34" charset="0"/>
              </a:rPr>
              <a:t>) של הבניין, אישור האחראי לביקורת על הביצוע כי הבניה בוצעה בהתאם להיתר ומולאו דרישות למתן תעודת גמר, אישור מכון הבקרה ביצוע הבניה, אישור מורשה נגישות.</a:t>
            </a:r>
          </a:p>
          <a:p>
            <a:pPr>
              <a:lnSpc>
                <a:spcPct val="200000"/>
              </a:lnSpc>
            </a:pPr>
            <a:endParaRPr lang="he-IL" sz="1800" dirty="0">
              <a:solidFill>
                <a:schemeClr val="bg1">
                  <a:lumMod val="50000"/>
                </a:schemeClr>
              </a:solidFill>
              <a:latin typeface="Arial" pitchFamily="34" charset="0"/>
              <a:ea typeface="Arial Unicode MS" panose="020B0604020202020204" pitchFamily="34" charset="-128"/>
              <a:cs typeface="Arial" pitchFamily="34" charset="0"/>
            </a:endParaRPr>
          </a:p>
          <a:p>
            <a:endParaRPr lang="he-IL" sz="1800" u="sng" dirty="0">
              <a:latin typeface="Arial" pitchFamily="34" charset="0"/>
              <a:ea typeface="Arial Unicode MS" panose="020B0604020202020204" pitchFamily="34" charset="-128"/>
            </a:endParaRPr>
          </a:p>
        </p:txBody>
      </p:sp>
      <p:sp>
        <p:nvSpPr>
          <p:cNvPr id="4" name="מציין מיקום של מספר שקופית 3"/>
          <p:cNvSpPr>
            <a:spLocks noGrp="1"/>
          </p:cNvSpPr>
          <p:nvPr>
            <p:ph type="sldNum" sz="quarter" idx="10"/>
          </p:nvPr>
        </p:nvSpPr>
        <p:spPr/>
        <p:txBody>
          <a:bodyPr/>
          <a:lstStyle/>
          <a:p>
            <a:fld id="{2E1599BA-762A-440C-BB9D-596C3D3E2EED}" type="slidenum">
              <a:rPr lang="he-IL" smtClean="0"/>
              <a:pPr/>
              <a:t>31</a:t>
            </a:fld>
            <a:endParaRPr lang="he-IL" dirty="0"/>
          </a:p>
        </p:txBody>
      </p:sp>
    </p:spTree>
    <p:extLst>
      <p:ext uri="{BB962C8B-B14F-4D97-AF65-F5344CB8AC3E}">
        <p14:creationId xmlns:p14="http://schemas.microsoft.com/office/powerpoint/2010/main" val="3030598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4724400" y="755780"/>
            <a:ext cx="6858000" cy="3200400"/>
          </a:xfrm>
        </p:spPr>
        <p:txBody>
          <a:bodyPr rtlCol="1" anchor="b">
            <a:noAutofit/>
          </a:bodyPr>
          <a:lstStyle>
            <a:lvl1pPr algn="r" rtl="1">
              <a:lnSpc>
                <a:spcPct val="75000"/>
              </a:lnSpc>
              <a:defRPr sz="7400">
                <a:solidFill>
                  <a:schemeClr val="bg1"/>
                </a:solidFill>
              </a:defRPr>
            </a:lvl1pPr>
          </a:lstStyle>
          <a:p>
            <a:pPr rtl="1"/>
            <a:r>
              <a:rPr lang="he-IL" noProof="0" smtClean="0"/>
              <a:t>לחץ כדי לערוך סגנון כותרת של תבנית בסיס</a:t>
            </a:r>
            <a:endParaRPr lang="he-IL" noProof="0" dirty="0"/>
          </a:p>
        </p:txBody>
      </p:sp>
      <p:sp>
        <p:nvSpPr>
          <p:cNvPr id="3" name="כותרת משנה 2"/>
          <p:cNvSpPr>
            <a:spLocks noGrp="1"/>
          </p:cNvSpPr>
          <p:nvPr>
            <p:ph type="subTitle" idx="1"/>
          </p:nvPr>
        </p:nvSpPr>
        <p:spPr>
          <a:xfrm>
            <a:off x="4724400" y="3956180"/>
            <a:ext cx="6858000" cy="1097280"/>
          </a:xfrm>
        </p:spPr>
        <p:txBody>
          <a:bodyPr rtlCol="1">
            <a:normAutofit/>
          </a:bodyPr>
          <a:lstStyle>
            <a:lvl1pPr marL="0" indent="0" algn="r" rtl="1">
              <a:spcBef>
                <a:spcPts val="0"/>
              </a:spcBef>
              <a:buNone/>
              <a:defRPr sz="28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he-IL" noProof="0" smtClean="0"/>
              <a:t>לחץ כדי לערוך סגנון כותרת משנה של תבנית בסיס</a:t>
            </a:r>
            <a:endParaRPr lang="he-IL" noProof="0" dirty="0"/>
          </a:p>
        </p:txBody>
      </p:sp>
      <p:sp>
        <p:nvSpPr>
          <p:cNvPr id="4" name="מציין מיקום של תאריך 3"/>
          <p:cNvSpPr>
            <a:spLocks noGrp="1"/>
          </p:cNvSpPr>
          <p:nvPr>
            <p:ph type="dt" sz="half" idx="10"/>
          </p:nvPr>
        </p:nvSpPr>
        <p:spPr>
          <a:xfrm>
            <a:off x="279479" y="5586761"/>
            <a:ext cx="280731" cy="883759"/>
          </a:xfrm>
        </p:spPr>
        <p:txBody>
          <a:bodyPr rtlCol="1"/>
          <a:lstStyle>
            <a:lvl1pPr algn="r" rtl="1">
              <a:defRPr/>
            </a:lvl1pPr>
          </a:lstStyle>
          <a:p>
            <a:pPr rtl="1"/>
            <a:fld id="{16310EBD-9414-41D6-AF03-5DC986116809}" type="datetime1">
              <a:rPr lang="he-IL" noProof="0" smtClean="0"/>
              <a:t>כ"ו/חשון/תשע"ט</a:t>
            </a:fld>
            <a:endParaRPr lang="he-IL" noProof="0" dirty="0"/>
          </a:p>
        </p:txBody>
      </p:sp>
      <p:sp>
        <p:nvSpPr>
          <p:cNvPr id="5" name="מציין מיקום של כותרת תחתונה 4"/>
          <p:cNvSpPr>
            <a:spLocks noGrp="1"/>
          </p:cNvSpPr>
          <p:nvPr>
            <p:ph type="ftr" sz="quarter" idx="11"/>
          </p:nvPr>
        </p:nvSpPr>
        <p:spPr>
          <a:xfrm>
            <a:off x="279480" y="365125"/>
            <a:ext cx="280730" cy="5139936"/>
          </a:xfrm>
        </p:spPr>
        <p:txBody>
          <a:bodyPr rtlCol="1"/>
          <a:lstStyle>
            <a:lvl1pPr algn="r" rtl="1">
              <a:defRPr/>
            </a:lvl1pPr>
          </a:lstStyle>
          <a:p>
            <a:pPr rtl="1"/>
            <a:r>
              <a:rPr lang="he-IL" noProof="0" dirty="0"/>
              <a:t>הוסף כותרת תחתונה</a:t>
            </a:r>
          </a:p>
        </p:txBody>
      </p:sp>
      <p:sp>
        <p:nvSpPr>
          <p:cNvPr id="6" name="מציין מיקום של מספר שקופית 5"/>
          <p:cNvSpPr>
            <a:spLocks noGrp="1"/>
          </p:cNvSpPr>
          <p:nvPr>
            <p:ph type="sldNum" sz="quarter" idx="12"/>
          </p:nvPr>
        </p:nvSpPr>
        <p:spPr>
          <a:xfrm>
            <a:off x="11156302" y="6268940"/>
            <a:ext cx="722377" cy="201580"/>
          </a:xfrm>
        </p:spPr>
        <p:txBody>
          <a:bodyPr rtlCol="1"/>
          <a:lstStyle>
            <a:lvl1pPr algn="r" rtl="1">
              <a:defRPr/>
            </a:lvl1pPr>
          </a:lstStyle>
          <a:p>
            <a:pPr rtl="1"/>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V="1">
            <a:off x="838200" y="1987419"/>
            <a:ext cx="9372600" cy="4483101"/>
          </a:xfrm>
        </p:spPr>
        <p:txBody>
          <a:bodyPr vert="eaVert" rtlCol="1"/>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של תאריך 3"/>
          <p:cNvSpPr>
            <a:spLocks noGrp="1"/>
          </p:cNvSpPr>
          <p:nvPr>
            <p:ph type="dt" sz="half" idx="10"/>
          </p:nvPr>
        </p:nvSpPr>
        <p:spPr/>
        <p:txBody>
          <a:bodyPr rtlCol="1"/>
          <a:lstStyle/>
          <a:p>
            <a:pPr rtl="1"/>
            <a:fld id="{97B207A0-2A41-4ADC-A2E4-FFA6C3E72CC3}" type="datetime1">
              <a:rPr lang="he-IL" noProof="0" smtClean="0"/>
              <a:t>כ"ו/חשון/תשע"ט</a:t>
            </a:fld>
            <a:endParaRPr lang="he-IL" noProof="0" dirty="0"/>
          </a:p>
        </p:txBody>
      </p:sp>
      <p:sp>
        <p:nvSpPr>
          <p:cNvPr id="5" name="מציין מיקום של כותרת תחתונה 4"/>
          <p:cNvSpPr>
            <a:spLocks noGrp="1"/>
          </p:cNvSpPr>
          <p:nvPr>
            <p:ph type="ftr" sz="quarter" idx="11"/>
          </p:nvPr>
        </p:nvSpPr>
        <p:spPr/>
        <p:txBody>
          <a:bodyPr rtlCol="1"/>
          <a:lstStyle/>
          <a:p>
            <a:pPr rtl="1"/>
            <a:r>
              <a:rPr lang="he-IL" noProof="0" dirty="0"/>
              <a:t>הוסף כותרת תחתונה</a:t>
            </a:r>
          </a:p>
        </p:txBody>
      </p:sp>
      <p:sp>
        <p:nvSpPr>
          <p:cNvPr id="6" name="מציין מיקום של מספר שקופית 5"/>
          <p:cNvSpPr>
            <a:spLocks noGrp="1"/>
          </p:cNvSpPr>
          <p:nvPr>
            <p:ph type="sldNum" sz="quarter" idx="12"/>
          </p:nvPr>
        </p:nvSpPr>
        <p:spPr/>
        <p:txBody>
          <a:bodyPr rtlCol="1"/>
          <a:lstStyle/>
          <a:p>
            <a:pPr rtl="1"/>
            <a:fld id="{E31375A4-56A4-47D6-9801-1991572033F7}" type="slidenum">
              <a:rPr lang="he-IL" noProof="0" smtClean="0"/>
              <a:t>‹#›</a:t>
            </a:fld>
            <a:endParaRPr lang="he-IL"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flipV="1">
            <a:off x="841248" y="380999"/>
            <a:ext cx="2011680" cy="6096001"/>
          </a:xfrm>
        </p:spPr>
        <p:txBody>
          <a:bodyPr vert="eaVert" rtlCol="1"/>
          <a:lstStyle>
            <a:lvl1pPr algn="r" rtl="1">
              <a:defRPr/>
            </a:lvl1pPr>
          </a:lstStyle>
          <a:p>
            <a:pPr rtl="1"/>
            <a:r>
              <a:rPr lang="he-IL" noProof="0" smtClean="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V="1">
            <a:off x="3173892" y="380999"/>
            <a:ext cx="7074859" cy="6096001"/>
          </a:xfrm>
        </p:spPr>
        <p:txBody>
          <a:bodyPr vert="eaVert" rtlCol="1"/>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של תאריך 3"/>
          <p:cNvSpPr>
            <a:spLocks noGrp="1"/>
          </p:cNvSpPr>
          <p:nvPr>
            <p:ph type="dt" sz="half" idx="10"/>
          </p:nvPr>
        </p:nvSpPr>
        <p:spPr/>
        <p:txBody>
          <a:bodyPr rtlCol="1"/>
          <a:lstStyle/>
          <a:p>
            <a:pPr rtl="1"/>
            <a:fld id="{72BBE254-3CB3-461E-A96D-B06FEFC8CDCD}" type="datetime1">
              <a:rPr lang="he-IL" noProof="0" smtClean="0"/>
              <a:t>כ"ו/חשון/תשע"ט</a:t>
            </a:fld>
            <a:endParaRPr lang="he-IL" noProof="0" dirty="0"/>
          </a:p>
        </p:txBody>
      </p:sp>
      <p:sp>
        <p:nvSpPr>
          <p:cNvPr id="5" name="מציין מיקום של כותרת תחתונה 4"/>
          <p:cNvSpPr>
            <a:spLocks noGrp="1"/>
          </p:cNvSpPr>
          <p:nvPr>
            <p:ph type="ftr" sz="quarter" idx="11"/>
          </p:nvPr>
        </p:nvSpPr>
        <p:spPr/>
        <p:txBody>
          <a:bodyPr rtlCol="1"/>
          <a:lstStyle/>
          <a:p>
            <a:pPr rtl="1"/>
            <a:r>
              <a:rPr lang="he-IL" noProof="0" dirty="0"/>
              <a:t>הוסף כותרת תחתונה</a:t>
            </a:r>
          </a:p>
        </p:txBody>
      </p:sp>
      <p:sp>
        <p:nvSpPr>
          <p:cNvPr id="6" name="מציין מיקום של מספר שקופית 5"/>
          <p:cNvSpPr>
            <a:spLocks noGrp="1"/>
          </p:cNvSpPr>
          <p:nvPr>
            <p:ph type="sldNum" sz="quarter" idx="12"/>
          </p:nvPr>
        </p:nvSpPr>
        <p:spPr/>
        <p:txBody>
          <a:bodyPr rtlCol="1"/>
          <a:lstStyle/>
          <a:p>
            <a:pPr rtl="1"/>
            <a:fld id="{E31375A4-56A4-47D6-9801-1991572033F7}" type="slidenum">
              <a:rPr lang="he-IL" noProof="0" smtClean="0"/>
              <a:t>‹#›</a:t>
            </a:fld>
            <a:endParaRPr lang="he-IL"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725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0FD2E3D4-8BE9-4355-91C0-D04557958BBC}" type="datetime8">
              <a:rPr lang="he-IL" smtClean="0"/>
              <a:pPr/>
              <a:t>04 נובמבר 18</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823E7C5-3F38-4873-8912-12308255E93D}" type="slidenum">
              <a:rPr lang="he-IL" smtClean="0"/>
              <a:pPr/>
              <a:t>‹#›</a:t>
            </a:fld>
            <a:endParaRPr lang="he-IL"/>
          </a:p>
        </p:txBody>
      </p:sp>
    </p:spTree>
    <p:extLst>
      <p:ext uri="{BB962C8B-B14F-4D97-AF65-F5344CB8AC3E}">
        <p14:creationId xmlns:p14="http://schemas.microsoft.com/office/powerpoint/2010/main" val="163442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295400"/>
          </a:xfrm>
        </p:spPr>
        <p:txBody>
          <a:bodyPr rtlCol="1"/>
          <a:lstStyle>
            <a:lvl1pPr algn="r" rtl="1">
              <a:defRPr/>
            </a:lvl1pPr>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idx="1"/>
          </p:nvPr>
        </p:nvSpPr>
        <p:spPr>
          <a:xfrm>
            <a:off x="841248" y="1987419"/>
            <a:ext cx="9372600" cy="4483101"/>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של תאריך 3"/>
          <p:cNvSpPr>
            <a:spLocks noGrp="1"/>
          </p:cNvSpPr>
          <p:nvPr>
            <p:ph type="dt" sz="half" idx="10"/>
          </p:nvPr>
        </p:nvSpPr>
        <p:spPr>
          <a:xfrm>
            <a:off x="283464" y="5586761"/>
            <a:ext cx="280731" cy="883759"/>
          </a:xfrm>
        </p:spPr>
        <p:txBody>
          <a:bodyPr rtlCol="1"/>
          <a:lstStyle>
            <a:lvl1pPr algn="r" rtl="1">
              <a:defRPr>
                <a:solidFill>
                  <a:schemeClr val="tx2">
                    <a:lumMod val="65000"/>
                    <a:lumOff val="35000"/>
                  </a:schemeClr>
                </a:solidFill>
              </a:defRPr>
            </a:lvl1pPr>
          </a:lstStyle>
          <a:p>
            <a:pPr rtl="1"/>
            <a:fld id="{EBE2180B-B396-4A51-BA16-840522F43A87}" type="datetime1">
              <a:rPr lang="he-IL" noProof="0" smtClean="0"/>
              <a:t>כ"ו/חשון/תשע"ט</a:t>
            </a:fld>
            <a:endParaRPr lang="he-IL" noProof="0" dirty="0"/>
          </a:p>
        </p:txBody>
      </p:sp>
      <p:sp>
        <p:nvSpPr>
          <p:cNvPr id="5" name="מציין מיקום של כותרת תחתונה 4"/>
          <p:cNvSpPr>
            <a:spLocks noGrp="1"/>
          </p:cNvSpPr>
          <p:nvPr>
            <p:ph type="ftr" sz="quarter" idx="11"/>
          </p:nvPr>
        </p:nvSpPr>
        <p:spPr>
          <a:xfrm>
            <a:off x="283464" y="365125"/>
            <a:ext cx="280730" cy="5139936"/>
          </a:xfrm>
        </p:spPr>
        <p:txBody>
          <a:bodyPr rtlCol="1"/>
          <a:lstStyle>
            <a:lvl1pPr algn="r" rtl="1">
              <a:defRPr>
                <a:solidFill>
                  <a:schemeClr val="tx2">
                    <a:lumMod val="65000"/>
                    <a:lumOff val="35000"/>
                  </a:schemeClr>
                </a:solidFill>
              </a:defRPr>
            </a:lvl1pPr>
          </a:lstStyle>
          <a:p>
            <a:pPr rtl="1"/>
            <a:r>
              <a:rPr lang="he-IL" noProof="0" dirty="0"/>
              <a:t>הוסף כותרת תחתונה</a:t>
            </a:r>
          </a:p>
        </p:txBody>
      </p:sp>
      <p:sp>
        <p:nvSpPr>
          <p:cNvPr id="6" name="מציין מיקום של מספר שקופית 5"/>
          <p:cNvSpPr>
            <a:spLocks noGrp="1"/>
          </p:cNvSpPr>
          <p:nvPr>
            <p:ph type="sldNum" sz="quarter" idx="12"/>
          </p:nvPr>
        </p:nvSpPr>
        <p:spPr>
          <a:xfrm>
            <a:off x="11155680" y="6268940"/>
            <a:ext cx="722377" cy="201580"/>
          </a:xfrm>
        </p:spPr>
        <p:txBody>
          <a:bodyPr rtlCol="1"/>
          <a:lstStyle>
            <a:lvl1pPr algn="r" rtl="1">
              <a:defRPr>
                <a:solidFill>
                  <a:schemeClr val="tx2">
                    <a:lumMod val="65000"/>
                    <a:lumOff val="35000"/>
                  </a:schemeClr>
                </a:solidFill>
              </a:defRPr>
            </a:lvl1pPr>
          </a:lstStyle>
          <a:p>
            <a:pPr rtl="1"/>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895600" y="822960"/>
            <a:ext cx="8686800" cy="2011680"/>
          </a:xfrm>
        </p:spPr>
        <p:txBody>
          <a:bodyPr rtlCol="1" anchor="b">
            <a:normAutofit/>
          </a:bodyPr>
          <a:lstStyle>
            <a:lvl1pPr algn="r" rtl="1">
              <a:lnSpc>
                <a:spcPct val="70000"/>
              </a:lnSpc>
              <a:defRPr sz="6600"/>
            </a:lvl1pPr>
          </a:lstStyle>
          <a:p>
            <a:pPr rtl="1"/>
            <a:r>
              <a:rPr lang="he-IL" noProof="0" smtClean="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2895600" y="2834640"/>
            <a:ext cx="8686800" cy="1097280"/>
          </a:xfrm>
        </p:spPr>
        <p:txBody>
          <a:bodyPr rtlCol="1">
            <a:normAutofit/>
          </a:bodyPr>
          <a:lstStyle>
            <a:lvl1pPr marL="0" indent="0" algn="r" rtl="1">
              <a:spcBef>
                <a:spcPts val="0"/>
              </a:spcBef>
              <a:buNone/>
              <a:defRPr sz="2800"/>
            </a:lvl1pPr>
            <a:lvl2pPr marL="457200" indent="0" algn="r" rtl="1">
              <a:buNone/>
              <a:defRPr sz="2000"/>
            </a:lvl2pPr>
            <a:lvl3pPr marL="914400" indent="0" algn="r" rtl="1">
              <a:buNone/>
              <a:defRPr sz="18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lvl="0" rtl="1"/>
            <a:r>
              <a:rPr lang="he-IL" noProof="0" smtClean="0"/>
              <a:t>ערוך סגנונות טקסט של תבנית בסיס</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295400"/>
          </a:xfrm>
        </p:spPr>
        <p:txBody>
          <a:bodyPr rtlCol="1"/>
          <a:lstStyle>
            <a:lvl1pPr algn="r" rtl="1">
              <a:defRPr/>
            </a:lvl1pPr>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sz="half" idx="1"/>
          </p:nvPr>
        </p:nvSpPr>
        <p:spPr>
          <a:xfrm>
            <a:off x="841248" y="1981200"/>
            <a:ext cx="4572000" cy="448056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תוכן 3"/>
          <p:cNvSpPr>
            <a:spLocks noGrp="1"/>
          </p:cNvSpPr>
          <p:nvPr>
            <p:ph sz="half" idx="2"/>
          </p:nvPr>
        </p:nvSpPr>
        <p:spPr>
          <a:xfrm>
            <a:off x="5641848" y="1981200"/>
            <a:ext cx="4572000" cy="448056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5" name="מציין מיקום של תאריך 4"/>
          <p:cNvSpPr>
            <a:spLocks noGrp="1"/>
          </p:cNvSpPr>
          <p:nvPr>
            <p:ph type="dt" sz="half" idx="10"/>
          </p:nvPr>
        </p:nvSpPr>
        <p:spPr>
          <a:xfrm>
            <a:off x="283464" y="5586761"/>
            <a:ext cx="280731" cy="883759"/>
          </a:xfrm>
        </p:spPr>
        <p:txBody>
          <a:bodyPr rtlCol="1"/>
          <a:lstStyle>
            <a:lvl1pPr algn="r" rtl="1">
              <a:defRPr/>
            </a:lvl1pPr>
          </a:lstStyle>
          <a:p>
            <a:pPr rtl="1"/>
            <a:fld id="{3FEDF824-0A43-4D22-BFB6-A4616D9909F3}" type="datetime1">
              <a:rPr lang="he-IL" noProof="0" smtClean="0"/>
              <a:t>כ"ו/חשון/תשע"ט</a:t>
            </a:fld>
            <a:endParaRPr lang="he-IL" noProof="0" dirty="0"/>
          </a:p>
        </p:txBody>
      </p:sp>
      <p:sp>
        <p:nvSpPr>
          <p:cNvPr id="6" name="מציין מיקום של כותרת תחתונה 5"/>
          <p:cNvSpPr>
            <a:spLocks noGrp="1"/>
          </p:cNvSpPr>
          <p:nvPr>
            <p:ph type="ftr" sz="quarter" idx="11"/>
          </p:nvPr>
        </p:nvSpPr>
        <p:spPr>
          <a:xfrm>
            <a:off x="283464" y="365125"/>
            <a:ext cx="280730" cy="5139936"/>
          </a:xfrm>
        </p:spPr>
        <p:txBody>
          <a:bodyPr rtlCol="1"/>
          <a:lstStyle>
            <a:lvl1pPr algn="r" rtl="1">
              <a:defRPr/>
            </a:lvl1pPr>
          </a:lstStyle>
          <a:p>
            <a:pPr rtl="1"/>
            <a:r>
              <a:rPr lang="he-IL" noProof="0" dirty="0"/>
              <a:t>הוסף כותרת תחתונה</a:t>
            </a:r>
          </a:p>
        </p:txBody>
      </p:sp>
      <p:sp>
        <p:nvSpPr>
          <p:cNvPr id="7" name="מציין מיקום של מספר שקופית 6"/>
          <p:cNvSpPr>
            <a:spLocks noGrp="1"/>
          </p:cNvSpPr>
          <p:nvPr>
            <p:ph type="sldNum" sz="quarter" idx="12"/>
          </p:nvPr>
        </p:nvSpPr>
        <p:spPr>
          <a:xfrm>
            <a:off x="11155680" y="6268940"/>
            <a:ext cx="722377" cy="201580"/>
          </a:xfrm>
        </p:spPr>
        <p:txBody>
          <a:bodyPr rtlCol="1"/>
          <a:lstStyle>
            <a:lvl1pPr algn="r" rtl="1">
              <a:defRPr/>
            </a:lvl1pPr>
          </a:lstStyle>
          <a:p>
            <a:pPr rtl="1"/>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81000"/>
            <a:ext cx="9372600" cy="1295400"/>
          </a:xfrm>
        </p:spPr>
        <p:txBody>
          <a:bodyPr rtlCol="1"/>
          <a:lstStyle>
            <a:lvl1pPr algn="r" rtl="1">
              <a:defRPr/>
            </a:lvl1pPr>
          </a:lstStyle>
          <a:p>
            <a:pPr rtl="1"/>
            <a:r>
              <a:rPr lang="he-IL" noProof="0" smtClean="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5638800" y="1679448"/>
            <a:ext cx="4572000" cy="830487"/>
          </a:xfrm>
        </p:spPr>
        <p:txBody>
          <a:bodyPr rtlCol="1" anchor="ctr"/>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smtClean="0"/>
              <a:t>ערוך סגנונות טקסט של תבנית בסיס</a:t>
            </a:r>
          </a:p>
        </p:txBody>
      </p:sp>
      <p:sp>
        <p:nvSpPr>
          <p:cNvPr id="4" name="מציין מיקום תוכן 3"/>
          <p:cNvSpPr>
            <a:spLocks noGrp="1"/>
          </p:cNvSpPr>
          <p:nvPr>
            <p:ph sz="half" idx="2"/>
          </p:nvPr>
        </p:nvSpPr>
        <p:spPr>
          <a:xfrm>
            <a:off x="5638800" y="2509935"/>
            <a:ext cx="4572000" cy="3967065"/>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5" name="מציין מיקום טקסט 4"/>
          <p:cNvSpPr>
            <a:spLocks noGrp="1"/>
          </p:cNvSpPr>
          <p:nvPr>
            <p:ph type="body" sz="quarter" idx="3"/>
          </p:nvPr>
        </p:nvSpPr>
        <p:spPr>
          <a:xfrm>
            <a:off x="838200" y="1679448"/>
            <a:ext cx="4572000" cy="830487"/>
          </a:xfrm>
        </p:spPr>
        <p:txBody>
          <a:bodyPr rtlCol="1" anchor="ctr"/>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smtClean="0"/>
              <a:t>ערוך סגנונות טקסט של תבנית בסיס</a:t>
            </a:r>
          </a:p>
        </p:txBody>
      </p:sp>
      <p:sp>
        <p:nvSpPr>
          <p:cNvPr id="6" name="מציין מיקום תוכן 5"/>
          <p:cNvSpPr>
            <a:spLocks noGrp="1"/>
          </p:cNvSpPr>
          <p:nvPr>
            <p:ph sz="quarter" idx="4"/>
          </p:nvPr>
        </p:nvSpPr>
        <p:spPr>
          <a:xfrm>
            <a:off x="838200" y="2509935"/>
            <a:ext cx="4572000" cy="3967065"/>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7" name="מציין מיקום של תאריך 6"/>
          <p:cNvSpPr>
            <a:spLocks noGrp="1"/>
          </p:cNvSpPr>
          <p:nvPr>
            <p:ph type="dt" sz="half" idx="10"/>
          </p:nvPr>
        </p:nvSpPr>
        <p:spPr>
          <a:xfrm>
            <a:off x="279479" y="5586761"/>
            <a:ext cx="280731" cy="883759"/>
          </a:xfrm>
        </p:spPr>
        <p:txBody>
          <a:bodyPr rtlCol="1"/>
          <a:lstStyle>
            <a:lvl1pPr algn="r" rtl="1">
              <a:defRPr/>
            </a:lvl1pPr>
          </a:lstStyle>
          <a:p>
            <a:pPr rtl="1"/>
            <a:fld id="{D0B61847-C08A-4656-82ED-FE6F14A053BA}" type="datetime1">
              <a:rPr lang="he-IL" noProof="0" smtClean="0"/>
              <a:t>כ"ו/חשון/תשע"ט</a:t>
            </a:fld>
            <a:endParaRPr lang="he-IL" noProof="0" dirty="0"/>
          </a:p>
        </p:txBody>
      </p:sp>
      <p:sp>
        <p:nvSpPr>
          <p:cNvPr id="8" name="מציין מיקום של כותרת תחתונה 7"/>
          <p:cNvSpPr>
            <a:spLocks noGrp="1"/>
          </p:cNvSpPr>
          <p:nvPr>
            <p:ph type="ftr" sz="quarter" idx="11"/>
          </p:nvPr>
        </p:nvSpPr>
        <p:spPr>
          <a:xfrm>
            <a:off x="279480" y="365125"/>
            <a:ext cx="280730" cy="5139936"/>
          </a:xfrm>
        </p:spPr>
        <p:txBody>
          <a:bodyPr rtlCol="1"/>
          <a:lstStyle>
            <a:lvl1pPr algn="r" rtl="1">
              <a:defRPr/>
            </a:lvl1pPr>
          </a:lstStyle>
          <a:p>
            <a:pPr rtl="1"/>
            <a:r>
              <a:rPr lang="he-IL" noProof="0" dirty="0"/>
              <a:t>הוסף כותרת תחתונה</a:t>
            </a:r>
          </a:p>
        </p:txBody>
      </p:sp>
      <p:sp>
        <p:nvSpPr>
          <p:cNvPr id="9" name="מציין מיקום של מספר שקופית 8"/>
          <p:cNvSpPr>
            <a:spLocks noGrp="1"/>
          </p:cNvSpPr>
          <p:nvPr>
            <p:ph type="sldNum" sz="quarter" idx="12"/>
          </p:nvPr>
        </p:nvSpPr>
        <p:spPr>
          <a:xfrm>
            <a:off x="11156302" y="6268940"/>
            <a:ext cx="722377" cy="201580"/>
          </a:xfrm>
        </p:spPr>
        <p:txBody>
          <a:bodyPr rtlCol="1"/>
          <a:lstStyle>
            <a:lvl1pPr algn="r" rtl="1">
              <a:defRPr/>
            </a:lvl1pPr>
          </a:lstStyle>
          <a:p>
            <a:pPr rtl="1"/>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81000"/>
            <a:ext cx="9372600" cy="1295400"/>
          </a:xfrm>
        </p:spPr>
        <p:txBody>
          <a:bodyPr rtlCol="1"/>
          <a:lstStyle>
            <a:lvl1pPr algn="r" rtl="1">
              <a:defRPr/>
            </a:lvl1pPr>
          </a:lstStyle>
          <a:p>
            <a:pPr rtl="1"/>
            <a:r>
              <a:rPr lang="he-IL" noProof="0" smtClean="0"/>
              <a:t>לחץ כדי לערוך סגנון כותרת של תבנית בסיס</a:t>
            </a:r>
            <a:endParaRPr lang="he-IL" noProof="0" dirty="0"/>
          </a:p>
        </p:txBody>
      </p:sp>
      <p:sp>
        <p:nvSpPr>
          <p:cNvPr id="3" name="מציין מיקום של תאריך 2"/>
          <p:cNvSpPr>
            <a:spLocks noGrp="1"/>
          </p:cNvSpPr>
          <p:nvPr>
            <p:ph type="dt" sz="half" idx="10"/>
          </p:nvPr>
        </p:nvSpPr>
        <p:spPr>
          <a:xfrm>
            <a:off x="279479" y="5586761"/>
            <a:ext cx="280731" cy="883759"/>
          </a:xfrm>
        </p:spPr>
        <p:txBody>
          <a:bodyPr rtlCol="1"/>
          <a:lstStyle>
            <a:lvl1pPr algn="r" rtl="1">
              <a:defRPr/>
            </a:lvl1pPr>
          </a:lstStyle>
          <a:p>
            <a:pPr rtl="1"/>
            <a:fld id="{FC1C8ADE-9D8A-4A0A-A877-99323BC6F1C8}" type="datetime1">
              <a:rPr lang="he-IL" noProof="0" smtClean="0"/>
              <a:t>כ"ו/חשון/תשע"ט</a:t>
            </a:fld>
            <a:endParaRPr lang="he-IL" noProof="0" dirty="0"/>
          </a:p>
        </p:txBody>
      </p:sp>
      <p:sp>
        <p:nvSpPr>
          <p:cNvPr id="4" name="מציין מיקום של כותרת תחתונה 3"/>
          <p:cNvSpPr>
            <a:spLocks noGrp="1"/>
          </p:cNvSpPr>
          <p:nvPr>
            <p:ph type="ftr" sz="quarter" idx="11"/>
          </p:nvPr>
        </p:nvSpPr>
        <p:spPr>
          <a:xfrm>
            <a:off x="279480" y="365125"/>
            <a:ext cx="280730" cy="5139936"/>
          </a:xfrm>
        </p:spPr>
        <p:txBody>
          <a:bodyPr rtlCol="1"/>
          <a:lstStyle>
            <a:lvl1pPr algn="r" rtl="1">
              <a:defRPr/>
            </a:lvl1pPr>
          </a:lstStyle>
          <a:p>
            <a:pPr rtl="1"/>
            <a:r>
              <a:rPr lang="he-IL" noProof="0" dirty="0"/>
              <a:t>הוסף כותרת תחתונה</a:t>
            </a:r>
          </a:p>
        </p:txBody>
      </p:sp>
      <p:sp>
        <p:nvSpPr>
          <p:cNvPr id="5" name="מציין מיקום של מספר שקופית 4"/>
          <p:cNvSpPr>
            <a:spLocks noGrp="1"/>
          </p:cNvSpPr>
          <p:nvPr>
            <p:ph type="sldNum" sz="quarter" idx="12"/>
          </p:nvPr>
        </p:nvSpPr>
        <p:spPr>
          <a:xfrm>
            <a:off x="11156302" y="6268940"/>
            <a:ext cx="722377" cy="201580"/>
          </a:xfrm>
        </p:spPr>
        <p:txBody>
          <a:bodyPr rtlCol="1"/>
          <a:lstStyle>
            <a:lvl1pPr algn="r" rtl="1">
              <a:defRPr/>
            </a:lvl1pPr>
          </a:lstStyle>
          <a:p>
            <a:pPr rtl="1"/>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rtlCol="1"/>
          <a:lstStyle/>
          <a:p>
            <a:pPr rtl="1"/>
            <a:fld id="{563C10CB-2D97-4BFD-B1F7-23240274BCB9}" type="datetime1">
              <a:rPr lang="he-IL" noProof="0" smtClean="0"/>
              <a:t>כ"ו/חשון/תשע"ט</a:t>
            </a:fld>
            <a:endParaRPr lang="he-IL" noProof="0" dirty="0"/>
          </a:p>
        </p:txBody>
      </p:sp>
      <p:sp>
        <p:nvSpPr>
          <p:cNvPr id="3" name="מציין מיקום של כותרת תחתונה 2"/>
          <p:cNvSpPr>
            <a:spLocks noGrp="1"/>
          </p:cNvSpPr>
          <p:nvPr>
            <p:ph type="ftr" sz="quarter" idx="11"/>
          </p:nvPr>
        </p:nvSpPr>
        <p:spPr/>
        <p:txBody>
          <a:bodyPr rtlCol="1"/>
          <a:lstStyle/>
          <a:p>
            <a:pPr rtl="1"/>
            <a:r>
              <a:rPr lang="he-IL" noProof="0" dirty="0"/>
              <a:t>הוסף כותרת תחתונה</a:t>
            </a:r>
          </a:p>
        </p:txBody>
      </p:sp>
      <p:sp>
        <p:nvSpPr>
          <p:cNvPr id="4" name="מציין מיקום של מספר שקופית 3"/>
          <p:cNvSpPr>
            <a:spLocks noGrp="1"/>
          </p:cNvSpPr>
          <p:nvPr>
            <p:ph type="sldNum" sz="quarter" idx="12"/>
          </p:nvPr>
        </p:nvSpPr>
        <p:spPr/>
        <p:txBody>
          <a:bodyPr rtlCol="1"/>
          <a:lstStyle/>
          <a:p>
            <a:pPr rtl="1"/>
            <a:fld id="{E31375A4-56A4-47D6-9801-1991572033F7}" type="slidenum">
              <a:rPr lang="he-IL" noProof="0" smtClean="0"/>
              <a:t>‹#›</a:t>
            </a:fld>
            <a:endParaRPr lang="he-IL"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31643" y="408993"/>
            <a:ext cx="4800937" cy="1828800"/>
          </a:xfrm>
        </p:spPr>
        <p:txBody>
          <a:bodyPr rtlCol="1" anchor="b">
            <a:noAutofit/>
          </a:bodyPr>
          <a:lstStyle>
            <a:lvl1pPr algn="r" rtl="1">
              <a:defRPr sz="4400"/>
            </a:lvl1pPr>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idx="1"/>
          </p:nvPr>
        </p:nvSpPr>
        <p:spPr>
          <a:xfrm>
            <a:off x="6095999" y="381000"/>
            <a:ext cx="5489510" cy="5791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2000"/>
            </a:lvl6pPr>
            <a:lvl7pPr algn="r" rtl="1">
              <a:defRPr sz="2000"/>
            </a:lvl7pPr>
            <a:lvl8pPr algn="r" rtl="1">
              <a:defRPr sz="2000"/>
            </a:lvl8pPr>
            <a:lvl9pPr algn="r" rtl="1">
              <a:defRPr sz="2000"/>
            </a:lvl9pPr>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טקסט 3"/>
          <p:cNvSpPr>
            <a:spLocks noGrp="1"/>
          </p:cNvSpPr>
          <p:nvPr>
            <p:ph type="body" sz="half" idx="2"/>
          </p:nvPr>
        </p:nvSpPr>
        <p:spPr>
          <a:xfrm>
            <a:off x="831643" y="2237793"/>
            <a:ext cx="4800937" cy="1828800"/>
          </a:xfrm>
        </p:spPr>
        <p:txBody>
          <a:bodyPr rtlCol="1">
            <a:normAutofit/>
          </a:bodyPr>
          <a:lstStyle>
            <a:lvl1pPr marL="0" indent="0" algn="r" rtl="1">
              <a:spcBef>
                <a:spcPts val="1200"/>
              </a:spcBef>
              <a:buNone/>
              <a:defRPr sz="20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smtClean="0"/>
              <a:t>ערוך סגנונות טקסט של תבנית בסיס</a:t>
            </a:r>
          </a:p>
        </p:txBody>
      </p:sp>
      <p:sp>
        <p:nvSpPr>
          <p:cNvPr id="5" name="מציין מיקום של תאריך 4"/>
          <p:cNvSpPr>
            <a:spLocks noGrp="1"/>
          </p:cNvSpPr>
          <p:nvPr>
            <p:ph type="dt" sz="half" idx="10"/>
          </p:nvPr>
        </p:nvSpPr>
        <p:spPr>
          <a:xfrm>
            <a:off x="279479" y="5586761"/>
            <a:ext cx="280731" cy="883759"/>
          </a:xfrm>
        </p:spPr>
        <p:txBody>
          <a:bodyPr rtlCol="1"/>
          <a:lstStyle>
            <a:lvl1pPr algn="r" rtl="1">
              <a:defRPr/>
            </a:lvl1pPr>
          </a:lstStyle>
          <a:p>
            <a:pPr rtl="1"/>
            <a:fld id="{78E13C10-11B9-472B-AB2C-E918F1472E90}" type="datetime1">
              <a:rPr lang="he-IL" noProof="0" smtClean="0"/>
              <a:t>כ"ו/חשון/תשע"ט</a:t>
            </a:fld>
            <a:endParaRPr lang="he-IL" noProof="0" dirty="0"/>
          </a:p>
        </p:txBody>
      </p:sp>
      <p:sp>
        <p:nvSpPr>
          <p:cNvPr id="6" name="מציין מיקום של כותרת תחתונה 5"/>
          <p:cNvSpPr>
            <a:spLocks noGrp="1"/>
          </p:cNvSpPr>
          <p:nvPr>
            <p:ph type="ftr" sz="quarter" idx="11"/>
          </p:nvPr>
        </p:nvSpPr>
        <p:spPr>
          <a:xfrm>
            <a:off x="279480" y="365125"/>
            <a:ext cx="280730" cy="5139936"/>
          </a:xfrm>
        </p:spPr>
        <p:txBody>
          <a:bodyPr rtlCol="1"/>
          <a:lstStyle>
            <a:lvl1pPr algn="r" rtl="1">
              <a:defRPr/>
            </a:lvl1pPr>
          </a:lstStyle>
          <a:p>
            <a:pPr rtl="1"/>
            <a:r>
              <a:rPr lang="he-IL" noProof="0" dirty="0"/>
              <a:t>הוסף כותרת תחתונה</a:t>
            </a:r>
          </a:p>
        </p:txBody>
      </p:sp>
      <p:sp>
        <p:nvSpPr>
          <p:cNvPr id="7" name="מציין מיקום של מספר שקופית 6"/>
          <p:cNvSpPr>
            <a:spLocks noGrp="1"/>
          </p:cNvSpPr>
          <p:nvPr>
            <p:ph type="sldNum" sz="quarter" idx="12"/>
          </p:nvPr>
        </p:nvSpPr>
        <p:spPr>
          <a:xfrm>
            <a:off x="11156302" y="6268940"/>
            <a:ext cx="722377" cy="201580"/>
          </a:xfrm>
        </p:spPr>
        <p:txBody>
          <a:bodyPr rtlCol="1"/>
          <a:lstStyle>
            <a:lvl1pPr algn="r" rtl="1">
              <a:defRPr/>
            </a:lvl1pPr>
          </a:lstStyle>
          <a:p>
            <a:pPr rtl="1"/>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מלבן 7"/>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p>
        </p:txBody>
      </p:sp>
      <p:sp>
        <p:nvSpPr>
          <p:cNvPr id="2" name="כותרת 1"/>
          <p:cNvSpPr>
            <a:spLocks noGrp="1"/>
          </p:cNvSpPr>
          <p:nvPr>
            <p:ph type="title"/>
          </p:nvPr>
        </p:nvSpPr>
        <p:spPr>
          <a:xfrm>
            <a:off x="835152" y="384048"/>
            <a:ext cx="4800600" cy="1828800"/>
          </a:xfrm>
        </p:spPr>
        <p:txBody>
          <a:bodyPr rtlCol="1" anchor="b">
            <a:noAutofit/>
          </a:bodyPr>
          <a:lstStyle>
            <a:lvl1pPr algn="r" rtl="1">
              <a:defRPr sz="4400">
                <a:solidFill>
                  <a:schemeClr val="bg1"/>
                </a:solidFill>
              </a:defRPr>
            </a:lvl1pPr>
          </a:lstStyle>
          <a:p>
            <a:pPr rtl="1"/>
            <a:r>
              <a:rPr lang="he-IL" noProof="0" smtClean="0"/>
              <a:t>לחץ כדי לערוך סגנון כותרת של תבנית בסיס</a:t>
            </a:r>
            <a:endParaRPr lang="he-IL" noProof="0"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6096000" y="0"/>
            <a:ext cx="6096000" cy="6858000"/>
          </a:xfrm>
          <a:ln>
            <a:noFill/>
          </a:ln>
        </p:spPr>
        <p:txBody>
          <a:bodyPr tIns="457200"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smtClean="0"/>
              <a:t>לחץ על הסמל כדי להוסיף תמונה</a:t>
            </a:r>
            <a:endParaRPr lang="he-IL" noProof="0" dirty="0"/>
          </a:p>
        </p:txBody>
      </p:sp>
      <p:sp>
        <p:nvSpPr>
          <p:cNvPr id="4" name="מציין מיקום טקסט 3"/>
          <p:cNvSpPr>
            <a:spLocks noGrp="1"/>
          </p:cNvSpPr>
          <p:nvPr>
            <p:ph type="body" sz="half" idx="2"/>
          </p:nvPr>
        </p:nvSpPr>
        <p:spPr>
          <a:xfrm>
            <a:off x="836612" y="2240280"/>
            <a:ext cx="4799140" cy="1828800"/>
          </a:xfrm>
        </p:spPr>
        <p:txBody>
          <a:bodyPr rtlCol="1">
            <a:normAutofit/>
          </a:bodyPr>
          <a:lstStyle>
            <a:lvl1pPr marL="0" indent="0" algn="r" rtl="1">
              <a:spcBef>
                <a:spcPts val="1200"/>
              </a:spcBef>
              <a:buNone/>
              <a:defRPr sz="20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smtClean="0"/>
              <a:t>ערוך סגנונות טקסט של תבנית בסיס</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81000"/>
            <a:ext cx="9372600" cy="1295400"/>
          </a:xfrm>
          <a:prstGeom prst="rect">
            <a:avLst/>
          </a:prstGeom>
        </p:spPr>
        <p:txBody>
          <a:bodyPr vert="horz" lIns="91440" tIns="45720" rIns="91440" bIns="45720" rtlCol="1" anchor="b">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a:off x="838200" y="1987419"/>
            <a:ext cx="9372600" cy="4483101"/>
          </a:xfrm>
          <a:prstGeom prst="rect">
            <a:avLst/>
          </a:prstGeom>
        </p:spPr>
        <p:txBody>
          <a:bodyPr vert="horz" lIns="91440" tIns="45720" rIns="91440" bIns="45720" rtlCol="1">
            <a:normAutofit/>
          </a:bodyPr>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4" name="מציין מיקום של תאריך 3"/>
          <p:cNvSpPr>
            <a:spLocks noGrp="1"/>
          </p:cNvSpPr>
          <p:nvPr>
            <p:ph type="dt" sz="half" idx="2"/>
          </p:nvPr>
        </p:nvSpPr>
        <p:spPr>
          <a:xfrm>
            <a:off x="279479" y="5586761"/>
            <a:ext cx="280731" cy="883759"/>
          </a:xfrm>
          <a:prstGeom prst="rect">
            <a:avLst/>
          </a:prstGeom>
        </p:spPr>
        <p:txBody>
          <a:bodyPr vert="vert270" lIns="91440" tIns="45720" rIns="91440" bIns="45720" rtlCol="1" anchor="ctr"/>
          <a:lstStyle>
            <a:lvl1pPr algn="r" rtl="1">
              <a:defRPr sz="900" spc="-10" baseline="0">
                <a:solidFill>
                  <a:schemeClr val="tx2">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DD86013E-D67F-48E1-8DF3-8E470C3D22E2}" type="datetime1">
              <a:rPr lang="he-IL" smtClean="0"/>
              <a:pPr/>
              <a:t>כ"ו/חשון/תשע"ט</a:t>
            </a:fld>
            <a:endParaRPr lang="he-IL" dirty="0"/>
          </a:p>
        </p:txBody>
      </p:sp>
      <p:sp>
        <p:nvSpPr>
          <p:cNvPr id="5" name="מציין מיקום של כותרת תחתונה 4"/>
          <p:cNvSpPr>
            <a:spLocks noGrp="1"/>
          </p:cNvSpPr>
          <p:nvPr>
            <p:ph type="ftr" sz="quarter" idx="3"/>
          </p:nvPr>
        </p:nvSpPr>
        <p:spPr>
          <a:xfrm>
            <a:off x="279480" y="365125"/>
            <a:ext cx="280730" cy="5139936"/>
          </a:xfrm>
          <a:prstGeom prst="rect">
            <a:avLst/>
          </a:prstGeom>
        </p:spPr>
        <p:txBody>
          <a:bodyPr vert="vert270" lIns="91440" tIns="45720" rIns="91440" bIns="45720" rtlCol="1" anchor="ctr"/>
          <a:lstStyle>
            <a:lvl1pPr algn="ctr" rtl="1">
              <a:defRPr sz="1200">
                <a:solidFill>
                  <a:schemeClr val="tx2">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he-IL" noProof="0" dirty="0"/>
              <a:t>הוסף כותרת תחתונה</a:t>
            </a:r>
          </a:p>
        </p:txBody>
      </p:sp>
      <p:sp>
        <p:nvSpPr>
          <p:cNvPr id="6" name="מציין מיקום של מספר שקופית 5"/>
          <p:cNvSpPr>
            <a:spLocks noGrp="1"/>
          </p:cNvSpPr>
          <p:nvPr>
            <p:ph type="sldNum" sz="quarter" idx="4"/>
          </p:nvPr>
        </p:nvSpPr>
        <p:spPr>
          <a:xfrm>
            <a:off x="11156302" y="6268940"/>
            <a:ext cx="722377" cy="201580"/>
          </a:xfrm>
          <a:prstGeom prst="rect">
            <a:avLst/>
          </a:prstGeom>
        </p:spPr>
        <p:txBody>
          <a:bodyPr vert="horz" lIns="91440" tIns="45720" rIns="91440" bIns="45720" rtlCol="1" anchor="ctr"/>
          <a:lstStyle>
            <a:lvl1pPr algn="r" rtl="1">
              <a:defRPr sz="1200">
                <a:solidFill>
                  <a:schemeClr val="tx2">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E31375A4-56A4-47D6-9801-1991572033F7}" type="slidenum">
              <a:rPr lang="he-IL" noProof="0" smtClean="0"/>
              <a:pPr/>
              <a:t>‹#›</a:t>
            </a:fld>
            <a:endParaRPr lang="he-IL"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 id="214748366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85000"/>
        </a:lnSpc>
        <a:spcBef>
          <a:spcPct val="0"/>
        </a:spcBef>
        <a:buNone/>
        <a:defRPr sz="4400" kern="1200" cap="all"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74320" algn="r" defTabSz="914400" rtl="1" eaLnBrk="1" latinLnBrk="0" hangingPunct="1">
        <a:lnSpc>
          <a:spcPct val="90000"/>
        </a:lnSpc>
        <a:spcBef>
          <a:spcPts val="1800"/>
        </a:spcBef>
        <a:buSzPct val="10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74320" algn="r" defTabSz="914400" rtl="1" eaLnBrk="1" latinLnBrk="0" hangingPunct="1">
        <a:lnSpc>
          <a:spcPct val="90000"/>
        </a:lnSpc>
        <a:spcBef>
          <a:spcPts val="1200"/>
        </a:spcBef>
        <a:buSzPct val="10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5840" indent="-228600" algn="r" defTabSz="914400" rtl="1" eaLnBrk="1" latinLnBrk="0" hangingPunct="1">
        <a:lnSpc>
          <a:spcPct val="90000"/>
        </a:lnSpc>
        <a:spcBef>
          <a:spcPts val="800"/>
        </a:spcBef>
        <a:buSzPct val="10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18288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463040" indent="-18288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91640" indent="-18288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0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he.wikipedia.org/wiki/%D7%9E%D7%98%D7%A8%D7%94_(%D7%AA%D7%9B%D7%9C%D7%99%D7%AA)" TargetMode="External"/><Relationship Id="rId2" Type="http://schemas.openxmlformats.org/officeDocument/2006/relationships/hyperlink" Target="https://he.wikipedia.org/wiki/%D7%91%D7%A0%D7%99_%D7%90%D7%93%D7%9D"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he.wikipedia.org/wiki/%D7%A0%D7%99%D7%A7%D7%99%D7%95%D7%9F" TargetMode="External"/><Relationship Id="rId2" Type="http://schemas.openxmlformats.org/officeDocument/2006/relationships/hyperlink" Target="https://he.wikipedia.org/wiki/%D7%A2%D7%91%D7%A8%D7%99%D7%AA" TargetMode="External"/><Relationship Id="rId1" Type="http://schemas.openxmlformats.org/officeDocument/2006/relationships/slideLayout" Target="../slideLayouts/slideLayout12.xml"/><Relationship Id="rId5" Type="http://schemas.openxmlformats.org/officeDocument/2006/relationships/hyperlink" Target="https://he.wikipedia.org/wiki/%D7%A8%D7%A4%D7%95%D7%90%D7%94" TargetMode="External"/><Relationship Id="rId4" Type="http://schemas.openxmlformats.org/officeDocument/2006/relationships/hyperlink" Target="https://he.wikipedia.org/wiki/%D7%91%D7%A8%D7%99%D7%90%D7%95%D7%A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he.wikipedia.org/wiki/%D7%A8%D7%9B%D7%95%D7%A9" TargetMode="External"/><Relationship Id="rId2" Type="http://schemas.openxmlformats.org/officeDocument/2006/relationships/hyperlink" Target="https://he.wikipedia.org/wiki/%D7%94%D7%9B%D7%A1%D7%A3_%D7%91%D7%A8%D7%90%D7%99%D7%99%D7%94_%D7%9E%D7%A7%D7%A8%D7%95%D7%9B%D7%9C%D7%9B%D7%9C%D7%99%D7%AA" TargetMode="External"/><Relationship Id="rId1" Type="http://schemas.openxmlformats.org/officeDocument/2006/relationships/slideLayout" Target="../slideLayouts/slideLayout12.xml"/><Relationship Id="rId5" Type="http://schemas.openxmlformats.org/officeDocument/2006/relationships/hyperlink" Target="https://he.wikipedia.org/wiki/%D7%90%D7%95%D7%A9%D7%A8" TargetMode="External"/><Relationship Id="rId4" Type="http://schemas.openxmlformats.org/officeDocument/2006/relationships/hyperlink" Target="https://he.wikipedia.org/wiki/%D7%91%D7%A8%D7%99%D7%90%D7%95%D7%AA"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he.wikisource.org/wiki/%D7%97%D7%95%D7%A7_%D7%90%D7%A8%D7%92%D7%95%D7%9F_%D7%94%D7%A4%D7%99%D7%A7%D7%95%D7%97_%D7%A2%D7%9C_%D7%94%D7%A2%D7%91%D7%95%D7%93%D7%94#%D7%A1%D7%A2%D7%99%D7%A3_25"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employment.molsa.gov.il/Employment/SafetyAndHealth/OccupationalSafety/WorkAtHeights/Pages/WorkAtHeights.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mployment.molsa.gov.il/Employment/SafetyAndHealth/OccupationalSafety/LiftingMachines/Pages/TowerCrane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he.wikisource.org/wiki/%D7%97%D7%95%D7%A7_%D7%94%D7%9E%D7%95%D7%A2%D7%A6%D7%94_%D7%9C%D7%94%D7%A9%D7%9B%D7%9C%D7%94_%D7%92%D7%91%D7%95%D7%94%D7%9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he.wikisource.org/wiki/%D7%AA%D7%A7%D7%A0%D7%95%D7%AA_%D7%90%D7%A8%D7%92%D7%95%D7%9F_%D7%94%D7%A4%D7%99%D7%A7%D7%95%D7%97_%D7%A2%D7%9C_%D7%94%D7%A2%D7%91%D7%95%D7%93%D7%94_(%D7%9E%D7%9E%D7%95%D7%A0%D7%99%D7%9D_%D7%A2%D7%9C_%D7%94%D7%91%D7%98%D7%99%D7%97%D7%95%D7%AA)#%D7%A1%D7%A2%D7%99%D7%A3_15"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he.wikisource.org/wiki/%D7%AA%D7%A7%D7%A0%D7%95%D7%AA_%D7%90%D7%A8%D7%92%D7%95%D7%9F_%D7%94%D7%A4%D7%99%D7%A7%D7%95%D7%97_%D7%A2%D7%9C_%D7%94%D7%A2%D7%91%D7%95%D7%93%D7%94_(%D7%9E%D7%9E%D7%95%D7%A0%D7%99%D7%9D_%D7%A2%D7%9C_%D7%94%D7%91%D7%98%D7%99%D7%97%D7%95%D7%AA)#%D7%AA%D7%95%D7%A1%D7%A4%D7%AA_2" TargetMode="External"/><Relationship Id="rId2" Type="http://schemas.openxmlformats.org/officeDocument/2006/relationships/hyperlink" Target="https://he.wikisource.org/wiki/%D7%A4%D7%A7%D7%95%D7%93%D7%AA_%D7%94%D7%91%D7%98%D7%99%D7%97%D7%95%D7%AA_%D7%91%D7%A2%D7%91%D7%95%D7%93%D7%94"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he.wikipedia.org/wiki/%D7%A7%D7%95%D7%A6%D7%A8_%D7%A8%D7%90%D7%99%D7%99%D7%94" TargetMode="External"/><Relationship Id="rId2" Type="http://schemas.openxmlformats.org/officeDocument/2006/relationships/hyperlink" Target="https://he.wikipedia.org/wiki/%D7%9C%D7%A7%D7%95%D7%AA" TargetMode="External"/><Relationship Id="rId1" Type="http://schemas.openxmlformats.org/officeDocument/2006/relationships/slideLayout" Target="../slideLayouts/slideLayout2.xml"/><Relationship Id="rId5" Type="http://schemas.openxmlformats.org/officeDocument/2006/relationships/hyperlink" Target="https://he.wikipedia.org/wiki/%D7%A2%D7%99%D7%95%D7%95%D7%A8%D7%95%D7%9F" TargetMode="External"/><Relationship Id="rId4" Type="http://schemas.openxmlformats.org/officeDocument/2006/relationships/hyperlink" Target="https://he.wikipedia.org/wiki/%D7%9C%D7%A7%D7%95%D7%AA_%D7%A8%D7%90%D7%99%D7%99%D7%94"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he.wikipedia.org/wiki/%D7%9E%D7%99%D7%93%D7%A2" TargetMode="External"/><Relationship Id="rId2" Type="http://schemas.openxmlformats.org/officeDocument/2006/relationships/hyperlink" Target="https://he.wikipedia.org/wiki/%D7%97%D7%95%D7%A7_%D7%A9%D7%95%D7%95%D7%99%D7%95%D7%9F_%D7%96%D7%9B%D7%95%D7%99%D7%95%D7%AA_%D7%9C%D7%90%D7%A0%D7%A9%D7%99%D7%9D_%D7%A2%D7%9D_%D7%9E%D7%95%D7%92%D7%91%D7%9C%D7%95%D7%A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he.wikipedia.org/wiki/%D7%9E%D7%A9%D7%A8%D7%93_%D7%9E%D7%9E%D7%A9%D7%9C%D7%AA%D7%99" TargetMode="External"/><Relationship Id="rId2" Type="http://schemas.openxmlformats.org/officeDocument/2006/relationships/hyperlink" Target="https://he.wikisource.org/wiki/%D7%97%D7%95%D7%A7_%D7%A9%D7%95%D7%95%D7%99%D7%95%D7%9F_%D7%96%D7%9B%D7%95%D7%99%D7%95%D7%AA_%D7%9C%D7%90%D7%A0%D7%A9%D7%99%D7%9D_%D7%A2%D7%9D_%D7%9E%D7%95%D7%92%D7%91%D7%9C%D7%95%D7%AA#%D7%A4%D7%A8%D7%A7_%D7%941" TargetMode="External"/><Relationship Id="rId1" Type="http://schemas.openxmlformats.org/officeDocument/2006/relationships/slideLayout" Target="../slideLayouts/slideLayout2.xml"/><Relationship Id="rId5" Type="http://schemas.openxmlformats.org/officeDocument/2006/relationships/hyperlink" Target="https://he.wikipedia.org/wiki/%D7%91%D7%99%D7%AA_%D7%A7%D7%95%D7%9C%D7%A0%D7%95%D7%A2" TargetMode="External"/><Relationship Id="rId4" Type="http://schemas.openxmlformats.org/officeDocument/2006/relationships/hyperlink" Target="https://he.wikipedia.org/wiki/%D7%91%D7%99%D7%AA_%D7%9E%D7%A9%D7%A4%D7%98"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s://he.wikipedia.org/wiki/%D7%A0%D7%A6%D7%99%D7%91%D7%95%D7%AA_%D7%A9%D7%95%D7%95%D7%99%D7%95%D7%9F_%D7%96%D7%9B%D7%95%D7%99%D7%95%D7%AA_%D7%9C%D7%90%D7%A0%D7%A9%D7%99%D7%9D_%D7%A2%D7%9D_%D7%9E%D7%95%D7%92%D7%91%D7%9C%D7%95%D7%AA"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he.wikipedia.org/wiki/%D7%A0%D7%92%D7%99%D7%A9%D7%95%D7%AA_%D7%94%D7%A9%D7%99%D7%A8%D7%95%D7%A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he.wikipedia.org/wiki/%D7%A8%D7%A9%D7%95%D7%AA_%D7%94%D7%98%D7%91%D7%A2_%D7%95%D7%94%D7%92%D7%A0%D7%99%D7%9D" TargetMode="External"/><Relationship Id="rId3" Type="http://schemas.openxmlformats.org/officeDocument/2006/relationships/hyperlink" Target="https://he.wikipedia.org/wiki/1_%D7%91%D7%90%D7%A4%D7%A8%D7%99%D7%9C" TargetMode="External"/><Relationship Id="rId7" Type="http://schemas.openxmlformats.org/officeDocument/2006/relationships/hyperlink" Target="https://he.wikipedia.org/wiki/1998" TargetMode="External"/><Relationship Id="rId2" Type="http://schemas.openxmlformats.org/officeDocument/2006/relationships/hyperlink" Target="https://he.wikipedia.org/wiki/%D7%97%D7%95%D7%A7_%D7%94%D7%AA%D7%9B%D7%A0%D7%95%D7%9F_%D7%95%D7%94%D7%91%D7%A0%D7%99%D7%99%D7%94" TargetMode="External"/><Relationship Id="rId1" Type="http://schemas.openxmlformats.org/officeDocument/2006/relationships/slideLayout" Target="../slideLayouts/slideLayout2.xml"/><Relationship Id="rId6" Type="http://schemas.openxmlformats.org/officeDocument/2006/relationships/hyperlink" Target="https://he.wikipedia.org/wiki/%D7%94%27%D7%AA%D7%A9%D7%A0%22%D7%97" TargetMode="External"/><Relationship Id="rId5" Type="http://schemas.openxmlformats.org/officeDocument/2006/relationships/hyperlink" Target="https://he.wikipedia.org/wiki/%D7%97%D7%95%D7%A7_%D7%A9%D7%95%D7%95%D7%99%D7%95%D7%9F_%D7%96%D7%9B%D7%95%D7%99%D7%95%D7%AA_%D7%9C%D7%90%D7%A0%D7%A9%D7%99%D7%9D_%D7%A2%D7%9D_%D7%9E%D7%95%D7%92%D7%91%D7%9C%D7%95%D7%AA" TargetMode="External"/><Relationship Id="rId4" Type="http://schemas.openxmlformats.org/officeDocument/2006/relationships/hyperlink" Target="https://he.wikipedia.org/wiki/197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law.aisrael.org/%D7%97%D7%A7%D7%99%D7%A7%D7%94/%D7%AA%D7%A7%D7%A0%D7%99%D7%9D/%D7%AA%D7%A7%D7%A0%D7%99%D7%9D-%D7%99%D7%A9%D7%A8%D7%90%D7%9C%D7%99%D7%99%D7%9D/"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107583" y="227746"/>
            <a:ext cx="9882389" cy="3200400"/>
          </a:xfrm>
        </p:spPr>
        <p:txBody>
          <a:bodyPr rtlCol="1"/>
          <a:lstStyle/>
          <a:p>
            <a:pPr algn="r" rtl="1"/>
            <a:r>
              <a:rPr lang="he-IL" dirty="0" smtClean="0"/>
              <a:t>בטיחות באתר בנייה</a:t>
            </a:r>
            <a:endParaRPr lang="he" dirty="0">
              <a:latin typeface="Tahoma" panose="020B0604030504040204" pitchFamily="34" charset="0"/>
              <a:ea typeface="Tahoma" panose="020B0604030504040204" pitchFamily="34" charset="0"/>
              <a:cs typeface="Tahoma" panose="020B0604030504040204" pitchFamily="34" charset="0"/>
            </a:endParaRPr>
          </a:p>
        </p:txBody>
      </p:sp>
      <p:sp>
        <p:nvSpPr>
          <p:cNvPr id="3" name="כותרת משנה 2"/>
          <p:cNvSpPr>
            <a:spLocks noGrp="1"/>
          </p:cNvSpPr>
          <p:nvPr>
            <p:ph type="subTitle" idx="1"/>
          </p:nvPr>
        </p:nvSpPr>
        <p:spPr>
          <a:xfrm>
            <a:off x="358462" y="4278152"/>
            <a:ext cx="6858000" cy="1097280"/>
          </a:xfrm>
        </p:spPr>
        <p:txBody>
          <a:bodyPr rtlCol="1">
            <a:noAutofit/>
          </a:bodyPr>
          <a:lstStyle/>
          <a:p>
            <a:pPr algn="l" rtl="1"/>
            <a:r>
              <a:rPr lang="he-IL" sz="4000" b="1" dirty="0" smtClean="0"/>
              <a:t>כמאל עוויסאת </a:t>
            </a:r>
          </a:p>
          <a:p>
            <a:pPr algn="l" rtl="1"/>
            <a:r>
              <a:rPr lang="he-IL" sz="4000" b="1" dirty="0" smtClean="0"/>
              <a:t>0505245007</a:t>
            </a:r>
            <a:endParaRPr lang="he" sz="4000" b="1" dirty="0"/>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r>
              <a:rPr lang="he-IL" sz="3200" b="1" dirty="0"/>
              <a:t>סעיף 216 התקנת תקנות</a:t>
            </a:r>
            <a:r>
              <a:rPr lang="he-IL" sz="3200" dirty="0"/>
              <a:t/>
            </a:r>
            <a:br>
              <a:rPr lang="he-IL" sz="3200" dirty="0"/>
            </a:br>
            <a:r>
              <a:rPr lang="he-IL" sz="3200" b="1" dirty="0"/>
              <a:t>תקנה לפי פקודה זו יכול שתהיה לזמן מוגבל או ללא הגבלת זמן ויכול שתהיה בכפוף לתנאים כפי שהמתקין יראה לנכון, ויכול שתכלול הוראות משלימות והוראות גרר ככל שייראה דרוש לביצועה.</a:t>
            </a:r>
          </a:p>
        </p:txBody>
      </p:sp>
    </p:spTree>
    <p:extLst>
      <p:ext uri="{BB962C8B-B14F-4D97-AF65-F5344CB8AC3E}">
        <p14:creationId xmlns:p14="http://schemas.microsoft.com/office/powerpoint/2010/main" val="2936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5" name="מציין מיקום תוכן 4"/>
          <p:cNvPicPr>
            <a:picLocks noGrp="1" noChangeAspect="1"/>
          </p:cNvPicPr>
          <p:nvPr>
            <p:ph idx="1"/>
          </p:nvPr>
        </p:nvPicPr>
        <p:blipFill>
          <a:blip r:embed="rId2"/>
          <a:stretch>
            <a:fillRect/>
          </a:stretch>
        </p:blipFill>
        <p:spPr>
          <a:xfrm>
            <a:off x="8380144" y="1919019"/>
            <a:ext cx="2486025" cy="1838325"/>
          </a:xfrm>
          <a:prstGeom prst="rect">
            <a:avLst/>
          </a:prstGeom>
        </p:spPr>
      </p:pic>
      <p:pic>
        <p:nvPicPr>
          <p:cNvPr id="6" name="תמונה 5"/>
          <p:cNvPicPr>
            <a:picLocks noChangeAspect="1"/>
          </p:cNvPicPr>
          <p:nvPr/>
        </p:nvPicPr>
        <p:blipFill>
          <a:blip r:embed="rId3"/>
          <a:stretch>
            <a:fillRect/>
          </a:stretch>
        </p:blipFill>
        <p:spPr>
          <a:xfrm>
            <a:off x="3279484" y="2004743"/>
            <a:ext cx="3443288" cy="2309679"/>
          </a:xfrm>
          <a:prstGeom prst="rect">
            <a:avLst/>
          </a:prstGeom>
        </p:spPr>
      </p:pic>
      <p:pic>
        <p:nvPicPr>
          <p:cNvPr id="7" name="תמונה 6"/>
          <p:cNvPicPr>
            <a:picLocks noChangeAspect="1"/>
          </p:cNvPicPr>
          <p:nvPr/>
        </p:nvPicPr>
        <p:blipFill>
          <a:blip r:embed="rId4"/>
          <a:stretch>
            <a:fillRect/>
          </a:stretch>
        </p:blipFill>
        <p:spPr>
          <a:xfrm>
            <a:off x="7153141" y="3757344"/>
            <a:ext cx="3810000" cy="2705100"/>
          </a:xfrm>
          <a:prstGeom prst="rect">
            <a:avLst/>
          </a:prstGeom>
        </p:spPr>
      </p:pic>
      <p:pic>
        <p:nvPicPr>
          <p:cNvPr id="8" name="תמונה 7"/>
          <p:cNvPicPr>
            <a:picLocks noChangeAspect="1"/>
          </p:cNvPicPr>
          <p:nvPr/>
        </p:nvPicPr>
        <p:blipFill>
          <a:blip r:embed="rId5"/>
          <a:stretch>
            <a:fillRect/>
          </a:stretch>
        </p:blipFill>
        <p:spPr>
          <a:xfrm>
            <a:off x="860112" y="2233344"/>
            <a:ext cx="1524000" cy="1524000"/>
          </a:xfrm>
          <a:prstGeom prst="rect">
            <a:avLst/>
          </a:prstGeom>
        </p:spPr>
      </p:pic>
      <p:pic>
        <p:nvPicPr>
          <p:cNvPr id="9" name="תמונה 8"/>
          <p:cNvPicPr>
            <a:picLocks noChangeAspect="1"/>
          </p:cNvPicPr>
          <p:nvPr/>
        </p:nvPicPr>
        <p:blipFill>
          <a:blip r:embed="rId6"/>
          <a:stretch>
            <a:fillRect/>
          </a:stretch>
        </p:blipFill>
        <p:spPr>
          <a:xfrm>
            <a:off x="4455985" y="4319319"/>
            <a:ext cx="2143125" cy="2143125"/>
          </a:xfrm>
          <a:prstGeom prst="rect">
            <a:avLst/>
          </a:prstGeom>
        </p:spPr>
      </p:pic>
    </p:spTree>
    <p:extLst>
      <p:ext uri="{BB962C8B-B14F-4D97-AF65-F5344CB8AC3E}">
        <p14:creationId xmlns:p14="http://schemas.microsoft.com/office/powerpoint/2010/main" val="33248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pPr algn="ctr"/>
            <a:r>
              <a:rPr lang="he-IL" sz="4000" b="1" dirty="0"/>
              <a:t>תודה על ההקשבה</a:t>
            </a:r>
          </a:p>
          <a:p>
            <a:endParaRPr lang="he-IL" dirty="0"/>
          </a:p>
        </p:txBody>
      </p:sp>
      <p:pic>
        <p:nvPicPr>
          <p:cNvPr id="6" name="Picture 2" descr="set of thanks you sticker design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r="29176" b="5611"/>
          <a:stretch/>
        </p:blipFill>
        <p:spPr bwMode="auto">
          <a:xfrm>
            <a:off x="3644721" y="2892295"/>
            <a:ext cx="4262907" cy="35782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3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81000"/>
            <a:ext cx="9372600" cy="1295400"/>
          </a:xfrm>
        </p:spPr>
        <p:txBody>
          <a:bodyPr rtlCol="1"/>
          <a:lstStyle/>
          <a:p>
            <a:pPr algn="r" rtl="1"/>
            <a:r>
              <a:rPr lang="he-IL" dirty="0">
                <a:latin typeface="Tahoma" panose="020B0604030504040204" pitchFamily="34" charset="0"/>
                <a:ea typeface="Tahoma" panose="020B0604030504040204" pitchFamily="34" charset="0"/>
                <a:cs typeface="Tahoma" panose="020B0604030504040204" pitchFamily="34" charset="0"/>
              </a:rPr>
              <a:t>פריסת שני תכנים עם טבלה</a:t>
            </a:r>
          </a:p>
        </p:txBody>
      </p:sp>
      <p:sp>
        <p:nvSpPr>
          <p:cNvPr id="3" name="מציין מיקום תוכן 2"/>
          <p:cNvSpPr>
            <a:spLocks noGrp="1"/>
          </p:cNvSpPr>
          <p:nvPr>
            <p:ph sz="half" idx="1"/>
          </p:nvPr>
        </p:nvSpPr>
        <p:spPr>
          <a:xfrm>
            <a:off x="5638800" y="1981200"/>
            <a:ext cx="4572000" cy="4480560"/>
          </a:xfrm>
        </p:spPr>
        <p:txBody>
          <a:bodyPr rtlCol="1"/>
          <a:lstStyle/>
          <a:p>
            <a:pPr algn="r" rtl="1"/>
            <a:r>
              <a:rPr lang="he-IL" dirty="0">
                <a:latin typeface="Tahoma" panose="020B0604030504040204" pitchFamily="34" charset="0"/>
                <a:ea typeface="Tahoma" panose="020B0604030504040204" pitchFamily="34" charset="0"/>
                <a:cs typeface="Tahoma" panose="020B0604030504040204" pitchFamily="34" charset="0"/>
              </a:rPr>
              <a:t>נקודת התבליט הראשונה כאן</a:t>
            </a:r>
          </a:p>
          <a:p>
            <a:pPr algn="r" rtl="1"/>
            <a:r>
              <a:rPr lang="he-IL" dirty="0">
                <a:latin typeface="Tahoma" panose="020B0604030504040204" pitchFamily="34" charset="0"/>
                <a:ea typeface="Tahoma" panose="020B0604030504040204" pitchFamily="34" charset="0"/>
                <a:cs typeface="Tahoma" panose="020B0604030504040204" pitchFamily="34" charset="0"/>
              </a:rPr>
              <a:t>נקודת התבליט </a:t>
            </a:r>
            <a:r>
              <a:rPr lang="he-IL" dirty="0" err="1">
                <a:latin typeface="Tahoma" panose="020B0604030504040204" pitchFamily="34" charset="0"/>
                <a:ea typeface="Tahoma" panose="020B0604030504040204" pitchFamily="34" charset="0"/>
                <a:cs typeface="Tahoma" panose="020B0604030504040204" pitchFamily="34" charset="0"/>
              </a:rPr>
              <a:t>השניה</a:t>
            </a:r>
            <a:r>
              <a:rPr lang="he-IL" dirty="0">
                <a:latin typeface="Tahoma" panose="020B0604030504040204" pitchFamily="34" charset="0"/>
                <a:ea typeface="Tahoma" panose="020B0604030504040204" pitchFamily="34" charset="0"/>
                <a:cs typeface="Tahoma" panose="020B0604030504040204" pitchFamily="34" charset="0"/>
              </a:rPr>
              <a:t> כאן</a:t>
            </a:r>
          </a:p>
          <a:p>
            <a:pPr algn="r" rtl="1"/>
            <a:r>
              <a:rPr lang="he-IL" dirty="0">
                <a:latin typeface="Tahoma" panose="020B0604030504040204" pitchFamily="34" charset="0"/>
                <a:ea typeface="Tahoma" panose="020B0604030504040204" pitchFamily="34" charset="0"/>
                <a:cs typeface="Tahoma" panose="020B0604030504040204" pitchFamily="34" charset="0"/>
              </a:rPr>
              <a:t>נקודת התבליט השלישית כאן</a:t>
            </a:r>
          </a:p>
        </p:txBody>
      </p:sp>
      <p:graphicFrame>
        <p:nvGraphicFramePr>
          <p:cNvPr id="5" name="מציין מיקום תוכן 4"/>
          <p:cNvGraphicFramePr>
            <a:graphicFrameLocks noGrp="1"/>
          </p:cNvGraphicFramePr>
          <p:nvPr>
            <p:ph sz="half" idx="2"/>
            <p:extLst>
              <p:ext uri="{D42A27DB-BD31-4B8C-83A1-F6EECF244321}">
                <p14:modId xmlns:p14="http://schemas.microsoft.com/office/powerpoint/2010/main" val="381356238"/>
              </p:ext>
            </p:extLst>
          </p:nvPr>
        </p:nvGraphicFramePr>
        <p:xfrm>
          <a:off x="838200" y="1981200"/>
          <a:ext cx="4572000" cy="2092036"/>
        </p:xfrm>
        <a:graphic>
          <a:graphicData uri="http://schemas.openxmlformats.org/drawingml/2006/table">
            <a:tbl>
              <a:tblPr firstRow="1" bandRow="1">
                <a:tableStyleId>{3B4B98B0-60AC-42C2-AFA5-B58CD77FA1E5}</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523009">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קבוצה 2</a:t>
                      </a:r>
                    </a:p>
                  </a:txBody>
                  <a:tcPr anchor="ctr"/>
                </a:tc>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קבוצה 1</a:t>
                      </a:r>
                    </a:p>
                  </a:txBody>
                  <a:tcPr anchor="ctr"/>
                </a:tc>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שיעור</a:t>
                      </a:r>
                    </a:p>
                  </a:txBody>
                  <a:tcPr anchor="ctr"/>
                </a:tc>
                <a:extLst>
                  <a:ext uri="{0D108BD9-81ED-4DB2-BD59-A6C34878D82A}">
                    <a16:rowId xmlns:a16="http://schemas.microsoft.com/office/drawing/2014/main" val="10000"/>
                  </a:ext>
                </a:extLst>
              </a:tr>
              <a:tr h="523009">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95</a:t>
                      </a:r>
                    </a:p>
                  </a:txBody>
                  <a:tcPr anchor="ctr"/>
                </a:tc>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82</a:t>
                      </a:r>
                    </a:p>
                  </a:txBody>
                  <a:tcPr anchor="ctr"/>
                </a:tc>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שיעור 1</a:t>
                      </a:r>
                    </a:p>
                  </a:txBody>
                  <a:tcPr anchor="ctr"/>
                </a:tc>
                <a:extLst>
                  <a:ext uri="{0D108BD9-81ED-4DB2-BD59-A6C34878D82A}">
                    <a16:rowId xmlns:a16="http://schemas.microsoft.com/office/drawing/2014/main" val="10001"/>
                  </a:ext>
                </a:extLst>
              </a:tr>
              <a:tr h="523009">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88</a:t>
                      </a:r>
                    </a:p>
                  </a:txBody>
                  <a:tcPr anchor="ctr"/>
                </a:tc>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76</a:t>
                      </a:r>
                    </a:p>
                  </a:txBody>
                  <a:tcPr anchor="ctr"/>
                </a:tc>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שיעור 2</a:t>
                      </a:r>
                    </a:p>
                  </a:txBody>
                  <a:tcPr anchor="ctr"/>
                </a:tc>
                <a:extLst>
                  <a:ext uri="{0D108BD9-81ED-4DB2-BD59-A6C34878D82A}">
                    <a16:rowId xmlns:a16="http://schemas.microsoft.com/office/drawing/2014/main" val="10002"/>
                  </a:ext>
                </a:extLst>
              </a:tr>
              <a:tr h="523009">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90</a:t>
                      </a:r>
                    </a:p>
                  </a:txBody>
                  <a:tcPr anchor="ctr"/>
                </a:tc>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84</a:t>
                      </a:r>
                    </a:p>
                  </a:txBody>
                  <a:tcPr anchor="ctr"/>
                </a:tc>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שיעור 3</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198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800" y="381000"/>
            <a:ext cx="9372600" cy="1295400"/>
          </a:xfrm>
        </p:spPr>
        <p:txBody>
          <a:bodyPr rtlCol="1"/>
          <a:lstStyle/>
          <a:p>
            <a:pPr rtl="1"/>
            <a:r>
              <a:rPr lang="he-IL" dirty="0">
                <a:latin typeface="Tahoma" panose="020B0604030504040204" pitchFamily="34" charset="0"/>
                <a:ea typeface="Tahoma" panose="020B0604030504040204" pitchFamily="34" charset="0"/>
                <a:cs typeface="Tahoma" panose="020B0604030504040204" pitchFamily="34" charset="0"/>
              </a:rPr>
              <a:t>פריסת שני תכנים עם </a:t>
            </a:r>
            <a:r>
              <a:rPr lang="he-IL" dirty="0" err="1">
                <a:latin typeface="Tahoma" panose="020B0604030504040204" pitchFamily="34" charset="0"/>
                <a:ea typeface="Tahoma" panose="020B0604030504040204" pitchFamily="34" charset="0"/>
                <a:cs typeface="Tahoma" panose="020B0604030504040204" pitchFamily="34" charset="0"/>
              </a:rPr>
              <a:t>SmartArt</a:t>
            </a:r>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sz="half" idx="1"/>
          </p:nvPr>
        </p:nvSpPr>
        <p:spPr>
          <a:xfrm>
            <a:off x="5479773" y="1981200"/>
            <a:ext cx="4572000" cy="4480560"/>
          </a:xfrm>
        </p:spPr>
        <p:txBody>
          <a:bodyPr rtlCol="1"/>
          <a:lstStyle/>
          <a:p>
            <a:pPr rtl="1"/>
            <a:r>
              <a:rPr lang="he-IL" dirty="0">
                <a:latin typeface="Tahoma" panose="020B0604030504040204" pitchFamily="34" charset="0"/>
                <a:ea typeface="Tahoma" panose="020B0604030504040204" pitchFamily="34" charset="0"/>
                <a:cs typeface="Tahoma" panose="020B0604030504040204" pitchFamily="34" charset="0"/>
              </a:rPr>
              <a:t>נקודת התבליט הראשונה כאן</a:t>
            </a:r>
          </a:p>
          <a:p>
            <a:pPr rtl="1"/>
            <a:r>
              <a:rPr lang="he-IL" dirty="0">
                <a:latin typeface="Tahoma" panose="020B0604030504040204" pitchFamily="34" charset="0"/>
                <a:ea typeface="Tahoma" panose="020B0604030504040204" pitchFamily="34" charset="0"/>
                <a:cs typeface="Tahoma" panose="020B0604030504040204" pitchFamily="34" charset="0"/>
              </a:rPr>
              <a:t>נקודת התבליט </a:t>
            </a:r>
            <a:r>
              <a:rPr lang="he-IL" dirty="0" err="1">
                <a:latin typeface="Tahoma" panose="020B0604030504040204" pitchFamily="34" charset="0"/>
                <a:ea typeface="Tahoma" panose="020B0604030504040204" pitchFamily="34" charset="0"/>
                <a:cs typeface="Tahoma" panose="020B0604030504040204" pitchFamily="34" charset="0"/>
              </a:rPr>
              <a:t>השניה</a:t>
            </a:r>
            <a:r>
              <a:rPr lang="he-IL" dirty="0">
                <a:latin typeface="Tahoma" panose="020B0604030504040204" pitchFamily="34" charset="0"/>
                <a:ea typeface="Tahoma" panose="020B0604030504040204" pitchFamily="34" charset="0"/>
                <a:cs typeface="Tahoma" panose="020B0604030504040204" pitchFamily="34" charset="0"/>
              </a:rPr>
              <a:t> כאן</a:t>
            </a:r>
          </a:p>
          <a:p>
            <a:pPr rtl="1"/>
            <a:r>
              <a:rPr lang="he-IL" dirty="0">
                <a:latin typeface="Tahoma" panose="020B0604030504040204" pitchFamily="34" charset="0"/>
                <a:ea typeface="Tahoma" panose="020B0604030504040204" pitchFamily="34" charset="0"/>
                <a:cs typeface="Tahoma" panose="020B0604030504040204" pitchFamily="34" charset="0"/>
              </a:rPr>
              <a:t>נקודת התבליט השלישית כאן</a:t>
            </a:r>
          </a:p>
        </p:txBody>
      </p:sp>
      <p:graphicFrame>
        <p:nvGraphicFramePr>
          <p:cNvPr id="5" name="מציין מיקום תוכן 4" descr="תהליך בלוק מחובר הדדית המציג רצף של שלושה שלבים בתהליך ותיאור המשימות שלהם"/>
          <p:cNvGraphicFramePr>
            <a:graphicFrameLocks noGrp="1"/>
          </p:cNvGraphicFramePr>
          <p:nvPr>
            <p:ph sz="half" idx="2"/>
            <p:extLst>
              <p:ext uri="{D42A27DB-BD31-4B8C-83A1-F6EECF244321}">
                <p14:modId xmlns:p14="http://schemas.microsoft.com/office/powerpoint/2010/main" val="3670029698"/>
              </p:ext>
            </p:extLst>
          </p:nvPr>
        </p:nvGraphicFramePr>
        <p:xfrm>
          <a:off x="838200" y="1981200"/>
          <a:ext cx="4572000"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66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95600" y="822960"/>
            <a:ext cx="8686800" cy="2011680"/>
          </a:xfrm>
        </p:spPr>
        <p:txBody>
          <a:bodyPr rtlCol="1"/>
          <a:lstStyle/>
          <a:p>
            <a:pPr algn="r" rtl="1"/>
            <a:r>
              <a:rPr lang="he-IL" dirty="0">
                <a:latin typeface="Tahoma" panose="020B0604030504040204" pitchFamily="34" charset="0"/>
                <a:ea typeface="Tahoma" panose="020B0604030504040204" pitchFamily="34" charset="0"/>
                <a:cs typeface="Tahoma" panose="020B0604030504040204" pitchFamily="34" charset="0"/>
              </a:rPr>
              <a:t>הוסף כותרת שקופית - 1</a:t>
            </a:r>
          </a:p>
        </p:txBody>
      </p:sp>
      <p:sp>
        <p:nvSpPr>
          <p:cNvPr id="3" name="מציין מיקום טקסט 2"/>
          <p:cNvSpPr>
            <a:spLocks noGrp="1"/>
          </p:cNvSpPr>
          <p:nvPr>
            <p:ph type="body" idx="1"/>
          </p:nvPr>
        </p:nvSpPr>
        <p:spPr>
          <a:xfrm>
            <a:off x="2895600" y="2834640"/>
            <a:ext cx="8686800" cy="1097280"/>
          </a:xfrm>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86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81000"/>
            <a:ext cx="9372600" cy="1295400"/>
          </a:xfrm>
        </p:spPr>
        <p:txBody>
          <a:bodyPr rtlCol="1"/>
          <a:lstStyle/>
          <a:p>
            <a:pPr algn="r" rtl="1"/>
            <a:r>
              <a:rPr lang="he-IL" dirty="0">
                <a:latin typeface="Tahoma" panose="020B0604030504040204" pitchFamily="34" charset="0"/>
                <a:ea typeface="Tahoma" panose="020B0604030504040204" pitchFamily="34" charset="0"/>
                <a:cs typeface="Tahoma" panose="020B0604030504040204" pitchFamily="34" charset="0"/>
              </a:rPr>
              <a:t>הוסף כותרת שקופית - 2</a:t>
            </a:r>
          </a:p>
        </p:txBody>
      </p:sp>
      <p:sp>
        <p:nvSpPr>
          <p:cNvPr id="3" name="מציין מיקום טקסט 2"/>
          <p:cNvSpPr>
            <a:spLocks noGrp="1"/>
          </p:cNvSpPr>
          <p:nvPr>
            <p:ph type="body" idx="1"/>
          </p:nvPr>
        </p:nvSpPr>
        <p:spPr>
          <a:xfrm>
            <a:off x="5638800" y="1679448"/>
            <a:ext cx="4572000" cy="830487"/>
          </a:xfrm>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3"/>
          <p:cNvSpPr>
            <a:spLocks noGrp="1"/>
          </p:cNvSpPr>
          <p:nvPr>
            <p:ph sz="half" idx="2"/>
          </p:nvPr>
        </p:nvSpPr>
        <p:spPr>
          <a:xfrm>
            <a:off x="5638800" y="2509935"/>
            <a:ext cx="4572000" cy="3967065"/>
          </a:xfrm>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טקסט 4"/>
          <p:cNvSpPr>
            <a:spLocks noGrp="1"/>
          </p:cNvSpPr>
          <p:nvPr>
            <p:ph type="body" sz="quarter" idx="3"/>
          </p:nvPr>
        </p:nvSpPr>
        <p:spPr>
          <a:xfrm>
            <a:off x="838200" y="1679448"/>
            <a:ext cx="4572000" cy="830487"/>
          </a:xfrm>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 name="מציין מיקום תוכן 5"/>
          <p:cNvSpPr>
            <a:spLocks noGrp="1"/>
          </p:cNvSpPr>
          <p:nvPr>
            <p:ph sz="quarter" idx="4"/>
          </p:nvPr>
        </p:nvSpPr>
        <p:spPr>
          <a:xfrm>
            <a:off x="838200" y="2509935"/>
            <a:ext cx="4572000" cy="3967065"/>
          </a:xfrm>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789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81000"/>
            <a:ext cx="9372600" cy="1295400"/>
          </a:xfrm>
        </p:spPr>
        <p:txBody>
          <a:bodyPr rtlCol="1"/>
          <a:lstStyle/>
          <a:p>
            <a:pPr algn="r" rtl="1"/>
            <a:r>
              <a:rPr lang="he-IL" dirty="0">
                <a:latin typeface="Tahoma" panose="020B0604030504040204" pitchFamily="34" charset="0"/>
                <a:ea typeface="Tahoma" panose="020B0604030504040204" pitchFamily="34" charset="0"/>
                <a:cs typeface="Tahoma" panose="020B0604030504040204" pitchFamily="34" charset="0"/>
              </a:rPr>
              <a:t>הוסף כותרת שקופית - 3</a:t>
            </a:r>
          </a:p>
        </p:txBody>
      </p:sp>
    </p:spTree>
    <p:extLst>
      <p:ext uri="{BB962C8B-B14F-4D97-AF65-F5344CB8AC3E}">
        <p14:creationId xmlns:p14="http://schemas.microsoft.com/office/powerpoint/2010/main" val="2132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1643" y="408993"/>
            <a:ext cx="4800937" cy="1828800"/>
          </a:xfrm>
        </p:spPr>
        <p:txBody>
          <a:bodyPr rtlCol="1"/>
          <a:lstStyle/>
          <a:p>
            <a:pPr algn="r" rtl="1"/>
            <a:r>
              <a:rPr lang="he-IL" dirty="0">
                <a:latin typeface="Tahoma" panose="020B0604030504040204" pitchFamily="34" charset="0"/>
                <a:ea typeface="Tahoma" panose="020B0604030504040204" pitchFamily="34" charset="0"/>
                <a:cs typeface="Tahoma" panose="020B0604030504040204" pitchFamily="34" charset="0"/>
              </a:rPr>
              <a:t>הוסף כותרת שקופית - 4</a:t>
            </a:r>
          </a:p>
        </p:txBody>
      </p:sp>
      <p:sp>
        <p:nvSpPr>
          <p:cNvPr id="3" name="מציין מיקום תוכן 2"/>
          <p:cNvSpPr>
            <a:spLocks noGrp="1"/>
          </p:cNvSpPr>
          <p:nvPr>
            <p:ph idx="1"/>
          </p:nvPr>
        </p:nvSpPr>
        <p:spPr>
          <a:xfrm>
            <a:off x="6095999" y="381000"/>
            <a:ext cx="5489510" cy="5791200"/>
          </a:xfrm>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טקסט 3"/>
          <p:cNvSpPr>
            <a:spLocks noGrp="1"/>
          </p:cNvSpPr>
          <p:nvPr>
            <p:ph type="body" sz="half" idx="2"/>
          </p:nvPr>
        </p:nvSpPr>
        <p:spPr>
          <a:xfrm>
            <a:off x="831643" y="2237793"/>
            <a:ext cx="4800937" cy="1828800"/>
          </a:xfrm>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859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5152" y="384048"/>
            <a:ext cx="4800600" cy="1828800"/>
          </a:xfrm>
        </p:spPr>
        <p:txBody>
          <a:bodyPr rtlCol="1"/>
          <a:lstStyle/>
          <a:p>
            <a:pPr algn="r" rtl="1"/>
            <a:r>
              <a:rPr lang="he-IL" dirty="0">
                <a:latin typeface="Tahoma" panose="020B0604030504040204" pitchFamily="34" charset="0"/>
                <a:ea typeface="Tahoma" panose="020B0604030504040204" pitchFamily="34" charset="0"/>
                <a:cs typeface="Tahoma" panose="020B0604030504040204" pitchFamily="34" charset="0"/>
              </a:rPr>
              <a:t>הוסף כותרת שקופית - 5</a:t>
            </a:r>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6096000" y="0"/>
            <a:ext cx="6096000" cy="6858000"/>
          </a:xfrm>
        </p:spPr>
      </p:sp>
      <p:sp>
        <p:nvSpPr>
          <p:cNvPr id="4" name="מציין מיקום טקסט 3"/>
          <p:cNvSpPr>
            <a:spLocks noGrp="1"/>
          </p:cNvSpPr>
          <p:nvPr>
            <p:ph type="body" sz="half" idx="2"/>
          </p:nvPr>
        </p:nvSpPr>
        <p:spPr>
          <a:xfrm>
            <a:off x="836612" y="2240280"/>
            <a:ext cx="4799140" cy="1828800"/>
          </a:xfrm>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4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בנייה ובנייה הנדסית</a:t>
            </a:r>
            <a:endParaRPr lang="he-IL" dirty="0"/>
          </a:p>
        </p:txBody>
      </p:sp>
      <p:sp>
        <p:nvSpPr>
          <p:cNvPr id="3" name="מציין מיקום תוכן 2"/>
          <p:cNvSpPr>
            <a:spLocks noGrp="1"/>
          </p:cNvSpPr>
          <p:nvPr>
            <p:ph idx="1"/>
          </p:nvPr>
        </p:nvSpPr>
        <p:spPr/>
        <p:txBody>
          <a:bodyPr>
            <a:normAutofit/>
          </a:bodyPr>
          <a:lstStyle/>
          <a:p>
            <a:r>
              <a:rPr lang="he-IL" sz="2800" b="1" dirty="0">
                <a:solidFill>
                  <a:srgbClr val="FF0000"/>
                </a:solidFill>
              </a:rPr>
              <a:t>בנייה</a:t>
            </a:r>
          </a:p>
          <a:p>
            <a:pPr marL="0" indent="0">
              <a:buNone/>
            </a:pPr>
            <a:r>
              <a:rPr lang="he-IL" sz="2800" b="1" dirty="0" smtClean="0"/>
              <a:t>עבודות </a:t>
            </a:r>
            <a:r>
              <a:rPr lang="he-IL" sz="2800" b="1" dirty="0"/>
              <a:t>הכנה והנחת יסודות לבניין והקמת בניין הריסתו, שינוי מבנהו תיקונו או קיומו לרבות חידושם של מילוי המשקים או של הקישוט וניקוי חיצוני של המבנה ולמעט בנייה הנדסית.</a:t>
            </a:r>
          </a:p>
          <a:p>
            <a:pPr marL="0" indent="0">
              <a:buNone/>
            </a:pPr>
            <a:r>
              <a:rPr lang="he-IL" sz="2800" b="1" dirty="0"/>
              <a:t>עבודות להתקנת מערכת מים, לביוב, לחשמל, להסקה או לתקשורת ועבודות כיוצא באלה, ובלבד שמבצעים אותן אגב הקמת בניין או אגב הקמתו של מבנה שהקמתו הוגדרה כבנייה הנדסית.</a:t>
            </a:r>
          </a:p>
          <a:p>
            <a:endParaRPr lang="he-IL" sz="2800" b="1" dirty="0"/>
          </a:p>
        </p:txBody>
      </p:sp>
    </p:spTree>
    <p:extLst>
      <p:ext uri="{BB962C8B-B14F-4D97-AF65-F5344CB8AC3E}">
        <p14:creationId xmlns:p14="http://schemas.microsoft.com/office/powerpoint/2010/main" val="270206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בנייה הנדסית</a:t>
            </a:r>
            <a:endParaRPr lang="he-IL" dirty="0"/>
          </a:p>
        </p:txBody>
      </p:sp>
      <p:sp>
        <p:nvSpPr>
          <p:cNvPr id="3" name="מציין מיקום תוכן 2"/>
          <p:cNvSpPr>
            <a:spLocks noGrp="1"/>
          </p:cNvSpPr>
          <p:nvPr>
            <p:ph idx="1"/>
          </p:nvPr>
        </p:nvSpPr>
        <p:spPr>
          <a:xfrm>
            <a:off x="841247" y="1987419"/>
            <a:ext cx="10118673" cy="4483101"/>
          </a:xfrm>
        </p:spPr>
        <p:txBody>
          <a:bodyPr>
            <a:normAutofit lnSpcReduction="10000"/>
          </a:bodyPr>
          <a:lstStyle/>
          <a:p>
            <a:r>
              <a:rPr lang="he-IL" sz="3200" b="1" dirty="0"/>
              <a:t>בנייה של קו או שלוחה של מסילת ברזל.</a:t>
            </a:r>
          </a:p>
          <a:p>
            <a:r>
              <a:rPr lang="he-IL" sz="3200" b="1" dirty="0"/>
              <a:t>בניית מספן מבדוק, נמל, נתיב שייט פנימי, מנהרה, גשר, מכון מים, מאגר, קו צינורות, מוביל מים, ביוב או מכון ביוב, הריסתם שינוי מבנה ותיקונם לרבות חידושים של מילוי המשקים ושל הצבע;</a:t>
            </a:r>
          </a:p>
          <a:p>
            <a:r>
              <a:rPr lang="he-IL" sz="3200" b="1" dirty="0"/>
              <a:t>כל בנייה אחרת שנקבעה בצו הבטיחות בעבודה (עבודות בניה הנדסית), </a:t>
            </a:r>
            <a:r>
              <a:rPr lang="he-IL" sz="3200" b="1" dirty="0" err="1"/>
              <a:t>התשכ"ב</a:t>
            </a:r>
            <a:r>
              <a:rPr lang="he-IL" sz="3200" b="1" dirty="0"/>
              <a:t> 1962 עמוד 980.</a:t>
            </a:r>
          </a:p>
          <a:p>
            <a:endParaRPr lang="he-IL" dirty="0"/>
          </a:p>
        </p:txBody>
      </p:sp>
    </p:spTree>
    <p:extLst>
      <p:ext uri="{BB962C8B-B14F-4D97-AF65-F5344CB8AC3E}">
        <p14:creationId xmlns:p14="http://schemas.microsoft.com/office/powerpoint/2010/main" val="135197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r>
              <a:rPr lang="he-IL" sz="3600" b="1" dirty="0"/>
              <a:t>מבחינה בטיחותית יש הבדל משמעותי בין תנאי ביצוע עבודה במפעל לבין תנאי ביצוע עבודה באתר בנייה. </a:t>
            </a:r>
          </a:p>
        </p:txBody>
      </p:sp>
    </p:spTree>
    <p:extLst>
      <p:ext uri="{BB962C8B-B14F-4D97-AF65-F5344CB8AC3E}">
        <p14:creationId xmlns:p14="http://schemas.microsoft.com/office/powerpoint/2010/main" val="55729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164465"/>
          </a:xfrm>
        </p:spPr>
        <p:txBody>
          <a:bodyPr>
            <a:normAutofit fontScale="90000"/>
          </a:bodyPr>
          <a:lstStyle/>
          <a:p>
            <a:pPr algn="ctr"/>
            <a:r>
              <a:rPr lang="he-IL" b="1" dirty="0"/>
              <a:t>חוק ארגון הפיקוח על העבודה</a:t>
            </a:r>
            <a:br>
              <a:rPr lang="he-IL" b="1" dirty="0"/>
            </a:br>
            <a:endParaRPr lang="he-IL" dirty="0"/>
          </a:p>
        </p:txBody>
      </p:sp>
      <p:pic>
        <p:nvPicPr>
          <p:cNvPr id="4" name="מציין מיקום תוכן 3"/>
          <p:cNvPicPr>
            <a:picLocks noGrp="1" noChangeAspect="1"/>
          </p:cNvPicPr>
          <p:nvPr>
            <p:ph idx="1"/>
          </p:nvPr>
        </p:nvPicPr>
        <p:blipFill>
          <a:blip r:embed="rId2"/>
          <a:stretch>
            <a:fillRect/>
          </a:stretch>
        </p:blipFill>
        <p:spPr>
          <a:xfrm>
            <a:off x="2846231" y="1107583"/>
            <a:ext cx="8731875" cy="5409127"/>
          </a:xfrm>
          <a:prstGeom prst="rect">
            <a:avLst/>
          </a:prstGeom>
        </p:spPr>
      </p:pic>
    </p:spTree>
    <p:extLst>
      <p:ext uri="{BB962C8B-B14F-4D97-AF65-F5344CB8AC3E}">
        <p14:creationId xmlns:p14="http://schemas.microsoft.com/office/powerpoint/2010/main" val="14274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שירות הפיקוח על העבודה:</a:t>
            </a:r>
            <a:endParaRPr lang="he-IL" dirty="0"/>
          </a:p>
        </p:txBody>
      </p:sp>
      <p:sp>
        <p:nvSpPr>
          <p:cNvPr id="3" name="מציין מיקום תוכן 2"/>
          <p:cNvSpPr>
            <a:spLocks noGrp="1"/>
          </p:cNvSpPr>
          <p:nvPr>
            <p:ph idx="1"/>
          </p:nvPr>
        </p:nvSpPr>
        <p:spPr/>
        <p:txBody>
          <a:bodyPr>
            <a:normAutofit/>
          </a:bodyPr>
          <a:lstStyle/>
          <a:p>
            <a:r>
              <a:rPr lang="he-IL" sz="3200" b="1" dirty="0"/>
              <a:t>שירות הפיקוח על העבודה במשרד התעשייה, המסחר והתעסוקה פועל מתוקף חוק "ארגון הפיקוח על העבודה, </a:t>
            </a:r>
            <a:r>
              <a:rPr lang="he-IL" sz="3200" b="1" dirty="0" err="1"/>
              <a:t>התשי"ד</a:t>
            </a:r>
            <a:r>
              <a:rPr lang="he-IL" sz="3200" b="1" dirty="0"/>
              <a:t> - 1954". מטרתו העיקרית היא לפקח על קיום החוקים, שביצועם בידי שר </a:t>
            </a:r>
            <a:r>
              <a:rPr lang="he-IL" sz="3200" b="1" dirty="0" err="1"/>
              <a:t>התמ"ת</a:t>
            </a:r>
            <a:r>
              <a:rPr lang="he-IL" sz="3200" b="1" dirty="0"/>
              <a:t>. שירות הפיקוח על העבודה שם לו למטרה לסייע ל"שטח" בהבטחת עבודה בטוחה על ידי פיקוח על קיום חוקי העבודה בתחום הבטיחות.</a:t>
            </a:r>
          </a:p>
        </p:txBody>
      </p:sp>
    </p:spTree>
    <p:extLst>
      <p:ext uri="{BB962C8B-B14F-4D97-AF65-F5344CB8AC3E}">
        <p14:creationId xmlns:p14="http://schemas.microsoft.com/office/powerpoint/2010/main" val="407558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החוקים העיקריים עליהם מפקח השירות הם:</a:t>
            </a:r>
          </a:p>
        </p:txBody>
      </p:sp>
      <p:sp>
        <p:nvSpPr>
          <p:cNvPr id="3" name="מציין מיקום תוכן 2"/>
          <p:cNvSpPr>
            <a:spLocks noGrp="1"/>
          </p:cNvSpPr>
          <p:nvPr>
            <p:ph idx="1"/>
          </p:nvPr>
        </p:nvSpPr>
        <p:spPr>
          <a:xfrm>
            <a:off x="841247" y="1584101"/>
            <a:ext cx="9964127" cy="4886419"/>
          </a:xfrm>
        </p:spPr>
        <p:txBody>
          <a:bodyPr>
            <a:normAutofit fontScale="85000" lnSpcReduction="20000"/>
          </a:bodyPr>
          <a:lstStyle/>
          <a:p>
            <a:r>
              <a:rPr lang="he-IL" sz="2800" b="1" dirty="0"/>
              <a:t>חוק ארגון הפיקוח על העבודה ותקנותיו</a:t>
            </a:r>
          </a:p>
          <a:p>
            <a:r>
              <a:rPr lang="he-IL" sz="2800" b="1" dirty="0"/>
              <a:t>חוק עבודת נשים (חלקית)</a:t>
            </a:r>
          </a:p>
          <a:p>
            <a:r>
              <a:rPr lang="he-IL" sz="2800" b="1" dirty="0"/>
              <a:t>חוק חופשה שנתית</a:t>
            </a:r>
          </a:p>
          <a:p>
            <a:r>
              <a:rPr lang="he-IL" sz="2800" b="1" dirty="0"/>
              <a:t>חוק רישוי עסקים (חלקית)</a:t>
            </a:r>
          </a:p>
          <a:p>
            <a:r>
              <a:rPr lang="he-IL" sz="2800" b="1" dirty="0"/>
              <a:t>פקודת התאונות ומחלות משלח היד</a:t>
            </a:r>
          </a:p>
          <a:p>
            <a:r>
              <a:rPr lang="he-IL" sz="2800" b="1" dirty="0"/>
              <a:t>פקודת הבטיחות בעבודה ותקנותיה</a:t>
            </a:r>
          </a:p>
          <a:p>
            <a:r>
              <a:rPr lang="he-IL" sz="2800" b="1" dirty="0"/>
              <a:t>חוק עבודת נוער</a:t>
            </a:r>
          </a:p>
          <a:p>
            <a:r>
              <a:rPr lang="he-IL" sz="2800" b="1" dirty="0"/>
              <a:t>חוק חומרי נפץ</a:t>
            </a:r>
          </a:p>
          <a:p>
            <a:r>
              <a:rPr lang="he-IL" sz="2800" b="1" dirty="0"/>
              <a:t>חוק החשמל</a:t>
            </a:r>
          </a:p>
          <a:p>
            <a:r>
              <a:rPr lang="he-IL" sz="2800" b="1" dirty="0"/>
              <a:t>חוק ותקנות בנושא הרעש.</a:t>
            </a:r>
          </a:p>
          <a:p>
            <a:endParaRPr lang="he-IL" dirty="0"/>
          </a:p>
        </p:txBody>
      </p:sp>
    </p:spTree>
    <p:extLst>
      <p:ext uri="{BB962C8B-B14F-4D97-AF65-F5344CB8AC3E}">
        <p14:creationId xmlns:p14="http://schemas.microsoft.com/office/powerpoint/2010/main" val="125939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45719"/>
          </a:xfrm>
        </p:spPr>
        <p:txBody>
          <a:bodyPr>
            <a:normAutofit fontScale="90000"/>
          </a:bodyPr>
          <a:lstStyle/>
          <a:p>
            <a:endParaRPr lang="he-IL" dirty="0"/>
          </a:p>
        </p:txBody>
      </p:sp>
      <p:sp>
        <p:nvSpPr>
          <p:cNvPr id="3" name="מציין מיקום תוכן 2"/>
          <p:cNvSpPr>
            <a:spLocks noGrp="1"/>
          </p:cNvSpPr>
          <p:nvPr>
            <p:ph idx="1"/>
          </p:nvPr>
        </p:nvSpPr>
        <p:spPr>
          <a:xfrm>
            <a:off x="841247" y="381000"/>
            <a:ext cx="10530797" cy="6251619"/>
          </a:xfrm>
        </p:spPr>
        <p:txBody>
          <a:bodyPr>
            <a:normAutofit fontScale="92500"/>
          </a:bodyPr>
          <a:lstStyle/>
          <a:p>
            <a:pPr>
              <a:lnSpc>
                <a:spcPct val="110000"/>
              </a:lnSpc>
            </a:pPr>
            <a:r>
              <a:rPr lang="he-IL" sz="3000" b="1" dirty="0"/>
              <a:t>מלבד אכיפת החוקים השונים בתחום הבטיחות </a:t>
            </a:r>
            <a:r>
              <a:rPr lang="he-IL" sz="3000" b="1" dirty="0" smtClean="0"/>
              <a:t>והגהות, </a:t>
            </a:r>
            <a:r>
              <a:rPr lang="he-IL" sz="3000" b="1" dirty="0"/>
              <a:t>תפקידו של השירות לפקח על הבטיחות </a:t>
            </a:r>
            <a:r>
              <a:rPr lang="he-IL" sz="3000" b="1" dirty="0" smtClean="0"/>
              <a:t>והגהות </a:t>
            </a:r>
            <a:r>
              <a:rPr lang="he-IL" sz="3000" b="1" dirty="0"/>
              <a:t>גם בתחומים שאינם מטופלים דיים בחקיקה. במקרה זה על השירות להדריך את המעבידים ואת העובדים, מעבר לתפקידי ההדרכה, המוטלים </a:t>
            </a:r>
            <a:r>
              <a:rPr lang="he-IL" sz="3000" b="1" dirty="0" smtClean="0"/>
              <a:t>על </a:t>
            </a:r>
            <a:r>
              <a:rPr lang="he-IL" sz="3000" b="1" dirty="0"/>
              <a:t>המוסד לבטיחות </a:t>
            </a:r>
            <a:r>
              <a:rPr lang="he-IL" sz="3000" b="1" dirty="0" smtClean="0"/>
              <a:t>ולגהות.</a:t>
            </a:r>
          </a:p>
          <a:p>
            <a:pPr>
              <a:lnSpc>
                <a:spcPct val="110000"/>
              </a:lnSpc>
            </a:pPr>
            <a:r>
              <a:rPr lang="he-IL" sz="3000" b="1" dirty="0"/>
              <a:t>שירות הפיקוח, אם כן, אינו עוסק בהדרכה ובמסירת מידע. תפקיד זה מוטל על גוף ממלכתי אחר - המוסד לבטיחות </a:t>
            </a:r>
            <a:r>
              <a:rPr lang="he-IL" sz="3000" b="1" dirty="0" smtClean="0"/>
              <a:t>ולגהות. </a:t>
            </a:r>
            <a:r>
              <a:rPr lang="he-IL" sz="3000" b="1" dirty="0"/>
              <a:t>המוסד לבטיחות </a:t>
            </a:r>
            <a:r>
              <a:rPr lang="he-IL" sz="3000" b="1" dirty="0" err="1"/>
              <a:t>ולגיהות</a:t>
            </a:r>
            <a:r>
              <a:rPr lang="he-IL" sz="3000" b="1" dirty="0"/>
              <a:t> הוקם על-פי חוק ומוגדר בפרק השלישי בחוק ארגון הפיקוח על העבודה כגוף "שמטרתו לקדם את תנאי הבטיחות בעבודה </a:t>
            </a:r>
            <a:r>
              <a:rPr lang="he-IL" sz="3000" b="1" dirty="0" err="1"/>
              <a:t>והגיהות</a:t>
            </a:r>
            <a:r>
              <a:rPr lang="he-IL" sz="3000" b="1" dirty="0"/>
              <a:t> המקצועית". פעילותו המרכזית היא בתחום ההסברה, ההדרכה והמחקר.</a:t>
            </a:r>
          </a:p>
        </p:txBody>
      </p:sp>
    </p:spTree>
    <p:extLst>
      <p:ext uri="{BB962C8B-B14F-4D97-AF65-F5344CB8AC3E}">
        <p14:creationId xmlns:p14="http://schemas.microsoft.com/office/powerpoint/2010/main" val="27590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95518"/>
          </a:xfrm>
        </p:spPr>
        <p:txBody>
          <a:bodyPr>
            <a:normAutofit fontScale="90000"/>
          </a:bodyPr>
          <a:lstStyle/>
          <a:p>
            <a:endParaRPr lang="he-IL" dirty="0"/>
          </a:p>
        </p:txBody>
      </p:sp>
      <p:pic>
        <p:nvPicPr>
          <p:cNvPr id="2050" name="Picture 2" descr="http://employment.molsa.gov.il/Employment/ManpowerTraining/MeaCatalogue/BooksPDF/betichut/images/image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1248" y="476517"/>
            <a:ext cx="9758065" cy="616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3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b="1" dirty="0"/>
              <a:t>שירות הפיקוח על העבודה בישראל מורכב מחמש רמות ארגוניות:</a:t>
            </a:r>
          </a:p>
        </p:txBody>
      </p:sp>
      <p:sp>
        <p:nvSpPr>
          <p:cNvPr id="3" name="מציין מיקום תוכן 2"/>
          <p:cNvSpPr>
            <a:spLocks noGrp="1"/>
          </p:cNvSpPr>
          <p:nvPr>
            <p:ph idx="1"/>
          </p:nvPr>
        </p:nvSpPr>
        <p:spPr/>
        <p:txBody>
          <a:bodyPr/>
          <a:lstStyle/>
          <a:p>
            <a:r>
              <a:rPr lang="he-IL" b="1" dirty="0"/>
              <a:t>מפקח עבודה ראשי </a:t>
            </a:r>
            <a:r>
              <a:rPr lang="he-IL" b="1" dirty="0" err="1"/>
              <a:t>וסגנו</a:t>
            </a:r>
            <a:r>
              <a:rPr lang="he-IL" b="1" dirty="0"/>
              <a:t>, במשרד התעשייה, המסחר והתעסוקה בירושלים.</a:t>
            </a:r>
          </a:p>
          <a:p>
            <a:r>
              <a:rPr lang="he-IL" b="1" dirty="0"/>
              <a:t>צוות מרכזים ארציים לנושאים: בטיחות, </a:t>
            </a:r>
            <a:r>
              <a:rPr lang="he-IL" b="1" dirty="0" err="1"/>
              <a:t>גיהות</a:t>
            </a:r>
            <a:r>
              <a:rPr lang="he-IL" b="1" dirty="0"/>
              <a:t>, חקלאות, קרינה רפואה תעסוקתית.</a:t>
            </a:r>
          </a:p>
          <a:p>
            <a:r>
              <a:rPr lang="he-IL" b="1" dirty="0"/>
              <a:t>מפקחים אזוריים: חיפה והצפון, ת"א, מרכז, ב"ש והדרום, ירושלים. בנוסף קיימת גם מעבדה כלל ארצית </a:t>
            </a:r>
            <a:r>
              <a:rPr lang="he-IL" b="1" dirty="0" err="1"/>
              <a:t>לגיהות</a:t>
            </a:r>
            <a:r>
              <a:rPr lang="he-IL" b="1" dirty="0"/>
              <a:t> תעסוקתית (נמצאת בת"א).</a:t>
            </a:r>
          </a:p>
          <a:p>
            <a:r>
              <a:rPr lang="he-IL" b="1" dirty="0"/>
              <a:t>ראשי קבוצת מפקחי עבודה (לתעשייה ולבנייה).</a:t>
            </a:r>
          </a:p>
          <a:p>
            <a:r>
              <a:rPr lang="he-IL" b="1" dirty="0"/>
              <a:t>מפקחי עבודה בכירים ומפקחי עבודה.</a:t>
            </a:r>
          </a:p>
          <a:p>
            <a:endParaRPr lang="he-IL" dirty="0"/>
          </a:p>
        </p:txBody>
      </p:sp>
    </p:spTree>
    <p:extLst>
      <p:ext uri="{BB962C8B-B14F-4D97-AF65-F5344CB8AC3E}">
        <p14:creationId xmlns:p14="http://schemas.microsoft.com/office/powerpoint/2010/main" val="285077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80999"/>
            <a:ext cx="9372600" cy="45719"/>
          </a:xfrm>
        </p:spPr>
        <p:txBody>
          <a:bodyPr rtlCol="1">
            <a:normAutofit fontScale="90000"/>
          </a:bodyPr>
          <a:lstStyle/>
          <a:p>
            <a:pPr algn="r" rtl="1"/>
            <a:r>
              <a:rPr lang="he-IL" dirty="0">
                <a:latin typeface="Tahoma" panose="020B0604030504040204" pitchFamily="34" charset="0"/>
                <a:ea typeface="Tahoma" panose="020B0604030504040204" pitchFamily="34" charset="0"/>
                <a:cs typeface="Tahoma" panose="020B0604030504040204" pitchFamily="34" charset="0"/>
              </a:rPr>
              <a:t>פריסת כותרת ותוכן עם רשימה</a:t>
            </a:r>
          </a:p>
        </p:txBody>
      </p:sp>
      <p:sp>
        <p:nvSpPr>
          <p:cNvPr id="3" name="מציין מיקום תוכן 2"/>
          <p:cNvSpPr>
            <a:spLocks noGrp="1"/>
          </p:cNvSpPr>
          <p:nvPr>
            <p:ph idx="1"/>
          </p:nvPr>
        </p:nvSpPr>
        <p:spPr>
          <a:xfrm>
            <a:off x="838200" y="817810"/>
            <a:ext cx="10160358" cy="6040190"/>
          </a:xfrm>
        </p:spPr>
        <p:txBody>
          <a:bodyPr rtlCol="1">
            <a:normAutofit/>
          </a:bodyPr>
          <a:lstStyle/>
          <a:p>
            <a:pPr>
              <a:lnSpc>
                <a:spcPct val="100000"/>
              </a:lnSpc>
            </a:pPr>
            <a:r>
              <a:rPr lang="he-IL" sz="4000" b="1" dirty="0">
                <a:solidFill>
                  <a:srgbClr val="FF0000"/>
                </a:solidFill>
              </a:rPr>
              <a:t>חוק</a:t>
            </a:r>
            <a:r>
              <a:rPr lang="he-IL" sz="4000" b="1" dirty="0"/>
              <a:t> - הוראת התנהגות מחייבת מטעם המחוקק (כנסת). חוקים נחקקו במדינת ישראל למן הקמתה ועד היום. החוק מחייב את כל אזרחי המדינה אלא אם כן צוין אחרת.</a:t>
            </a:r>
            <a:br>
              <a:rPr lang="he-IL" sz="4000" b="1" dirty="0"/>
            </a:br>
            <a:r>
              <a:rPr lang="he-IL" sz="4000" b="1" dirty="0">
                <a:solidFill>
                  <a:srgbClr val="FF0000"/>
                </a:solidFill>
              </a:rPr>
              <a:t>לדוגמה: חוק ארגון הפיקוח על העבודה תשי"ד (1954). חוק זה חוקק אחרי הקמת המדינה.</a:t>
            </a:r>
            <a:br>
              <a:rPr lang="he-IL" sz="4000" b="1" dirty="0">
                <a:solidFill>
                  <a:srgbClr val="FF0000"/>
                </a:solidFill>
              </a:rPr>
            </a:br>
            <a:endParaRPr lang="he-IL" sz="4000" b="1" dirty="0">
              <a:solidFill>
                <a:srgbClr val="FF0000"/>
              </a:solidFill>
            </a:endParaRPr>
          </a:p>
        </p:txBody>
      </p:sp>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b="1" dirty="0"/>
              <a:t>תקנות התכנון והבנייה (רישוי בנייה)</a:t>
            </a:r>
            <a:br>
              <a:rPr lang="he-IL" b="1" dirty="0"/>
            </a:br>
            <a:endParaRPr lang="he-IL" dirty="0"/>
          </a:p>
        </p:txBody>
      </p:sp>
      <p:sp>
        <p:nvSpPr>
          <p:cNvPr id="3" name="מציין מיקום תוכן 2"/>
          <p:cNvSpPr>
            <a:spLocks noGrp="1"/>
          </p:cNvSpPr>
          <p:nvPr>
            <p:ph idx="1"/>
          </p:nvPr>
        </p:nvSpPr>
        <p:spPr>
          <a:xfrm>
            <a:off x="841248" y="1236373"/>
            <a:ext cx="9372600" cy="5234148"/>
          </a:xfrm>
        </p:spPr>
        <p:txBody>
          <a:bodyPr>
            <a:normAutofit fontScale="92500" lnSpcReduction="10000"/>
          </a:bodyPr>
          <a:lstStyle/>
          <a:p>
            <a:pPr fontAlgn="base"/>
            <a:r>
              <a:rPr lang="he-IL" b="1" dirty="0"/>
              <a:t>אישור תחילת עבודות, ביצוע ובקרת </a:t>
            </a:r>
            <a:r>
              <a:rPr lang="he-IL" b="1" dirty="0" smtClean="0"/>
              <a:t>ביצוע </a:t>
            </a:r>
          </a:p>
          <a:p>
            <a:pPr fontAlgn="base"/>
            <a:r>
              <a:rPr lang="he-IL" b="1" dirty="0" smtClean="0"/>
              <a:t>חובת </a:t>
            </a:r>
            <a:r>
              <a:rPr lang="he-IL" b="1" dirty="0"/>
              <a:t>מינוי בעלי תפקידים</a:t>
            </a:r>
          </a:p>
          <a:p>
            <a:pPr fontAlgn="base"/>
            <a:r>
              <a:rPr lang="he-IL" sz="3000" b="1" dirty="0" smtClean="0"/>
              <a:t>לא תבוצע </a:t>
            </a:r>
            <a:r>
              <a:rPr lang="he-IL" sz="3000" b="1" dirty="0"/>
              <a:t>בנייה או עבודה לפי היתר אלא לאחר שבעל ההיתר מינה את בעלי התפקידים שלהלן ומסר הודעה על כך לרשות הרישוי</a:t>
            </a:r>
            <a:r>
              <a:rPr lang="he-IL" sz="3000" b="1" dirty="0" smtClean="0"/>
              <a:t>:</a:t>
            </a:r>
          </a:p>
          <a:p>
            <a:pPr fontAlgn="base"/>
            <a:r>
              <a:rPr lang="he-IL" sz="3000" b="1" dirty="0"/>
              <a:t>(1)   אחראי לביקורת על הביצוע;</a:t>
            </a:r>
          </a:p>
          <a:p>
            <a:pPr fontAlgn="base"/>
            <a:r>
              <a:rPr lang="he-IL" sz="3000" b="1" dirty="0"/>
              <a:t>(2)   קבלן ואחראי לביצוע שלד הבניין שמינה הקבלן או בעל ההיתר;</a:t>
            </a:r>
          </a:p>
          <a:p>
            <a:pPr fontAlgn="base"/>
            <a:r>
              <a:rPr lang="he-IL" sz="3000" b="1" dirty="0"/>
              <a:t>(3)   אחראי לתיאום עם מכון הבקרה, אלא אם כן </a:t>
            </a:r>
            <a:r>
              <a:rPr lang="he-IL" sz="3000" b="1" dirty="0" err="1"/>
              <a:t>היתה</a:t>
            </a:r>
            <a:r>
              <a:rPr lang="he-IL" sz="3000" b="1" dirty="0"/>
              <a:t> הבקשה מסוג הבקשות ששר האוצר קבע לגביהן כי לא נדרשת בהן בקשה של מכון בקרה.</a:t>
            </a:r>
          </a:p>
          <a:p>
            <a:pPr fontAlgn="base"/>
            <a:endParaRPr lang="he-IL" b="1" dirty="0"/>
          </a:p>
        </p:txBody>
      </p:sp>
    </p:spTree>
    <p:extLst>
      <p:ext uri="{BB962C8B-B14F-4D97-AF65-F5344CB8AC3E}">
        <p14:creationId xmlns:p14="http://schemas.microsoft.com/office/powerpoint/2010/main" val="48914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841247" y="1987419"/>
            <a:ext cx="10080037" cy="4483101"/>
          </a:xfrm>
        </p:spPr>
        <p:txBody>
          <a:bodyPr>
            <a:normAutofit/>
          </a:bodyPr>
          <a:lstStyle/>
          <a:p>
            <a:r>
              <a:rPr lang="he-IL" sz="3200" b="1" dirty="0"/>
              <a:t>(ב) </a:t>
            </a:r>
            <a:r>
              <a:rPr lang="he-IL" sz="3200" b="1" dirty="0" smtClean="0"/>
              <a:t>.</a:t>
            </a:r>
            <a:r>
              <a:rPr lang="he-IL" sz="3200" b="1" dirty="0"/>
              <a:t> בעל ההיתר רשאי למנות, נוסף על האחראי לביקורת על הביצוע כאמור בתקנת משנה (א)(1), אחראים נוספים לביקורת על הביצוע ויחולו לעניין זה הוראות תקנה 28, ובלבד שהודעה על מינוים תצורף לבקשה להתקשרות עם מכון הבקרה ולבקשה לאישור תחילת עבודות.</a:t>
            </a:r>
          </a:p>
        </p:txBody>
      </p:sp>
    </p:spTree>
    <p:extLst>
      <p:ext uri="{BB962C8B-B14F-4D97-AF65-F5344CB8AC3E}">
        <p14:creationId xmlns:p14="http://schemas.microsoft.com/office/powerpoint/2010/main" val="345695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dirty="0"/>
          </a:p>
        </p:txBody>
      </p:sp>
      <p:grpSp>
        <p:nvGrpSpPr>
          <p:cNvPr id="4" name="קבוצה 3"/>
          <p:cNvGrpSpPr/>
          <p:nvPr/>
        </p:nvGrpSpPr>
        <p:grpSpPr>
          <a:xfrm>
            <a:off x="1043608" y="1352282"/>
            <a:ext cx="9671615" cy="4564295"/>
            <a:chOff x="2749700" y="1849525"/>
            <a:chExt cx="6662935" cy="4143761"/>
          </a:xfrm>
        </p:grpSpPr>
        <p:sp>
          <p:nvSpPr>
            <p:cNvPr id="5" name="Freeform 49"/>
            <p:cNvSpPr>
              <a:spLocks/>
            </p:cNvSpPr>
            <p:nvPr/>
          </p:nvSpPr>
          <p:spPr bwMode="auto">
            <a:xfrm>
              <a:off x="6551441" y="3734274"/>
              <a:ext cx="1050925" cy="1303337"/>
            </a:xfrm>
            <a:custGeom>
              <a:avLst/>
              <a:gdLst/>
              <a:ahLst/>
              <a:cxnLst>
                <a:cxn ang="0">
                  <a:pos x="112" y="264"/>
                </a:cxn>
                <a:cxn ang="0">
                  <a:pos x="0" y="86"/>
                </a:cxn>
                <a:cxn ang="0">
                  <a:pos x="136" y="0"/>
                </a:cxn>
                <a:cxn ang="0">
                  <a:pos x="200" y="108"/>
                </a:cxn>
                <a:cxn ang="0">
                  <a:pos x="200" y="108"/>
                </a:cxn>
                <a:cxn ang="0">
                  <a:pos x="206" y="118"/>
                </a:cxn>
                <a:cxn ang="0">
                  <a:pos x="210" y="128"/>
                </a:cxn>
                <a:cxn ang="0">
                  <a:pos x="214" y="142"/>
                </a:cxn>
                <a:cxn ang="0">
                  <a:pos x="214" y="160"/>
                </a:cxn>
                <a:cxn ang="0">
                  <a:pos x="210" y="182"/>
                </a:cxn>
                <a:cxn ang="0">
                  <a:pos x="206" y="192"/>
                </a:cxn>
                <a:cxn ang="0">
                  <a:pos x="202" y="204"/>
                </a:cxn>
                <a:cxn ang="0">
                  <a:pos x="194" y="218"/>
                </a:cxn>
                <a:cxn ang="0">
                  <a:pos x="184" y="230"/>
                </a:cxn>
                <a:cxn ang="0">
                  <a:pos x="184" y="230"/>
                </a:cxn>
                <a:cxn ang="0">
                  <a:pos x="162" y="258"/>
                </a:cxn>
                <a:cxn ang="0">
                  <a:pos x="144" y="274"/>
                </a:cxn>
                <a:cxn ang="0">
                  <a:pos x="138" y="278"/>
                </a:cxn>
                <a:cxn ang="0">
                  <a:pos x="132" y="280"/>
                </a:cxn>
                <a:cxn ang="0">
                  <a:pos x="128" y="282"/>
                </a:cxn>
                <a:cxn ang="0">
                  <a:pos x="124" y="280"/>
                </a:cxn>
                <a:cxn ang="0">
                  <a:pos x="118" y="278"/>
                </a:cxn>
                <a:cxn ang="0">
                  <a:pos x="114" y="272"/>
                </a:cxn>
                <a:cxn ang="0">
                  <a:pos x="112" y="264"/>
                </a:cxn>
                <a:cxn ang="0">
                  <a:pos x="112" y="264"/>
                </a:cxn>
              </a:cxnLst>
              <a:rect l="0" t="0" r="r" b="b"/>
              <a:pathLst>
                <a:path w="214" h="282">
                  <a:moveTo>
                    <a:pt x="112" y="264"/>
                  </a:moveTo>
                  <a:lnTo>
                    <a:pt x="0" y="86"/>
                  </a:lnTo>
                  <a:lnTo>
                    <a:pt x="136" y="0"/>
                  </a:lnTo>
                  <a:lnTo>
                    <a:pt x="200" y="108"/>
                  </a:lnTo>
                  <a:lnTo>
                    <a:pt x="200" y="108"/>
                  </a:lnTo>
                  <a:lnTo>
                    <a:pt x="206" y="118"/>
                  </a:lnTo>
                  <a:lnTo>
                    <a:pt x="210" y="128"/>
                  </a:lnTo>
                  <a:lnTo>
                    <a:pt x="214" y="142"/>
                  </a:lnTo>
                  <a:lnTo>
                    <a:pt x="214" y="160"/>
                  </a:lnTo>
                  <a:lnTo>
                    <a:pt x="210" y="182"/>
                  </a:lnTo>
                  <a:lnTo>
                    <a:pt x="206" y="192"/>
                  </a:lnTo>
                  <a:lnTo>
                    <a:pt x="202" y="204"/>
                  </a:lnTo>
                  <a:lnTo>
                    <a:pt x="194" y="218"/>
                  </a:lnTo>
                  <a:lnTo>
                    <a:pt x="184" y="230"/>
                  </a:lnTo>
                  <a:lnTo>
                    <a:pt x="184" y="230"/>
                  </a:lnTo>
                  <a:lnTo>
                    <a:pt x="162" y="258"/>
                  </a:lnTo>
                  <a:lnTo>
                    <a:pt x="144" y="274"/>
                  </a:lnTo>
                  <a:lnTo>
                    <a:pt x="138" y="278"/>
                  </a:lnTo>
                  <a:lnTo>
                    <a:pt x="132" y="280"/>
                  </a:lnTo>
                  <a:lnTo>
                    <a:pt x="128" y="282"/>
                  </a:lnTo>
                  <a:lnTo>
                    <a:pt x="124" y="280"/>
                  </a:lnTo>
                  <a:lnTo>
                    <a:pt x="118" y="278"/>
                  </a:lnTo>
                  <a:lnTo>
                    <a:pt x="114" y="272"/>
                  </a:lnTo>
                  <a:lnTo>
                    <a:pt x="112" y="264"/>
                  </a:lnTo>
                  <a:lnTo>
                    <a:pt x="112" y="264"/>
                  </a:lnTo>
                  <a:close/>
                </a:path>
              </a:pathLst>
            </a:custGeom>
            <a:solidFill>
              <a:srgbClr val="00B0F0"/>
            </a:solidFill>
            <a:ln w="9525">
              <a:no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0000"/>
                </a:solidFill>
                <a:effectLst/>
                <a:uLnTx/>
                <a:uFillTx/>
                <a:ea typeface="ＭＳ Ｐゴシック" charset="0"/>
              </a:endParaRPr>
            </a:p>
          </p:txBody>
        </p:sp>
        <p:sp>
          <p:nvSpPr>
            <p:cNvPr id="6" name="Freeform 47"/>
            <p:cNvSpPr>
              <a:spLocks/>
            </p:cNvSpPr>
            <p:nvPr/>
          </p:nvSpPr>
          <p:spPr bwMode="auto">
            <a:xfrm>
              <a:off x="4927600" y="1922551"/>
              <a:ext cx="1223963" cy="1216416"/>
            </a:xfrm>
            <a:custGeom>
              <a:avLst/>
              <a:gdLst/>
              <a:ahLst/>
              <a:cxnLst>
                <a:cxn ang="0">
                  <a:pos x="239" y="46"/>
                </a:cxn>
                <a:cxn ang="0">
                  <a:pos x="143" y="233"/>
                </a:cxn>
                <a:cxn ang="0">
                  <a:pos x="0" y="159"/>
                </a:cxn>
                <a:cxn ang="0">
                  <a:pos x="61" y="50"/>
                </a:cxn>
                <a:cxn ang="0">
                  <a:pos x="61" y="50"/>
                </a:cxn>
                <a:cxn ang="0">
                  <a:pos x="65" y="40"/>
                </a:cxn>
                <a:cxn ang="0">
                  <a:pos x="73" y="32"/>
                </a:cxn>
                <a:cxn ang="0">
                  <a:pos x="83" y="22"/>
                </a:cxn>
                <a:cxn ang="0">
                  <a:pos x="99" y="12"/>
                </a:cxn>
                <a:cxn ang="0">
                  <a:pos x="119" y="4"/>
                </a:cxn>
                <a:cxn ang="0">
                  <a:pos x="131" y="2"/>
                </a:cxn>
                <a:cxn ang="0">
                  <a:pos x="143" y="0"/>
                </a:cxn>
                <a:cxn ang="0">
                  <a:pos x="159" y="0"/>
                </a:cxn>
                <a:cxn ang="0">
                  <a:pos x="175" y="2"/>
                </a:cxn>
                <a:cxn ang="0">
                  <a:pos x="175" y="2"/>
                </a:cxn>
                <a:cxn ang="0">
                  <a:pos x="209" y="8"/>
                </a:cxn>
                <a:cxn ang="0">
                  <a:pos x="231" y="14"/>
                </a:cxn>
                <a:cxn ang="0">
                  <a:pos x="239" y="18"/>
                </a:cxn>
                <a:cxn ang="0">
                  <a:pos x="243" y="22"/>
                </a:cxn>
                <a:cxn ang="0">
                  <a:pos x="247" y="26"/>
                </a:cxn>
                <a:cxn ang="0">
                  <a:pos x="249" y="28"/>
                </a:cxn>
                <a:cxn ang="0">
                  <a:pos x="249" y="36"/>
                </a:cxn>
                <a:cxn ang="0">
                  <a:pos x="245" y="40"/>
                </a:cxn>
                <a:cxn ang="0">
                  <a:pos x="239" y="46"/>
                </a:cxn>
                <a:cxn ang="0">
                  <a:pos x="239" y="46"/>
                </a:cxn>
              </a:cxnLst>
              <a:rect l="0" t="0" r="r" b="b"/>
              <a:pathLst>
                <a:path w="249" h="233">
                  <a:moveTo>
                    <a:pt x="239" y="46"/>
                  </a:moveTo>
                  <a:lnTo>
                    <a:pt x="143" y="233"/>
                  </a:lnTo>
                  <a:lnTo>
                    <a:pt x="0" y="159"/>
                  </a:lnTo>
                  <a:lnTo>
                    <a:pt x="61" y="50"/>
                  </a:lnTo>
                  <a:lnTo>
                    <a:pt x="61" y="50"/>
                  </a:lnTo>
                  <a:lnTo>
                    <a:pt x="65" y="40"/>
                  </a:lnTo>
                  <a:lnTo>
                    <a:pt x="73" y="32"/>
                  </a:lnTo>
                  <a:lnTo>
                    <a:pt x="83" y="22"/>
                  </a:lnTo>
                  <a:lnTo>
                    <a:pt x="99" y="12"/>
                  </a:lnTo>
                  <a:lnTo>
                    <a:pt x="119" y="4"/>
                  </a:lnTo>
                  <a:lnTo>
                    <a:pt x="131" y="2"/>
                  </a:lnTo>
                  <a:lnTo>
                    <a:pt x="143" y="0"/>
                  </a:lnTo>
                  <a:lnTo>
                    <a:pt x="159" y="0"/>
                  </a:lnTo>
                  <a:lnTo>
                    <a:pt x="175" y="2"/>
                  </a:lnTo>
                  <a:lnTo>
                    <a:pt x="175" y="2"/>
                  </a:lnTo>
                  <a:lnTo>
                    <a:pt x="209" y="8"/>
                  </a:lnTo>
                  <a:lnTo>
                    <a:pt x="231" y="14"/>
                  </a:lnTo>
                  <a:lnTo>
                    <a:pt x="239" y="18"/>
                  </a:lnTo>
                  <a:lnTo>
                    <a:pt x="243" y="22"/>
                  </a:lnTo>
                  <a:lnTo>
                    <a:pt x="247" y="26"/>
                  </a:lnTo>
                  <a:lnTo>
                    <a:pt x="249" y="28"/>
                  </a:lnTo>
                  <a:lnTo>
                    <a:pt x="249" y="36"/>
                  </a:lnTo>
                  <a:lnTo>
                    <a:pt x="245" y="40"/>
                  </a:lnTo>
                  <a:lnTo>
                    <a:pt x="239" y="46"/>
                  </a:lnTo>
                  <a:lnTo>
                    <a:pt x="239" y="46"/>
                  </a:lnTo>
                  <a:close/>
                </a:path>
              </a:pathLst>
            </a:custGeom>
            <a:solidFill>
              <a:srgbClr val="00B0F0"/>
            </a:solidFill>
            <a:ln w="9525">
              <a:no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0000"/>
                </a:solidFill>
                <a:effectLst/>
                <a:uLnTx/>
                <a:uFillTx/>
                <a:ea typeface="ＭＳ Ｐゴシック" charset="0"/>
              </a:endParaRPr>
            </a:p>
          </p:txBody>
        </p:sp>
        <p:grpSp>
          <p:nvGrpSpPr>
            <p:cNvPr id="7" name="Group 11"/>
            <p:cNvGrpSpPr>
              <a:grpSpLocks/>
            </p:cNvGrpSpPr>
            <p:nvPr/>
          </p:nvGrpSpPr>
          <p:grpSpPr bwMode="auto">
            <a:xfrm>
              <a:off x="4635500" y="2273300"/>
              <a:ext cx="3052763" cy="2871788"/>
              <a:chOff x="5219700" y="2197100"/>
              <a:chExt cx="2509838" cy="2511044"/>
            </a:xfrm>
          </p:grpSpPr>
          <p:sp>
            <p:nvSpPr>
              <p:cNvPr id="16" name="Oval 14"/>
              <p:cNvSpPr>
                <a:spLocks noChangeArrowheads="1"/>
              </p:cNvSpPr>
              <p:nvPr/>
            </p:nvSpPr>
            <p:spPr bwMode="auto">
              <a:xfrm>
                <a:off x="5219700" y="2197100"/>
                <a:ext cx="2509838" cy="2511044"/>
              </a:xfrm>
              <a:prstGeom prst="ellipse">
                <a:avLst/>
              </a:prstGeom>
              <a:gradFill flip="none" rotWithShape="1">
                <a:gsLst>
                  <a:gs pos="0">
                    <a:sysClr val="window" lastClr="FFFFFF">
                      <a:lumMod val="95000"/>
                    </a:sysClr>
                  </a:gs>
                  <a:gs pos="94000">
                    <a:sysClr val="window" lastClr="FFFFFF">
                      <a:lumMod val="95000"/>
                    </a:sysClr>
                  </a:gs>
                  <a:gs pos="14000">
                    <a:sysClr val="window" lastClr="FFFFFF">
                      <a:lumMod val="95000"/>
                    </a:sysClr>
                  </a:gs>
                </a:gsLst>
                <a:path path="circle">
                  <a:fillToRect l="50000" t="50000" r="50000" b="50000"/>
                </a:path>
                <a:tileRect/>
              </a:gradFill>
              <a:ln w="9525">
                <a:solidFill>
                  <a:sysClr val="window" lastClr="FFFFFF">
                    <a:lumMod val="50000"/>
                  </a:sysClr>
                </a:solidFill>
                <a:round/>
                <a:headEnd/>
                <a:tailEnd/>
              </a:ln>
              <a:effectLst>
                <a:outerShdw blurRad="635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charset="0"/>
                  <a:ea typeface="ＭＳ Ｐゴシック" charset="0"/>
                </a:endParaRPr>
              </a:p>
            </p:txBody>
          </p:sp>
          <p:sp>
            <p:nvSpPr>
              <p:cNvPr id="17" name="Freeform 10"/>
              <p:cNvSpPr>
                <a:spLocks noEditPoints="1"/>
              </p:cNvSpPr>
              <p:nvPr/>
            </p:nvSpPr>
            <p:spPr bwMode="auto">
              <a:xfrm>
                <a:off x="5219700" y="2197100"/>
                <a:ext cx="2509838" cy="2477264"/>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100000">
                    <a:sysClr val="windowText" lastClr="000000"/>
                  </a:gs>
                  <a:gs pos="74000">
                    <a:sysClr val="windowText" lastClr="000000"/>
                  </a:gs>
                  <a:gs pos="0">
                    <a:sysClr val="windowText" lastClr="000000"/>
                  </a:gs>
                </a:gsLst>
                <a:path path="circle">
                  <a:fillToRect l="50000" t="50000" r="50000" b="50000"/>
                </a:path>
                <a:tileRect/>
              </a:gradFill>
              <a:ln w="9525">
                <a:noFill/>
                <a:miter lim="800000"/>
                <a:headEnd/>
                <a:tailEnd/>
              </a:ln>
              <a:effectLst>
                <a:outerShdw blurRad="50800" dist="12700" dir="2700000" algn="tl" rotWithShape="0">
                  <a:srgbClr val="000000">
                    <a:alpha val="43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a:ln>
                    <a:noFill/>
                  </a:ln>
                  <a:solidFill>
                    <a:srgbClr val="FFFFFF"/>
                  </a:solidFill>
                  <a:effectLst/>
                  <a:uLnTx/>
                  <a:uFillTx/>
                  <a:latin typeface="Calibri" charset="0"/>
                  <a:ea typeface="ＭＳ Ｐゴシック" charset="0"/>
                </a:endParaRPr>
              </a:p>
            </p:txBody>
          </p:sp>
          <p:sp>
            <p:nvSpPr>
              <p:cNvPr id="18" name="Ellipse 45"/>
              <p:cNvSpPr>
                <a:spLocks noChangeArrowheads="1"/>
              </p:cNvSpPr>
              <p:nvPr/>
            </p:nvSpPr>
            <p:spPr bwMode="auto">
              <a:xfrm rot="21374326" flipH="1">
                <a:off x="5439913" y="2212421"/>
                <a:ext cx="2054861" cy="1681448"/>
              </a:xfrm>
              <a:prstGeom prst="ellipse">
                <a:avLst/>
              </a:prstGeom>
              <a:gradFill rotWithShape="1">
                <a:gsLst>
                  <a:gs pos="0">
                    <a:srgbClr val="FFFCF9">
                      <a:alpha val="76999"/>
                    </a:srgbClr>
                  </a:gs>
                  <a:gs pos="100000">
                    <a:srgbClr val="FFFFFF">
                      <a:alpha val="0"/>
                    </a:srgbClr>
                  </a:gs>
                </a:gsLst>
                <a:lin ang="5400000"/>
              </a:gradFill>
              <a:ln w="9525">
                <a:noFill/>
                <a:round/>
                <a:headEnd/>
                <a:tailEnd/>
              </a:ln>
              <a:effectLst>
                <a:softEdge rad="50800"/>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a:ln>
                    <a:noFill/>
                  </a:ln>
                  <a:solidFill>
                    <a:srgbClr val="FFFFFF"/>
                  </a:solidFill>
                  <a:effectLst/>
                  <a:uLnTx/>
                  <a:uFillTx/>
                  <a:latin typeface="Calibri" charset="0"/>
                  <a:ea typeface="ＭＳ Ｐゴシック" charset="0"/>
                </a:endParaRPr>
              </a:p>
            </p:txBody>
          </p:sp>
        </p:grpSp>
        <p:sp>
          <p:nvSpPr>
            <p:cNvPr id="8" name="Freeform 48"/>
            <p:cNvSpPr>
              <a:spLocks/>
            </p:cNvSpPr>
            <p:nvPr/>
          </p:nvSpPr>
          <p:spPr bwMode="auto">
            <a:xfrm>
              <a:off x="5534025" y="1849525"/>
              <a:ext cx="1929072" cy="1209119"/>
            </a:xfrm>
            <a:custGeom>
              <a:avLst/>
              <a:gdLst/>
              <a:ahLst/>
              <a:cxnLst>
                <a:cxn ang="0">
                  <a:pos x="332" y="107"/>
                </a:cxn>
                <a:cxn ang="0">
                  <a:pos x="390" y="79"/>
                </a:cxn>
                <a:cxn ang="0">
                  <a:pos x="312" y="239"/>
                </a:cxn>
                <a:cxn ang="0">
                  <a:pos x="130" y="245"/>
                </a:cxn>
                <a:cxn ang="0">
                  <a:pos x="182" y="207"/>
                </a:cxn>
                <a:cxn ang="0">
                  <a:pos x="108" y="83"/>
                </a:cxn>
                <a:cxn ang="0">
                  <a:pos x="108" y="83"/>
                </a:cxn>
                <a:cxn ang="0">
                  <a:pos x="100" y="73"/>
                </a:cxn>
                <a:cxn ang="0">
                  <a:pos x="92" y="62"/>
                </a:cxn>
                <a:cxn ang="0">
                  <a:pos x="80" y="48"/>
                </a:cxn>
                <a:cxn ang="0">
                  <a:pos x="64" y="36"/>
                </a:cxn>
                <a:cxn ang="0">
                  <a:pos x="46" y="26"/>
                </a:cxn>
                <a:cxn ang="0">
                  <a:pos x="36" y="22"/>
                </a:cxn>
                <a:cxn ang="0">
                  <a:pos x="24" y="20"/>
                </a:cxn>
                <a:cxn ang="0">
                  <a:pos x="12" y="18"/>
                </a:cxn>
                <a:cxn ang="0">
                  <a:pos x="0" y="18"/>
                </a:cxn>
                <a:cxn ang="0">
                  <a:pos x="0" y="18"/>
                </a:cxn>
                <a:cxn ang="0">
                  <a:pos x="110" y="8"/>
                </a:cxn>
                <a:cxn ang="0">
                  <a:pos x="186" y="2"/>
                </a:cxn>
                <a:cxn ang="0">
                  <a:pos x="226" y="0"/>
                </a:cxn>
                <a:cxn ang="0">
                  <a:pos x="226" y="0"/>
                </a:cxn>
                <a:cxn ang="0">
                  <a:pos x="236" y="2"/>
                </a:cxn>
                <a:cxn ang="0">
                  <a:pos x="254" y="10"/>
                </a:cxn>
                <a:cxn ang="0">
                  <a:pos x="264" y="18"/>
                </a:cxn>
                <a:cxn ang="0">
                  <a:pos x="274" y="26"/>
                </a:cxn>
                <a:cxn ang="0">
                  <a:pos x="284" y="36"/>
                </a:cxn>
                <a:cxn ang="0">
                  <a:pos x="292" y="48"/>
                </a:cxn>
                <a:cxn ang="0">
                  <a:pos x="292" y="48"/>
                </a:cxn>
                <a:cxn ang="0">
                  <a:pos x="322" y="91"/>
                </a:cxn>
                <a:cxn ang="0">
                  <a:pos x="332" y="107"/>
                </a:cxn>
                <a:cxn ang="0">
                  <a:pos x="332" y="107"/>
                </a:cxn>
              </a:cxnLst>
              <a:rect l="0" t="0" r="r" b="b"/>
              <a:pathLst>
                <a:path w="390" h="245">
                  <a:moveTo>
                    <a:pt x="332" y="107"/>
                  </a:moveTo>
                  <a:lnTo>
                    <a:pt x="390" y="79"/>
                  </a:lnTo>
                  <a:lnTo>
                    <a:pt x="312" y="239"/>
                  </a:lnTo>
                  <a:lnTo>
                    <a:pt x="130" y="245"/>
                  </a:lnTo>
                  <a:lnTo>
                    <a:pt x="182" y="207"/>
                  </a:lnTo>
                  <a:lnTo>
                    <a:pt x="108" y="83"/>
                  </a:lnTo>
                  <a:lnTo>
                    <a:pt x="108" y="83"/>
                  </a:lnTo>
                  <a:lnTo>
                    <a:pt x="100" y="73"/>
                  </a:lnTo>
                  <a:lnTo>
                    <a:pt x="92" y="62"/>
                  </a:lnTo>
                  <a:lnTo>
                    <a:pt x="80" y="48"/>
                  </a:lnTo>
                  <a:lnTo>
                    <a:pt x="64" y="36"/>
                  </a:lnTo>
                  <a:lnTo>
                    <a:pt x="46" y="26"/>
                  </a:lnTo>
                  <a:lnTo>
                    <a:pt x="36" y="22"/>
                  </a:lnTo>
                  <a:lnTo>
                    <a:pt x="24" y="20"/>
                  </a:lnTo>
                  <a:lnTo>
                    <a:pt x="12" y="18"/>
                  </a:lnTo>
                  <a:lnTo>
                    <a:pt x="0" y="18"/>
                  </a:lnTo>
                  <a:lnTo>
                    <a:pt x="0" y="18"/>
                  </a:lnTo>
                  <a:lnTo>
                    <a:pt x="110" y="8"/>
                  </a:lnTo>
                  <a:lnTo>
                    <a:pt x="186" y="2"/>
                  </a:lnTo>
                  <a:lnTo>
                    <a:pt x="226" y="0"/>
                  </a:lnTo>
                  <a:lnTo>
                    <a:pt x="226" y="0"/>
                  </a:lnTo>
                  <a:lnTo>
                    <a:pt x="236" y="2"/>
                  </a:lnTo>
                  <a:lnTo>
                    <a:pt x="254" y="10"/>
                  </a:lnTo>
                  <a:lnTo>
                    <a:pt x="264" y="18"/>
                  </a:lnTo>
                  <a:lnTo>
                    <a:pt x="274" y="26"/>
                  </a:lnTo>
                  <a:lnTo>
                    <a:pt x="284" y="36"/>
                  </a:lnTo>
                  <a:lnTo>
                    <a:pt x="292" y="48"/>
                  </a:lnTo>
                  <a:lnTo>
                    <a:pt x="292" y="48"/>
                  </a:lnTo>
                  <a:lnTo>
                    <a:pt x="322" y="91"/>
                  </a:lnTo>
                  <a:lnTo>
                    <a:pt x="332" y="107"/>
                  </a:lnTo>
                  <a:lnTo>
                    <a:pt x="332" y="107"/>
                  </a:lnTo>
                  <a:close/>
                </a:path>
              </a:pathLst>
            </a:custGeom>
            <a:gradFill flip="none" rotWithShape="1">
              <a:gsLst>
                <a:gs pos="0">
                  <a:srgbClr val="00B0F0"/>
                </a:gs>
                <a:gs pos="100000">
                  <a:srgbClr val="00B0F0">
                    <a:lumMod val="50000"/>
                  </a:srgbClr>
                </a:gs>
              </a:gsLst>
              <a:lin ang="0" scaled="1"/>
              <a:tileRect/>
            </a:gradFill>
            <a:ln w="9525">
              <a:no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0000"/>
                </a:solidFill>
                <a:effectLst/>
                <a:uLnTx/>
                <a:uFillTx/>
                <a:ea typeface="ＭＳ Ｐゴシック" charset="0"/>
              </a:endParaRPr>
            </a:p>
          </p:txBody>
        </p:sp>
        <p:sp>
          <p:nvSpPr>
            <p:cNvPr id="9" name="Freeform 50"/>
            <p:cNvSpPr>
              <a:spLocks/>
            </p:cNvSpPr>
            <p:nvPr/>
          </p:nvSpPr>
          <p:spPr bwMode="auto">
            <a:xfrm>
              <a:off x="5278439" y="4574061"/>
              <a:ext cx="2303290" cy="1419225"/>
            </a:xfrm>
            <a:custGeom>
              <a:avLst/>
              <a:gdLst/>
              <a:ahLst/>
              <a:cxnLst>
                <a:cxn ang="0">
                  <a:pos x="102" y="244"/>
                </a:cxn>
                <a:cxn ang="0">
                  <a:pos x="98" y="307"/>
                </a:cxn>
                <a:cxn ang="0">
                  <a:pos x="0" y="160"/>
                </a:cxn>
                <a:cxn ang="0">
                  <a:pos x="86" y="0"/>
                </a:cxn>
                <a:cxn ang="0">
                  <a:pos x="92" y="64"/>
                </a:cxn>
                <a:cxn ang="0">
                  <a:pos x="238" y="62"/>
                </a:cxn>
                <a:cxn ang="0">
                  <a:pos x="238" y="62"/>
                </a:cxn>
                <a:cxn ang="0">
                  <a:pos x="250" y="62"/>
                </a:cxn>
                <a:cxn ang="0">
                  <a:pos x="266" y="60"/>
                </a:cxn>
                <a:cxn ang="0">
                  <a:pos x="282" y="56"/>
                </a:cxn>
                <a:cxn ang="0">
                  <a:pos x="300" y="48"/>
                </a:cxn>
                <a:cxn ang="0">
                  <a:pos x="320" y="38"/>
                </a:cxn>
                <a:cxn ang="0">
                  <a:pos x="328" y="30"/>
                </a:cxn>
                <a:cxn ang="0">
                  <a:pos x="336" y="22"/>
                </a:cxn>
                <a:cxn ang="0">
                  <a:pos x="342" y="14"/>
                </a:cxn>
                <a:cxn ang="0">
                  <a:pos x="348" y="2"/>
                </a:cxn>
                <a:cxn ang="0">
                  <a:pos x="348" y="2"/>
                </a:cxn>
                <a:cxn ang="0">
                  <a:pos x="302" y="102"/>
                </a:cxn>
                <a:cxn ang="0">
                  <a:pos x="268" y="172"/>
                </a:cxn>
                <a:cxn ang="0">
                  <a:pos x="250" y="206"/>
                </a:cxn>
                <a:cxn ang="0">
                  <a:pos x="250" y="206"/>
                </a:cxn>
                <a:cxn ang="0">
                  <a:pos x="242" y="214"/>
                </a:cxn>
                <a:cxn ang="0">
                  <a:pos x="226" y="226"/>
                </a:cxn>
                <a:cxn ang="0">
                  <a:pos x="216" y="230"/>
                </a:cxn>
                <a:cxn ang="0">
                  <a:pos x="204" y="234"/>
                </a:cxn>
                <a:cxn ang="0">
                  <a:pos x="190" y="238"/>
                </a:cxn>
                <a:cxn ang="0">
                  <a:pos x="174" y="240"/>
                </a:cxn>
                <a:cxn ang="0">
                  <a:pos x="174" y="240"/>
                </a:cxn>
                <a:cxn ang="0">
                  <a:pos x="122" y="242"/>
                </a:cxn>
                <a:cxn ang="0">
                  <a:pos x="102" y="244"/>
                </a:cxn>
                <a:cxn ang="0">
                  <a:pos x="102" y="244"/>
                </a:cxn>
              </a:cxnLst>
              <a:rect l="0" t="0" r="r" b="b"/>
              <a:pathLst>
                <a:path w="348" h="307">
                  <a:moveTo>
                    <a:pt x="102" y="244"/>
                  </a:moveTo>
                  <a:lnTo>
                    <a:pt x="98" y="307"/>
                  </a:lnTo>
                  <a:lnTo>
                    <a:pt x="0" y="160"/>
                  </a:lnTo>
                  <a:lnTo>
                    <a:pt x="86" y="0"/>
                  </a:lnTo>
                  <a:lnTo>
                    <a:pt x="92" y="64"/>
                  </a:lnTo>
                  <a:lnTo>
                    <a:pt x="238" y="62"/>
                  </a:lnTo>
                  <a:lnTo>
                    <a:pt x="238" y="62"/>
                  </a:lnTo>
                  <a:lnTo>
                    <a:pt x="250" y="62"/>
                  </a:lnTo>
                  <a:lnTo>
                    <a:pt x="266" y="60"/>
                  </a:lnTo>
                  <a:lnTo>
                    <a:pt x="282" y="56"/>
                  </a:lnTo>
                  <a:lnTo>
                    <a:pt x="300" y="48"/>
                  </a:lnTo>
                  <a:lnTo>
                    <a:pt x="320" y="38"/>
                  </a:lnTo>
                  <a:lnTo>
                    <a:pt x="328" y="30"/>
                  </a:lnTo>
                  <a:lnTo>
                    <a:pt x="336" y="22"/>
                  </a:lnTo>
                  <a:lnTo>
                    <a:pt x="342" y="14"/>
                  </a:lnTo>
                  <a:lnTo>
                    <a:pt x="348" y="2"/>
                  </a:lnTo>
                  <a:lnTo>
                    <a:pt x="348" y="2"/>
                  </a:lnTo>
                  <a:lnTo>
                    <a:pt x="302" y="102"/>
                  </a:lnTo>
                  <a:lnTo>
                    <a:pt x="268" y="172"/>
                  </a:lnTo>
                  <a:lnTo>
                    <a:pt x="250" y="206"/>
                  </a:lnTo>
                  <a:lnTo>
                    <a:pt x="250" y="206"/>
                  </a:lnTo>
                  <a:lnTo>
                    <a:pt x="242" y="214"/>
                  </a:lnTo>
                  <a:lnTo>
                    <a:pt x="226" y="226"/>
                  </a:lnTo>
                  <a:lnTo>
                    <a:pt x="216" y="230"/>
                  </a:lnTo>
                  <a:lnTo>
                    <a:pt x="204" y="234"/>
                  </a:lnTo>
                  <a:lnTo>
                    <a:pt x="190" y="238"/>
                  </a:lnTo>
                  <a:lnTo>
                    <a:pt x="174" y="240"/>
                  </a:lnTo>
                  <a:lnTo>
                    <a:pt x="174" y="240"/>
                  </a:lnTo>
                  <a:lnTo>
                    <a:pt x="122" y="242"/>
                  </a:lnTo>
                  <a:lnTo>
                    <a:pt x="102" y="244"/>
                  </a:lnTo>
                  <a:lnTo>
                    <a:pt x="102" y="244"/>
                  </a:lnTo>
                  <a:close/>
                </a:path>
              </a:pathLst>
            </a:custGeom>
            <a:gradFill flip="none" rotWithShape="1">
              <a:gsLst>
                <a:gs pos="0">
                  <a:srgbClr val="00B0F0"/>
                </a:gs>
                <a:gs pos="100000">
                  <a:srgbClr val="00B0F0">
                    <a:lumMod val="50000"/>
                  </a:srgbClr>
                </a:gs>
              </a:gsLst>
              <a:lin ang="0" scaled="1"/>
              <a:tileRect/>
            </a:gradFill>
            <a:ln w="9525">
              <a:no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rgbClr val="000000"/>
                </a:solidFill>
                <a:effectLst/>
                <a:uLnTx/>
                <a:uFillTx/>
                <a:ea typeface="ＭＳ Ｐゴシック" charset="0"/>
              </a:endParaRPr>
            </a:p>
          </p:txBody>
        </p:sp>
        <p:cxnSp>
          <p:nvCxnSpPr>
            <p:cNvPr id="10" name="Straight Connector 20"/>
            <p:cNvCxnSpPr>
              <a:cxnSpLocks noChangeShapeType="1"/>
            </p:cNvCxnSpPr>
            <p:nvPr/>
          </p:nvCxnSpPr>
          <p:spPr bwMode="auto">
            <a:xfrm flipV="1">
              <a:off x="7278130" y="5112225"/>
              <a:ext cx="2055130" cy="32863"/>
            </a:xfrm>
            <a:prstGeom prst="line">
              <a:avLst/>
            </a:prstGeom>
            <a:noFill/>
            <a:ln w="12700" algn="ctr">
              <a:solidFill>
                <a:srgbClr val="404040"/>
              </a:solidFill>
              <a:prstDash val="sysDash"/>
              <a:round/>
              <a:headEnd type="triangle" w="med" len="med"/>
              <a:tailEnd type="diamond" w="med" len="med"/>
            </a:ln>
            <a:extLst>
              <a:ext uri="{909E8E84-426E-40DD-AFC4-6F175D3DCCD1}">
                <a14:hiddenFill xmlns:a14="http://schemas.microsoft.com/office/drawing/2010/main">
                  <a:noFill/>
                </a14:hiddenFill>
              </a:ext>
            </a:extLst>
          </p:spPr>
        </p:cxnSp>
        <p:sp>
          <p:nvSpPr>
            <p:cNvPr id="11" name="TextBox 10"/>
            <p:cNvSpPr txBox="1"/>
            <p:nvPr/>
          </p:nvSpPr>
          <p:spPr>
            <a:xfrm>
              <a:off x="7926735" y="4793136"/>
              <a:ext cx="1485900" cy="830997"/>
            </a:xfrm>
            <a:prstGeom prst="rect">
              <a:avLst/>
            </a:prstGeom>
            <a:solidFill>
              <a:srgbClr val="00B0F0"/>
            </a:solid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400" b="1" i="0" u="none" strike="noStrike" kern="0" cap="none" spc="0" normalizeH="0" baseline="0" noProof="0" dirty="0">
                  <a:ln>
                    <a:noFill/>
                  </a:ln>
                  <a:solidFill>
                    <a:prstClr val="white">
                      <a:lumMod val="95000"/>
                    </a:prstClr>
                  </a:solidFill>
                  <a:effectLst/>
                  <a:uLnTx/>
                  <a:uFillTx/>
                  <a:ea typeface="ＭＳ Ｐゴシック" charset="0"/>
                </a:rPr>
                <a:t>מממש זכויות</a:t>
              </a:r>
              <a:endParaRPr kumimoji="0" lang="en-US" sz="2400" b="1" i="0" u="none" strike="noStrike" kern="0" cap="none" spc="0" normalizeH="0" baseline="0" noProof="0" dirty="0">
                <a:ln>
                  <a:noFill/>
                </a:ln>
                <a:solidFill>
                  <a:prstClr val="white">
                    <a:lumMod val="95000"/>
                  </a:prstClr>
                </a:solidFill>
                <a:effectLst/>
                <a:uLnTx/>
                <a:uFillTx/>
                <a:ea typeface="ＭＳ Ｐゴシック" charset="0"/>
              </a:endParaRPr>
            </a:p>
          </p:txBody>
        </p:sp>
        <p:sp>
          <p:nvSpPr>
            <p:cNvPr id="12" name="TextBox 11"/>
            <p:cNvSpPr txBox="1"/>
            <p:nvPr/>
          </p:nvSpPr>
          <p:spPr>
            <a:xfrm>
              <a:off x="5881816" y="5037611"/>
              <a:ext cx="930147" cy="461665"/>
            </a:xfrm>
            <a:prstGeom prst="rect">
              <a:avLst/>
            </a:prstGeom>
            <a:noFill/>
          </p:spPr>
          <p:txBody>
            <a:bodyPr wrap="square" rtl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2400" b="1" i="0" u="none" strike="noStrike" kern="0" cap="none" spc="0" normalizeH="0" baseline="0" noProof="0" dirty="0">
                  <a:ln>
                    <a:noFill/>
                  </a:ln>
                  <a:solidFill>
                    <a:prstClr val="white"/>
                  </a:solidFill>
                  <a:effectLst/>
                  <a:uLnTx/>
                  <a:uFillTx/>
                </a:rPr>
                <a:t>רישוי</a:t>
              </a:r>
              <a:endParaRPr kumimoji="0" lang="he-IL" sz="2000" b="1" i="0" u="none" strike="noStrike" kern="0" cap="none" spc="0" normalizeH="0" baseline="0" noProof="0" dirty="0">
                <a:ln>
                  <a:noFill/>
                </a:ln>
                <a:solidFill>
                  <a:prstClr val="white"/>
                </a:solidFill>
                <a:effectLst/>
                <a:uLnTx/>
                <a:uFillTx/>
              </a:endParaRPr>
            </a:p>
          </p:txBody>
        </p:sp>
        <p:sp>
          <p:nvSpPr>
            <p:cNvPr id="13" name="TextBox 12"/>
            <p:cNvSpPr txBox="1"/>
            <p:nvPr/>
          </p:nvSpPr>
          <p:spPr>
            <a:xfrm>
              <a:off x="5700691" y="1898903"/>
              <a:ext cx="930147" cy="461665"/>
            </a:xfrm>
            <a:prstGeom prst="rect">
              <a:avLst/>
            </a:prstGeom>
            <a:noFill/>
          </p:spPr>
          <p:txBody>
            <a:bodyPr wrap="square" rtl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2400" b="1" i="0" u="none" strike="noStrike" kern="0" cap="none" spc="0" normalizeH="0" baseline="0" noProof="0" dirty="0">
                  <a:ln>
                    <a:noFill/>
                  </a:ln>
                  <a:solidFill>
                    <a:prstClr val="white"/>
                  </a:solidFill>
                  <a:effectLst/>
                  <a:uLnTx/>
                  <a:uFillTx/>
                </a:rPr>
                <a:t>תכנון</a:t>
              </a:r>
              <a:endParaRPr kumimoji="0" lang="he-IL" sz="2000" b="1" i="0" u="none" strike="noStrike" kern="0" cap="none" spc="0" normalizeH="0" baseline="0" noProof="0" dirty="0">
                <a:ln>
                  <a:noFill/>
                </a:ln>
                <a:solidFill>
                  <a:prstClr val="white"/>
                </a:solidFill>
                <a:effectLst/>
                <a:uLnTx/>
                <a:uFillTx/>
              </a:endParaRPr>
            </a:p>
          </p:txBody>
        </p:sp>
        <p:cxnSp>
          <p:nvCxnSpPr>
            <p:cNvPr id="14" name="Straight Connector 20"/>
            <p:cNvCxnSpPr>
              <a:cxnSpLocks noChangeShapeType="1"/>
            </p:cNvCxnSpPr>
            <p:nvPr/>
          </p:nvCxnSpPr>
          <p:spPr bwMode="auto">
            <a:xfrm flipH="1" flipV="1">
              <a:off x="2971328" y="2241872"/>
              <a:ext cx="1956272" cy="14862"/>
            </a:xfrm>
            <a:prstGeom prst="line">
              <a:avLst/>
            </a:prstGeom>
            <a:noFill/>
            <a:ln w="12700" algn="ctr">
              <a:solidFill>
                <a:srgbClr val="404040"/>
              </a:solidFill>
              <a:prstDash val="sysDash"/>
              <a:round/>
              <a:headEnd type="triangle" w="med" len="med"/>
              <a:tailEnd type="diamond" w="med" len="med"/>
            </a:ln>
            <a:extLst>
              <a:ext uri="{909E8E84-426E-40DD-AFC4-6F175D3DCCD1}">
                <a14:hiddenFill xmlns:a14="http://schemas.microsoft.com/office/drawing/2010/main">
                  <a:noFill/>
                </a14:hiddenFill>
              </a:ext>
            </a:extLst>
          </p:spPr>
        </p:cxnSp>
        <p:sp>
          <p:nvSpPr>
            <p:cNvPr id="15" name="TextBox 14"/>
            <p:cNvSpPr txBox="1"/>
            <p:nvPr/>
          </p:nvSpPr>
          <p:spPr>
            <a:xfrm flipH="1">
              <a:off x="2749700" y="1891826"/>
              <a:ext cx="1485900" cy="830997"/>
            </a:xfrm>
            <a:prstGeom prst="rect">
              <a:avLst/>
            </a:prstGeom>
            <a:solidFill>
              <a:srgbClr val="00B0F0"/>
            </a:solid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400" b="1" i="0" u="none" strike="noStrike" kern="0" cap="none" spc="0" normalizeH="0" baseline="0" noProof="0" dirty="0">
                  <a:ln>
                    <a:noFill/>
                  </a:ln>
                  <a:solidFill>
                    <a:prstClr val="white">
                      <a:lumMod val="95000"/>
                    </a:prstClr>
                  </a:solidFill>
                  <a:effectLst/>
                  <a:uLnTx/>
                  <a:uFillTx/>
                  <a:ea typeface="ＭＳ Ｐゴシック" charset="0"/>
                </a:rPr>
                <a:t>מקנה זכויות</a:t>
              </a:r>
              <a:endParaRPr kumimoji="0" lang="en-US" sz="2400" b="1" i="0" u="none" strike="noStrike" kern="0" cap="none" spc="0" normalizeH="0" baseline="0" noProof="0" dirty="0">
                <a:ln>
                  <a:noFill/>
                </a:ln>
                <a:solidFill>
                  <a:prstClr val="white">
                    <a:lumMod val="95000"/>
                  </a:prstClr>
                </a:solidFill>
                <a:effectLst/>
                <a:uLnTx/>
                <a:uFillTx/>
                <a:ea typeface="ＭＳ Ｐゴシック" charset="0"/>
              </a:endParaRPr>
            </a:p>
          </p:txBody>
        </p:sp>
      </p:grpSp>
    </p:spTree>
    <p:extLst>
      <p:ext uri="{BB962C8B-B14F-4D97-AF65-F5344CB8AC3E}">
        <p14:creationId xmlns:p14="http://schemas.microsoft.com/office/powerpoint/2010/main" val="928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21276"/>
          </a:xfrm>
        </p:spPr>
        <p:txBody>
          <a:bodyPr>
            <a:normAutofit fontScale="90000"/>
          </a:bodyPr>
          <a:lstStyle/>
          <a:p>
            <a:endParaRPr lang="he-IL" dirty="0"/>
          </a:p>
        </p:txBody>
      </p:sp>
      <p:pic>
        <p:nvPicPr>
          <p:cNvPr id="4" name="מציין מיקום תוכן 3"/>
          <p:cNvPicPr>
            <a:picLocks noGrp="1" noChangeAspect="1"/>
          </p:cNvPicPr>
          <p:nvPr>
            <p:ph idx="1"/>
          </p:nvPr>
        </p:nvPicPr>
        <p:blipFill>
          <a:blip r:embed="rId2"/>
          <a:stretch>
            <a:fillRect/>
          </a:stretch>
        </p:blipFill>
        <p:spPr>
          <a:xfrm>
            <a:off x="1365161" y="811370"/>
            <a:ext cx="9362939" cy="5911402"/>
          </a:xfrm>
          <a:prstGeom prst="rect">
            <a:avLst/>
          </a:prstGeom>
        </p:spPr>
      </p:pic>
    </p:spTree>
    <p:extLst>
      <p:ext uri="{BB962C8B-B14F-4D97-AF65-F5344CB8AC3E}">
        <p14:creationId xmlns:p14="http://schemas.microsoft.com/office/powerpoint/2010/main" val="378504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מעוגל 8"/>
          <p:cNvSpPr>
            <a:spLocks noChangeArrowheads="1"/>
          </p:cNvSpPr>
          <p:nvPr/>
        </p:nvSpPr>
        <p:spPr bwMode="auto">
          <a:xfrm>
            <a:off x="5926139" y="1464717"/>
            <a:ext cx="1296987" cy="3727449"/>
          </a:xfrm>
          <a:prstGeom prst="roundRect">
            <a:avLst/>
          </a:prstGeom>
          <a:solidFill>
            <a:srgbClr val="43AFC0"/>
          </a:solidFill>
          <a:ln>
            <a:noFill/>
          </a:ln>
        </p:spPr>
        <p:txBody>
          <a:bodyPr wrap="none" anchor="ctr" anchorCtr="1"/>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r>
              <a:rPr lang="he-IL" altLang="he-IL" sz="1600" b="1" dirty="0">
                <a:solidFill>
                  <a:schemeClr val="bg1"/>
                </a:solidFill>
                <a:latin typeface="Microsoft Sans Serif" panose="020B0604020202020204" pitchFamily="34" charset="0"/>
                <a:ea typeface="Arial Unicode MS" pitchFamily="34" charset="-128"/>
                <a:cs typeface="+mj-cs"/>
              </a:rPr>
              <a:t>בקר -</a:t>
            </a:r>
          </a:p>
          <a:p>
            <a:pPr algn="ctr" eaLnBrk="1"/>
            <a:endParaRPr lang="he-IL" altLang="he-IL" sz="1600" b="1" dirty="0">
              <a:solidFill>
                <a:schemeClr val="bg1"/>
              </a:solidFill>
              <a:latin typeface="Microsoft Sans Serif" panose="020B0604020202020204" pitchFamily="34" charset="0"/>
              <a:ea typeface="Arial Unicode MS" pitchFamily="34" charset="-128"/>
              <a:cs typeface="+mj-cs"/>
            </a:endParaRPr>
          </a:p>
          <a:p>
            <a:pPr algn="ctr" eaLnBrk="1"/>
            <a:r>
              <a:rPr lang="he-IL" altLang="he-IL" sz="1600" b="1" dirty="0">
                <a:solidFill>
                  <a:schemeClr val="bg1"/>
                </a:solidFill>
                <a:latin typeface="Microsoft Sans Serif" panose="020B0604020202020204" pitchFamily="34" charset="0"/>
                <a:ea typeface="Arial Unicode MS" pitchFamily="34" charset="-128"/>
                <a:cs typeface="+mj-cs"/>
              </a:rPr>
              <a:t>מנהל תיק</a:t>
            </a:r>
          </a:p>
        </p:txBody>
      </p:sp>
      <p:grpSp>
        <p:nvGrpSpPr>
          <p:cNvPr id="2" name="קבוצה 29"/>
          <p:cNvGrpSpPr>
            <a:grpSpLocks/>
          </p:cNvGrpSpPr>
          <p:nvPr/>
        </p:nvGrpSpPr>
        <p:grpSpPr bwMode="auto">
          <a:xfrm>
            <a:off x="3260626" y="1448346"/>
            <a:ext cx="2592388" cy="820737"/>
            <a:chOff x="1043608" y="751134"/>
            <a:chExt cx="2592288" cy="820172"/>
          </a:xfrm>
        </p:grpSpPr>
        <p:sp>
          <p:nvSpPr>
            <p:cNvPr id="8" name="הסבר חץ שמאלה 7"/>
            <p:cNvSpPr/>
            <p:nvPr/>
          </p:nvSpPr>
          <p:spPr>
            <a:xfrm flipH="1">
              <a:off x="2051632" y="751134"/>
              <a:ext cx="1584264" cy="820172"/>
            </a:xfrm>
            <a:prstGeom prst="roundRect">
              <a:avLst/>
            </a:prstGeom>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black"/>
                  </a:solidFill>
                  <a:latin typeface="Microsoft Sans Serif" panose="020B0604020202020204" pitchFamily="34" charset="0"/>
                  <a:ea typeface="Tahoma" pitchFamily="34" charset="0"/>
                  <a:cs typeface="+mj-cs"/>
                </a:rPr>
                <a:t>בטיחות אש</a:t>
              </a:r>
            </a:p>
          </p:txBody>
        </p:sp>
        <p:sp>
          <p:nvSpPr>
            <p:cNvPr id="10" name="מלבן 9"/>
            <p:cNvSpPr/>
            <p:nvPr/>
          </p:nvSpPr>
          <p:spPr>
            <a:xfrm>
              <a:off x="1043608" y="751134"/>
              <a:ext cx="1008024" cy="820172"/>
            </a:xfrm>
            <a:prstGeom prst="roundRect">
              <a:avLst/>
            </a:prstGeom>
            <a:solidFill>
              <a:srgbClr val="339966"/>
            </a:solid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white"/>
                  </a:solidFill>
                  <a:latin typeface="Microsoft Sans Serif" panose="020B0604020202020204" pitchFamily="34" charset="0"/>
                  <a:ea typeface="Tahoma" pitchFamily="34" charset="0"/>
                  <a:cs typeface="+mj-cs"/>
                </a:rPr>
                <a:t>רשות הכבאות</a:t>
              </a:r>
            </a:p>
          </p:txBody>
        </p:sp>
      </p:grpSp>
      <p:grpSp>
        <p:nvGrpSpPr>
          <p:cNvPr id="3" name="קבוצה 1"/>
          <p:cNvGrpSpPr>
            <a:grpSpLocks/>
          </p:cNvGrpSpPr>
          <p:nvPr/>
        </p:nvGrpSpPr>
        <p:grpSpPr bwMode="auto">
          <a:xfrm>
            <a:off x="7366695" y="1482180"/>
            <a:ext cx="2573338" cy="820737"/>
            <a:chOff x="4932040" y="751134"/>
            <a:chExt cx="2574032" cy="820172"/>
          </a:xfrm>
        </p:grpSpPr>
        <p:sp>
          <p:nvSpPr>
            <p:cNvPr id="13" name="הסבר חץ שמאלה 12"/>
            <p:cNvSpPr/>
            <p:nvPr/>
          </p:nvSpPr>
          <p:spPr>
            <a:xfrm>
              <a:off x="4932040" y="751134"/>
              <a:ext cx="1584752" cy="820172"/>
            </a:xfrm>
            <a:prstGeom prst="roundRect">
              <a:avLst/>
            </a:prstGeom>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black"/>
                  </a:solidFill>
                  <a:latin typeface="Microsoft Sans Serif" panose="020B0604020202020204" pitchFamily="34" charset="0"/>
                  <a:ea typeface="Tahoma" pitchFamily="34" charset="0"/>
                  <a:cs typeface="+mj-cs"/>
                </a:rPr>
                <a:t>יציבות הבניין</a:t>
              </a:r>
            </a:p>
          </p:txBody>
        </p:sp>
        <p:sp>
          <p:nvSpPr>
            <p:cNvPr id="14" name="מלבן 13"/>
            <p:cNvSpPr/>
            <p:nvPr/>
          </p:nvSpPr>
          <p:spPr>
            <a:xfrm>
              <a:off x="6497737" y="751134"/>
              <a:ext cx="1008335" cy="820172"/>
            </a:xfrm>
            <a:prstGeom prst="roundRect">
              <a:avLst/>
            </a:prstGeom>
            <a:solidFill>
              <a:srgbClr val="5B9BD5"/>
            </a:solid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b="1" dirty="0">
                  <a:solidFill>
                    <a:prstClr val="white"/>
                  </a:solidFill>
                  <a:latin typeface="Microsoft Sans Serif" panose="020B0604020202020204" pitchFamily="34" charset="0"/>
                  <a:ea typeface="Tahoma" pitchFamily="34" charset="0"/>
                  <a:cs typeface="+mj-cs"/>
                </a:rPr>
                <a:t>תכן הבניה</a:t>
              </a:r>
            </a:p>
          </p:txBody>
        </p:sp>
      </p:grpSp>
      <p:grpSp>
        <p:nvGrpSpPr>
          <p:cNvPr id="4" name="קבוצה 30"/>
          <p:cNvGrpSpPr>
            <a:grpSpLocks/>
          </p:cNvGrpSpPr>
          <p:nvPr/>
        </p:nvGrpSpPr>
        <p:grpSpPr bwMode="auto">
          <a:xfrm>
            <a:off x="3257550" y="2401341"/>
            <a:ext cx="2592388" cy="820738"/>
            <a:chOff x="1043608" y="1696011"/>
            <a:chExt cx="2592288" cy="820172"/>
          </a:xfrm>
        </p:grpSpPr>
        <p:sp>
          <p:nvSpPr>
            <p:cNvPr id="15" name="הסבר חץ שמאלה 14"/>
            <p:cNvSpPr/>
            <p:nvPr/>
          </p:nvSpPr>
          <p:spPr>
            <a:xfrm flipH="1">
              <a:off x="2051632" y="1696011"/>
              <a:ext cx="1584264" cy="820172"/>
            </a:xfrm>
            <a:prstGeom prst="roundRect">
              <a:avLst/>
            </a:prstGeom>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black"/>
                  </a:solidFill>
                  <a:latin typeface="Microsoft Sans Serif" panose="020B0604020202020204" pitchFamily="34" charset="0"/>
                  <a:ea typeface="Tahoma" pitchFamily="34" charset="0"/>
                  <a:cs typeface="+mj-cs"/>
                </a:rPr>
                <a:t>מיגון</a:t>
              </a:r>
            </a:p>
          </p:txBody>
        </p:sp>
        <p:sp>
          <p:nvSpPr>
            <p:cNvPr id="16" name="מלבן 15"/>
            <p:cNvSpPr/>
            <p:nvPr/>
          </p:nvSpPr>
          <p:spPr>
            <a:xfrm>
              <a:off x="1043608" y="1696011"/>
              <a:ext cx="1008024" cy="820172"/>
            </a:xfrm>
            <a:prstGeom prst="roundRect">
              <a:avLst/>
            </a:prstGeom>
            <a:solidFill>
              <a:srgbClr val="339966"/>
            </a:solid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white"/>
                  </a:solidFill>
                  <a:latin typeface="Microsoft Sans Serif" panose="020B0604020202020204" pitchFamily="34" charset="0"/>
                  <a:ea typeface="Tahoma" pitchFamily="34" charset="0"/>
                  <a:cs typeface="+mj-cs"/>
                </a:rPr>
                <a:t>פיקוד העורף</a:t>
              </a:r>
            </a:p>
          </p:txBody>
        </p:sp>
      </p:grpSp>
      <p:grpSp>
        <p:nvGrpSpPr>
          <p:cNvPr id="5" name="קבוצה 2"/>
          <p:cNvGrpSpPr>
            <a:grpSpLocks/>
          </p:cNvGrpSpPr>
          <p:nvPr/>
        </p:nvGrpSpPr>
        <p:grpSpPr bwMode="auto">
          <a:xfrm>
            <a:off x="7364486" y="2426741"/>
            <a:ext cx="2573338" cy="820738"/>
            <a:chOff x="4932040" y="1696011"/>
            <a:chExt cx="2574032" cy="820172"/>
          </a:xfrm>
        </p:grpSpPr>
        <p:sp>
          <p:nvSpPr>
            <p:cNvPr id="17" name="הסבר חץ שמאלה 16"/>
            <p:cNvSpPr/>
            <p:nvPr/>
          </p:nvSpPr>
          <p:spPr>
            <a:xfrm>
              <a:off x="4932040" y="1696011"/>
              <a:ext cx="1584752" cy="820172"/>
            </a:xfrm>
            <a:prstGeom prst="roundRect">
              <a:avLst/>
            </a:prstGeom>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black"/>
                  </a:solidFill>
                  <a:latin typeface="Microsoft Sans Serif" panose="020B0604020202020204" pitchFamily="34" charset="0"/>
                  <a:ea typeface="Tahoma" pitchFamily="34" charset="0"/>
                  <a:cs typeface="+mj-cs"/>
                </a:rPr>
                <a:t>בטיחות המשתמש</a:t>
              </a:r>
            </a:p>
          </p:txBody>
        </p:sp>
        <p:sp>
          <p:nvSpPr>
            <p:cNvPr id="18" name="מלבן 17"/>
            <p:cNvSpPr/>
            <p:nvPr/>
          </p:nvSpPr>
          <p:spPr>
            <a:xfrm>
              <a:off x="6497737" y="1696011"/>
              <a:ext cx="1008335" cy="820172"/>
            </a:xfrm>
            <a:prstGeom prst="roundRect">
              <a:avLst/>
            </a:prstGeom>
            <a:solidFill>
              <a:srgbClr val="5B9BD5"/>
            </a:solid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white"/>
                  </a:solidFill>
                  <a:latin typeface="Microsoft Sans Serif" panose="020B0604020202020204" pitchFamily="34" charset="0"/>
                  <a:ea typeface="Tahoma" pitchFamily="34" charset="0"/>
                  <a:cs typeface="+mj-cs"/>
                </a:rPr>
                <a:t>תכן הבניה</a:t>
              </a:r>
            </a:p>
          </p:txBody>
        </p:sp>
      </p:grpSp>
      <p:grpSp>
        <p:nvGrpSpPr>
          <p:cNvPr id="6" name="קבוצה 3"/>
          <p:cNvGrpSpPr>
            <a:grpSpLocks/>
          </p:cNvGrpSpPr>
          <p:nvPr/>
        </p:nvGrpSpPr>
        <p:grpSpPr bwMode="auto">
          <a:xfrm>
            <a:off x="7364486" y="3368130"/>
            <a:ext cx="2573338" cy="820737"/>
            <a:chOff x="4932040" y="2636912"/>
            <a:chExt cx="2574032" cy="820172"/>
          </a:xfrm>
        </p:grpSpPr>
        <p:sp>
          <p:nvSpPr>
            <p:cNvPr id="28" name="הסבר חץ שמאלה 27"/>
            <p:cNvSpPr/>
            <p:nvPr/>
          </p:nvSpPr>
          <p:spPr>
            <a:xfrm>
              <a:off x="4932040" y="2636912"/>
              <a:ext cx="1584752" cy="820172"/>
            </a:xfrm>
            <a:prstGeom prst="roundRect">
              <a:avLst/>
            </a:prstGeom>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black"/>
                  </a:solidFill>
                  <a:latin typeface="Microsoft Sans Serif" panose="020B0604020202020204" pitchFamily="34" charset="0"/>
                  <a:ea typeface="Tahoma" pitchFamily="34" charset="0"/>
                  <a:cs typeface="+mj-cs"/>
                </a:rPr>
                <a:t>תברואה</a:t>
              </a:r>
              <a:r>
                <a:rPr lang="en-US" sz="1600" dirty="0">
                  <a:solidFill>
                    <a:prstClr val="black"/>
                  </a:solidFill>
                  <a:latin typeface="Microsoft Sans Serif" panose="020B0604020202020204" pitchFamily="34" charset="0"/>
                  <a:ea typeface="Tahoma" pitchFamily="34" charset="0"/>
                  <a:cs typeface="+mj-cs"/>
                </a:rPr>
                <a:t/>
              </a:r>
              <a:br>
                <a:rPr lang="en-US" sz="1600" dirty="0">
                  <a:solidFill>
                    <a:prstClr val="black"/>
                  </a:solidFill>
                  <a:latin typeface="Microsoft Sans Serif" panose="020B0604020202020204" pitchFamily="34" charset="0"/>
                  <a:ea typeface="Tahoma" pitchFamily="34" charset="0"/>
                  <a:cs typeface="+mj-cs"/>
                </a:rPr>
              </a:br>
              <a:r>
                <a:rPr lang="he-IL" sz="1600" dirty="0">
                  <a:solidFill>
                    <a:prstClr val="black"/>
                  </a:solidFill>
                  <a:latin typeface="Microsoft Sans Serif" panose="020B0604020202020204" pitchFamily="34" charset="0"/>
                  <a:ea typeface="Tahoma" pitchFamily="34" charset="0"/>
                  <a:cs typeface="+mj-cs"/>
                </a:rPr>
                <a:t>ואוורור</a:t>
              </a:r>
            </a:p>
          </p:txBody>
        </p:sp>
        <p:sp>
          <p:nvSpPr>
            <p:cNvPr id="29" name="מלבן 28"/>
            <p:cNvSpPr/>
            <p:nvPr/>
          </p:nvSpPr>
          <p:spPr>
            <a:xfrm>
              <a:off x="6497737" y="2636912"/>
              <a:ext cx="1008335" cy="820172"/>
            </a:xfrm>
            <a:prstGeom prst="roundRect">
              <a:avLst/>
            </a:prstGeom>
            <a:solidFill>
              <a:srgbClr val="5B9BD5"/>
            </a:solid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white"/>
                  </a:solidFill>
                  <a:latin typeface="Microsoft Sans Serif" panose="020B0604020202020204" pitchFamily="34" charset="0"/>
                  <a:ea typeface="Tahoma" pitchFamily="34" charset="0"/>
                  <a:cs typeface="+mj-cs"/>
                </a:rPr>
                <a:t>תכן הבניה</a:t>
              </a:r>
            </a:p>
          </p:txBody>
        </p:sp>
      </p:grpSp>
      <p:grpSp>
        <p:nvGrpSpPr>
          <p:cNvPr id="7" name="קבוצה 26623"/>
          <p:cNvGrpSpPr>
            <a:grpSpLocks/>
          </p:cNvGrpSpPr>
          <p:nvPr/>
        </p:nvGrpSpPr>
        <p:grpSpPr bwMode="auto">
          <a:xfrm>
            <a:off x="3257550" y="3376066"/>
            <a:ext cx="2592388" cy="820738"/>
            <a:chOff x="1043608" y="2670817"/>
            <a:chExt cx="2592288" cy="820172"/>
          </a:xfrm>
        </p:grpSpPr>
        <p:sp>
          <p:nvSpPr>
            <p:cNvPr id="20" name="הסבר חץ שמאלה 19"/>
            <p:cNvSpPr/>
            <p:nvPr/>
          </p:nvSpPr>
          <p:spPr>
            <a:xfrm flipH="1">
              <a:off x="2051632" y="2670817"/>
              <a:ext cx="1584264" cy="820172"/>
            </a:xfrm>
            <a:prstGeom prst="roundRect">
              <a:avLst/>
            </a:prstGeom>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black"/>
                  </a:solidFill>
                  <a:latin typeface="Microsoft Sans Serif" panose="020B0604020202020204" pitchFamily="34" charset="0"/>
                  <a:ea typeface="Tahoma" pitchFamily="34" charset="0"/>
                  <a:cs typeface="+mj-cs"/>
                </a:rPr>
                <a:t>בריאות הציבור</a:t>
              </a:r>
            </a:p>
          </p:txBody>
        </p:sp>
        <p:sp>
          <p:nvSpPr>
            <p:cNvPr id="21" name="מלבן 20"/>
            <p:cNvSpPr/>
            <p:nvPr/>
          </p:nvSpPr>
          <p:spPr>
            <a:xfrm>
              <a:off x="1043608" y="2670817"/>
              <a:ext cx="1008024" cy="820172"/>
            </a:xfrm>
            <a:prstGeom prst="roundRect">
              <a:avLst/>
            </a:prstGeom>
            <a:solidFill>
              <a:srgbClr val="339966"/>
            </a:solid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white"/>
                  </a:solidFill>
                  <a:latin typeface="Microsoft Sans Serif" panose="020B0604020202020204" pitchFamily="34" charset="0"/>
                  <a:ea typeface="Tahoma" pitchFamily="34" charset="0"/>
                  <a:cs typeface="+mj-cs"/>
                </a:rPr>
                <a:t>משרד</a:t>
              </a:r>
            </a:p>
            <a:p>
              <a:pPr algn="ctr">
                <a:defRPr/>
              </a:pPr>
              <a:r>
                <a:rPr lang="he-IL" sz="1600" dirty="0">
                  <a:solidFill>
                    <a:prstClr val="white"/>
                  </a:solidFill>
                  <a:latin typeface="Microsoft Sans Serif" panose="020B0604020202020204" pitchFamily="34" charset="0"/>
                  <a:ea typeface="Tahoma" pitchFamily="34" charset="0"/>
                  <a:cs typeface="+mj-cs"/>
                </a:rPr>
                <a:t>בריאות</a:t>
              </a:r>
            </a:p>
          </p:txBody>
        </p:sp>
      </p:grpSp>
      <p:sp>
        <p:nvSpPr>
          <p:cNvPr id="22" name="מלבן מעוגל 21"/>
          <p:cNvSpPr>
            <a:spLocks noChangeArrowheads="1"/>
          </p:cNvSpPr>
          <p:nvPr/>
        </p:nvSpPr>
        <p:spPr bwMode="auto">
          <a:xfrm>
            <a:off x="5926139" y="5324424"/>
            <a:ext cx="1296987" cy="912888"/>
          </a:xfrm>
          <a:prstGeom prst="roundRect">
            <a:avLst/>
          </a:prstGeom>
          <a:solidFill>
            <a:srgbClr val="0070C0"/>
          </a:solidFill>
          <a:ln>
            <a:noFill/>
          </a:ln>
        </p:spPr>
        <p:txBody>
          <a:bodyPr wrap="none" anchor="ctr" anchorCtr="1"/>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r>
              <a:rPr lang="he-IL" altLang="he-IL" sz="2000" dirty="0">
                <a:solidFill>
                  <a:schemeClr val="bg1"/>
                </a:solidFill>
                <a:latin typeface="Microsoft Sans Serif" panose="020B0604020202020204" pitchFamily="34" charset="0"/>
                <a:ea typeface="Arial Unicode MS" pitchFamily="34" charset="-128"/>
                <a:cs typeface="+mj-cs"/>
              </a:rPr>
              <a:t>חו"ד </a:t>
            </a:r>
            <a:r>
              <a:rPr lang="he-IL" altLang="he-IL" sz="2000" dirty="0">
                <a:solidFill>
                  <a:schemeClr val="bg1"/>
                </a:solidFill>
                <a:latin typeface="Microsoft Sans Serif" panose="020B0604020202020204" pitchFamily="34" charset="0"/>
                <a:ea typeface="Arial Unicode MS" pitchFamily="34" charset="-128"/>
                <a:cs typeface="+mj-cs"/>
              </a:rPr>
              <a:t>מסכמת</a:t>
            </a:r>
          </a:p>
          <a:p>
            <a:pPr algn="ctr" eaLnBrk="1"/>
            <a:r>
              <a:rPr lang="he-IL" altLang="he-IL" sz="2000" dirty="0">
                <a:solidFill>
                  <a:schemeClr val="bg1"/>
                </a:solidFill>
                <a:latin typeface="Microsoft Sans Serif" panose="020B0604020202020204" pitchFamily="34" charset="0"/>
                <a:ea typeface="Arial Unicode MS" pitchFamily="34" charset="-128"/>
                <a:cs typeface="+mj-cs"/>
              </a:rPr>
              <a:t> לבקשה</a:t>
            </a:r>
          </a:p>
          <a:p>
            <a:pPr algn="ctr" eaLnBrk="1"/>
            <a:r>
              <a:rPr lang="he-IL" altLang="he-IL" sz="2000" dirty="0">
                <a:solidFill>
                  <a:schemeClr val="bg1"/>
                </a:solidFill>
                <a:latin typeface="Microsoft Sans Serif" panose="020B0604020202020204" pitchFamily="34" charset="0"/>
                <a:ea typeface="Arial Unicode MS" pitchFamily="34" charset="-128"/>
                <a:cs typeface="+mj-cs"/>
              </a:rPr>
              <a:t> </a:t>
            </a:r>
            <a:r>
              <a:rPr lang="he-IL" altLang="he-IL" sz="2000" dirty="0">
                <a:solidFill>
                  <a:schemeClr val="bg1"/>
                </a:solidFill>
                <a:latin typeface="Microsoft Sans Serif" panose="020B0604020202020204" pitchFamily="34" charset="0"/>
                <a:ea typeface="Arial Unicode MS" pitchFamily="34" charset="-128"/>
                <a:cs typeface="+mj-cs"/>
              </a:rPr>
              <a:t>להיתר</a:t>
            </a:r>
          </a:p>
        </p:txBody>
      </p:sp>
      <p:grpSp>
        <p:nvGrpSpPr>
          <p:cNvPr id="11" name="קבוצה 26624"/>
          <p:cNvGrpSpPr>
            <a:grpSpLocks/>
          </p:cNvGrpSpPr>
          <p:nvPr/>
        </p:nvGrpSpPr>
        <p:grpSpPr bwMode="auto">
          <a:xfrm>
            <a:off x="3257550" y="4371428"/>
            <a:ext cx="2592388" cy="825500"/>
            <a:chOff x="1043608" y="3665157"/>
            <a:chExt cx="2592288" cy="825165"/>
          </a:xfrm>
        </p:grpSpPr>
        <p:sp>
          <p:nvSpPr>
            <p:cNvPr id="23" name="הסבר חץ שמאלה 22"/>
            <p:cNvSpPr/>
            <p:nvPr/>
          </p:nvSpPr>
          <p:spPr>
            <a:xfrm flipH="1">
              <a:off x="2051632" y="3665157"/>
              <a:ext cx="1584264" cy="820404"/>
            </a:xfrm>
            <a:prstGeom prst="roundRect">
              <a:avLst/>
            </a:prstGeom>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black"/>
                  </a:solidFill>
                  <a:latin typeface="Microsoft Sans Serif" panose="020B0604020202020204" pitchFamily="34" charset="0"/>
                  <a:ea typeface="Tahoma" pitchFamily="34" charset="0"/>
                  <a:cs typeface="+mj-cs"/>
                </a:rPr>
                <a:t>איכות סביבה</a:t>
              </a:r>
            </a:p>
          </p:txBody>
        </p:sp>
        <p:sp>
          <p:nvSpPr>
            <p:cNvPr id="24" name="מלבן 23"/>
            <p:cNvSpPr/>
            <p:nvPr/>
          </p:nvSpPr>
          <p:spPr>
            <a:xfrm>
              <a:off x="1043608" y="3669917"/>
              <a:ext cx="1008024" cy="820405"/>
            </a:xfrm>
            <a:prstGeom prst="roundRect">
              <a:avLst/>
            </a:prstGeom>
            <a:solidFill>
              <a:srgbClr val="339966"/>
            </a:solid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white"/>
                  </a:solidFill>
                  <a:latin typeface="Microsoft Sans Serif" panose="020B0604020202020204" pitchFamily="34" charset="0"/>
                  <a:ea typeface="Tahoma" pitchFamily="34" charset="0"/>
                  <a:cs typeface="+mj-cs"/>
                </a:rPr>
                <a:t>משרד </a:t>
              </a:r>
              <a:r>
                <a:rPr lang="he-IL" sz="1600" dirty="0" err="1">
                  <a:solidFill>
                    <a:prstClr val="white"/>
                  </a:solidFill>
                  <a:latin typeface="Microsoft Sans Serif" panose="020B0604020202020204" pitchFamily="34" charset="0"/>
                  <a:ea typeface="Tahoma" pitchFamily="34" charset="0"/>
                  <a:cs typeface="+mj-cs"/>
                </a:rPr>
                <a:t>הגה"ס</a:t>
              </a:r>
              <a:endParaRPr lang="he-IL" sz="1600" dirty="0">
                <a:solidFill>
                  <a:prstClr val="white"/>
                </a:solidFill>
                <a:latin typeface="Microsoft Sans Serif" panose="020B0604020202020204" pitchFamily="34" charset="0"/>
                <a:ea typeface="Tahoma" pitchFamily="34" charset="0"/>
                <a:cs typeface="+mj-cs"/>
              </a:endParaRPr>
            </a:p>
          </p:txBody>
        </p:sp>
      </p:grpSp>
      <p:grpSp>
        <p:nvGrpSpPr>
          <p:cNvPr id="12" name="קבוצה 4"/>
          <p:cNvGrpSpPr>
            <a:grpSpLocks/>
          </p:cNvGrpSpPr>
          <p:nvPr/>
        </p:nvGrpSpPr>
        <p:grpSpPr bwMode="auto">
          <a:xfrm>
            <a:off x="7345437" y="4304754"/>
            <a:ext cx="2574925" cy="819150"/>
            <a:chOff x="4913784" y="3573016"/>
            <a:chExt cx="2574032" cy="820172"/>
          </a:xfrm>
        </p:grpSpPr>
        <p:sp>
          <p:nvSpPr>
            <p:cNvPr id="26" name="הסבר חץ שמאלה 25"/>
            <p:cNvSpPr/>
            <p:nvPr/>
          </p:nvSpPr>
          <p:spPr>
            <a:xfrm>
              <a:off x="4913784" y="3573016"/>
              <a:ext cx="1583776" cy="820172"/>
            </a:xfrm>
            <a:prstGeom prst="roundRect">
              <a:avLst/>
            </a:prstGeom>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black"/>
                  </a:solidFill>
                  <a:latin typeface="Microsoft Sans Serif" panose="020B0604020202020204" pitchFamily="34" charset="0"/>
                  <a:ea typeface="Tahoma" pitchFamily="34" charset="0"/>
                  <a:cs typeface="+mj-cs"/>
                </a:rPr>
                <a:t>איטום ובידוד</a:t>
              </a:r>
            </a:p>
          </p:txBody>
        </p:sp>
        <p:sp>
          <p:nvSpPr>
            <p:cNvPr id="27" name="מלבן 26"/>
            <p:cNvSpPr/>
            <p:nvPr/>
          </p:nvSpPr>
          <p:spPr>
            <a:xfrm>
              <a:off x="6480104" y="3573016"/>
              <a:ext cx="1007712" cy="820172"/>
            </a:xfrm>
            <a:prstGeom prst="roundRect">
              <a:avLst/>
            </a:prstGeom>
            <a:solidFill>
              <a:srgbClr val="5B9BD5"/>
            </a:solidFill>
            <a:ln w="952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defRPr/>
              </a:pPr>
              <a:r>
                <a:rPr lang="he-IL" sz="1600" dirty="0">
                  <a:solidFill>
                    <a:prstClr val="white"/>
                  </a:solidFill>
                  <a:latin typeface="Microsoft Sans Serif" panose="020B0604020202020204" pitchFamily="34" charset="0"/>
                  <a:ea typeface="Tahoma" pitchFamily="34" charset="0"/>
                  <a:cs typeface="+mj-cs"/>
                </a:rPr>
                <a:t>תכן הבניה</a:t>
              </a:r>
            </a:p>
          </p:txBody>
        </p:sp>
      </p:grpSp>
      <p:pic>
        <p:nvPicPr>
          <p:cNvPr id="38" name="Picture 37"/>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r="26810"/>
          <a:stretch>
            <a:fillRect/>
          </a:stretch>
        </p:blipFill>
        <p:spPr bwMode="auto">
          <a:xfrm>
            <a:off x="2156619" y="3522116"/>
            <a:ext cx="1028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223294" y="4438104"/>
            <a:ext cx="8953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196308" y="1509166"/>
            <a:ext cx="949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308225" y="2426741"/>
            <a:ext cx="7254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כותרת 1"/>
          <p:cNvSpPr txBox="1">
            <a:spLocks/>
          </p:cNvSpPr>
          <p:nvPr/>
        </p:nvSpPr>
        <p:spPr>
          <a:xfrm>
            <a:off x="2339976" y="486862"/>
            <a:ext cx="7886700" cy="144203"/>
          </a:xfrm>
          <a:prstGeom prst="rect">
            <a:avLst/>
          </a:prstGeom>
        </p:spPr>
        <p:txBody>
          <a:bodyPr/>
          <a:lstStyle>
            <a:lvl1pPr algn="r" defTabSz="914400" rtl="1" eaLnBrk="1" latinLnBrk="0" hangingPunct="1">
              <a:lnSpc>
                <a:spcPct val="90000"/>
              </a:lnSpc>
              <a:spcBef>
                <a:spcPct val="0"/>
              </a:spcBef>
              <a:buNone/>
              <a:defRPr sz="3600" b="1" kern="1200" baseline="0">
                <a:solidFill>
                  <a:srgbClr val="0070C0"/>
                </a:solidFill>
                <a:latin typeface="+mj-lt"/>
                <a:ea typeface="+mj-ea"/>
                <a:cs typeface="Arial" pitchFamily="34" charset="0"/>
              </a:defRPr>
            </a:lvl1pPr>
          </a:lstStyle>
          <a:p>
            <a:r>
              <a:rPr lang="he-IL" sz="3200" dirty="0">
                <a:cs typeface="+mj-cs"/>
              </a:rPr>
              <a:t>בקרת תכן (במכון הבקרה)</a:t>
            </a:r>
            <a:endParaRPr lang="he-IL" sz="3200" dirty="0">
              <a:cs typeface="+mj-cs"/>
            </a:endParaRPr>
          </a:p>
        </p:txBody>
      </p:sp>
    </p:spTree>
    <p:custDataLst>
      <p:tags r:id="rId1"/>
    </p:custDataLst>
    <p:extLst>
      <p:ext uri="{BB962C8B-B14F-4D97-AF65-F5344CB8AC3E}">
        <p14:creationId xmlns:p14="http://schemas.microsoft.com/office/powerpoint/2010/main" val="106481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1"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1"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2082301" y="1925216"/>
            <a:ext cx="6336704" cy="1368152"/>
          </a:xfrm>
          <a:prstGeom prst="round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1" anchor="ctr"/>
          <a:lstStyle/>
          <a:p>
            <a:r>
              <a:rPr lang="he-IL" sz="2200" dirty="0"/>
              <a:t>ממלא פרטים במערכת המקוונת ומצרף בקשה להיתר שאושרה ע"י רשות הרישוי ונספחים שנדרשו בתיק המידע לשלב בקרת התכן. ושולח למכון הבקרה</a:t>
            </a:r>
          </a:p>
        </p:txBody>
      </p:sp>
      <p:sp>
        <p:nvSpPr>
          <p:cNvPr id="3" name="חץ שמאלה 2"/>
          <p:cNvSpPr/>
          <p:nvPr/>
        </p:nvSpPr>
        <p:spPr>
          <a:xfrm>
            <a:off x="8616280" y="2063604"/>
            <a:ext cx="1997476" cy="856800"/>
          </a:xfrm>
          <a:prstGeom prst="lef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bg1"/>
                </a:solidFill>
              </a:rPr>
              <a:t>עורך הבקשה</a:t>
            </a:r>
          </a:p>
        </p:txBody>
      </p:sp>
      <p:sp>
        <p:nvSpPr>
          <p:cNvPr id="38" name="מלבן מעוגל 37"/>
          <p:cNvSpPr/>
          <p:nvPr/>
        </p:nvSpPr>
        <p:spPr>
          <a:xfrm>
            <a:off x="2082301" y="3505422"/>
            <a:ext cx="6336704" cy="648072"/>
          </a:xfrm>
          <a:prstGeom prst="roundRect">
            <a:avLst/>
          </a:prstGeom>
          <a:solidFill>
            <a:schemeClr val="accent1"/>
          </a:solidFill>
        </p:spPr>
        <p:style>
          <a:lnRef idx="1">
            <a:schemeClr val="accent3"/>
          </a:lnRef>
          <a:fillRef idx="2">
            <a:schemeClr val="accent3"/>
          </a:fillRef>
          <a:effectRef idx="1">
            <a:schemeClr val="accent3"/>
          </a:effectRef>
          <a:fontRef idx="minor">
            <a:schemeClr val="dk1"/>
          </a:fontRef>
        </p:style>
        <p:txBody>
          <a:bodyPr rtlCol="1" anchor="ctr"/>
          <a:lstStyle/>
          <a:p>
            <a:r>
              <a:rPr lang="he-IL" sz="2200" dirty="0">
                <a:solidFill>
                  <a:schemeClr val="bg1"/>
                </a:solidFill>
              </a:rPr>
              <a:t>בודק את הבקשה ואת הנספחים </a:t>
            </a:r>
            <a:r>
              <a:rPr lang="he-IL" sz="2200" dirty="0">
                <a:solidFill>
                  <a:schemeClr val="bg1"/>
                </a:solidFill>
              </a:rPr>
              <a:t>שהוגשו כולל סכמה סטטית</a:t>
            </a:r>
            <a:endParaRPr lang="he-IL" sz="2200" dirty="0">
              <a:solidFill>
                <a:schemeClr val="bg1"/>
              </a:solidFill>
            </a:endParaRPr>
          </a:p>
        </p:txBody>
      </p:sp>
      <p:sp>
        <p:nvSpPr>
          <p:cNvPr id="42" name="חץ שמאלה 41"/>
          <p:cNvSpPr/>
          <p:nvPr/>
        </p:nvSpPr>
        <p:spPr>
          <a:xfrm>
            <a:off x="8616280" y="3846432"/>
            <a:ext cx="1997476" cy="856800"/>
          </a:xfrm>
          <a:prstGeom prst="leftArrow">
            <a:avLst/>
          </a:prstGeom>
          <a:solidFill>
            <a:schemeClr val="accent1"/>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he-IL" sz="2000" b="1" dirty="0">
                <a:solidFill>
                  <a:schemeClr val="bg1"/>
                </a:solidFill>
              </a:rPr>
              <a:t>מכון הבקרה</a:t>
            </a:r>
          </a:p>
        </p:txBody>
      </p:sp>
      <p:sp>
        <p:nvSpPr>
          <p:cNvPr id="43" name="מלבן מעוגל 42"/>
          <p:cNvSpPr/>
          <p:nvPr/>
        </p:nvSpPr>
        <p:spPr>
          <a:xfrm>
            <a:off x="2082301" y="4249937"/>
            <a:ext cx="6336704" cy="648072"/>
          </a:xfrm>
          <a:prstGeom prst="roundRect">
            <a:avLst/>
          </a:prstGeom>
          <a:solidFill>
            <a:schemeClr val="accent1"/>
          </a:solidFill>
        </p:spPr>
        <p:style>
          <a:lnRef idx="1">
            <a:schemeClr val="accent3"/>
          </a:lnRef>
          <a:fillRef idx="2">
            <a:schemeClr val="accent3"/>
          </a:fillRef>
          <a:effectRef idx="1">
            <a:schemeClr val="accent3"/>
          </a:effectRef>
          <a:fontRef idx="minor">
            <a:schemeClr val="dk1"/>
          </a:fontRef>
        </p:style>
        <p:txBody>
          <a:bodyPr rtlCol="1" anchor="ctr"/>
          <a:lstStyle/>
          <a:p>
            <a:r>
              <a:rPr lang="he-IL" sz="2200" dirty="0">
                <a:solidFill>
                  <a:schemeClr val="bg1"/>
                </a:solidFill>
              </a:rPr>
              <a:t>סיכום </a:t>
            </a:r>
            <a:r>
              <a:rPr lang="he-IL" sz="2200" dirty="0">
                <a:solidFill>
                  <a:schemeClr val="bg1"/>
                </a:solidFill>
              </a:rPr>
              <a:t>הבקרה </a:t>
            </a:r>
            <a:r>
              <a:rPr lang="he-IL" sz="2200" dirty="0">
                <a:solidFill>
                  <a:schemeClr val="bg1"/>
                </a:solidFill>
              </a:rPr>
              <a:t>תוך 30 ימי עבודה ושליחתו לרשות הרישוי ולעורך </a:t>
            </a:r>
            <a:r>
              <a:rPr lang="he-IL" sz="2200" dirty="0">
                <a:solidFill>
                  <a:schemeClr val="bg1"/>
                </a:solidFill>
              </a:rPr>
              <a:t>הבקשה</a:t>
            </a:r>
            <a:endParaRPr lang="he-IL" sz="2200" dirty="0">
              <a:solidFill>
                <a:schemeClr val="bg1"/>
              </a:solidFill>
            </a:endParaRPr>
          </a:p>
        </p:txBody>
      </p:sp>
      <p:sp>
        <p:nvSpPr>
          <p:cNvPr id="5" name="מציין מיקום של מספר שקופית 4"/>
          <p:cNvSpPr>
            <a:spLocks noGrp="1"/>
          </p:cNvSpPr>
          <p:nvPr>
            <p:ph type="sldNum" sz="quarter" idx="12"/>
          </p:nvPr>
        </p:nvSpPr>
        <p:spPr/>
        <p:txBody>
          <a:bodyPr/>
          <a:lstStyle/>
          <a:p>
            <a:fld id="{9823E7C5-3F38-4873-8912-12308255E93D}" type="slidenum">
              <a:rPr lang="he-IL" smtClean="0"/>
              <a:pPr/>
              <a:t>25</a:t>
            </a:fld>
            <a:endParaRPr lang="he-IL"/>
          </a:p>
        </p:txBody>
      </p:sp>
      <p:sp>
        <p:nvSpPr>
          <p:cNvPr id="11" name="TextBox 10"/>
          <p:cNvSpPr txBox="1"/>
          <p:nvPr/>
        </p:nvSpPr>
        <p:spPr>
          <a:xfrm>
            <a:off x="8616280" y="1450881"/>
            <a:ext cx="1997476" cy="461665"/>
          </a:xfrm>
          <a:prstGeom prst="rect">
            <a:avLst/>
          </a:prstGeom>
          <a:noFill/>
        </p:spPr>
        <p:txBody>
          <a:bodyPr wrap="square" rtlCol="1">
            <a:spAutoFit/>
          </a:bodyPr>
          <a:lstStyle/>
          <a:p>
            <a:pPr algn="ctr"/>
            <a:r>
              <a:rPr lang="he-IL" sz="2400" b="1" dirty="0"/>
              <a:t>בעל התפקיד</a:t>
            </a:r>
          </a:p>
        </p:txBody>
      </p:sp>
      <p:sp>
        <p:nvSpPr>
          <p:cNvPr id="12" name="TextBox 11"/>
          <p:cNvSpPr txBox="1"/>
          <p:nvPr/>
        </p:nvSpPr>
        <p:spPr>
          <a:xfrm>
            <a:off x="2152651" y="1410725"/>
            <a:ext cx="6266355" cy="461665"/>
          </a:xfrm>
          <a:prstGeom prst="rect">
            <a:avLst/>
          </a:prstGeom>
          <a:noFill/>
        </p:spPr>
        <p:txBody>
          <a:bodyPr wrap="square" rtlCol="1">
            <a:spAutoFit/>
          </a:bodyPr>
          <a:lstStyle/>
          <a:p>
            <a:pPr algn="ctr"/>
            <a:r>
              <a:rPr lang="he-IL" sz="2400" b="1" dirty="0"/>
              <a:t>הפעולה הנעשית</a:t>
            </a:r>
          </a:p>
        </p:txBody>
      </p:sp>
      <p:sp>
        <p:nvSpPr>
          <p:cNvPr id="15" name="כותרת 3"/>
          <p:cNvSpPr txBox="1">
            <a:spLocks/>
          </p:cNvSpPr>
          <p:nvPr/>
        </p:nvSpPr>
        <p:spPr>
          <a:xfrm>
            <a:off x="2170113" y="643974"/>
            <a:ext cx="7886700" cy="48520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3600" b="1" kern="1200" baseline="0">
                <a:solidFill>
                  <a:srgbClr val="0070C0"/>
                </a:solidFill>
                <a:latin typeface="+mj-lt"/>
                <a:ea typeface="+mj-ea"/>
                <a:cs typeface="Arial" pitchFamily="34" charset="0"/>
              </a:defRPr>
            </a:lvl1pPr>
          </a:lstStyle>
          <a:p>
            <a:r>
              <a:rPr lang="he-IL" sz="3200" dirty="0"/>
              <a:t>שלב ההיתר- </a:t>
            </a:r>
          </a:p>
          <a:p>
            <a:r>
              <a:rPr lang="he-IL" sz="2600" dirty="0"/>
              <a:t>קליטת בקשה, בקרה מרחבית, החלטת רשות רישוי</a:t>
            </a:r>
            <a:endParaRPr lang="he-IL" sz="2600" dirty="0"/>
          </a:p>
        </p:txBody>
      </p:sp>
      <p:pic>
        <p:nvPicPr>
          <p:cNvPr id="13" name="תמונה 12"/>
          <p:cNvPicPr>
            <a:picLocks noChangeAspect="1"/>
          </p:cNvPicPr>
          <p:nvPr/>
        </p:nvPicPr>
        <p:blipFill rotWithShape="1">
          <a:blip r:embed="rId4">
            <a:clrChange>
              <a:clrFrom>
                <a:srgbClr val="F6F6F6"/>
              </a:clrFrom>
              <a:clrTo>
                <a:srgbClr val="F6F6F6">
                  <a:alpha val="0"/>
                </a:srgbClr>
              </a:clrTo>
            </a:clrChange>
          </a:blip>
          <a:srcRect l="69070" t="6759" r="3491" b="66207"/>
          <a:stretch/>
        </p:blipFill>
        <p:spPr>
          <a:xfrm>
            <a:off x="9395307" y="2838573"/>
            <a:ext cx="864096" cy="834300"/>
          </a:xfrm>
          <a:prstGeom prst="rect">
            <a:avLst/>
          </a:prstGeom>
        </p:spPr>
      </p:pic>
      <p:pic>
        <p:nvPicPr>
          <p:cNvPr id="4" name="תמונה 3"/>
          <p:cNvPicPr>
            <a:picLocks noChangeAspect="1"/>
          </p:cNvPicPr>
          <p:nvPr/>
        </p:nvPicPr>
        <p:blipFill>
          <a:blip r:embed="rId5">
            <a:clrChange>
              <a:clrFrom>
                <a:srgbClr val="FFFFFF"/>
              </a:clrFrom>
              <a:clrTo>
                <a:srgbClr val="FFFFFF">
                  <a:alpha val="0"/>
                </a:srgbClr>
              </a:clrTo>
            </a:clrChange>
          </a:blip>
          <a:stretch>
            <a:fillRect/>
          </a:stretch>
        </p:blipFill>
        <p:spPr>
          <a:xfrm>
            <a:off x="9098741" y="4703232"/>
            <a:ext cx="1584176" cy="1148830"/>
          </a:xfrm>
          <a:prstGeom prst="rect">
            <a:avLst/>
          </a:prstGeom>
        </p:spPr>
      </p:pic>
    </p:spTree>
    <p:custDataLst>
      <p:tags r:id="rId1"/>
    </p:custDataLst>
    <p:extLst>
      <p:ext uri="{BB962C8B-B14F-4D97-AF65-F5344CB8AC3E}">
        <p14:creationId xmlns:p14="http://schemas.microsoft.com/office/powerpoint/2010/main" val="226733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3418963" y="1375407"/>
            <a:ext cx="5354075" cy="4999999"/>
          </a:xfrm>
          <a:prstGeom prst="roundRect">
            <a:avLst>
              <a:gd name="adj" fmla="val 8594"/>
            </a:avLst>
          </a:prstGeom>
          <a:solidFill>
            <a:srgbClr val="FFFFFF">
              <a:shade val="85000"/>
            </a:srgbClr>
          </a:solidFill>
          <a:ln>
            <a:noFill/>
          </a:ln>
          <a:effectLst/>
        </p:spPr>
      </p:pic>
      <p:sp>
        <p:nvSpPr>
          <p:cNvPr id="3" name="מציין מיקום של מספר שקופית 2"/>
          <p:cNvSpPr>
            <a:spLocks noGrp="1"/>
          </p:cNvSpPr>
          <p:nvPr>
            <p:ph type="sldNum" sz="quarter" idx="12"/>
          </p:nvPr>
        </p:nvSpPr>
        <p:spPr/>
        <p:txBody>
          <a:bodyPr/>
          <a:lstStyle/>
          <a:p>
            <a:fld id="{9823E7C5-3F38-4873-8912-12308255E93D}" type="slidenum">
              <a:rPr lang="he-IL" smtClean="0"/>
              <a:pPr/>
              <a:t>26</a:t>
            </a:fld>
            <a:endParaRPr lang="he-IL"/>
          </a:p>
        </p:txBody>
      </p:sp>
      <p:sp>
        <p:nvSpPr>
          <p:cNvPr id="5" name="מלבן 4"/>
          <p:cNvSpPr/>
          <p:nvPr/>
        </p:nvSpPr>
        <p:spPr>
          <a:xfrm>
            <a:off x="6319049" y="548681"/>
            <a:ext cx="3754554" cy="535531"/>
          </a:xfrm>
          <a:prstGeom prst="rect">
            <a:avLst/>
          </a:prstGeom>
        </p:spPr>
        <p:txBody>
          <a:bodyPr vert="horz" lIns="91440" tIns="45720" rIns="91440" bIns="45720" rtlCol="1" anchor="ctr">
            <a:noAutofit/>
          </a:bodyPr>
          <a:lstStyle/>
          <a:p>
            <a:pPr>
              <a:lnSpc>
                <a:spcPct val="90000"/>
              </a:lnSpc>
              <a:spcBef>
                <a:spcPct val="0"/>
              </a:spcBef>
            </a:pPr>
            <a:r>
              <a:rPr lang="he-IL" sz="3200" b="1" dirty="0">
                <a:solidFill>
                  <a:srgbClr val="0070C0"/>
                </a:solidFill>
                <a:latin typeface="+mj-lt"/>
                <a:ea typeface="+mj-ea"/>
                <a:cs typeface="Arial" pitchFamily="34" charset="0"/>
              </a:rPr>
              <a:t>דוגמא לסכמה סטטית</a:t>
            </a:r>
          </a:p>
        </p:txBody>
      </p:sp>
    </p:spTree>
    <p:extLst>
      <p:ext uri="{BB962C8B-B14F-4D97-AF65-F5344CB8AC3E}">
        <p14:creationId xmlns:p14="http://schemas.microsoft.com/office/powerpoint/2010/main" val="935861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2152650" y="560636"/>
            <a:ext cx="7886700" cy="685258"/>
          </a:xfrm>
        </p:spPr>
        <p:txBody>
          <a:bodyPr>
            <a:noAutofit/>
          </a:bodyPr>
          <a:lstStyle/>
          <a:p>
            <a:r>
              <a:rPr lang="he-IL" sz="3200" b="1" dirty="0"/>
              <a:t>שלב הביצוע – </a:t>
            </a:r>
            <a:br>
              <a:rPr lang="he-IL" sz="3200" b="1" dirty="0"/>
            </a:br>
            <a:r>
              <a:rPr lang="he-IL" sz="3200" b="1" dirty="0"/>
              <a:t>אישור תחילת עבודות</a:t>
            </a:r>
          </a:p>
        </p:txBody>
      </p:sp>
      <p:sp>
        <p:nvSpPr>
          <p:cNvPr id="3" name="מציין מיקום תוכן 2"/>
          <p:cNvSpPr>
            <a:spLocks noGrp="1"/>
          </p:cNvSpPr>
          <p:nvPr>
            <p:ph idx="1"/>
          </p:nvPr>
        </p:nvSpPr>
        <p:spPr>
          <a:xfrm>
            <a:off x="2152650" y="1373157"/>
            <a:ext cx="7886700" cy="4351338"/>
          </a:xfrm>
        </p:spPr>
        <p:txBody>
          <a:bodyPr>
            <a:noAutofit/>
          </a:bodyPr>
          <a:lstStyle/>
          <a:p>
            <a:pPr marL="0" indent="0">
              <a:lnSpc>
                <a:spcPct val="200000"/>
              </a:lnSpc>
              <a:spcBef>
                <a:spcPts val="400"/>
              </a:spcBef>
              <a:spcAft>
                <a:spcPts val="400"/>
              </a:spcAft>
              <a:buNone/>
            </a:pPr>
            <a:r>
              <a:rPr lang="he-IL" b="1" dirty="0">
                <a:latin typeface="Arial" pitchFamily="34" charset="0"/>
                <a:ea typeface="Arial Unicode MS" panose="020B0604020202020204" pitchFamily="34" charset="-128"/>
              </a:rPr>
              <a:t>לצורך קבלת אישור תחילת עבודות יפנה האחראי לביקורת על הביצוע לרשות הרישוי ויצרף:</a:t>
            </a:r>
          </a:p>
          <a:p>
            <a:pPr marL="342900" indent="-342900">
              <a:lnSpc>
                <a:spcPct val="200000"/>
              </a:lnSpc>
              <a:spcBef>
                <a:spcPts val="400"/>
              </a:spcBef>
              <a:spcAft>
                <a:spcPts val="400"/>
              </a:spcAft>
              <a:buFont typeface="+mj-lt"/>
              <a:buAutoNum type="arabicPeriod"/>
            </a:pPr>
            <a:r>
              <a:rPr lang="he-IL" dirty="0">
                <a:latin typeface="Arial" pitchFamily="34" charset="0"/>
                <a:ea typeface="Arial Unicode MS" panose="020B0604020202020204" pitchFamily="34" charset="-128"/>
              </a:rPr>
              <a:t>מס' ההיתר שהתקבל</a:t>
            </a:r>
          </a:p>
          <a:p>
            <a:pPr marL="342900" indent="-342900">
              <a:lnSpc>
                <a:spcPct val="200000"/>
              </a:lnSpc>
              <a:spcBef>
                <a:spcPts val="400"/>
              </a:spcBef>
              <a:spcAft>
                <a:spcPts val="400"/>
              </a:spcAft>
              <a:buFont typeface="+mj-lt"/>
              <a:buAutoNum type="arabicPeriod"/>
            </a:pPr>
            <a:r>
              <a:rPr lang="he-IL" dirty="0">
                <a:latin typeface="Arial" pitchFamily="34" charset="0"/>
                <a:ea typeface="Arial Unicode MS" panose="020B0604020202020204" pitchFamily="34" charset="-128"/>
              </a:rPr>
              <a:t>אישור התקשרות עם מכון הבקרה לבקרת הביצוע</a:t>
            </a:r>
          </a:p>
          <a:p>
            <a:pPr marL="342900" indent="-342900">
              <a:lnSpc>
                <a:spcPct val="200000"/>
              </a:lnSpc>
              <a:spcBef>
                <a:spcPts val="400"/>
              </a:spcBef>
              <a:spcAft>
                <a:spcPts val="400"/>
              </a:spcAft>
              <a:buFont typeface="+mj-lt"/>
              <a:buAutoNum type="arabicPeriod"/>
            </a:pPr>
            <a:r>
              <a:rPr lang="he-IL" dirty="0">
                <a:latin typeface="Arial" pitchFamily="34" charset="0"/>
                <a:ea typeface="Arial Unicode MS" panose="020B0604020202020204" pitchFamily="34" charset="-128"/>
              </a:rPr>
              <a:t>נספחים וצרופות שנקבע בהיתר שיש להגישם בשלב זה</a:t>
            </a:r>
          </a:p>
          <a:p>
            <a:pPr marL="0" indent="0">
              <a:lnSpc>
                <a:spcPct val="150000"/>
              </a:lnSpc>
              <a:spcBef>
                <a:spcPts val="400"/>
              </a:spcBef>
              <a:spcAft>
                <a:spcPts val="400"/>
              </a:spcAft>
              <a:buNone/>
            </a:pPr>
            <a:endParaRPr lang="he-IL" dirty="0">
              <a:solidFill>
                <a:prstClr val="white">
                  <a:lumMod val="50000"/>
                </a:prstClr>
              </a:solidFill>
              <a:latin typeface="Arial" pitchFamily="34" charset="0"/>
              <a:ea typeface="Arial Unicode MS" panose="020B0604020202020204" pitchFamily="34" charset="-128"/>
            </a:endParaRPr>
          </a:p>
          <a:p>
            <a:pPr marL="0" indent="0">
              <a:lnSpc>
                <a:spcPct val="150000"/>
              </a:lnSpc>
              <a:spcBef>
                <a:spcPts val="400"/>
              </a:spcBef>
              <a:spcAft>
                <a:spcPts val="400"/>
              </a:spcAft>
              <a:buNone/>
            </a:pPr>
            <a:endParaRPr lang="he-IL" dirty="0">
              <a:solidFill>
                <a:prstClr val="white">
                  <a:lumMod val="50000"/>
                </a:prstClr>
              </a:solidFill>
              <a:latin typeface="Arial" pitchFamily="34" charset="0"/>
              <a:ea typeface="Arial Unicode MS" panose="020B0604020202020204" pitchFamily="34" charset="-128"/>
            </a:endParaRPr>
          </a:p>
          <a:p>
            <a:pPr marL="0" indent="0">
              <a:lnSpc>
                <a:spcPct val="150000"/>
              </a:lnSpc>
              <a:spcBef>
                <a:spcPts val="400"/>
              </a:spcBef>
              <a:spcAft>
                <a:spcPts val="400"/>
              </a:spcAft>
              <a:buNone/>
            </a:pPr>
            <a:endParaRPr lang="he-IL" dirty="0">
              <a:solidFill>
                <a:srgbClr val="0070C0"/>
              </a:solidFill>
              <a:latin typeface="Arial" pitchFamily="34" charset="0"/>
              <a:ea typeface="Arial Unicode MS" panose="020B0604020202020204" pitchFamily="34" charset="-128"/>
            </a:endParaRPr>
          </a:p>
          <a:p>
            <a:pPr marL="0" indent="0">
              <a:lnSpc>
                <a:spcPct val="150000"/>
              </a:lnSpc>
              <a:spcBef>
                <a:spcPts val="400"/>
              </a:spcBef>
              <a:spcAft>
                <a:spcPts val="400"/>
              </a:spcAft>
              <a:buNone/>
            </a:pPr>
            <a:r>
              <a:rPr lang="he-IL" b="1" dirty="0">
                <a:solidFill>
                  <a:srgbClr val="FF0000"/>
                </a:solidFill>
                <a:latin typeface="Arial" pitchFamily="34" charset="0"/>
                <a:ea typeface="Arial Unicode MS" panose="020B0604020202020204" pitchFamily="34" charset="-128"/>
              </a:rPr>
              <a:t>     </a:t>
            </a:r>
            <a:endParaRPr lang="he-IL" dirty="0">
              <a:solidFill>
                <a:prstClr val="white">
                  <a:lumMod val="50000"/>
                </a:prstClr>
              </a:solidFill>
              <a:latin typeface="Arial" pitchFamily="34" charset="0"/>
              <a:ea typeface="Arial Unicode MS" panose="020B0604020202020204" pitchFamily="34" charset="-128"/>
            </a:endParaRPr>
          </a:p>
          <a:p>
            <a:pPr marL="0" indent="0">
              <a:lnSpc>
                <a:spcPct val="150000"/>
              </a:lnSpc>
              <a:spcBef>
                <a:spcPts val="400"/>
              </a:spcBef>
              <a:spcAft>
                <a:spcPts val="400"/>
              </a:spcAft>
              <a:buNone/>
            </a:pPr>
            <a:endParaRPr lang="he-IL" dirty="0"/>
          </a:p>
        </p:txBody>
      </p:sp>
      <p:sp>
        <p:nvSpPr>
          <p:cNvPr id="4" name="מציין מיקום של מספר שקופית 3"/>
          <p:cNvSpPr>
            <a:spLocks noGrp="1"/>
          </p:cNvSpPr>
          <p:nvPr>
            <p:ph type="sldNum" sz="quarter" idx="12"/>
          </p:nvPr>
        </p:nvSpPr>
        <p:spPr/>
        <p:txBody>
          <a:bodyPr/>
          <a:lstStyle/>
          <a:p>
            <a:fld id="{70AC326C-169B-452E-AE31-6712E7787FD8}" type="slidenum">
              <a:rPr lang="he-IL" smtClean="0">
                <a:solidFill>
                  <a:srgbClr val="E7E6E6">
                    <a:lumMod val="50000"/>
                  </a:srgbClr>
                </a:solidFill>
              </a:rPr>
              <a:pPr/>
              <a:t>27</a:t>
            </a:fld>
            <a:endParaRPr lang="he-IL" dirty="0">
              <a:solidFill>
                <a:srgbClr val="E7E6E6">
                  <a:lumMod val="50000"/>
                </a:srgbClr>
              </a:solidFill>
            </a:endParaRPr>
          </a:p>
        </p:txBody>
      </p:sp>
      <p:sp>
        <p:nvSpPr>
          <p:cNvPr id="10" name="מציין מיקום של מספר שקופית 2"/>
          <p:cNvSpPr txBox="1">
            <a:spLocks/>
          </p:cNvSpPr>
          <p:nvPr/>
        </p:nvSpPr>
        <p:spPr>
          <a:xfrm>
            <a:off x="9440366" y="6664280"/>
            <a:ext cx="400050" cy="365125"/>
          </a:xfrm>
          <a:prstGeom prst="rect">
            <a:avLst/>
          </a:prstGeom>
        </p:spPr>
        <p:txBody>
          <a:bodyPr vert="horz" lIns="91440" tIns="45720" rIns="91440" bIns="45720" rtlCol="0" anchor="t"/>
          <a:lstStyle>
            <a:defPPr>
              <a:defRPr lang="he-IL"/>
            </a:defPPr>
            <a:lvl1pPr marL="0" algn="l" defTabSz="914400" rtl="1" eaLnBrk="1" latinLnBrk="0" hangingPunct="1">
              <a:defRPr sz="1100" kern="1200">
                <a:solidFill>
                  <a:schemeClr val="bg2">
                    <a:lumMod val="50000"/>
                  </a:schemeClr>
                </a:solidFill>
                <a:latin typeface="Microsoft Sans Serif" panose="020B0604020202020204" pitchFamily="34" charset="0"/>
                <a:ea typeface="Arial Unicode MS" panose="020B0604020202020204" pitchFamily="34" charset="-128"/>
                <a:cs typeface="Microsoft Sans Serif" panose="020B0604020202020204" pitchFamily="34" charset="0"/>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70AC326C-169B-452E-AE31-6712E7787FD8}" type="slidenum">
              <a:rPr lang="he-IL">
                <a:solidFill>
                  <a:srgbClr val="E7E6E6">
                    <a:lumMod val="50000"/>
                  </a:srgbClr>
                </a:solidFill>
                <a:latin typeface="Arial" pitchFamily="34" charset="0"/>
                <a:cs typeface="Arial" pitchFamily="34" charset="0"/>
              </a:rPr>
              <a:pPr/>
              <a:t>27</a:t>
            </a:fld>
            <a:endParaRPr lang="he-IL" dirty="0">
              <a:solidFill>
                <a:srgbClr val="E7E6E6">
                  <a:lumMod val="50000"/>
                </a:srgbClr>
              </a:solidFill>
              <a:latin typeface="Arial" pitchFamily="34" charset="0"/>
              <a:cs typeface="Arial" pitchFamily="34" charset="0"/>
            </a:endParaRPr>
          </a:p>
        </p:txBody>
      </p:sp>
      <p:grpSp>
        <p:nvGrpSpPr>
          <p:cNvPr id="11" name="קבוצה 10"/>
          <p:cNvGrpSpPr/>
          <p:nvPr/>
        </p:nvGrpSpPr>
        <p:grpSpPr>
          <a:xfrm>
            <a:off x="1524000" y="5085184"/>
            <a:ext cx="2006510" cy="1655346"/>
            <a:chOff x="2006510" y="1530058"/>
            <a:chExt cx="5517818" cy="5024461"/>
          </a:xfrm>
        </p:grpSpPr>
        <p:pic>
          <p:nvPicPr>
            <p:cNvPr id="12" name="Picture 2" descr="Under Construction El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510" y="1530058"/>
              <a:ext cx="5517818" cy="50244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414042">
              <a:off x="4063410" y="3138982"/>
              <a:ext cx="1656184" cy="1307869"/>
            </a:xfrm>
            <a:prstGeom prst="rect">
              <a:avLst/>
            </a:prstGeom>
            <a:noFill/>
          </p:spPr>
          <p:txBody>
            <a:bodyPr wrap="square" rtlCol="1">
              <a:spAutoFit/>
            </a:bodyPr>
            <a:lstStyle/>
            <a:p>
              <a:pPr algn="ctr"/>
              <a:r>
                <a:rPr lang="he-IL" sz="1100" b="1" dirty="0"/>
                <a:t>כאן בונים!</a:t>
              </a:r>
            </a:p>
          </p:txBody>
        </p:sp>
      </p:grpSp>
    </p:spTree>
    <p:extLst>
      <p:ext uri="{BB962C8B-B14F-4D97-AF65-F5344CB8AC3E}">
        <p14:creationId xmlns:p14="http://schemas.microsoft.com/office/powerpoint/2010/main" val="257715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152650" y="1373157"/>
            <a:ext cx="7886700" cy="4351338"/>
          </a:xfrm>
        </p:spPr>
        <p:txBody>
          <a:bodyPr>
            <a:noAutofit/>
          </a:bodyPr>
          <a:lstStyle/>
          <a:p>
            <a:pPr marL="457200" indent="-457200">
              <a:lnSpc>
                <a:spcPct val="200000"/>
              </a:lnSpc>
              <a:spcBef>
                <a:spcPts val="400"/>
              </a:spcBef>
              <a:spcAft>
                <a:spcPts val="400"/>
              </a:spcAft>
              <a:buFont typeface="+mj-lt"/>
              <a:buAutoNum type="arabicPeriod" startAt="4"/>
            </a:pPr>
            <a:r>
              <a:rPr lang="he-IL" dirty="0">
                <a:latin typeface="Arial" pitchFamily="34" charset="0"/>
                <a:ea typeface="Arial Unicode MS" panose="020B0604020202020204" pitchFamily="34" charset="-128"/>
              </a:rPr>
              <a:t>קובץ מפת מדידה ובו מסומן מתווה הבניין בצירוף אישור מודד מוסמך בדבר סימון מתווה הבניין במגרש.</a:t>
            </a:r>
          </a:p>
          <a:p>
            <a:pPr marL="342900" indent="-342900">
              <a:lnSpc>
                <a:spcPct val="200000"/>
              </a:lnSpc>
              <a:spcBef>
                <a:spcPts val="400"/>
              </a:spcBef>
              <a:spcAft>
                <a:spcPts val="400"/>
              </a:spcAft>
              <a:buFont typeface="+mj-lt"/>
              <a:buAutoNum type="arabicPeriod" startAt="4"/>
            </a:pPr>
            <a:r>
              <a:rPr lang="he-IL" dirty="0">
                <a:latin typeface="Arial" pitchFamily="34" charset="0"/>
                <a:ea typeface="Arial Unicode MS" panose="020B0604020202020204" pitchFamily="34" charset="-128"/>
              </a:rPr>
              <a:t>הודעה בדבר מינוי בעלי תפקידים לביצוע העבודה</a:t>
            </a:r>
          </a:p>
          <a:p>
            <a:pPr marL="0" indent="0">
              <a:lnSpc>
                <a:spcPct val="200000"/>
              </a:lnSpc>
              <a:spcBef>
                <a:spcPts val="400"/>
              </a:spcBef>
              <a:spcAft>
                <a:spcPts val="400"/>
              </a:spcAft>
              <a:buNone/>
            </a:pPr>
            <a:endParaRPr lang="he-IL" dirty="0">
              <a:solidFill>
                <a:prstClr val="white">
                  <a:lumMod val="50000"/>
                </a:prstClr>
              </a:solidFill>
              <a:latin typeface="Arial" pitchFamily="34" charset="0"/>
              <a:ea typeface="Arial Unicode MS" panose="020B0604020202020204" pitchFamily="34" charset="-128"/>
            </a:endParaRPr>
          </a:p>
          <a:p>
            <a:pPr marL="0" indent="0">
              <a:lnSpc>
                <a:spcPct val="150000"/>
              </a:lnSpc>
              <a:spcBef>
                <a:spcPts val="400"/>
              </a:spcBef>
              <a:spcAft>
                <a:spcPts val="400"/>
              </a:spcAft>
              <a:buNone/>
            </a:pPr>
            <a:endParaRPr lang="he-IL" dirty="0">
              <a:solidFill>
                <a:prstClr val="white">
                  <a:lumMod val="50000"/>
                </a:prstClr>
              </a:solidFill>
              <a:latin typeface="Arial" pitchFamily="34" charset="0"/>
              <a:ea typeface="Arial Unicode MS" panose="020B0604020202020204" pitchFamily="34" charset="-128"/>
            </a:endParaRPr>
          </a:p>
          <a:p>
            <a:pPr marL="0" indent="0">
              <a:lnSpc>
                <a:spcPct val="150000"/>
              </a:lnSpc>
              <a:spcBef>
                <a:spcPts val="400"/>
              </a:spcBef>
              <a:spcAft>
                <a:spcPts val="400"/>
              </a:spcAft>
              <a:buNone/>
            </a:pPr>
            <a:endParaRPr lang="he-IL" dirty="0">
              <a:solidFill>
                <a:srgbClr val="0070C0"/>
              </a:solidFill>
              <a:latin typeface="Arial" pitchFamily="34" charset="0"/>
              <a:ea typeface="Arial Unicode MS" panose="020B0604020202020204" pitchFamily="34" charset="-128"/>
            </a:endParaRPr>
          </a:p>
          <a:p>
            <a:pPr marL="0" indent="0">
              <a:lnSpc>
                <a:spcPct val="150000"/>
              </a:lnSpc>
              <a:spcBef>
                <a:spcPts val="400"/>
              </a:spcBef>
              <a:spcAft>
                <a:spcPts val="400"/>
              </a:spcAft>
              <a:buNone/>
            </a:pPr>
            <a:r>
              <a:rPr lang="he-IL" b="1" dirty="0">
                <a:solidFill>
                  <a:srgbClr val="FF0000"/>
                </a:solidFill>
                <a:latin typeface="Arial" pitchFamily="34" charset="0"/>
                <a:ea typeface="Arial Unicode MS" panose="020B0604020202020204" pitchFamily="34" charset="-128"/>
              </a:rPr>
              <a:t>     </a:t>
            </a:r>
            <a:endParaRPr lang="he-IL" dirty="0">
              <a:solidFill>
                <a:prstClr val="white">
                  <a:lumMod val="50000"/>
                </a:prstClr>
              </a:solidFill>
              <a:latin typeface="Arial" pitchFamily="34" charset="0"/>
              <a:ea typeface="Arial Unicode MS" panose="020B0604020202020204" pitchFamily="34" charset="-128"/>
            </a:endParaRPr>
          </a:p>
          <a:p>
            <a:pPr marL="0" indent="0">
              <a:lnSpc>
                <a:spcPct val="150000"/>
              </a:lnSpc>
              <a:spcBef>
                <a:spcPts val="400"/>
              </a:spcBef>
              <a:spcAft>
                <a:spcPts val="400"/>
              </a:spcAft>
              <a:buNone/>
            </a:pPr>
            <a:endParaRPr lang="he-IL" dirty="0"/>
          </a:p>
        </p:txBody>
      </p:sp>
      <p:sp>
        <p:nvSpPr>
          <p:cNvPr id="4" name="מציין מיקום של מספר שקופית 3"/>
          <p:cNvSpPr>
            <a:spLocks noGrp="1"/>
          </p:cNvSpPr>
          <p:nvPr>
            <p:ph type="sldNum" sz="quarter" idx="12"/>
          </p:nvPr>
        </p:nvSpPr>
        <p:spPr/>
        <p:txBody>
          <a:bodyPr/>
          <a:lstStyle/>
          <a:p>
            <a:fld id="{70AC326C-169B-452E-AE31-6712E7787FD8}" type="slidenum">
              <a:rPr lang="he-IL" smtClean="0">
                <a:solidFill>
                  <a:srgbClr val="E7E6E6">
                    <a:lumMod val="50000"/>
                  </a:srgbClr>
                </a:solidFill>
              </a:rPr>
              <a:pPr/>
              <a:t>28</a:t>
            </a:fld>
            <a:endParaRPr lang="he-IL" dirty="0">
              <a:solidFill>
                <a:srgbClr val="E7E6E6">
                  <a:lumMod val="50000"/>
                </a:srgbClr>
              </a:solidFill>
            </a:endParaRPr>
          </a:p>
        </p:txBody>
      </p:sp>
      <p:sp>
        <p:nvSpPr>
          <p:cNvPr id="10" name="מציין מיקום של מספר שקופית 2"/>
          <p:cNvSpPr txBox="1">
            <a:spLocks/>
          </p:cNvSpPr>
          <p:nvPr/>
        </p:nvSpPr>
        <p:spPr>
          <a:xfrm>
            <a:off x="9440366" y="6664280"/>
            <a:ext cx="400050" cy="365125"/>
          </a:xfrm>
          <a:prstGeom prst="rect">
            <a:avLst/>
          </a:prstGeom>
        </p:spPr>
        <p:txBody>
          <a:bodyPr vert="horz" lIns="91440" tIns="45720" rIns="91440" bIns="45720" rtlCol="0" anchor="t"/>
          <a:lstStyle>
            <a:defPPr>
              <a:defRPr lang="he-IL"/>
            </a:defPPr>
            <a:lvl1pPr marL="0" algn="l" defTabSz="914400" rtl="1" eaLnBrk="1" latinLnBrk="0" hangingPunct="1">
              <a:defRPr sz="1100" kern="1200">
                <a:solidFill>
                  <a:schemeClr val="bg2">
                    <a:lumMod val="50000"/>
                  </a:schemeClr>
                </a:solidFill>
                <a:latin typeface="Microsoft Sans Serif" panose="020B0604020202020204" pitchFamily="34" charset="0"/>
                <a:ea typeface="Arial Unicode MS" panose="020B0604020202020204" pitchFamily="34" charset="-128"/>
                <a:cs typeface="Microsoft Sans Serif" panose="020B0604020202020204" pitchFamily="34" charset="0"/>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70AC326C-169B-452E-AE31-6712E7787FD8}" type="slidenum">
              <a:rPr lang="he-IL">
                <a:solidFill>
                  <a:srgbClr val="E7E6E6">
                    <a:lumMod val="50000"/>
                  </a:srgbClr>
                </a:solidFill>
                <a:latin typeface="Arial" pitchFamily="34" charset="0"/>
                <a:cs typeface="Arial" pitchFamily="34" charset="0"/>
              </a:rPr>
              <a:pPr/>
              <a:t>28</a:t>
            </a:fld>
            <a:endParaRPr lang="he-IL" dirty="0">
              <a:solidFill>
                <a:srgbClr val="E7E6E6">
                  <a:lumMod val="50000"/>
                </a:srgbClr>
              </a:solidFill>
              <a:latin typeface="Arial" pitchFamily="34" charset="0"/>
              <a:cs typeface="Arial" pitchFamily="34" charset="0"/>
            </a:endParaRPr>
          </a:p>
        </p:txBody>
      </p:sp>
      <p:grpSp>
        <p:nvGrpSpPr>
          <p:cNvPr id="11" name="קבוצה 10"/>
          <p:cNvGrpSpPr/>
          <p:nvPr/>
        </p:nvGrpSpPr>
        <p:grpSpPr>
          <a:xfrm>
            <a:off x="1524000" y="5085184"/>
            <a:ext cx="2006510" cy="1655346"/>
            <a:chOff x="2006510" y="1530058"/>
            <a:chExt cx="5517818" cy="5024461"/>
          </a:xfrm>
        </p:grpSpPr>
        <p:pic>
          <p:nvPicPr>
            <p:cNvPr id="12" name="Picture 2" descr="Under Construction El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510" y="1530058"/>
              <a:ext cx="5517818" cy="50244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414042">
              <a:off x="4063410" y="3138982"/>
              <a:ext cx="1656184" cy="1307869"/>
            </a:xfrm>
            <a:prstGeom prst="rect">
              <a:avLst/>
            </a:prstGeom>
            <a:noFill/>
          </p:spPr>
          <p:txBody>
            <a:bodyPr wrap="square" rtlCol="1">
              <a:spAutoFit/>
            </a:bodyPr>
            <a:lstStyle/>
            <a:p>
              <a:pPr algn="ctr"/>
              <a:r>
                <a:rPr lang="he-IL" sz="1100" b="1" dirty="0"/>
                <a:t>כאן בונים!</a:t>
              </a:r>
            </a:p>
          </p:txBody>
        </p:sp>
      </p:grpSp>
      <p:sp>
        <p:nvSpPr>
          <p:cNvPr id="9" name="כותרת 1"/>
          <p:cNvSpPr txBox="1">
            <a:spLocks/>
          </p:cNvSpPr>
          <p:nvPr/>
        </p:nvSpPr>
        <p:spPr>
          <a:xfrm>
            <a:off x="2152650" y="560636"/>
            <a:ext cx="7886700" cy="685258"/>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3600" b="1" kern="1200" baseline="0">
                <a:solidFill>
                  <a:srgbClr val="0070C0"/>
                </a:solidFill>
                <a:latin typeface="+mj-lt"/>
                <a:ea typeface="+mj-ea"/>
                <a:cs typeface="Arial" pitchFamily="34" charset="0"/>
              </a:defRPr>
            </a:lvl1pPr>
          </a:lstStyle>
          <a:p>
            <a:r>
              <a:rPr lang="he-IL" sz="3200"/>
              <a:t>שלב הביצוע – </a:t>
            </a:r>
            <a:br>
              <a:rPr lang="he-IL" sz="3200"/>
            </a:br>
            <a:r>
              <a:rPr lang="he-IL" sz="3200"/>
              <a:t>אישור תחילת עבודות</a:t>
            </a:r>
            <a:endParaRPr lang="he-IL" sz="3200" dirty="0"/>
          </a:p>
        </p:txBody>
      </p:sp>
    </p:spTree>
    <p:extLst>
      <p:ext uri="{BB962C8B-B14F-4D97-AF65-F5344CB8AC3E}">
        <p14:creationId xmlns:p14="http://schemas.microsoft.com/office/powerpoint/2010/main" val="236794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vehicles free set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t="7652" r="62681" b="69972"/>
          <a:stretch/>
        </p:blipFill>
        <p:spPr bwMode="auto">
          <a:xfrm flipH="1">
            <a:off x="1257854" y="4491499"/>
            <a:ext cx="1824518" cy="1507087"/>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idx="4294967295"/>
          </p:nvPr>
        </p:nvSpPr>
        <p:spPr>
          <a:xfrm>
            <a:off x="2170113" y="544840"/>
            <a:ext cx="7886700" cy="685258"/>
          </a:xfrm>
        </p:spPr>
        <p:txBody>
          <a:bodyPr>
            <a:noAutofit/>
          </a:bodyPr>
          <a:lstStyle/>
          <a:p>
            <a:r>
              <a:rPr lang="he-IL" sz="3200" b="1" dirty="0"/>
              <a:t>מה כוללת בקרת </a:t>
            </a:r>
            <a:r>
              <a:rPr lang="he-IL" sz="3200" b="1" dirty="0"/>
              <a:t>הביצוע </a:t>
            </a:r>
            <a:r>
              <a:rPr lang="he-IL" sz="3200" b="1" dirty="0"/>
              <a:t/>
            </a:r>
            <a:br>
              <a:rPr lang="he-IL" sz="3200" b="1" dirty="0"/>
            </a:br>
            <a:r>
              <a:rPr lang="he-IL" sz="3200" b="1" dirty="0"/>
              <a:t>בשלב </a:t>
            </a:r>
            <a:r>
              <a:rPr lang="he-IL" sz="3200" b="1" dirty="0"/>
              <a:t>הביצוע? </a:t>
            </a:r>
            <a:endParaRPr lang="he-IL" sz="3200" b="1" dirty="0"/>
          </a:p>
        </p:txBody>
      </p:sp>
      <p:sp>
        <p:nvSpPr>
          <p:cNvPr id="3" name="מציין מיקום תוכן 2"/>
          <p:cNvSpPr>
            <a:spLocks noGrp="1"/>
          </p:cNvSpPr>
          <p:nvPr>
            <p:ph idx="1"/>
          </p:nvPr>
        </p:nvSpPr>
        <p:spPr>
          <a:xfrm>
            <a:off x="2351584" y="1647248"/>
            <a:ext cx="7886700" cy="4351338"/>
          </a:xfrm>
        </p:spPr>
        <p:txBody>
          <a:bodyPr>
            <a:noAutofit/>
          </a:bodyPr>
          <a:lstStyle/>
          <a:p>
            <a:pPr marL="342900" indent="-342900">
              <a:lnSpc>
                <a:spcPct val="200000"/>
              </a:lnSpc>
              <a:buFont typeface="+mj-lt"/>
              <a:buAutoNum type="arabicPeriod"/>
            </a:pPr>
            <a:r>
              <a:rPr lang="he-IL" dirty="0">
                <a:latin typeface="Arial" pitchFamily="34" charset="0"/>
                <a:ea typeface="Arial Unicode MS" panose="020B0604020202020204" pitchFamily="34" charset="-128"/>
              </a:rPr>
              <a:t>מכון בקרה יבצע בקרת ביצוע ע"פ תכנית ביקורים שנקבעה מראש לרבות מעקב אחר בדיקות מעבדה.</a:t>
            </a:r>
          </a:p>
          <a:p>
            <a:pPr marL="342900" indent="-342900">
              <a:lnSpc>
                <a:spcPct val="200000"/>
              </a:lnSpc>
              <a:buFont typeface="+mj-lt"/>
              <a:buAutoNum type="arabicPeriod"/>
            </a:pPr>
            <a:r>
              <a:rPr lang="he-IL" dirty="0">
                <a:latin typeface="Arial" pitchFamily="34" charset="0"/>
                <a:ea typeface="Arial Unicode MS" panose="020B0604020202020204" pitchFamily="34" charset="-128"/>
              </a:rPr>
              <a:t>פיקוח מטעם הועדה המקומית יבצע בקרה מרחבית, התאמה להיתר הבניה.</a:t>
            </a:r>
          </a:p>
          <a:p>
            <a:pPr marL="342900" indent="-342900">
              <a:lnSpc>
                <a:spcPct val="200000"/>
              </a:lnSpc>
              <a:buFont typeface="+mj-lt"/>
              <a:buAutoNum type="arabicPeriod"/>
            </a:pPr>
            <a:r>
              <a:rPr lang="he-IL" dirty="0">
                <a:latin typeface="Arial" pitchFamily="34" charset="0"/>
                <a:ea typeface="Arial Unicode MS" panose="020B0604020202020204" pitchFamily="34" charset="-128"/>
              </a:rPr>
              <a:t>פיקוח עליון- עורך הבקשה ועורכי המשנה יבצעו פיקוח עליון מתחילת העבודות ועד לקבלת תעודת גמר.</a:t>
            </a:r>
          </a:p>
          <a:p>
            <a:pPr>
              <a:lnSpc>
                <a:spcPct val="200000"/>
              </a:lnSpc>
            </a:pPr>
            <a:endParaRPr lang="he-IL" dirty="0">
              <a:solidFill>
                <a:schemeClr val="bg1">
                  <a:lumMod val="50000"/>
                </a:schemeClr>
              </a:solidFill>
              <a:latin typeface="Arial" pitchFamily="34" charset="0"/>
              <a:ea typeface="Arial Unicode MS" panose="020B0604020202020204" pitchFamily="34" charset="-128"/>
            </a:endParaRPr>
          </a:p>
          <a:p>
            <a:pPr>
              <a:lnSpc>
                <a:spcPct val="200000"/>
              </a:lnSpc>
            </a:pPr>
            <a:endParaRPr lang="he-IL" dirty="0">
              <a:solidFill>
                <a:schemeClr val="bg1">
                  <a:lumMod val="50000"/>
                </a:schemeClr>
              </a:solidFill>
              <a:latin typeface="Arial" pitchFamily="34" charset="0"/>
              <a:ea typeface="Arial Unicode MS" panose="020B0604020202020204" pitchFamily="34" charset="-128"/>
            </a:endParaRPr>
          </a:p>
          <a:p>
            <a:pPr>
              <a:lnSpc>
                <a:spcPct val="200000"/>
              </a:lnSpc>
            </a:pPr>
            <a:endParaRPr lang="he-IL" dirty="0">
              <a:solidFill>
                <a:srgbClr val="0070C0"/>
              </a:solidFill>
              <a:latin typeface="Arial" pitchFamily="34" charset="0"/>
              <a:ea typeface="Arial Unicode MS" panose="020B0604020202020204" pitchFamily="34" charset="-128"/>
            </a:endParaRPr>
          </a:p>
          <a:p>
            <a:pPr>
              <a:lnSpc>
                <a:spcPct val="150000"/>
              </a:lnSpc>
            </a:pPr>
            <a:r>
              <a:rPr lang="he-IL" b="1" dirty="0">
                <a:solidFill>
                  <a:srgbClr val="FF0000"/>
                </a:solidFill>
                <a:latin typeface="Arial" pitchFamily="34" charset="0"/>
                <a:ea typeface="Arial Unicode MS" panose="020B0604020202020204" pitchFamily="34" charset="-128"/>
              </a:rPr>
              <a:t>     </a:t>
            </a:r>
            <a:endParaRPr lang="he-IL" dirty="0">
              <a:solidFill>
                <a:schemeClr val="bg1">
                  <a:lumMod val="50000"/>
                </a:schemeClr>
              </a:solidFill>
              <a:latin typeface="Arial" pitchFamily="34" charset="0"/>
              <a:ea typeface="Arial Unicode MS" panose="020B0604020202020204" pitchFamily="34" charset="-128"/>
            </a:endParaRPr>
          </a:p>
        </p:txBody>
      </p:sp>
      <p:sp>
        <p:nvSpPr>
          <p:cNvPr id="4" name="מציין מיקום של מספר שקופית 3"/>
          <p:cNvSpPr>
            <a:spLocks noGrp="1"/>
          </p:cNvSpPr>
          <p:nvPr>
            <p:ph type="sldNum" sz="quarter" idx="12"/>
          </p:nvPr>
        </p:nvSpPr>
        <p:spPr/>
        <p:txBody>
          <a:bodyPr/>
          <a:lstStyle/>
          <a:p>
            <a:fld id="{70AC326C-169B-452E-AE31-6712E7787FD8}" type="slidenum">
              <a:rPr lang="he-IL" smtClean="0">
                <a:solidFill>
                  <a:srgbClr val="E7E6E6">
                    <a:lumMod val="50000"/>
                  </a:srgbClr>
                </a:solidFill>
              </a:rPr>
              <a:pPr/>
              <a:t>29</a:t>
            </a:fld>
            <a:endParaRPr lang="he-IL" dirty="0">
              <a:solidFill>
                <a:srgbClr val="E7E6E6">
                  <a:lumMod val="50000"/>
                </a:srgbClr>
              </a:solidFill>
            </a:endParaRPr>
          </a:p>
        </p:txBody>
      </p:sp>
      <p:sp>
        <p:nvSpPr>
          <p:cNvPr id="10" name="מציין מיקום של מספר שקופית 2"/>
          <p:cNvSpPr txBox="1">
            <a:spLocks/>
          </p:cNvSpPr>
          <p:nvPr/>
        </p:nvSpPr>
        <p:spPr>
          <a:xfrm>
            <a:off x="9440366" y="6664280"/>
            <a:ext cx="400050" cy="365125"/>
          </a:xfrm>
          <a:prstGeom prst="rect">
            <a:avLst/>
          </a:prstGeom>
        </p:spPr>
        <p:txBody>
          <a:bodyPr vert="horz" lIns="91440" tIns="45720" rIns="91440" bIns="45720" rtlCol="0" anchor="t"/>
          <a:lstStyle>
            <a:defPPr>
              <a:defRPr lang="he-IL"/>
            </a:defPPr>
            <a:lvl1pPr marL="0" algn="l" defTabSz="914400" rtl="1" eaLnBrk="1" latinLnBrk="0" hangingPunct="1">
              <a:defRPr sz="1100" kern="1200">
                <a:solidFill>
                  <a:schemeClr val="bg2">
                    <a:lumMod val="50000"/>
                  </a:schemeClr>
                </a:solidFill>
                <a:latin typeface="Microsoft Sans Serif" panose="020B0604020202020204" pitchFamily="34" charset="0"/>
                <a:ea typeface="Arial Unicode MS" panose="020B0604020202020204" pitchFamily="34" charset="-128"/>
                <a:cs typeface="Microsoft Sans Serif" panose="020B0604020202020204" pitchFamily="34" charset="0"/>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70AC326C-169B-452E-AE31-6712E7787FD8}" type="slidenum">
              <a:rPr lang="he-IL">
                <a:solidFill>
                  <a:srgbClr val="E7E6E6">
                    <a:lumMod val="50000"/>
                  </a:srgbClr>
                </a:solidFill>
                <a:latin typeface="Arial" pitchFamily="34" charset="0"/>
                <a:cs typeface="Arial" pitchFamily="34" charset="0"/>
              </a:rPr>
              <a:pPr/>
              <a:t>29</a:t>
            </a:fld>
            <a:endParaRPr lang="he-IL" dirty="0">
              <a:solidFill>
                <a:srgbClr val="E7E6E6">
                  <a:lumMod val="50000"/>
                </a:srgbClr>
              </a:solidFill>
              <a:latin typeface="Arial" pitchFamily="34" charset="0"/>
              <a:cs typeface="Arial" pitchFamily="34" charset="0"/>
            </a:endParaRPr>
          </a:p>
        </p:txBody>
      </p:sp>
    </p:spTree>
    <p:extLst>
      <p:ext uri="{BB962C8B-B14F-4D97-AF65-F5344CB8AC3E}">
        <p14:creationId xmlns:p14="http://schemas.microsoft.com/office/powerpoint/2010/main" val="2619837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95518"/>
          </a:xfrm>
        </p:spPr>
        <p:txBody>
          <a:bodyPr>
            <a:normAutofit fontScale="90000"/>
          </a:bodyPr>
          <a:lstStyle/>
          <a:p>
            <a:endParaRPr lang="he-IL" dirty="0"/>
          </a:p>
        </p:txBody>
      </p:sp>
      <p:sp>
        <p:nvSpPr>
          <p:cNvPr id="3" name="מציין מיקום תוכן 2"/>
          <p:cNvSpPr>
            <a:spLocks noGrp="1"/>
          </p:cNvSpPr>
          <p:nvPr>
            <p:ph idx="1"/>
          </p:nvPr>
        </p:nvSpPr>
        <p:spPr>
          <a:xfrm>
            <a:off x="841248" y="1056068"/>
            <a:ext cx="10105794" cy="5563673"/>
          </a:xfrm>
        </p:spPr>
        <p:txBody>
          <a:bodyPr>
            <a:normAutofit/>
          </a:bodyPr>
          <a:lstStyle/>
          <a:p>
            <a:pPr>
              <a:lnSpc>
                <a:spcPct val="100000"/>
              </a:lnSpc>
            </a:pPr>
            <a:r>
              <a:rPr lang="he-IL" sz="4000" b="1" dirty="0">
                <a:solidFill>
                  <a:srgbClr val="FF0000"/>
                </a:solidFill>
              </a:rPr>
              <a:t>פקודה</a:t>
            </a:r>
            <a:r>
              <a:rPr lang="he-IL" sz="4000" b="1" dirty="0"/>
              <a:t> - חוקים אשר נחקקו בארץ ישראל בזמן המנדט הבריטי והם חלק מחוקי מדינת ישראל לאחר הקמתה. לפקודה יש תוקף של חוק ואין כל הבדל ביניהם מלבד השם.</a:t>
            </a:r>
            <a:br>
              <a:rPr lang="he-IL" sz="4000" b="1" dirty="0"/>
            </a:br>
            <a:r>
              <a:rPr lang="he-IL" sz="4000" b="1" dirty="0">
                <a:solidFill>
                  <a:srgbClr val="FF0000"/>
                </a:solidFill>
              </a:rPr>
              <a:t>לדוגמה: פקודת הבטיחות בעבודה, אשר חוקקה טרם הקמת המדינה.</a:t>
            </a:r>
            <a:br>
              <a:rPr lang="he-IL" sz="4000" b="1" dirty="0">
                <a:solidFill>
                  <a:srgbClr val="FF0000"/>
                </a:solidFill>
              </a:rPr>
            </a:br>
            <a:endParaRPr lang="he-IL" sz="4000" b="1" dirty="0">
              <a:solidFill>
                <a:srgbClr val="FF0000"/>
              </a:solidFill>
            </a:endParaRPr>
          </a:p>
        </p:txBody>
      </p:sp>
    </p:spTree>
    <p:extLst>
      <p:ext uri="{BB962C8B-B14F-4D97-AF65-F5344CB8AC3E}">
        <p14:creationId xmlns:p14="http://schemas.microsoft.com/office/powerpoint/2010/main" val="11402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2163223" y="525191"/>
            <a:ext cx="7886700" cy="685258"/>
          </a:xfrm>
        </p:spPr>
        <p:txBody>
          <a:bodyPr>
            <a:normAutofit/>
          </a:bodyPr>
          <a:lstStyle/>
          <a:p>
            <a:r>
              <a:rPr lang="he-IL" sz="3200" b="1" dirty="0"/>
              <a:t>שלב הביצוע – תעודת גמר</a:t>
            </a:r>
          </a:p>
        </p:txBody>
      </p:sp>
      <p:sp>
        <p:nvSpPr>
          <p:cNvPr id="3" name="מציין מיקום תוכן 2"/>
          <p:cNvSpPr>
            <a:spLocks noGrp="1"/>
          </p:cNvSpPr>
          <p:nvPr>
            <p:ph idx="1"/>
          </p:nvPr>
        </p:nvSpPr>
        <p:spPr>
          <a:xfrm>
            <a:off x="2152650" y="1268760"/>
            <a:ext cx="7886700" cy="4351338"/>
          </a:xfrm>
        </p:spPr>
        <p:txBody>
          <a:bodyPr>
            <a:noAutofit/>
          </a:bodyPr>
          <a:lstStyle/>
          <a:p>
            <a:pPr marL="0" indent="0">
              <a:lnSpc>
                <a:spcPct val="200000"/>
              </a:lnSpc>
              <a:buNone/>
            </a:pPr>
            <a:r>
              <a:rPr lang="he-IL" b="1" dirty="0">
                <a:latin typeface="Arial" pitchFamily="34" charset="0"/>
                <a:ea typeface="Arial Unicode MS" panose="020B0604020202020204" pitchFamily="34" charset="-128"/>
              </a:rPr>
              <a:t>עם סיום העבודות תוגש בקשה לקבלת </a:t>
            </a:r>
            <a:r>
              <a:rPr lang="he-IL" b="1" dirty="0">
                <a:latin typeface="Arial" pitchFamily="34" charset="0"/>
                <a:ea typeface="Arial Unicode MS" panose="020B0604020202020204" pitchFamily="34" charset="-128"/>
              </a:rPr>
              <a:t>התעודה: </a:t>
            </a:r>
            <a:endParaRPr lang="he-IL" b="1" dirty="0">
              <a:latin typeface="Arial" pitchFamily="34" charset="0"/>
              <a:ea typeface="Arial Unicode MS" panose="020B0604020202020204" pitchFamily="34" charset="-128"/>
            </a:endParaRPr>
          </a:p>
          <a:p>
            <a:pPr marL="0" indent="0">
              <a:lnSpc>
                <a:spcPct val="200000"/>
              </a:lnSpc>
              <a:buNone/>
            </a:pPr>
            <a:r>
              <a:rPr lang="he-IL" dirty="0">
                <a:latin typeface="Arial" pitchFamily="34" charset="0"/>
                <a:ea typeface="Arial Unicode MS" panose="020B0604020202020204" pitchFamily="34" charset="-128"/>
              </a:rPr>
              <a:t>לבקשה יצורפו: </a:t>
            </a:r>
          </a:p>
          <a:p>
            <a:pPr>
              <a:lnSpc>
                <a:spcPct val="200000"/>
              </a:lnSpc>
            </a:pPr>
            <a:r>
              <a:rPr lang="he-IL" dirty="0">
                <a:latin typeface="Arial" pitchFamily="34" charset="0"/>
                <a:ea typeface="Arial Unicode MS" panose="020B0604020202020204" pitchFamily="34" charset="-128"/>
              </a:rPr>
              <a:t>מפת מדידה בגמר הבניה</a:t>
            </a:r>
          </a:p>
          <a:p>
            <a:pPr>
              <a:lnSpc>
                <a:spcPct val="200000"/>
              </a:lnSpc>
            </a:pPr>
            <a:r>
              <a:rPr lang="he-IL" dirty="0">
                <a:latin typeface="Arial" pitchFamily="34" charset="0"/>
                <a:ea typeface="Arial Unicode MS" panose="020B0604020202020204" pitchFamily="34" charset="-128"/>
              </a:rPr>
              <a:t>קובץ תכניות עדות של </a:t>
            </a:r>
            <a:r>
              <a:rPr lang="he-IL" dirty="0">
                <a:latin typeface="Arial" pitchFamily="34" charset="0"/>
                <a:ea typeface="Arial Unicode MS" panose="020B0604020202020204" pitchFamily="34" charset="-128"/>
              </a:rPr>
              <a:t>הבניין (</a:t>
            </a:r>
            <a:r>
              <a:rPr lang="en-US" dirty="0">
                <a:latin typeface="Arial" pitchFamily="34" charset="0"/>
                <a:ea typeface="Arial Unicode MS" panose="020B0604020202020204" pitchFamily="34" charset="-128"/>
              </a:rPr>
              <a:t>As Made</a:t>
            </a:r>
            <a:r>
              <a:rPr lang="he-IL" dirty="0">
                <a:latin typeface="Arial" pitchFamily="34" charset="0"/>
                <a:ea typeface="Arial Unicode MS" panose="020B0604020202020204" pitchFamily="34" charset="-128"/>
              </a:rPr>
              <a:t>)</a:t>
            </a:r>
            <a:endParaRPr lang="he-IL" dirty="0">
              <a:latin typeface="Arial" pitchFamily="34" charset="0"/>
              <a:ea typeface="Arial Unicode MS" panose="020B0604020202020204" pitchFamily="34" charset="-128"/>
            </a:endParaRPr>
          </a:p>
          <a:p>
            <a:pPr>
              <a:lnSpc>
                <a:spcPct val="200000"/>
              </a:lnSpc>
            </a:pPr>
            <a:r>
              <a:rPr lang="he-IL" dirty="0">
                <a:latin typeface="Arial" pitchFamily="34" charset="0"/>
                <a:ea typeface="Arial Unicode MS" panose="020B0604020202020204" pitchFamily="34" charset="-128"/>
              </a:rPr>
              <a:t>אישור האחראי לביקורת על הביצוע כי הבניה בוצעה בהתאם להיתר ומולאו דרישות למתן תעודת גמר</a:t>
            </a:r>
          </a:p>
        </p:txBody>
      </p:sp>
      <p:sp>
        <p:nvSpPr>
          <p:cNvPr id="4" name="מציין מיקום של מספר שקופית 3"/>
          <p:cNvSpPr>
            <a:spLocks noGrp="1"/>
          </p:cNvSpPr>
          <p:nvPr>
            <p:ph type="sldNum" sz="quarter" idx="12"/>
          </p:nvPr>
        </p:nvSpPr>
        <p:spPr/>
        <p:txBody>
          <a:bodyPr/>
          <a:lstStyle/>
          <a:p>
            <a:endParaRPr lang="he-IL" dirty="0">
              <a:solidFill>
                <a:srgbClr val="E7E6E6">
                  <a:lumMod val="50000"/>
                </a:srgbClr>
              </a:solidFill>
            </a:endParaRPr>
          </a:p>
        </p:txBody>
      </p:sp>
      <p:sp>
        <p:nvSpPr>
          <p:cNvPr id="10" name="מציין מיקום של מספר שקופית 2"/>
          <p:cNvSpPr txBox="1">
            <a:spLocks/>
          </p:cNvSpPr>
          <p:nvPr/>
        </p:nvSpPr>
        <p:spPr>
          <a:xfrm>
            <a:off x="9440366" y="6664280"/>
            <a:ext cx="400050" cy="365125"/>
          </a:xfrm>
          <a:prstGeom prst="rect">
            <a:avLst/>
          </a:prstGeom>
        </p:spPr>
        <p:txBody>
          <a:bodyPr vert="horz" lIns="91440" tIns="45720" rIns="91440" bIns="45720" rtlCol="0" anchor="t"/>
          <a:lstStyle>
            <a:defPPr>
              <a:defRPr lang="he-IL"/>
            </a:defPPr>
            <a:lvl1pPr marL="0" algn="l" defTabSz="914400" rtl="1" eaLnBrk="1" latinLnBrk="0" hangingPunct="1">
              <a:defRPr sz="1100" kern="1200">
                <a:solidFill>
                  <a:schemeClr val="bg2">
                    <a:lumMod val="50000"/>
                  </a:schemeClr>
                </a:solidFill>
                <a:latin typeface="Microsoft Sans Serif" panose="020B0604020202020204" pitchFamily="34" charset="0"/>
                <a:ea typeface="Arial Unicode MS" panose="020B0604020202020204" pitchFamily="34" charset="-128"/>
                <a:cs typeface="Microsoft Sans Serif" panose="020B0604020202020204" pitchFamily="34" charset="0"/>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he-IL" dirty="0">
              <a:solidFill>
                <a:srgbClr val="E7E6E6">
                  <a:lumMod val="50000"/>
                </a:srgbClr>
              </a:solidFill>
              <a:latin typeface="Arial" pitchFamily="34" charset="0"/>
              <a:cs typeface="Arial" pitchFamily="34" charset="0"/>
            </a:endParaRPr>
          </a:p>
        </p:txBody>
      </p:sp>
      <p:pic>
        <p:nvPicPr>
          <p:cNvPr id="5" name="תמונה 4"/>
          <p:cNvPicPr>
            <a:picLocks noChangeAspect="1"/>
          </p:cNvPicPr>
          <p:nvPr/>
        </p:nvPicPr>
        <p:blipFill rotWithShape="1">
          <a:blip r:embed="rId3"/>
          <a:srcRect r="10971" b="44940"/>
          <a:stretch/>
        </p:blipFill>
        <p:spPr>
          <a:xfrm rot="20156095">
            <a:off x="1921210" y="2417021"/>
            <a:ext cx="2520280" cy="1440160"/>
          </a:xfrm>
          <a:prstGeom prst="rect">
            <a:avLst/>
          </a:prstGeom>
        </p:spPr>
      </p:pic>
    </p:spTree>
    <p:extLst>
      <p:ext uri="{BB962C8B-B14F-4D97-AF65-F5344CB8AC3E}">
        <p14:creationId xmlns:p14="http://schemas.microsoft.com/office/powerpoint/2010/main" val="250857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2163223" y="525191"/>
            <a:ext cx="7886700" cy="685258"/>
          </a:xfrm>
        </p:spPr>
        <p:txBody>
          <a:bodyPr>
            <a:normAutofit/>
          </a:bodyPr>
          <a:lstStyle/>
          <a:p>
            <a:r>
              <a:rPr lang="he-IL" sz="3200" b="1" dirty="0"/>
              <a:t>שלב הביצוע – תעודת גמר</a:t>
            </a:r>
          </a:p>
        </p:txBody>
      </p:sp>
      <p:sp>
        <p:nvSpPr>
          <p:cNvPr id="3" name="מציין מיקום תוכן 2"/>
          <p:cNvSpPr>
            <a:spLocks noGrp="1"/>
          </p:cNvSpPr>
          <p:nvPr>
            <p:ph idx="1"/>
          </p:nvPr>
        </p:nvSpPr>
        <p:spPr>
          <a:xfrm>
            <a:off x="2152650" y="1268760"/>
            <a:ext cx="7886700" cy="4351338"/>
          </a:xfrm>
        </p:spPr>
        <p:txBody>
          <a:bodyPr>
            <a:noAutofit/>
          </a:bodyPr>
          <a:lstStyle/>
          <a:p>
            <a:pPr marL="0" indent="0">
              <a:lnSpc>
                <a:spcPct val="200000"/>
              </a:lnSpc>
              <a:buNone/>
            </a:pPr>
            <a:r>
              <a:rPr lang="he-IL" b="1" dirty="0">
                <a:latin typeface="Arial" pitchFamily="34" charset="0"/>
                <a:ea typeface="Arial Unicode MS" panose="020B0604020202020204" pitchFamily="34" charset="-128"/>
              </a:rPr>
              <a:t>עם סיום העבודות תוגש בקשה לקבלת </a:t>
            </a:r>
            <a:r>
              <a:rPr lang="he-IL" b="1" dirty="0">
                <a:latin typeface="Arial" pitchFamily="34" charset="0"/>
                <a:ea typeface="Arial Unicode MS" panose="020B0604020202020204" pitchFamily="34" charset="-128"/>
              </a:rPr>
              <a:t>התעודה: </a:t>
            </a:r>
            <a:endParaRPr lang="he-IL" b="1" dirty="0">
              <a:latin typeface="Arial" pitchFamily="34" charset="0"/>
              <a:ea typeface="Arial Unicode MS" panose="020B0604020202020204" pitchFamily="34" charset="-128"/>
            </a:endParaRPr>
          </a:p>
          <a:p>
            <a:pPr>
              <a:lnSpc>
                <a:spcPct val="200000"/>
              </a:lnSpc>
            </a:pPr>
            <a:r>
              <a:rPr lang="he-IL" b="1" dirty="0">
                <a:latin typeface="Arial" pitchFamily="34" charset="0"/>
                <a:ea typeface="Arial Unicode MS" panose="020B0604020202020204" pitchFamily="34" charset="-128"/>
              </a:rPr>
              <a:t>אישור מכון הבקרה על ביצוע הבניה</a:t>
            </a:r>
          </a:p>
          <a:p>
            <a:pPr>
              <a:lnSpc>
                <a:spcPct val="200000"/>
              </a:lnSpc>
            </a:pPr>
            <a:r>
              <a:rPr lang="he-IL" b="1" dirty="0">
                <a:latin typeface="Arial" pitchFamily="34" charset="0"/>
                <a:ea typeface="Arial Unicode MS" panose="020B0604020202020204" pitchFamily="34" charset="-128"/>
              </a:rPr>
              <a:t>אישור מורשה </a:t>
            </a:r>
            <a:r>
              <a:rPr lang="he-IL" b="1" dirty="0">
                <a:latin typeface="Arial" pitchFamily="34" charset="0"/>
                <a:ea typeface="Arial Unicode MS" panose="020B0604020202020204" pitchFamily="34" charset="-128"/>
              </a:rPr>
              <a:t>נגישות</a:t>
            </a:r>
            <a:endParaRPr lang="he-IL" b="1" dirty="0">
              <a:latin typeface="Arial" pitchFamily="34" charset="0"/>
              <a:ea typeface="Arial Unicode MS" panose="020B0604020202020204" pitchFamily="34" charset="-128"/>
            </a:endParaRPr>
          </a:p>
          <a:p>
            <a:pPr>
              <a:lnSpc>
                <a:spcPct val="200000"/>
              </a:lnSpc>
            </a:pPr>
            <a:endParaRPr lang="he-IL" b="1" dirty="0">
              <a:solidFill>
                <a:schemeClr val="bg1">
                  <a:lumMod val="50000"/>
                </a:schemeClr>
              </a:solidFill>
              <a:latin typeface="Arial" pitchFamily="34" charset="0"/>
              <a:ea typeface="Arial Unicode MS" panose="020B0604020202020204" pitchFamily="34" charset="-128"/>
            </a:endParaRPr>
          </a:p>
          <a:p>
            <a:pPr>
              <a:lnSpc>
                <a:spcPct val="200000"/>
              </a:lnSpc>
            </a:pPr>
            <a:endParaRPr lang="he-IL" dirty="0">
              <a:solidFill>
                <a:schemeClr val="bg1">
                  <a:lumMod val="50000"/>
                </a:schemeClr>
              </a:solidFill>
              <a:latin typeface="Arial" pitchFamily="34" charset="0"/>
              <a:ea typeface="Arial Unicode MS" panose="020B0604020202020204" pitchFamily="34" charset="-128"/>
            </a:endParaRPr>
          </a:p>
          <a:p>
            <a:pPr>
              <a:lnSpc>
                <a:spcPct val="200000"/>
              </a:lnSpc>
            </a:pPr>
            <a:endParaRPr lang="he-IL" dirty="0">
              <a:solidFill>
                <a:srgbClr val="0070C0"/>
              </a:solidFill>
              <a:latin typeface="Arial" pitchFamily="34" charset="0"/>
              <a:ea typeface="Arial Unicode MS" panose="020B0604020202020204" pitchFamily="34" charset="-128"/>
            </a:endParaRPr>
          </a:p>
          <a:p>
            <a:pPr>
              <a:lnSpc>
                <a:spcPct val="150000"/>
              </a:lnSpc>
            </a:pPr>
            <a:r>
              <a:rPr lang="he-IL" b="1" dirty="0">
                <a:solidFill>
                  <a:srgbClr val="FF0000"/>
                </a:solidFill>
                <a:latin typeface="Arial" pitchFamily="34" charset="0"/>
                <a:ea typeface="Arial Unicode MS" panose="020B0604020202020204" pitchFamily="34" charset="-128"/>
              </a:rPr>
              <a:t>     </a:t>
            </a:r>
            <a:endParaRPr lang="he-IL" dirty="0">
              <a:solidFill>
                <a:schemeClr val="bg1">
                  <a:lumMod val="50000"/>
                </a:schemeClr>
              </a:solidFill>
              <a:latin typeface="Arial" pitchFamily="34" charset="0"/>
              <a:ea typeface="Arial Unicode MS" panose="020B0604020202020204" pitchFamily="34" charset="-128"/>
            </a:endParaRPr>
          </a:p>
        </p:txBody>
      </p:sp>
      <p:sp>
        <p:nvSpPr>
          <p:cNvPr id="4" name="מציין מיקום של מספר שקופית 3"/>
          <p:cNvSpPr>
            <a:spLocks noGrp="1"/>
          </p:cNvSpPr>
          <p:nvPr>
            <p:ph type="sldNum" sz="quarter" idx="12"/>
          </p:nvPr>
        </p:nvSpPr>
        <p:spPr/>
        <p:txBody>
          <a:bodyPr/>
          <a:lstStyle/>
          <a:p>
            <a:fld id="{70AC326C-169B-452E-AE31-6712E7787FD8}" type="slidenum">
              <a:rPr lang="he-IL" smtClean="0">
                <a:solidFill>
                  <a:srgbClr val="E7E6E6">
                    <a:lumMod val="50000"/>
                  </a:srgbClr>
                </a:solidFill>
              </a:rPr>
              <a:pPr/>
              <a:t>31</a:t>
            </a:fld>
            <a:endParaRPr lang="he-IL" dirty="0">
              <a:solidFill>
                <a:srgbClr val="E7E6E6">
                  <a:lumMod val="50000"/>
                </a:srgbClr>
              </a:solidFill>
            </a:endParaRPr>
          </a:p>
        </p:txBody>
      </p:sp>
      <p:sp>
        <p:nvSpPr>
          <p:cNvPr id="10" name="מציין מיקום של מספר שקופית 2"/>
          <p:cNvSpPr txBox="1">
            <a:spLocks/>
          </p:cNvSpPr>
          <p:nvPr/>
        </p:nvSpPr>
        <p:spPr>
          <a:xfrm>
            <a:off x="9440366" y="6664280"/>
            <a:ext cx="400050" cy="365125"/>
          </a:xfrm>
          <a:prstGeom prst="rect">
            <a:avLst/>
          </a:prstGeom>
        </p:spPr>
        <p:txBody>
          <a:bodyPr vert="horz" lIns="91440" tIns="45720" rIns="91440" bIns="45720" rtlCol="0" anchor="t"/>
          <a:lstStyle>
            <a:defPPr>
              <a:defRPr lang="he-IL"/>
            </a:defPPr>
            <a:lvl1pPr marL="0" algn="l" defTabSz="914400" rtl="1" eaLnBrk="1" latinLnBrk="0" hangingPunct="1">
              <a:defRPr sz="1100" kern="1200">
                <a:solidFill>
                  <a:schemeClr val="bg2">
                    <a:lumMod val="50000"/>
                  </a:schemeClr>
                </a:solidFill>
                <a:latin typeface="Microsoft Sans Serif" panose="020B0604020202020204" pitchFamily="34" charset="0"/>
                <a:ea typeface="Arial Unicode MS" panose="020B0604020202020204" pitchFamily="34" charset="-128"/>
                <a:cs typeface="Microsoft Sans Serif" panose="020B0604020202020204" pitchFamily="34" charset="0"/>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70AC326C-169B-452E-AE31-6712E7787FD8}" type="slidenum">
              <a:rPr lang="he-IL">
                <a:solidFill>
                  <a:srgbClr val="E7E6E6">
                    <a:lumMod val="50000"/>
                  </a:srgbClr>
                </a:solidFill>
                <a:latin typeface="Arial" pitchFamily="34" charset="0"/>
                <a:cs typeface="Arial" pitchFamily="34" charset="0"/>
              </a:rPr>
              <a:pPr/>
              <a:t>31</a:t>
            </a:fld>
            <a:endParaRPr lang="he-IL" dirty="0">
              <a:solidFill>
                <a:srgbClr val="E7E6E6">
                  <a:lumMod val="50000"/>
                </a:srgbClr>
              </a:solidFill>
              <a:latin typeface="Arial" pitchFamily="34" charset="0"/>
              <a:cs typeface="Arial" pitchFamily="34" charset="0"/>
            </a:endParaRPr>
          </a:p>
        </p:txBody>
      </p:sp>
      <p:pic>
        <p:nvPicPr>
          <p:cNvPr id="5" name="תמונה 4"/>
          <p:cNvPicPr>
            <a:picLocks noChangeAspect="1"/>
          </p:cNvPicPr>
          <p:nvPr/>
        </p:nvPicPr>
        <p:blipFill rotWithShape="1">
          <a:blip r:embed="rId3"/>
          <a:srcRect r="10971" b="44940"/>
          <a:stretch/>
        </p:blipFill>
        <p:spPr>
          <a:xfrm rot="20156095">
            <a:off x="1921211" y="4250762"/>
            <a:ext cx="2520280" cy="1440160"/>
          </a:xfrm>
          <a:prstGeom prst="rect">
            <a:avLst/>
          </a:prstGeom>
        </p:spPr>
      </p:pic>
    </p:spTree>
    <p:extLst>
      <p:ext uri="{BB962C8B-B14F-4D97-AF65-F5344CB8AC3E}">
        <p14:creationId xmlns:p14="http://schemas.microsoft.com/office/powerpoint/2010/main" val="125916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2152650" y="382435"/>
            <a:ext cx="7886700" cy="685258"/>
          </a:xfrm>
        </p:spPr>
        <p:txBody>
          <a:bodyPr>
            <a:noAutofit/>
          </a:bodyPr>
          <a:lstStyle/>
          <a:p>
            <a:r>
              <a:rPr lang="he-IL" sz="3200" b="1" dirty="0"/>
              <a:t>שלב הביצוע – </a:t>
            </a:r>
            <a:br>
              <a:rPr lang="he-IL" sz="3200" b="1" dirty="0"/>
            </a:br>
            <a:r>
              <a:rPr lang="he-IL" sz="3200" b="1" dirty="0"/>
              <a:t>מתן תעודת גמר</a:t>
            </a:r>
          </a:p>
        </p:txBody>
      </p:sp>
      <p:sp>
        <p:nvSpPr>
          <p:cNvPr id="3" name="מציין מיקום תוכן 2"/>
          <p:cNvSpPr>
            <a:spLocks noGrp="1"/>
          </p:cNvSpPr>
          <p:nvPr>
            <p:ph idx="1"/>
          </p:nvPr>
        </p:nvSpPr>
        <p:spPr>
          <a:xfrm>
            <a:off x="1524000" y="1268760"/>
            <a:ext cx="8515350" cy="4351338"/>
          </a:xfrm>
        </p:spPr>
        <p:txBody>
          <a:bodyPr>
            <a:noAutofit/>
          </a:bodyPr>
          <a:lstStyle/>
          <a:p>
            <a:pPr marL="0" indent="0">
              <a:lnSpc>
                <a:spcPct val="200000"/>
              </a:lnSpc>
              <a:buNone/>
            </a:pPr>
            <a:r>
              <a:rPr lang="he-IL" dirty="0">
                <a:latin typeface="Arial" pitchFamily="34" charset="0"/>
                <a:ea typeface="Arial Unicode MS" panose="020B0604020202020204" pitchFamily="34" charset="-128"/>
              </a:rPr>
              <a:t>עם סיום הבדיקות וקביעה כי המבנה ראוי לשימוש, תינתן תעודת גמר</a:t>
            </a:r>
            <a:endParaRPr lang="he-IL" sz="2000" dirty="0">
              <a:solidFill>
                <a:schemeClr val="bg1">
                  <a:lumMod val="50000"/>
                </a:schemeClr>
              </a:solidFill>
              <a:latin typeface="Arial" pitchFamily="34" charset="0"/>
              <a:ea typeface="Arial Unicode MS" panose="020B0604020202020204" pitchFamily="34" charset="-128"/>
            </a:endParaRPr>
          </a:p>
        </p:txBody>
      </p:sp>
      <p:sp>
        <p:nvSpPr>
          <p:cNvPr id="4" name="מציין מיקום של מספר שקופית 3"/>
          <p:cNvSpPr>
            <a:spLocks noGrp="1"/>
          </p:cNvSpPr>
          <p:nvPr>
            <p:ph type="sldNum" sz="quarter" idx="12"/>
          </p:nvPr>
        </p:nvSpPr>
        <p:spPr/>
        <p:txBody>
          <a:bodyPr/>
          <a:lstStyle/>
          <a:p>
            <a:fld id="{70AC326C-169B-452E-AE31-6712E7787FD8}" type="slidenum">
              <a:rPr lang="he-IL" smtClean="0">
                <a:solidFill>
                  <a:srgbClr val="E7E6E6">
                    <a:lumMod val="50000"/>
                  </a:srgbClr>
                </a:solidFill>
              </a:rPr>
              <a:pPr/>
              <a:t>32</a:t>
            </a:fld>
            <a:endParaRPr lang="he-IL" dirty="0">
              <a:solidFill>
                <a:srgbClr val="E7E6E6">
                  <a:lumMod val="50000"/>
                </a:srgbClr>
              </a:solidFill>
            </a:endParaRPr>
          </a:p>
        </p:txBody>
      </p:sp>
      <p:sp>
        <p:nvSpPr>
          <p:cNvPr id="10" name="מציין מיקום של מספר שקופית 2"/>
          <p:cNvSpPr txBox="1">
            <a:spLocks/>
          </p:cNvSpPr>
          <p:nvPr/>
        </p:nvSpPr>
        <p:spPr>
          <a:xfrm>
            <a:off x="9440366" y="6664280"/>
            <a:ext cx="400050" cy="365125"/>
          </a:xfrm>
          <a:prstGeom prst="rect">
            <a:avLst/>
          </a:prstGeom>
        </p:spPr>
        <p:txBody>
          <a:bodyPr vert="horz" lIns="91440" tIns="45720" rIns="91440" bIns="45720" rtlCol="0" anchor="t"/>
          <a:lstStyle>
            <a:defPPr>
              <a:defRPr lang="he-IL"/>
            </a:defPPr>
            <a:lvl1pPr marL="0" algn="l" defTabSz="914400" rtl="1" eaLnBrk="1" latinLnBrk="0" hangingPunct="1">
              <a:defRPr sz="1100" kern="1200">
                <a:solidFill>
                  <a:schemeClr val="bg2">
                    <a:lumMod val="50000"/>
                  </a:schemeClr>
                </a:solidFill>
                <a:latin typeface="Microsoft Sans Serif" panose="020B0604020202020204" pitchFamily="34" charset="0"/>
                <a:ea typeface="Arial Unicode MS" panose="020B0604020202020204" pitchFamily="34" charset="-128"/>
                <a:cs typeface="Microsoft Sans Serif" panose="020B0604020202020204" pitchFamily="34" charset="0"/>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70AC326C-169B-452E-AE31-6712E7787FD8}" type="slidenum">
              <a:rPr lang="he-IL">
                <a:solidFill>
                  <a:srgbClr val="E7E6E6">
                    <a:lumMod val="50000"/>
                  </a:srgbClr>
                </a:solidFill>
                <a:latin typeface="Arial" pitchFamily="34" charset="0"/>
                <a:cs typeface="Arial" pitchFamily="34" charset="0"/>
              </a:rPr>
              <a:pPr/>
              <a:t>32</a:t>
            </a:fld>
            <a:endParaRPr lang="he-IL" dirty="0">
              <a:solidFill>
                <a:srgbClr val="E7E6E6">
                  <a:lumMod val="50000"/>
                </a:srgbClr>
              </a:solidFill>
              <a:latin typeface="Arial" pitchFamily="34" charset="0"/>
              <a:cs typeface="Arial" pitchFamily="34" charset="0"/>
            </a:endParaRPr>
          </a:p>
        </p:txBody>
      </p:sp>
      <p:pic>
        <p:nvPicPr>
          <p:cNvPr id="7"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278" y="2604037"/>
            <a:ext cx="3953930" cy="39539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761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algn="ctr"/>
            <a:r>
              <a:rPr lang="he-IL" sz="6000" b="1" dirty="0" smtClean="0"/>
              <a:t>בטיחות , </a:t>
            </a:r>
            <a:r>
              <a:rPr lang="he-IL" sz="6000" b="1" dirty="0" err="1" smtClean="0"/>
              <a:t>גיהות</a:t>
            </a:r>
            <a:r>
              <a:rPr lang="he-IL" sz="6000" b="1" dirty="0" smtClean="0"/>
              <a:t> ורווחה </a:t>
            </a:r>
            <a:endParaRPr lang="he-IL" sz="6000" b="1" dirty="0"/>
          </a:p>
        </p:txBody>
      </p:sp>
    </p:spTree>
    <p:extLst>
      <p:ext uri="{BB962C8B-B14F-4D97-AF65-F5344CB8AC3E}">
        <p14:creationId xmlns:p14="http://schemas.microsoft.com/office/powerpoint/2010/main" val="2096859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r>
              <a:rPr lang="he-IL" sz="3200" b="1" dirty="0" smtClean="0"/>
              <a:t>בטיחות</a:t>
            </a:r>
            <a:r>
              <a:rPr lang="he-IL" sz="3200" dirty="0"/>
              <a:t> </a:t>
            </a:r>
            <a:r>
              <a:rPr lang="he-IL" sz="3200" b="1" dirty="0"/>
              <a:t>היא שם כללי לתחום של ההגנה מפני פגיעות גוף או נזק מתמשך ב</a:t>
            </a:r>
            <a:r>
              <a:rPr lang="he-IL" sz="3200" b="1" dirty="0">
                <a:hlinkClick r:id="rId2" tooltip="בני אדם"/>
              </a:rPr>
              <a:t>בני אדם</a:t>
            </a:r>
            <a:r>
              <a:rPr lang="he-IL" sz="3200" b="1" dirty="0"/>
              <a:t>. תחום הבטיחות מלווה כיום את האדם בכל אשר ילך: בבית, בדרך, במקומות העבודה והבילוי. לעיתים מוגדרת כך: "קיום רמת סיכונים סבירה לאור המטרה".</a:t>
            </a:r>
          </a:p>
          <a:p>
            <a:r>
              <a:rPr lang="he-IL" sz="3200" b="1" dirty="0"/>
              <a:t>על אף שהבטיחות נמצאת בכל אספקט של החיים, כמעט אף פעם הבטיחות אינה </a:t>
            </a:r>
            <a:r>
              <a:rPr lang="he-IL" sz="3200" b="1" dirty="0">
                <a:hlinkClick r:id="rId3" tooltip="מטרה (תכלית)"/>
              </a:rPr>
              <a:t>מטרה</a:t>
            </a:r>
            <a:r>
              <a:rPr lang="he-IL" sz="3200" b="1" dirty="0"/>
              <a:t> בפני עצמה, אלא אלמנט שנלווה לתחומים האחרים.</a:t>
            </a:r>
          </a:p>
          <a:p>
            <a:endParaRPr lang="he-IL" b="1" dirty="0"/>
          </a:p>
        </p:txBody>
      </p:sp>
    </p:spTree>
    <p:extLst>
      <p:ext uri="{BB962C8B-B14F-4D97-AF65-F5344CB8AC3E}">
        <p14:creationId xmlns:p14="http://schemas.microsoft.com/office/powerpoint/2010/main" val="4189038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r>
              <a:rPr lang="he-IL" sz="3600" b="1" dirty="0"/>
              <a:t>היגיינה (ב</a:t>
            </a:r>
            <a:r>
              <a:rPr lang="he-IL" sz="3600" b="1" dirty="0">
                <a:hlinkClick r:id="rId2" tooltip="עברית"/>
              </a:rPr>
              <a:t>עברית</a:t>
            </a:r>
            <a:r>
              <a:rPr lang="he-IL" sz="3600" b="1" dirty="0"/>
              <a:t>: גֵּהוּת) היא שמירה על ה</a:t>
            </a:r>
            <a:r>
              <a:rPr lang="he-IL" sz="3600" b="1" dirty="0">
                <a:hlinkClick r:id="rId3" tooltip="ניקיון"/>
              </a:rPr>
              <a:t>ניקיון</a:t>
            </a:r>
            <a:r>
              <a:rPr lang="he-IL" sz="3600" b="1" dirty="0"/>
              <a:t> מההיבט ה</a:t>
            </a:r>
            <a:r>
              <a:rPr lang="he-IL" sz="3600" b="1" dirty="0">
                <a:hlinkClick r:id="rId4" tooltip="בריאות"/>
              </a:rPr>
              <a:t>בריאותי</a:t>
            </a:r>
            <a:r>
              <a:rPr lang="he-IL" sz="3600" b="1" dirty="0"/>
              <a:t> וה</a:t>
            </a:r>
            <a:r>
              <a:rPr lang="he-IL" sz="3600" b="1" dirty="0">
                <a:hlinkClick r:id="rId5" tooltip="רפואה"/>
              </a:rPr>
              <a:t>רפואי</a:t>
            </a:r>
            <a:r>
              <a:rPr lang="he-IL" sz="3600" b="1" dirty="0" smtClean="0"/>
              <a:t>.</a:t>
            </a:r>
          </a:p>
          <a:p>
            <a:r>
              <a:rPr lang="he-IL" sz="3600" b="1" dirty="0" err="1"/>
              <a:t>גיהות</a:t>
            </a:r>
            <a:r>
              <a:rPr lang="he-IL" sz="3600" b="1" dirty="0"/>
              <a:t> תעסוקתית: חיזוי, הכרה, הערכה, בקרה ומניעה של גורמי סיכון בסביבת העבודה ושל תנאי חשיפה המשפיעים על בריאות העובד.</a:t>
            </a:r>
          </a:p>
          <a:p>
            <a:endParaRPr lang="he-IL" sz="3600" b="1" dirty="0"/>
          </a:p>
        </p:txBody>
      </p:sp>
    </p:spTree>
    <p:extLst>
      <p:ext uri="{BB962C8B-B14F-4D97-AF65-F5344CB8AC3E}">
        <p14:creationId xmlns:p14="http://schemas.microsoft.com/office/powerpoint/2010/main" val="149209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838200" y="811368"/>
            <a:ext cx="10515600" cy="5679583"/>
          </a:xfrm>
        </p:spPr>
        <p:txBody>
          <a:bodyPr>
            <a:noAutofit/>
          </a:bodyPr>
          <a:lstStyle/>
          <a:p>
            <a:r>
              <a:rPr lang="he-IL" sz="3600" b="1" dirty="0"/>
              <a:t>רווחה הוא מצב שבו יש לאדם </a:t>
            </a:r>
            <a:r>
              <a:rPr lang="he-IL" sz="3600" b="1" dirty="0">
                <a:hlinkClick r:id="rId2" tooltip="הכסף בראייה מקרוכלכלית"/>
              </a:rPr>
              <a:t>כסף</a:t>
            </a:r>
            <a:r>
              <a:rPr lang="he-IL" sz="3600" b="1" dirty="0"/>
              <a:t> די צורכו, בעלות על </a:t>
            </a:r>
            <a:r>
              <a:rPr lang="he-IL" sz="3600" b="1" dirty="0">
                <a:hlinkClick r:id="rId3" tooltip="רכוש"/>
              </a:rPr>
              <a:t>רכוש</a:t>
            </a:r>
            <a:r>
              <a:rPr lang="he-IL" sz="3600" b="1" dirty="0"/>
              <a:t>, </a:t>
            </a:r>
            <a:r>
              <a:rPr lang="he-IL" sz="3600" b="1" dirty="0">
                <a:hlinkClick r:id="rId4" tooltip="בריאות"/>
              </a:rPr>
              <a:t>בריאות</a:t>
            </a:r>
            <a:r>
              <a:rPr lang="he-IL" sz="3600" b="1" dirty="0"/>
              <a:t> טובה, </a:t>
            </a:r>
            <a:r>
              <a:rPr lang="he-IL" sz="3600" b="1" dirty="0">
                <a:hlinkClick r:id="rId5" tooltip="אושר"/>
              </a:rPr>
              <a:t>אושר</a:t>
            </a:r>
            <a:r>
              <a:rPr lang="he-IL" sz="3600" b="1" dirty="0"/>
              <a:t>, או חלק ממרכיבים אלה. שכר העבודה של האדם מהווה כלי חשוב להשגת מטרות אלו</a:t>
            </a:r>
            <a:r>
              <a:rPr lang="he-IL" sz="3600" b="1" dirty="0" smtClean="0"/>
              <a:t>.</a:t>
            </a:r>
          </a:p>
          <a:p>
            <a:r>
              <a:rPr lang="he-IL" sz="3600" b="1" dirty="0"/>
              <a:t>רווחה תעסוקתית הינה מכלול השירותים  במקום העבודה שמטרתם "תחזוקה אנושית" מיטבית. </a:t>
            </a:r>
            <a:r>
              <a:rPr lang="he-IL" sz="3600" b="1" dirty="0"/>
              <a:t/>
            </a:r>
            <a:br>
              <a:rPr lang="he-IL" sz="3600" b="1" dirty="0"/>
            </a:br>
            <a:r>
              <a:rPr lang="he-IL" sz="3600" b="1" dirty="0"/>
              <a:t>מדובר בשירותים שנותן המעסיק לשיפור איכות חייהם של עובדיו - בארגון ומחוצה לו.</a:t>
            </a:r>
            <a:endParaRPr lang="he-IL" sz="3600" b="1" dirty="0"/>
          </a:p>
        </p:txBody>
      </p:sp>
    </p:spTree>
    <p:extLst>
      <p:ext uri="{BB962C8B-B14F-4D97-AF65-F5344CB8AC3E}">
        <p14:creationId xmlns:p14="http://schemas.microsoft.com/office/powerpoint/2010/main" val="1861376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ª ××××××ª"/>
          <p:cNvSpPr>
            <a:spLocks noGrp="1" noChangeAspect="1" noChangeArrowheads="1"/>
          </p:cNvSpPr>
          <p:nvPr>
            <p:ph idx="1"/>
          </p:nvPr>
        </p:nvSpPr>
        <p:spPr bwMode="auto">
          <a:xfrm>
            <a:off x="838200" y="631065"/>
            <a:ext cx="10515600" cy="53375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he-IL" dirty="0"/>
              <a:t>”</a:t>
            </a:r>
            <a:r>
              <a:rPr lang="he-IL" sz="3200" b="1" dirty="0">
                <a:solidFill>
                  <a:srgbClr val="FF0000"/>
                </a:solidFill>
              </a:rPr>
              <a:t>מבצע בניה</a:t>
            </a:r>
            <a:r>
              <a:rPr lang="he-IL" sz="3200" b="1" dirty="0"/>
              <a:t>“ – קבלן ראשי או מזמין, המבצע את העבודה כולה או חלקה באמצעות עובדים שלו או באמצעות קבלנים העובדים </a:t>
            </a:r>
            <a:r>
              <a:rPr lang="he-IL" sz="3200" b="1" dirty="0" smtClean="0"/>
              <a:t>למענו.</a:t>
            </a:r>
          </a:p>
          <a:p>
            <a:r>
              <a:rPr lang="he-IL" sz="3200" b="1" dirty="0"/>
              <a:t>”</a:t>
            </a:r>
            <a:r>
              <a:rPr lang="he-IL" sz="3200" b="1" dirty="0">
                <a:solidFill>
                  <a:srgbClr val="FF0000"/>
                </a:solidFill>
              </a:rPr>
              <a:t>ממונה על הבטיחות</a:t>
            </a:r>
            <a:r>
              <a:rPr lang="he-IL" sz="3200" b="1" dirty="0"/>
              <a:t>“ – בעל אישור כשירות שנתמנה בידי מעביד לממונה על הבטיחות, </a:t>
            </a:r>
            <a:r>
              <a:rPr lang="he-IL" sz="3200" b="1" dirty="0" err="1"/>
              <a:t>הגיהות</a:t>
            </a:r>
            <a:r>
              <a:rPr lang="he-IL" sz="3200" b="1" dirty="0"/>
              <a:t> ובריאות העובדים </a:t>
            </a:r>
            <a:r>
              <a:rPr lang="he-IL" sz="3200" b="1" dirty="0" smtClean="0"/>
              <a:t>באתר, </a:t>
            </a:r>
            <a:r>
              <a:rPr lang="he-IL" sz="3200" b="1" dirty="0"/>
              <a:t>בהתאם </a:t>
            </a:r>
            <a:r>
              <a:rPr lang="he-IL" sz="3200" b="1" dirty="0">
                <a:hlinkClick r:id="rId2" tooltip="חוק ארגון הפיקוח על העבודה"/>
              </a:rPr>
              <a:t>לסעיף 25(א) </a:t>
            </a:r>
            <a:r>
              <a:rPr lang="he-IL" sz="3200" b="1" dirty="0" smtClean="0">
                <a:hlinkClick r:id="rId2" tooltip="חוק ארגון הפיקוח על העבודה"/>
              </a:rPr>
              <a:t>לחוק</a:t>
            </a:r>
            <a:r>
              <a:rPr lang="he-IL" sz="3200" b="1" dirty="0" smtClean="0"/>
              <a:t> ולפי </a:t>
            </a:r>
            <a:r>
              <a:rPr lang="he-IL" sz="3200" b="1" dirty="0"/>
              <a:t>תקנות אלה </a:t>
            </a:r>
            <a:r>
              <a:rPr lang="he-IL" sz="3200" b="1" dirty="0" smtClean="0"/>
              <a:t>.</a:t>
            </a:r>
          </a:p>
          <a:p>
            <a:r>
              <a:rPr lang="he-IL" sz="3200" b="1" dirty="0"/>
              <a:t>חובת קיום אישור כשירות</a:t>
            </a:r>
          </a:p>
          <a:p>
            <a:pPr marL="0" indent="0">
              <a:buNone/>
            </a:pPr>
            <a:r>
              <a:rPr lang="he-IL" sz="3200" b="1" dirty="0"/>
              <a:t>לא יעסוק אדם כממונה על הבטיחות, ולא יועסק ככזה, אלא אם כן בידו אישור כשירות תקף.</a:t>
            </a:r>
          </a:p>
          <a:p>
            <a:endParaRPr lang="he-IL" dirty="0"/>
          </a:p>
        </p:txBody>
      </p:sp>
    </p:spTree>
    <p:extLst>
      <p:ext uri="{BB962C8B-B14F-4D97-AF65-F5344CB8AC3E}">
        <p14:creationId xmlns:p14="http://schemas.microsoft.com/office/powerpoint/2010/main" val="2418352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800" y="381000"/>
            <a:ext cx="9372600" cy="675068"/>
          </a:xfrm>
        </p:spPr>
        <p:txBody>
          <a:bodyPr rtlCol="1">
            <a:normAutofit/>
          </a:bodyPr>
          <a:lstStyle/>
          <a:p>
            <a:pPr algn="ctr"/>
            <a:r>
              <a:rPr lang="he-IL" b="1" dirty="0" smtClean="0"/>
              <a:t>כללי </a:t>
            </a:r>
            <a:r>
              <a:rPr lang="he-IL" b="1" dirty="0"/>
              <a:t>בטיחות בעבודות </a:t>
            </a:r>
            <a:r>
              <a:rPr lang="he-IL" b="1" dirty="0" smtClean="0"/>
              <a:t>בנייה</a:t>
            </a:r>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1"/>
          </p:nvPr>
        </p:nvSpPr>
        <p:spPr>
          <a:xfrm>
            <a:off x="841248" y="1056069"/>
            <a:ext cx="10015642" cy="5414452"/>
          </a:xfrm>
        </p:spPr>
        <p:txBody>
          <a:bodyPr>
            <a:normAutofit/>
          </a:bodyPr>
          <a:lstStyle/>
          <a:p>
            <a:r>
              <a:rPr lang="he-IL" b="1" dirty="0" smtClean="0">
                <a:solidFill>
                  <a:srgbClr val="FF0000"/>
                </a:solidFill>
              </a:rPr>
              <a:t>עבודה </a:t>
            </a:r>
            <a:r>
              <a:rPr lang="he-IL" b="1" dirty="0">
                <a:solidFill>
                  <a:srgbClr val="FF0000"/>
                </a:solidFill>
              </a:rPr>
              <a:t>בגובה </a:t>
            </a:r>
            <a:r>
              <a:rPr lang="he-IL" dirty="0"/>
              <a:t>- </a:t>
            </a:r>
            <a:r>
              <a:rPr lang="he-IL" b="1" dirty="0"/>
              <a:t>בכל המקרים של הרמת אדם באתר הבניה, נדרש העובד לקבל הדרכה לביצוע עבודה בגובה מעל סלי הרמה או בימות מתרוממות ולהירתם באמצעות רתמת בטיחות למערכת למניעת נפילה. </a:t>
            </a:r>
            <a:r>
              <a:rPr lang="he-IL" b="1" dirty="0">
                <a:hlinkClick r:id="rId3"/>
              </a:rPr>
              <a:t>למידע נוסף בנושא עבודה בגובה</a:t>
            </a:r>
            <a:endParaRPr lang="he-IL" b="1" dirty="0"/>
          </a:p>
          <a:p>
            <a:r>
              <a:rPr lang="he-IL" b="1" dirty="0">
                <a:solidFill>
                  <a:srgbClr val="FF0000"/>
                </a:solidFill>
              </a:rPr>
              <a:t>שימוש בכלי הרמה </a:t>
            </a:r>
            <a:r>
              <a:rPr lang="he-IL" b="1" dirty="0"/>
              <a:t>על ידי עובדים שקיבלו הדרכה או הסמכה מתאימה</a:t>
            </a:r>
          </a:p>
          <a:p>
            <a:r>
              <a:rPr lang="he-IL" b="1" dirty="0">
                <a:solidFill>
                  <a:srgbClr val="FF0000"/>
                </a:solidFill>
              </a:rPr>
              <a:t>הרמת אדם </a:t>
            </a:r>
            <a:r>
              <a:rPr lang="he-IL" b="1" dirty="0"/>
              <a:t>באמצעות כלי הרמה צריכה להתבצע באמצעות כליים ייעודיים להרמתו</a:t>
            </a:r>
          </a:p>
          <a:p>
            <a:r>
              <a:rPr lang="he-IL" b="1" dirty="0">
                <a:solidFill>
                  <a:srgbClr val="FF0000"/>
                </a:solidFill>
              </a:rPr>
              <a:t>שימוש בפיגומים</a:t>
            </a:r>
            <a:r>
              <a:rPr lang="he-IL" b="1" dirty="0"/>
              <a:t> - לעניין פיגומי </a:t>
            </a:r>
            <a:r>
              <a:rPr lang="he-IL" b="1" dirty="0" err="1"/>
              <a:t>זקפים</a:t>
            </a:r>
            <a:r>
              <a:rPr lang="he-IL" b="1" dirty="0"/>
              <a:t> (טייחים) שגובהם עולה על 6 מטרים, קיימת חובה להתקינם באמצעות בונה מקצועי לפיגומים שעבר הכשרה מתאימה. בנוסף קיימות דרישות בטיחות לשימוש בפיגומים אחרים כדוגמת פיגום זיזים, פיגום שלוח, פיגום עצמאי ועוד.</a:t>
            </a:r>
          </a:p>
          <a:p>
            <a:endParaRPr lang="he-IL" dirty="0"/>
          </a:p>
        </p:txBody>
      </p:sp>
    </p:spTree>
    <p:extLst>
      <p:ext uri="{BB962C8B-B14F-4D97-AF65-F5344CB8AC3E}">
        <p14:creationId xmlns:p14="http://schemas.microsoft.com/office/powerpoint/2010/main" val="29369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224307"/>
          </a:xfrm>
        </p:spPr>
        <p:txBody>
          <a:bodyPr>
            <a:normAutofit fontScale="90000"/>
          </a:bodyPr>
          <a:lstStyle/>
          <a:p>
            <a:endParaRPr lang="he-IL" dirty="0"/>
          </a:p>
        </p:txBody>
      </p:sp>
      <p:sp>
        <p:nvSpPr>
          <p:cNvPr id="3" name="מציין מיקום תוכן 2"/>
          <p:cNvSpPr>
            <a:spLocks noGrp="1"/>
          </p:cNvSpPr>
          <p:nvPr>
            <p:ph idx="1"/>
          </p:nvPr>
        </p:nvSpPr>
        <p:spPr>
          <a:xfrm>
            <a:off x="386367" y="695459"/>
            <a:ext cx="10483402" cy="5988676"/>
          </a:xfrm>
        </p:spPr>
        <p:txBody>
          <a:bodyPr>
            <a:normAutofit fontScale="92500" lnSpcReduction="10000"/>
          </a:bodyPr>
          <a:lstStyle/>
          <a:p>
            <a:r>
              <a:rPr lang="he-IL" sz="2800" b="1" dirty="0">
                <a:solidFill>
                  <a:srgbClr val="FF0000"/>
                </a:solidFill>
              </a:rPr>
              <a:t>שימוש בעגורני צריח</a:t>
            </a:r>
            <a:r>
              <a:rPr lang="he-IL" sz="2800" b="1" dirty="0"/>
              <a:t> רשומים, על ידי עובדים בעלי הכשרה מתאימה ובהתאם לכללי הבטיחות. </a:t>
            </a:r>
            <a:r>
              <a:rPr lang="he-IL" sz="2800" b="1" dirty="0">
                <a:hlinkClick r:id="rId2"/>
              </a:rPr>
              <a:t>למידע נוסף בנושא עגורני צריח</a:t>
            </a:r>
            <a:endParaRPr lang="he-IL" sz="2800" b="1" dirty="0"/>
          </a:p>
          <a:p>
            <a:r>
              <a:rPr lang="he-IL" sz="2800" b="1" dirty="0">
                <a:solidFill>
                  <a:srgbClr val="FF0000"/>
                </a:solidFill>
              </a:rPr>
              <a:t>עבודות הריסה </a:t>
            </a:r>
            <a:r>
              <a:rPr lang="he-IL" sz="2800" b="1" dirty="0"/>
              <a:t>של חלקי מבנה כפי שנקבעו בחקיקה מחייבות  מינוי מנהל עבודה בבניה, בעל ניסיון של שנה אחת בהריסת מבנים.</a:t>
            </a:r>
          </a:p>
          <a:p>
            <a:r>
              <a:rPr lang="he-IL" sz="2800" b="1" dirty="0">
                <a:solidFill>
                  <a:srgbClr val="FF0000"/>
                </a:solidFill>
              </a:rPr>
              <a:t>עבודה מעל לגגות שבירים או תלולים</a:t>
            </a:r>
            <a:r>
              <a:rPr lang="he-IL" sz="2800" b="1" dirty="0"/>
              <a:t> מסוכנת אף היא ולצורך ביצוע העבודה, נקבעו בתקנות ייחודיות דרישות ותנאים לביצוען.</a:t>
            </a:r>
          </a:p>
          <a:p>
            <a:r>
              <a:rPr lang="he-IL" sz="2800" b="1" dirty="0">
                <a:solidFill>
                  <a:srgbClr val="FF0000"/>
                </a:solidFill>
              </a:rPr>
              <a:t>עבודות עפר וחפירות</a:t>
            </a:r>
            <a:r>
              <a:rPr lang="he-IL" sz="2800" b="1" dirty="0"/>
              <a:t> קובעות תנאים מפורטים לביצוע העבודה בצורה בטוחה תוך שמירה להתמוטטות החפירה הן בשל שיפוע החפירה שאינו מותאם לקרקע, הן בשל התקרבות כלי בסמוך לשפת החפירה, והן בשל אי ביצוע חיזוקים לדפנות החפירה.</a:t>
            </a:r>
            <a:br>
              <a:rPr lang="he-IL" sz="2800" b="1" dirty="0"/>
            </a:br>
            <a:r>
              <a:rPr lang="he-IL" sz="2800" b="1" dirty="0"/>
              <a:t>​</a:t>
            </a:r>
          </a:p>
          <a:p>
            <a:endParaRPr lang="he-IL" dirty="0"/>
          </a:p>
        </p:txBody>
      </p:sp>
    </p:spTree>
    <p:extLst>
      <p:ext uri="{BB962C8B-B14F-4D97-AF65-F5344CB8AC3E}">
        <p14:creationId xmlns:p14="http://schemas.microsoft.com/office/powerpoint/2010/main" val="17813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288701"/>
          </a:xfrm>
        </p:spPr>
        <p:txBody>
          <a:bodyPr>
            <a:normAutofit fontScale="90000"/>
          </a:bodyPr>
          <a:lstStyle/>
          <a:p>
            <a:endParaRPr lang="he-IL" dirty="0"/>
          </a:p>
        </p:txBody>
      </p:sp>
      <p:sp>
        <p:nvSpPr>
          <p:cNvPr id="3" name="מציין מיקום תוכן 2"/>
          <p:cNvSpPr>
            <a:spLocks noGrp="1"/>
          </p:cNvSpPr>
          <p:nvPr>
            <p:ph idx="1"/>
          </p:nvPr>
        </p:nvSpPr>
        <p:spPr>
          <a:xfrm>
            <a:off x="841247" y="1133341"/>
            <a:ext cx="10183067" cy="5473521"/>
          </a:xfrm>
        </p:spPr>
        <p:txBody>
          <a:bodyPr>
            <a:normAutofit/>
          </a:bodyPr>
          <a:lstStyle/>
          <a:p>
            <a:pPr>
              <a:lnSpc>
                <a:spcPct val="100000"/>
              </a:lnSpc>
            </a:pPr>
            <a:r>
              <a:rPr lang="he-IL" sz="4000" b="1" dirty="0">
                <a:solidFill>
                  <a:srgbClr val="FF0000"/>
                </a:solidFill>
              </a:rPr>
              <a:t>תקנה</a:t>
            </a:r>
            <a:r>
              <a:rPr lang="he-IL" sz="4000" b="1" dirty="0"/>
              <a:t> - חקיקת משנה של הרשות המבצעת - (שר, ראש עיר). תקנה אמורה לפרט את האמור בחוק או בפקודה והסמכות להתקינה מקורה בחוקי ה"אב".</a:t>
            </a:r>
            <a:br>
              <a:rPr lang="he-IL" sz="4000" b="1" dirty="0"/>
            </a:br>
            <a:r>
              <a:rPr lang="he-IL" sz="4000" b="1" dirty="0">
                <a:solidFill>
                  <a:srgbClr val="FF0000"/>
                </a:solidFill>
              </a:rPr>
              <a:t>לדוגמה: תקנות בטיחות בנושא עבודת בנייה מרחיבות ומפרטות את פקודת הבטיחות</a:t>
            </a:r>
          </a:p>
          <a:p>
            <a:endParaRPr lang="he-IL" dirty="0"/>
          </a:p>
        </p:txBody>
      </p:sp>
    </p:spTree>
    <p:extLst>
      <p:ext uri="{BB962C8B-B14F-4D97-AF65-F5344CB8AC3E}">
        <p14:creationId xmlns:p14="http://schemas.microsoft.com/office/powerpoint/2010/main" val="417982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174938"/>
            <a:ext cx="9372600" cy="790977"/>
          </a:xfrm>
        </p:spPr>
        <p:txBody>
          <a:bodyPr/>
          <a:lstStyle/>
          <a:p>
            <a:pPr algn="ctr"/>
            <a:r>
              <a:rPr lang="he-IL" b="1" dirty="0"/>
              <a:t>מתן אישור כשירות</a:t>
            </a:r>
            <a:endParaRPr lang="he-IL" b="1" dirty="0"/>
          </a:p>
        </p:txBody>
      </p:sp>
      <p:sp>
        <p:nvSpPr>
          <p:cNvPr id="3" name="מציין מיקום תוכן 2"/>
          <p:cNvSpPr>
            <a:spLocks noGrp="1"/>
          </p:cNvSpPr>
          <p:nvPr>
            <p:ph idx="1"/>
          </p:nvPr>
        </p:nvSpPr>
        <p:spPr>
          <a:xfrm>
            <a:off x="841248" y="1133341"/>
            <a:ext cx="9372600" cy="5337179"/>
          </a:xfrm>
        </p:spPr>
        <p:txBody>
          <a:bodyPr>
            <a:normAutofit lnSpcReduction="10000"/>
          </a:bodyPr>
          <a:lstStyle/>
          <a:p>
            <a:r>
              <a:rPr lang="he-IL" sz="3200" b="1" dirty="0"/>
              <a:t>(</a:t>
            </a:r>
            <a:r>
              <a:rPr lang="he-IL" sz="3200" b="1" dirty="0" smtClean="0"/>
              <a:t>א) לא </a:t>
            </a:r>
            <a:r>
              <a:rPr lang="he-IL" sz="3200" b="1" dirty="0"/>
              <a:t>יינתן לאדם אישור כשירות, אלא אם כן הוא אחד מאלה:</a:t>
            </a:r>
          </a:p>
          <a:p>
            <a:r>
              <a:rPr lang="he-IL" sz="3200" b="1" dirty="0"/>
              <a:t>(</a:t>
            </a:r>
            <a:r>
              <a:rPr lang="he-IL" sz="3200" b="1" dirty="0" smtClean="0"/>
              <a:t>1) בעל </a:t>
            </a:r>
            <a:r>
              <a:rPr lang="he-IL" sz="3200" b="1" dirty="0"/>
              <a:t>תואר מוכר כמשמעותו </a:t>
            </a:r>
            <a:r>
              <a:rPr lang="he-IL" sz="3200" b="1" dirty="0">
                <a:hlinkClick r:id="rId2" tooltip="חוק המועצה להשכלה גבוהה"/>
              </a:rPr>
              <a:t>בחוק המועצה להשכלה גבוהה, </a:t>
            </a:r>
            <a:r>
              <a:rPr lang="he-IL" sz="3200" b="1" dirty="0" err="1">
                <a:hlinkClick r:id="rId2" tooltip="חוק המועצה להשכלה גבוהה"/>
              </a:rPr>
              <a:t>התשי״ח</a:t>
            </a:r>
            <a:r>
              <a:rPr lang="he-IL" sz="3200" b="1" dirty="0">
                <a:hlinkClick r:id="rId2" tooltip="חוק המועצה להשכלה גבוהה"/>
              </a:rPr>
              <a:t>–1958</a:t>
            </a:r>
            <a:r>
              <a:rPr lang="he-IL" sz="3200" b="1" dirty="0"/>
              <a:t>, בתחום מדעי הטבע, הטכנולוגיה או ההנדסה ודומיהם, בעל </a:t>
            </a:r>
            <a:r>
              <a:rPr lang="he-IL" sz="3200" b="1" dirty="0" err="1"/>
              <a:t>נסיון</a:t>
            </a:r>
            <a:r>
              <a:rPr lang="he-IL" sz="3200" b="1" dirty="0"/>
              <a:t> של שנתיים לפחות בעבודה במקצועו לאחר סיום לימודיו המקצועיים, ועבר בהצלחה קורס ממונים על בטיחות או קורס שווה ערך, שאישר מפקח העבודה הראשי, במוסד לבטיחות </a:t>
            </a:r>
            <a:r>
              <a:rPr lang="he-IL" sz="3200" b="1" dirty="0" err="1"/>
              <a:t>וגיהות</a:t>
            </a:r>
            <a:r>
              <a:rPr lang="he-IL" sz="3200" b="1" dirty="0"/>
              <a:t> או במוסד </a:t>
            </a:r>
            <a:r>
              <a:rPr lang="he-IL" sz="3200" b="1" dirty="0" smtClean="0"/>
              <a:t>אחר.</a:t>
            </a:r>
            <a:endParaRPr lang="he-IL" sz="3200" b="1" dirty="0"/>
          </a:p>
          <a:p>
            <a:r>
              <a:rPr lang="he-IL" dirty="0" smtClean="0"/>
              <a:t>(</a:t>
            </a:r>
            <a:endParaRPr lang="he-IL" dirty="0"/>
          </a:p>
          <a:p>
            <a:endParaRPr lang="he-IL" dirty="0"/>
          </a:p>
        </p:txBody>
      </p:sp>
    </p:spTree>
    <p:extLst>
      <p:ext uri="{BB962C8B-B14F-4D97-AF65-F5344CB8AC3E}">
        <p14:creationId xmlns:p14="http://schemas.microsoft.com/office/powerpoint/2010/main" val="31481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he-IL" sz="3600" b="1" dirty="0" smtClean="0"/>
              <a:t>(2) טכנאי </a:t>
            </a:r>
            <a:r>
              <a:rPr lang="he-IL" sz="3600" b="1" dirty="0"/>
              <a:t>או הנדסאי שרכש </a:t>
            </a:r>
            <a:r>
              <a:rPr lang="he-IL" sz="3600" b="1" dirty="0" err="1"/>
              <a:t>נסיון</a:t>
            </a:r>
            <a:r>
              <a:rPr lang="he-IL" sz="3600" b="1" dirty="0"/>
              <a:t> של 3 שנים לפחות בעבודה במקצועו, לאחר סיום לימודיו המקצועיים, ועבר בהצלחה קורס ממונים על בטיחות או קורס שווה ערך, שאישר מפקח העבודה הראשי, במוסד </a:t>
            </a:r>
            <a:r>
              <a:rPr lang="he-IL" sz="3600" b="1" dirty="0" smtClean="0"/>
              <a:t>לבטיחות </a:t>
            </a:r>
            <a:r>
              <a:rPr lang="he-IL" sz="3600" b="1" dirty="0" err="1" smtClean="0"/>
              <a:t>וגיהות</a:t>
            </a:r>
            <a:r>
              <a:rPr lang="he-IL" sz="3600" b="1" dirty="0" smtClean="0"/>
              <a:t> </a:t>
            </a:r>
            <a:r>
              <a:rPr lang="he-IL" sz="3600" b="1" dirty="0"/>
              <a:t>או במוסד </a:t>
            </a:r>
            <a:r>
              <a:rPr lang="he-IL" sz="3600" b="1" dirty="0" smtClean="0"/>
              <a:t>אחר.</a:t>
            </a:r>
            <a:endParaRPr lang="he-IL" sz="3600" b="1" dirty="0"/>
          </a:p>
        </p:txBody>
      </p:sp>
    </p:spTree>
    <p:extLst>
      <p:ext uri="{BB962C8B-B14F-4D97-AF65-F5344CB8AC3E}">
        <p14:creationId xmlns:p14="http://schemas.microsoft.com/office/powerpoint/2010/main" val="309589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he-IL" sz="3200" b="1" dirty="0"/>
              <a:t>(</a:t>
            </a:r>
            <a:r>
              <a:rPr lang="he-IL" sz="3200" b="1" dirty="0" smtClean="0"/>
              <a:t>3)  מי </a:t>
            </a:r>
            <a:r>
              <a:rPr lang="he-IL" sz="3200" b="1" dirty="0"/>
              <a:t>שהוכיח להנחת דעתו של מפקח העבודה הראשי, כי הוא ראוי להיות ממונה על בטיחות, אף שאין מתקיימות בו הוראות פסקה (1) או (2), ובלבד שהינו בעל השכלה שוות ערך להשכלה הנדרשת בהן, עבר בהצלחה קורס ממונים על בטיחות או קורס שווה ערך, שאישר מפקח העבודה הראשי, </a:t>
            </a:r>
            <a:r>
              <a:rPr lang="he-IL" sz="3200" b="1" dirty="0" err="1"/>
              <a:t>ונסיונו</a:t>
            </a:r>
            <a:r>
              <a:rPr lang="he-IL" sz="3200" b="1" dirty="0"/>
              <a:t> המקצועי בתחום הבטיחות </a:t>
            </a:r>
            <a:r>
              <a:rPr lang="he-IL" sz="3200" b="1" dirty="0" err="1"/>
              <a:t>והגיהות</a:t>
            </a:r>
            <a:r>
              <a:rPr lang="he-IL" sz="3200" b="1" dirty="0"/>
              <a:t>, יהיה שלוש שנים לפחות, או אם נתקיימו בו הוראות </a:t>
            </a:r>
            <a:r>
              <a:rPr lang="he-IL" sz="3200" b="1" dirty="0">
                <a:hlinkClick r:id="rId2"/>
              </a:rPr>
              <a:t>תקנה 15</a:t>
            </a:r>
            <a:r>
              <a:rPr lang="he-IL" sz="3200" b="1" dirty="0"/>
              <a:t>.</a:t>
            </a:r>
          </a:p>
          <a:p>
            <a:endParaRPr lang="he-IL" dirty="0"/>
          </a:p>
        </p:txBody>
      </p:sp>
    </p:spTree>
    <p:extLst>
      <p:ext uri="{BB962C8B-B14F-4D97-AF65-F5344CB8AC3E}">
        <p14:creationId xmlns:p14="http://schemas.microsoft.com/office/powerpoint/2010/main" val="295994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r>
              <a:rPr lang="he-IL" sz="2800" b="1" dirty="0"/>
              <a:t>(</a:t>
            </a:r>
            <a:r>
              <a:rPr lang="he-IL" sz="2800" b="1" dirty="0" smtClean="0"/>
              <a:t>ב)  בעל </a:t>
            </a:r>
            <a:r>
              <a:rPr lang="he-IL" sz="2800" b="1" dirty="0"/>
              <a:t>אישור כשירות חייב להשתתף מדי שנה, בשמונה ימי השתלמויות לפחות, לקידום הידע בנושאי בטיחות </a:t>
            </a:r>
            <a:r>
              <a:rPr lang="he-IL" sz="2800" b="1" dirty="0" err="1"/>
              <a:t>וגיהות</a:t>
            </a:r>
            <a:r>
              <a:rPr lang="he-IL" sz="2800" b="1" dirty="0"/>
              <a:t> בעבודתו, במסגרות שיאשר מפקח העבודה הראשי; וידווח מדי שנה למפקח העבודה הראשי על ההשתלמויות שבהן השתתף בשנה החולפת.</a:t>
            </a:r>
          </a:p>
          <a:p>
            <a:r>
              <a:rPr lang="he-IL" sz="2800" b="1" dirty="0"/>
              <a:t>(</a:t>
            </a:r>
            <a:r>
              <a:rPr lang="he-IL" sz="2800" b="1" dirty="0" smtClean="0"/>
              <a:t>ג)  לא </a:t>
            </a:r>
            <a:r>
              <a:rPr lang="he-IL" sz="2800" b="1" dirty="0"/>
              <a:t>מילא בעל אישור כשירות אחר הוראות תקנת משנה (ב), רשאי מפקח העבודה הראשי לבטל את תעודת הכשירות או </a:t>
            </a:r>
            <a:r>
              <a:rPr lang="he-IL" sz="2800" b="1" dirty="0" err="1"/>
              <a:t>להתלותה</a:t>
            </a:r>
            <a:r>
              <a:rPr lang="he-IL" sz="2800" b="1" dirty="0"/>
              <a:t> עד למילוי ההוראות כאמור.</a:t>
            </a:r>
          </a:p>
          <a:p>
            <a:endParaRPr lang="he-IL" sz="2800" b="1" dirty="0"/>
          </a:p>
        </p:txBody>
      </p:sp>
    </p:spTree>
    <p:extLst>
      <p:ext uri="{BB962C8B-B14F-4D97-AF65-F5344CB8AC3E}">
        <p14:creationId xmlns:p14="http://schemas.microsoft.com/office/powerpoint/2010/main" val="390819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חובת מינוי ממונה על הבטיחות</a:t>
            </a:r>
            <a:br>
              <a:rPr lang="he-IL" b="1" dirty="0"/>
            </a:br>
            <a:endParaRPr lang="he-IL" b="1" dirty="0"/>
          </a:p>
        </p:txBody>
      </p:sp>
      <p:sp>
        <p:nvSpPr>
          <p:cNvPr id="3" name="מציין מיקום תוכן 2"/>
          <p:cNvSpPr>
            <a:spLocks noGrp="1"/>
          </p:cNvSpPr>
          <p:nvPr>
            <p:ph idx="1"/>
          </p:nvPr>
        </p:nvSpPr>
        <p:spPr>
          <a:xfrm>
            <a:off x="841247" y="1146220"/>
            <a:ext cx="9706549" cy="5486399"/>
          </a:xfrm>
        </p:spPr>
        <p:txBody>
          <a:bodyPr>
            <a:normAutofit lnSpcReduction="10000"/>
          </a:bodyPr>
          <a:lstStyle/>
          <a:p>
            <a:r>
              <a:rPr lang="he-IL" b="1" dirty="0"/>
              <a:t>אלה חייבים למנות ממונה על הבטיחות:</a:t>
            </a:r>
          </a:p>
          <a:p>
            <a:r>
              <a:rPr lang="he-IL" b="1" dirty="0"/>
              <a:t>(</a:t>
            </a:r>
            <a:r>
              <a:rPr lang="he-IL" b="1" dirty="0" smtClean="0"/>
              <a:t>1) מחזיק </a:t>
            </a:r>
            <a:r>
              <a:rPr lang="he-IL" b="1" dirty="0"/>
              <a:t>במקום עבודה שחלה עליו </a:t>
            </a:r>
            <a:r>
              <a:rPr lang="he-IL" b="1" dirty="0">
                <a:hlinkClick r:id="rId2" tooltip="פקודת הבטיחות בעבודה"/>
              </a:rPr>
              <a:t>פקודת הבטיחות בעבודה</a:t>
            </a:r>
            <a:r>
              <a:rPr lang="he-IL" b="1" dirty="0"/>
              <a:t>, כולה או חלקה, ואשר מועסקים בו חמישים עובדים לפחות;</a:t>
            </a:r>
          </a:p>
          <a:p>
            <a:r>
              <a:rPr lang="he-IL" b="1" dirty="0"/>
              <a:t>(</a:t>
            </a:r>
            <a:r>
              <a:rPr lang="he-IL" b="1" dirty="0" smtClean="0"/>
              <a:t>2) מחזיק </a:t>
            </a:r>
            <a:r>
              <a:rPr lang="he-IL" b="1" dirty="0"/>
              <a:t>במקום עבודה הנמנה עם הסוגים המפורטים </a:t>
            </a:r>
            <a:r>
              <a:rPr lang="he-IL" b="1" dirty="0">
                <a:hlinkClick r:id="rId3"/>
              </a:rPr>
              <a:t>בתוספת </a:t>
            </a:r>
            <a:r>
              <a:rPr lang="he-IL" b="1" dirty="0" err="1">
                <a:hlinkClick r:id="rId3"/>
              </a:rPr>
              <a:t>השניה</a:t>
            </a:r>
            <a:r>
              <a:rPr lang="he-IL" b="1" dirty="0"/>
              <a:t> ושמועסקים בו חמישים עובדים לפחות;</a:t>
            </a:r>
          </a:p>
          <a:p>
            <a:r>
              <a:rPr lang="he-IL" b="1" dirty="0"/>
              <a:t>(</a:t>
            </a:r>
            <a:r>
              <a:rPr lang="he-IL" b="1" dirty="0" smtClean="0"/>
              <a:t>3) מבצע </a:t>
            </a:r>
            <a:r>
              <a:rPr lang="he-IL" b="1" dirty="0"/>
              <a:t>בניה המעסיק, בעצמו או באמצעות קבלני משנה, 100 עובדים לפחות באתרי הבניה בו זמנית;</a:t>
            </a:r>
          </a:p>
          <a:p>
            <a:r>
              <a:rPr lang="he-IL" b="1" dirty="0"/>
              <a:t>(</a:t>
            </a:r>
            <a:r>
              <a:rPr lang="he-IL" b="1" dirty="0" smtClean="0"/>
              <a:t>4) מעסיק</a:t>
            </a:r>
            <a:r>
              <a:rPr lang="he-IL" b="1" dirty="0"/>
              <a:t>, המעסיק בחקלאות, 50 עובדים לפחות בו זמנית;</a:t>
            </a:r>
          </a:p>
          <a:p>
            <a:r>
              <a:rPr lang="he-IL" b="1" dirty="0"/>
              <a:t>(</a:t>
            </a:r>
            <a:r>
              <a:rPr lang="he-IL" b="1" dirty="0" smtClean="0"/>
              <a:t>5) מחזיק </a:t>
            </a:r>
            <a:r>
              <a:rPr lang="he-IL" b="1" dirty="0"/>
              <a:t>בכל מקום עבודה אחר, שעל סמך הסיכונים בו קבע מפקח אזורי, שיש למנות בו ממונה על הבטיחות, והורה לו, בכתב, לעשות כן.</a:t>
            </a:r>
          </a:p>
          <a:p>
            <a:endParaRPr lang="he-IL" dirty="0"/>
          </a:p>
        </p:txBody>
      </p:sp>
    </p:spTree>
    <p:extLst>
      <p:ext uri="{BB962C8B-B14F-4D97-AF65-F5344CB8AC3E}">
        <p14:creationId xmlns:p14="http://schemas.microsoft.com/office/powerpoint/2010/main" val="208789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69761"/>
          </a:xfrm>
        </p:spPr>
        <p:txBody>
          <a:bodyPr>
            <a:normAutofit fontScale="90000"/>
          </a:bodyPr>
          <a:lstStyle/>
          <a:p>
            <a:endParaRPr lang="he-IL" dirty="0"/>
          </a:p>
        </p:txBody>
      </p:sp>
      <p:sp>
        <p:nvSpPr>
          <p:cNvPr id="3" name="מציין מיקום תוכן 2"/>
          <p:cNvSpPr>
            <a:spLocks noGrp="1"/>
          </p:cNvSpPr>
          <p:nvPr>
            <p:ph idx="1"/>
          </p:nvPr>
        </p:nvSpPr>
        <p:spPr>
          <a:xfrm>
            <a:off x="841248" y="953037"/>
            <a:ext cx="9372600" cy="5517483"/>
          </a:xfrm>
        </p:spPr>
        <p:txBody>
          <a:bodyPr>
            <a:noAutofit/>
          </a:bodyPr>
          <a:lstStyle/>
          <a:p>
            <a:r>
              <a:rPr lang="he-IL" sz="3200" b="1" dirty="0"/>
              <a:t>על פי "פקודת הבטיחות בעבודה", תקנות "מסירת מידע לעובדים":</a:t>
            </a:r>
            <a:r>
              <a:rPr lang="he-IL" sz="3200" b="1" dirty="0"/>
              <a:t/>
            </a:r>
            <a:br>
              <a:rPr lang="he-IL" sz="3200" b="1" dirty="0"/>
            </a:br>
            <a:r>
              <a:rPr lang="he-IL" sz="3200" b="1" dirty="0"/>
              <a:t>"מחזיק במקום עבודה יקיים הדרכה בדבר מניעת סיכונים והגנה מפניהם (להלן – הדרכה), באמצעות בעל מקצוע מתאים ויוודא שכל עובד הבין את הסיכונים והוא בקיא דיו בנושאי ההדרכה, בהתאם לתפקידו ולסיכונים שלהם הוא חשוף;</a:t>
            </a:r>
            <a:r>
              <a:rPr lang="he-IL" sz="3200" b="1" dirty="0"/>
              <a:t/>
            </a:r>
            <a:br>
              <a:rPr lang="he-IL" sz="3200" b="1" dirty="0"/>
            </a:br>
            <a:r>
              <a:rPr lang="he-IL" sz="3200" b="1" dirty="0"/>
              <a:t>מחזיק במקום עבודה יחזור ויקיים הדרכה כאמור בהתאם לצורכי העובדים ולפחות אחת לשנה".</a:t>
            </a:r>
            <a:endParaRPr lang="he-IL" sz="3200" b="1" dirty="0"/>
          </a:p>
        </p:txBody>
      </p:sp>
    </p:spTree>
    <p:extLst>
      <p:ext uri="{BB962C8B-B14F-4D97-AF65-F5344CB8AC3E}">
        <p14:creationId xmlns:p14="http://schemas.microsoft.com/office/powerpoint/2010/main" val="4889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r>
              <a:rPr lang="he-IL" sz="5400" b="1" dirty="0">
                <a:solidFill>
                  <a:srgbClr val="FF0000"/>
                </a:solidFill>
              </a:rPr>
              <a:t>באחריות המעסיק, לדאוג כי כלל העובדים עברו הדרכת בטיחות על ידי גורם מוסמך ולהקפיד על קיום הכללים במפעל.</a:t>
            </a:r>
            <a:endParaRPr lang="he-IL" sz="5400" dirty="0">
              <a:solidFill>
                <a:srgbClr val="FF0000"/>
              </a:solidFill>
            </a:endParaRPr>
          </a:p>
        </p:txBody>
      </p:sp>
    </p:spTree>
    <p:extLst>
      <p:ext uri="{BB962C8B-B14F-4D97-AF65-F5344CB8AC3E}">
        <p14:creationId xmlns:p14="http://schemas.microsoft.com/office/powerpoint/2010/main" val="16574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של מספר שקופית 3"/>
          <p:cNvSpPr>
            <a:spLocks noGrp="1"/>
          </p:cNvSpPr>
          <p:nvPr>
            <p:ph type="sldNum" sz="quarter" idx="12"/>
          </p:nvPr>
        </p:nvSpPr>
        <p:spPr/>
        <p:txBody>
          <a:bodyPr/>
          <a:lstStyle/>
          <a:p>
            <a:endParaRPr lang="en-US" altLang="he-IL" dirty="0"/>
          </a:p>
        </p:txBody>
      </p:sp>
      <p:pic>
        <p:nvPicPr>
          <p:cNvPr id="58373" name="Picture 5" descr="תלוי"/>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551" y="981076"/>
            <a:ext cx="2881313"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השחזת אבן"/>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7139" y="3768726"/>
            <a:ext cx="28797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descr="PICT1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4" y="3762376"/>
            <a:ext cx="2859087"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64" y="1001714"/>
            <a:ext cx="2879725" cy="249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20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3"/>
          <p:cNvSpPr>
            <a:spLocks noGrp="1"/>
          </p:cNvSpPr>
          <p:nvPr>
            <p:ph type="sldNum" sz="quarter" idx="12"/>
          </p:nvPr>
        </p:nvSpPr>
        <p:spPr/>
        <p:txBody>
          <a:bodyPr/>
          <a:lstStyle/>
          <a:p>
            <a:fld id="{1D64D6D3-0A79-44AE-BB9D-9D8FA3BC92D6}" type="slidenum">
              <a:rPr lang="he-IL" altLang="he-IL"/>
              <a:pPr/>
              <a:t>48</a:t>
            </a:fld>
            <a:endParaRPr lang="en-US" altLang="he-IL"/>
          </a:p>
        </p:txBody>
      </p:sp>
      <p:sp>
        <p:nvSpPr>
          <p:cNvPr id="4102" name="Rectangle 6"/>
          <p:cNvSpPr>
            <a:spLocks noChangeArrowheads="1"/>
          </p:cNvSpPr>
          <p:nvPr/>
        </p:nvSpPr>
        <p:spPr bwMode="auto">
          <a:xfrm>
            <a:off x="2135189" y="1122364"/>
            <a:ext cx="8207375"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10000"/>
              </a:lnSpc>
            </a:pPr>
            <a:r>
              <a:rPr lang="he-IL" altLang="he-IL" sz="3200" dirty="0">
                <a:latin typeface="Times New Roman" panose="02020603050405020304" pitchFamily="18" charset="0"/>
              </a:rPr>
              <a:t>עשרות אלפי עובדים נפגעים מידי שנה בתאונות עבודה וזאת מבלי לציין את הסבל הנורא של הנפגעים ובני משפחתם.</a:t>
            </a:r>
            <a:r>
              <a:rPr lang="en-US" altLang="he-IL" sz="3200" dirty="0">
                <a:solidFill>
                  <a:srgbClr val="000099"/>
                </a:solidFill>
                <a:latin typeface="Times New Roman" panose="02020603050405020304" pitchFamily="18" charset="0"/>
              </a:rPr>
              <a:t/>
            </a:r>
            <a:br>
              <a:rPr lang="en-US" altLang="he-IL" sz="3200" dirty="0">
                <a:solidFill>
                  <a:srgbClr val="000099"/>
                </a:solidFill>
                <a:latin typeface="Times New Roman" panose="02020603050405020304" pitchFamily="18" charset="0"/>
              </a:rPr>
            </a:br>
            <a:endParaRPr lang="he-IL" altLang="he-IL" sz="3200" dirty="0">
              <a:solidFill>
                <a:srgbClr val="000099"/>
              </a:solidFill>
              <a:latin typeface="Times New Roman" panose="02020603050405020304" pitchFamily="18" charset="0"/>
            </a:endParaRPr>
          </a:p>
          <a:p>
            <a:pPr>
              <a:lnSpc>
                <a:spcPct val="110000"/>
              </a:lnSpc>
            </a:pPr>
            <a:r>
              <a:rPr lang="he-IL" altLang="he-IL" sz="3200" dirty="0">
                <a:solidFill>
                  <a:srgbClr val="000099"/>
                </a:solidFill>
                <a:latin typeface="Times New Roman" panose="02020603050405020304" pitchFamily="18" charset="0"/>
              </a:rPr>
              <a:t>לפי הערכה של ארגון העבודה הבינלאומי </a:t>
            </a:r>
            <a:r>
              <a:rPr lang="en-US" altLang="he-IL" sz="3200" dirty="0">
                <a:solidFill>
                  <a:srgbClr val="000099"/>
                </a:solidFill>
                <a:latin typeface="Times New Roman" panose="02020603050405020304" pitchFamily="18" charset="0"/>
              </a:rPr>
              <a:t>ILO</a:t>
            </a:r>
            <a:r>
              <a:rPr lang="he-IL" altLang="he-IL" sz="3200" dirty="0">
                <a:solidFill>
                  <a:srgbClr val="000099"/>
                </a:solidFill>
                <a:latin typeface="Times New Roman" panose="02020603050405020304" pitchFamily="18" charset="0"/>
              </a:rPr>
              <a:t> , תאונות העבודה ומחלות המקצוע גובות קרוב לשני מיליון חיי אדם בשנה. הנזק הכלכלי של תאונות העבודה ומחלות המקצוע מוערך ע"י הארגון  </a:t>
            </a:r>
            <a:r>
              <a:rPr lang="he-IL" altLang="he-IL" sz="3200" dirty="0" err="1">
                <a:solidFill>
                  <a:srgbClr val="000099"/>
                </a:solidFill>
                <a:latin typeface="Times New Roman" panose="02020603050405020304" pitchFamily="18" charset="0"/>
              </a:rPr>
              <a:t>בכ</a:t>
            </a:r>
            <a:r>
              <a:rPr lang="he-IL" altLang="he-IL" sz="3200" dirty="0">
                <a:solidFill>
                  <a:srgbClr val="000099"/>
                </a:solidFill>
                <a:latin typeface="Times New Roman" panose="02020603050405020304" pitchFamily="18" charset="0"/>
              </a:rPr>
              <a:t>- 4% מהתוצר הגולמי העולמי. </a:t>
            </a:r>
            <a:r>
              <a:rPr lang="en-US" altLang="he-IL" sz="3200" dirty="0">
                <a:solidFill>
                  <a:srgbClr val="000099"/>
                </a:solidFill>
                <a:latin typeface="Times New Roman" panose="02020603050405020304" pitchFamily="18" charset="0"/>
              </a:rPr>
              <a:t/>
            </a:r>
            <a:br>
              <a:rPr lang="en-US" altLang="he-IL" sz="3200" dirty="0">
                <a:solidFill>
                  <a:srgbClr val="000099"/>
                </a:solidFill>
                <a:latin typeface="Times New Roman" panose="02020603050405020304" pitchFamily="18" charset="0"/>
              </a:rPr>
            </a:br>
            <a:endParaRPr lang="he-IL" altLang="he-IL" sz="3200" dirty="0">
              <a:solidFill>
                <a:srgbClr val="000099"/>
              </a:solidFill>
              <a:latin typeface="Times New Roman" panose="02020603050405020304" pitchFamily="18" charset="0"/>
            </a:endParaRPr>
          </a:p>
        </p:txBody>
      </p:sp>
    </p:spTree>
    <p:extLst>
      <p:ext uri="{BB962C8B-B14F-4D97-AF65-F5344CB8AC3E}">
        <p14:creationId xmlns:p14="http://schemas.microsoft.com/office/powerpoint/2010/main" val="340617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992314" y="1152079"/>
            <a:ext cx="820737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he-IL" sz="3200">
                <a:solidFill>
                  <a:srgbClr val="000099"/>
                </a:solidFill>
                <a:latin typeface="Times New Roman" panose="02020603050405020304" pitchFamily="18" charset="0"/>
              </a:rPr>
              <a:t>בנוסף לתאונות המוות ב ארגון </a:t>
            </a:r>
            <a:r>
              <a:rPr lang="en-US" altLang="he-IL" sz="3200">
                <a:solidFill>
                  <a:srgbClr val="000099"/>
                </a:solidFill>
                <a:latin typeface="Times New Roman" panose="02020603050405020304" pitchFamily="18" charset="0"/>
              </a:rPr>
              <a:t>ILO</a:t>
            </a:r>
            <a:r>
              <a:rPr lang="he-IL" altLang="he-IL" sz="3200">
                <a:solidFill>
                  <a:srgbClr val="000099"/>
                </a:solidFill>
                <a:latin typeface="Times New Roman" panose="02020603050405020304" pitchFamily="18" charset="0"/>
              </a:rPr>
              <a:t> מעריכים שמתרחשות מידי שנה כ- 268 מיליון תאונות עבודה ברחבי העולם שבהם העובדים נעדרים מעל 3 ימי עבודה. </a:t>
            </a:r>
          </a:p>
          <a:p>
            <a:endParaRPr lang="he-IL" altLang="he-IL" sz="3200">
              <a:solidFill>
                <a:srgbClr val="000099"/>
              </a:solidFill>
              <a:latin typeface="Times New Roman" panose="02020603050405020304" pitchFamily="18" charset="0"/>
            </a:endParaRPr>
          </a:p>
          <a:p>
            <a:r>
              <a:rPr lang="he-IL" altLang="he-IL" sz="3200">
                <a:solidFill>
                  <a:srgbClr val="000099"/>
                </a:solidFill>
                <a:latin typeface="Times New Roman" panose="02020603050405020304" pitchFamily="18" charset="0"/>
              </a:rPr>
              <a:t>ההערכות מדברות על כ- 160 מיליון עובדים אשר נפגעים ממחלות מקצוע בשנה.</a:t>
            </a:r>
            <a:r>
              <a:rPr lang="he-IL" altLang="he-IL" sz="2400">
                <a:latin typeface="Times New Roman" panose="02020603050405020304" pitchFamily="18" charset="0"/>
              </a:rPr>
              <a:t> </a:t>
            </a:r>
          </a:p>
        </p:txBody>
      </p:sp>
    </p:spTree>
    <p:extLst>
      <p:ext uri="{BB962C8B-B14F-4D97-AF65-F5344CB8AC3E}">
        <p14:creationId xmlns:p14="http://schemas.microsoft.com/office/powerpoint/2010/main" val="322083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פקודת הבטיחות בעבודה (נוסח חדש) תש"ל 1970</a:t>
            </a:r>
            <a:endParaRPr lang="he-IL" dirty="0"/>
          </a:p>
        </p:txBody>
      </p:sp>
      <p:sp>
        <p:nvSpPr>
          <p:cNvPr id="3" name="מציין מיקום תוכן 2"/>
          <p:cNvSpPr>
            <a:spLocks noGrp="1"/>
          </p:cNvSpPr>
          <p:nvPr>
            <p:ph idx="1"/>
          </p:nvPr>
        </p:nvSpPr>
        <p:spPr>
          <a:xfrm>
            <a:off x="656823" y="1987419"/>
            <a:ext cx="10547797" cy="4683837"/>
          </a:xfrm>
        </p:spPr>
        <p:txBody>
          <a:bodyPr>
            <a:normAutofit/>
          </a:bodyPr>
          <a:lstStyle/>
          <a:p>
            <a:r>
              <a:rPr lang="he-IL" sz="3200" b="1" dirty="0"/>
              <a:t>פקודת הבטיחות בעבודה היא חוק מסגרת בנושא בטיחות </a:t>
            </a:r>
            <a:r>
              <a:rPr lang="he-IL" sz="3200" b="1" dirty="0" smtClean="0"/>
              <a:t>וגהות </a:t>
            </a:r>
            <a:r>
              <a:rPr lang="he-IL" sz="3200" b="1" dirty="0"/>
              <a:t>בישראל והיא מהווה אחד משני החוקים העיקריים בתחום זה.</a:t>
            </a:r>
            <a:br>
              <a:rPr lang="he-IL" sz="3200" b="1" dirty="0"/>
            </a:br>
            <a:r>
              <a:rPr lang="he-IL" sz="3200" b="1" dirty="0"/>
              <a:t>הפקודה הנה חוק טכני המסדירה הוראות לגבי תנאי בטיחות </a:t>
            </a:r>
            <a:r>
              <a:rPr lang="he-IL" sz="3200" b="1" dirty="0" smtClean="0"/>
              <a:t>וגהות </a:t>
            </a:r>
            <a:r>
              <a:rPr lang="he-IL" sz="3200" b="1" dirty="0"/>
              <a:t>בעבודה במפעלים ובמקומות עבודה אחרים במשק. הפקודה מתארת את מה צריך </a:t>
            </a:r>
            <a:r>
              <a:rPr lang="he-IL" sz="3200" b="1" dirty="0" smtClean="0"/>
              <a:t>לעשות. הנוסח </a:t>
            </a:r>
            <a:r>
              <a:rPr lang="he-IL" sz="3200" b="1" dirty="0"/>
              <a:t>החדש של הפקודה אושר על-ידי הכנסת ב-1970 ומתבסס על פקודת בתי החרושת מ-1946 מתקופת המנדט.</a:t>
            </a:r>
          </a:p>
        </p:txBody>
      </p:sp>
    </p:spTree>
    <p:extLst>
      <p:ext uri="{BB962C8B-B14F-4D97-AF65-F5344CB8AC3E}">
        <p14:creationId xmlns:p14="http://schemas.microsoft.com/office/powerpoint/2010/main" val="314061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מציין מיקום של מספר שקופית 3"/>
          <p:cNvSpPr>
            <a:spLocks noGrp="1"/>
          </p:cNvSpPr>
          <p:nvPr>
            <p:ph type="sldNum" sz="quarter" idx="12"/>
          </p:nvPr>
        </p:nvSpPr>
        <p:spPr/>
        <p:txBody>
          <a:bodyPr/>
          <a:lstStyle/>
          <a:p>
            <a:fld id="{96545921-9E20-47DA-9B11-D127EDB2AD0C}" type="slidenum">
              <a:rPr lang="he-IL" altLang="he-IL"/>
              <a:pPr/>
              <a:t>50</a:t>
            </a:fld>
            <a:endParaRPr lang="en-US" altLang="he-IL"/>
          </a:p>
        </p:txBody>
      </p:sp>
      <p:graphicFrame>
        <p:nvGraphicFramePr>
          <p:cNvPr id="5132" name="Group 12"/>
          <p:cNvGraphicFramePr>
            <a:graphicFrameLocks noGrp="1"/>
          </p:cNvGraphicFramePr>
          <p:nvPr/>
        </p:nvGraphicFramePr>
        <p:xfrm>
          <a:off x="2495551" y="1341438"/>
          <a:ext cx="7561263" cy="5040314"/>
        </p:xfrm>
        <a:graphic>
          <a:graphicData uri="http://schemas.openxmlformats.org/drawingml/2006/table">
            <a:tbl>
              <a:tblPr rtl="1"/>
              <a:tblGrid>
                <a:gridCol w="4703763">
                  <a:extLst>
                    <a:ext uri="{9D8B030D-6E8A-4147-A177-3AD203B41FA5}">
                      <a16:colId xmlns:a16="http://schemas.microsoft.com/office/drawing/2014/main" val="229126794"/>
                    </a:ext>
                  </a:extLst>
                </a:gridCol>
                <a:gridCol w="2857500">
                  <a:extLst>
                    <a:ext uri="{9D8B030D-6E8A-4147-A177-3AD203B41FA5}">
                      <a16:colId xmlns:a16="http://schemas.microsoft.com/office/drawing/2014/main" val="829458456"/>
                    </a:ext>
                  </a:extLst>
                </a:gridCol>
              </a:tblGrid>
              <a:tr h="919163">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A50021"/>
                          </a:solidFill>
                          <a:effectLst/>
                          <a:latin typeface="Arial" panose="020B0604020202020204" pitchFamily="34" charset="0"/>
                          <a:cs typeface="Arial" panose="020B0604020202020204" pitchFamily="34" charset="0"/>
                        </a:rPr>
                        <a:t>הגורם</a:t>
                      </a:r>
                      <a:endParaRPr kumimoji="0" lang="en-US" altLang="he-IL" sz="2800" b="1" i="0" u="none" strike="noStrike" cap="none" normalizeH="0" baseline="0" smtClean="0">
                        <a:ln>
                          <a:noFill/>
                        </a:ln>
                        <a:solidFill>
                          <a:srgbClr val="A5002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A50021"/>
                          </a:solidFill>
                          <a:effectLst/>
                          <a:latin typeface="Arial" panose="020B0604020202020204" pitchFamily="34" charset="0"/>
                          <a:cs typeface="Arial" panose="020B0604020202020204" pitchFamily="34" charset="0"/>
                        </a:rPr>
                        <a:t>מספר מקרי מוות</a:t>
                      </a:r>
                      <a:endParaRPr kumimoji="0" lang="en-US" altLang="he-IL" sz="2800" b="1" i="0" u="none" strike="noStrike" cap="none" normalizeH="0" baseline="0" smtClean="0">
                        <a:ln>
                          <a:noFill/>
                        </a:ln>
                        <a:solidFill>
                          <a:srgbClr val="A5002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9863665"/>
                  </a:ext>
                </a:extLst>
              </a:tr>
              <a:tr h="80327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איידס</a:t>
                      </a:r>
                      <a:endParaRPr kumimoji="0" lang="en-US"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320 אלף</a:t>
                      </a:r>
                      <a:endParaRPr kumimoji="0" lang="en-US"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3633656"/>
                  </a:ext>
                </a:extLst>
              </a:tr>
              <a:tr h="7842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מחלות</a:t>
                      </a:r>
                      <a:endParaRPr kumimoji="0" lang="en-US"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500 אלף</a:t>
                      </a:r>
                      <a:endParaRPr kumimoji="0" lang="en-US"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7993969"/>
                  </a:ext>
                </a:extLst>
              </a:tr>
              <a:tr h="760413">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אלימות </a:t>
                      </a:r>
                      <a:endParaRPr kumimoji="0" lang="en-US"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550 אלף</a:t>
                      </a:r>
                      <a:endParaRPr kumimoji="0" lang="en-US"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67812"/>
                  </a:ext>
                </a:extLst>
              </a:tr>
              <a:tr h="85407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תאונות דרכים</a:t>
                      </a:r>
                      <a:endParaRPr kumimoji="0" lang="en-US"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1 מיליון</a:t>
                      </a:r>
                      <a:endParaRPr kumimoji="0" lang="en-US"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2651371"/>
                  </a:ext>
                </a:extLst>
              </a:tr>
              <a:tr h="919163">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תאונות עבודה ומחלות מקצוע</a:t>
                      </a:r>
                      <a:endParaRPr kumimoji="0" lang="en-US"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he-IL"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קרוב לשני מליון</a:t>
                      </a:r>
                      <a:endParaRPr kumimoji="0" lang="en-US" altLang="he-IL" sz="28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768209"/>
                  </a:ext>
                </a:extLst>
              </a:tr>
            </a:tbl>
          </a:graphicData>
        </a:graphic>
      </p:graphicFrame>
    </p:spTree>
    <p:extLst>
      <p:ext uri="{BB962C8B-B14F-4D97-AF65-F5344CB8AC3E}">
        <p14:creationId xmlns:p14="http://schemas.microsoft.com/office/powerpoint/2010/main" val="419860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5"/>
          <p:cNvSpPr>
            <a:spLocks noGrp="1"/>
          </p:cNvSpPr>
          <p:nvPr>
            <p:ph type="sldNum" sz="quarter" idx="12"/>
          </p:nvPr>
        </p:nvSpPr>
        <p:spPr/>
        <p:txBody>
          <a:bodyPr/>
          <a:lstStyle/>
          <a:p>
            <a:fld id="{29174EA2-1187-4B08-8305-22B8394550B0}" type="slidenum">
              <a:rPr lang="he-IL" altLang="he-IL"/>
              <a:pPr/>
              <a:t>51</a:t>
            </a:fld>
            <a:endParaRPr lang="en-US" altLang="he-IL"/>
          </a:p>
        </p:txBody>
      </p:sp>
      <p:sp>
        <p:nvSpPr>
          <p:cNvPr id="76802" name="Rectangle 2"/>
          <p:cNvSpPr>
            <a:spLocks noGrp="1" noChangeArrowheads="1"/>
          </p:cNvSpPr>
          <p:nvPr>
            <p:ph type="title"/>
          </p:nvPr>
        </p:nvSpPr>
        <p:spPr>
          <a:xfrm>
            <a:off x="2895600" y="0"/>
            <a:ext cx="7772400" cy="1143000"/>
          </a:xfrm>
        </p:spPr>
        <p:txBody>
          <a:bodyPr/>
          <a:lstStyle/>
          <a:p>
            <a:r>
              <a:rPr lang="he-IL" altLang="he-IL" sz="3600"/>
              <a:t>טעויות אנוש כגורם שורש לתאונות ותקלות</a:t>
            </a:r>
            <a:endParaRPr lang="en-US" altLang="he-IL" sz="3600"/>
          </a:p>
        </p:txBody>
      </p:sp>
      <p:sp>
        <p:nvSpPr>
          <p:cNvPr id="76804" name="Rectangle 4"/>
          <p:cNvSpPr>
            <a:spLocks noChangeArrowheads="1"/>
          </p:cNvSpPr>
          <p:nvPr/>
        </p:nvSpPr>
        <p:spPr bwMode="auto">
          <a:xfrm>
            <a:off x="2351089" y="1751996"/>
            <a:ext cx="792162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he-IL" altLang="he-IL" sz="3200">
                <a:solidFill>
                  <a:srgbClr val="0000FF"/>
                </a:solidFill>
                <a:latin typeface="Times New Roman" panose="02020603050405020304" pitchFamily="18" charset="0"/>
              </a:rPr>
              <a:t>מחקרים שבוצעו ברחבי העולם, בקשר לגורמים של תאונות עבודה, הצביע על טעויות אנוש, חוסר תשומת לב והתנהגות לא בטיחותית כגורם של יותר מ- 90% מהתאונות.</a:t>
            </a:r>
          </a:p>
          <a:p>
            <a:pPr algn="ctr" eaLnBrk="0" hangingPunct="0"/>
            <a:endParaRPr lang="he-IL" altLang="he-IL" sz="2400">
              <a:latin typeface="Times New Roman" panose="02020603050405020304" pitchFamily="18" charset="0"/>
            </a:endParaRPr>
          </a:p>
          <a:p>
            <a:pPr algn="ctr" eaLnBrk="0" hangingPunct="0"/>
            <a:r>
              <a:rPr lang="he-IL" altLang="he-IL" sz="3200" b="1">
                <a:solidFill>
                  <a:srgbClr val="FF0000"/>
                </a:solidFill>
                <a:latin typeface="Times New Roman" panose="02020603050405020304" pitchFamily="18" charset="0"/>
              </a:rPr>
              <a:t>מסקנה</a:t>
            </a:r>
          </a:p>
          <a:p>
            <a:pPr algn="ctr" eaLnBrk="0" hangingPunct="0"/>
            <a:r>
              <a:rPr lang="he-IL" altLang="he-IL" sz="2400">
                <a:solidFill>
                  <a:srgbClr val="FF0000"/>
                </a:solidFill>
                <a:latin typeface="Times New Roman" panose="02020603050405020304" pitchFamily="18" charset="0"/>
              </a:rPr>
              <a:t>רוב תאונות העבודה ניתן לייחס לאותן גישות התנהגותיות שאנחנו מאמצים במקומות עבודה</a:t>
            </a:r>
          </a:p>
          <a:p>
            <a:pPr algn="ctr" eaLnBrk="0" hangingPunct="0"/>
            <a:endParaRPr lang="he-IL" altLang="he-IL" sz="24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0876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3"/>
          <p:cNvSpPr>
            <a:spLocks noGrp="1"/>
          </p:cNvSpPr>
          <p:nvPr>
            <p:ph type="sldNum" sz="quarter" idx="12"/>
          </p:nvPr>
        </p:nvSpPr>
        <p:spPr/>
        <p:txBody>
          <a:bodyPr/>
          <a:lstStyle/>
          <a:p>
            <a:fld id="{9AC879C0-2700-471C-819A-2B735F22C41A}" type="slidenum">
              <a:rPr lang="he-IL" altLang="he-IL"/>
              <a:pPr/>
              <a:t>52</a:t>
            </a:fld>
            <a:endParaRPr lang="en-US" altLang="he-IL"/>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315" y="592428"/>
            <a:ext cx="8963696" cy="60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07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endParaRPr lang="en-US" altLang="he-IL" dirty="0"/>
          </a:p>
        </p:txBody>
      </p:sp>
      <p:sp>
        <p:nvSpPr>
          <p:cNvPr id="72715" name="Rectangle 11"/>
          <p:cNvSpPr>
            <a:spLocks noChangeArrowheads="1"/>
          </p:cNvSpPr>
          <p:nvPr/>
        </p:nvSpPr>
        <p:spPr bwMode="auto">
          <a:xfrm>
            <a:off x="1171977" y="1096964"/>
            <a:ext cx="9465972" cy="514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rtl="0" eaLnBrk="0" hangingPunct="0">
              <a:lnSpc>
                <a:spcPct val="115000"/>
              </a:lnSpc>
            </a:pPr>
            <a:r>
              <a:rPr lang="en-US" altLang="he-IL" sz="3600" b="1" dirty="0">
                <a:solidFill>
                  <a:srgbClr val="0000FF"/>
                </a:solidFill>
              </a:rPr>
              <a:t/>
            </a:r>
            <a:br>
              <a:rPr lang="en-US" altLang="he-IL" sz="3600" b="1" dirty="0">
                <a:solidFill>
                  <a:srgbClr val="0000FF"/>
                </a:solidFill>
              </a:rPr>
            </a:br>
            <a:r>
              <a:rPr lang="he-IL" altLang="he-IL" sz="3600" b="1" dirty="0">
                <a:solidFill>
                  <a:srgbClr val="0000FF"/>
                </a:solidFill>
              </a:rPr>
              <a:t>בכדי לקדם את הבטיחות במקומות העבודה, חייבים לפעול לא רק בקרב ציבור העובדים אלא גם בקרב הנהלות הארגונים, וגם בקרב הקהילה. </a:t>
            </a:r>
          </a:p>
          <a:p>
            <a:pPr rtl="0" eaLnBrk="0" hangingPunct="0">
              <a:lnSpc>
                <a:spcPct val="115000"/>
              </a:lnSpc>
            </a:pPr>
            <a:r>
              <a:rPr lang="he-IL" altLang="he-IL" sz="3600" b="1" dirty="0">
                <a:solidFill>
                  <a:srgbClr val="0000FF"/>
                </a:solidFill>
              </a:rPr>
              <a:t>מטרת הפעילות היא הטמעת נורמות וערכים בתחום הבטיחות </a:t>
            </a:r>
            <a:r>
              <a:rPr lang="he-IL" altLang="he-IL" sz="3600" b="1" dirty="0" err="1">
                <a:solidFill>
                  <a:srgbClr val="0000FF"/>
                </a:solidFill>
              </a:rPr>
              <a:t>והגיהות</a:t>
            </a:r>
            <a:r>
              <a:rPr lang="he-IL" altLang="he-IL" sz="3600" b="1" dirty="0">
                <a:solidFill>
                  <a:srgbClr val="0000FF"/>
                </a:solidFill>
              </a:rPr>
              <a:t> ופיתוח תרבות בטיחות</a:t>
            </a:r>
            <a:endParaRPr lang="en-US" altLang="he-IL" sz="3600" b="1" dirty="0">
              <a:solidFill>
                <a:srgbClr val="0000FF"/>
              </a:solidFill>
            </a:endParaRPr>
          </a:p>
        </p:txBody>
      </p:sp>
    </p:spTree>
    <p:extLst>
      <p:ext uri="{BB962C8B-B14F-4D97-AF65-F5344CB8AC3E}">
        <p14:creationId xmlns:p14="http://schemas.microsoft.com/office/powerpoint/2010/main" val="315806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932646"/>
          </a:xfrm>
        </p:spPr>
        <p:txBody>
          <a:bodyPr>
            <a:normAutofit/>
          </a:bodyPr>
          <a:lstStyle/>
          <a:p>
            <a:pPr algn="ctr"/>
            <a:r>
              <a:rPr lang="he-IL" sz="6000" b="1" dirty="0" smtClean="0"/>
              <a:t>נגישות</a:t>
            </a:r>
            <a:endParaRPr lang="he-IL" dirty="0"/>
          </a:p>
        </p:txBody>
      </p:sp>
      <p:sp>
        <p:nvSpPr>
          <p:cNvPr id="3" name="מציין מיקום תוכן 2"/>
          <p:cNvSpPr>
            <a:spLocks noGrp="1"/>
          </p:cNvSpPr>
          <p:nvPr>
            <p:ph idx="1"/>
          </p:nvPr>
        </p:nvSpPr>
        <p:spPr>
          <a:xfrm>
            <a:off x="841248" y="1429555"/>
            <a:ext cx="9989884" cy="5040965"/>
          </a:xfrm>
        </p:spPr>
        <p:txBody>
          <a:bodyPr>
            <a:normAutofit/>
          </a:bodyPr>
          <a:lstStyle/>
          <a:p>
            <a:r>
              <a:rPr lang="he-IL" sz="4000" b="1" dirty="0">
                <a:solidFill>
                  <a:srgbClr val="FF0000"/>
                </a:solidFill>
              </a:rPr>
              <a:t>נְגִישׁוּת</a:t>
            </a:r>
            <a:r>
              <a:rPr lang="he-IL" sz="4000" b="1" dirty="0"/>
              <a:t> </a:t>
            </a:r>
            <a:r>
              <a:rPr lang="he-IL" sz="4000" b="1" dirty="0" smtClean="0"/>
              <a:t> היא </a:t>
            </a:r>
            <a:r>
              <a:rPr lang="he-IL" sz="4000" b="1" dirty="0"/>
              <a:t>מידת התאמתה של מערכת לשימושם של אנשים בעלי יכולות גופניות, נפשיות ושכליות מגוונות ככל האפשר, לרבות אנשים שהיכולות שלהם באחד מתחומים אלה נמוכות עד כדי </a:t>
            </a:r>
            <a:r>
              <a:rPr lang="he-IL" sz="4000" b="1" dirty="0">
                <a:hlinkClick r:id="rId2" tooltip="לקות"/>
              </a:rPr>
              <a:t>לקויות</a:t>
            </a:r>
            <a:r>
              <a:rPr lang="he-IL" sz="4000" b="1" dirty="0"/>
              <a:t> (לדוגמה: התאמת המערכת ל</a:t>
            </a:r>
            <a:r>
              <a:rPr lang="he-IL" sz="4000" b="1" dirty="0">
                <a:hlinkClick r:id="rId3" tooltip="קוצר ראייה"/>
              </a:rPr>
              <a:t>קצרי רואי</a:t>
            </a:r>
            <a:r>
              <a:rPr lang="he-IL" sz="4000" b="1" dirty="0"/>
              <a:t>, </a:t>
            </a:r>
            <a:r>
              <a:rPr lang="he-IL" sz="4000" b="1" dirty="0">
                <a:hlinkClick r:id="rId4" tooltip="לקות ראייה"/>
              </a:rPr>
              <a:t>כבדי ראייה</a:t>
            </a:r>
            <a:r>
              <a:rPr lang="he-IL" sz="4000" b="1" dirty="0"/>
              <a:t> או </a:t>
            </a:r>
            <a:r>
              <a:rPr lang="he-IL" sz="4000" b="1" dirty="0">
                <a:hlinkClick r:id="rId5" tooltip="עיוורון"/>
              </a:rPr>
              <a:t>עיוורים</a:t>
            </a:r>
            <a:r>
              <a:rPr lang="he-IL" sz="4000" b="1" dirty="0"/>
              <a:t> היא שיפור בנגישות המערכת).</a:t>
            </a:r>
            <a:endParaRPr lang="he-IL" sz="4000" b="1" dirty="0"/>
          </a:p>
        </p:txBody>
      </p:sp>
    </p:spTree>
    <p:extLst>
      <p:ext uri="{BB962C8B-B14F-4D97-AF65-F5344CB8AC3E}">
        <p14:creationId xmlns:p14="http://schemas.microsoft.com/office/powerpoint/2010/main" val="31173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08397"/>
          </a:xfrm>
        </p:spPr>
        <p:txBody>
          <a:bodyPr>
            <a:normAutofit fontScale="90000"/>
          </a:bodyPr>
          <a:lstStyle/>
          <a:p>
            <a:endParaRPr lang="he-IL" dirty="0"/>
          </a:p>
        </p:txBody>
      </p:sp>
      <p:sp>
        <p:nvSpPr>
          <p:cNvPr id="3" name="מציין מיקום תוכן 2"/>
          <p:cNvSpPr>
            <a:spLocks noGrp="1"/>
          </p:cNvSpPr>
          <p:nvPr>
            <p:ph idx="1"/>
          </p:nvPr>
        </p:nvSpPr>
        <p:spPr>
          <a:xfrm>
            <a:off x="592428" y="798490"/>
            <a:ext cx="10290219" cy="5834129"/>
          </a:xfrm>
        </p:spPr>
        <p:txBody>
          <a:bodyPr>
            <a:noAutofit/>
          </a:bodyPr>
          <a:lstStyle/>
          <a:p>
            <a:r>
              <a:rPr lang="he-IL" sz="3200" b="1" dirty="0"/>
              <a:t>בישראל חוקקו מספר חוקים בגישה </a:t>
            </a:r>
            <a:r>
              <a:rPr lang="he-IL" sz="3200" b="1" dirty="0" err="1"/>
              <a:t>ההנגשתית</a:t>
            </a:r>
            <a:r>
              <a:rPr lang="he-IL" sz="3200" b="1" dirty="0"/>
              <a:t>. הבולט בהם הוא </a:t>
            </a:r>
            <a:r>
              <a:rPr lang="he-IL" sz="3200" b="1" dirty="0">
                <a:hlinkClick r:id="rId2" tooltip="חוק שוויון זכויות לאנשים עם מוגבלות"/>
              </a:rPr>
              <a:t>חוק שוויון זכויות לאנשים עם מוגבלות</a:t>
            </a:r>
            <a:r>
              <a:rPr lang="he-IL" sz="3200" b="1" dirty="0"/>
              <a:t>. חוק זה חוקק בשנת 1998 בלא כל התייחסות לנגישות. אולם בשנת 2005 הוא תוקן כך שיכיל מושג זה ובין השאר הוסף בו פרק שלם על נגישות. פרק הנגישות בחוק השוויון מגדיר נגישות כך: "</a:t>
            </a:r>
            <a:r>
              <a:rPr lang="he-IL" sz="4000" b="1" i="1" dirty="0">
                <a:latin typeface="Aharoni" panose="02010803020104030203" pitchFamily="2" charset="-79"/>
                <a:cs typeface="Aharoni" panose="02010803020104030203" pitchFamily="2" charset="-79"/>
              </a:rPr>
              <a:t>אפשרות הגעה למקום, תנועה והתמצאות בו, שימוש והנאה משירות, קבלת </a:t>
            </a:r>
            <a:r>
              <a:rPr lang="he-IL" sz="4000" b="1" i="1" dirty="0">
                <a:latin typeface="Aharoni" panose="02010803020104030203" pitchFamily="2" charset="-79"/>
                <a:cs typeface="Aharoni" panose="02010803020104030203" pitchFamily="2" charset="-79"/>
                <a:hlinkClick r:id="rId3" tooltip="מידע"/>
              </a:rPr>
              <a:t>מידע</a:t>
            </a:r>
            <a:r>
              <a:rPr lang="he-IL" sz="4000" b="1" i="1" dirty="0">
                <a:latin typeface="Aharoni" panose="02010803020104030203" pitchFamily="2" charset="-79"/>
                <a:cs typeface="Aharoni" panose="02010803020104030203" pitchFamily="2" charset="-79"/>
              </a:rPr>
              <a:t> הניתן או מופק במסגרת מקום או שירות או בקשר אליהם, שימוש במתקניהם והשתתפות בתוכנית ובפעילויות המתקיימות בהם, והכול באופן שוויוני, מכובד, עצמאי ובטיחותי</a:t>
            </a:r>
            <a:r>
              <a:rPr lang="he-IL" sz="3200" b="1" dirty="0"/>
              <a:t>."</a:t>
            </a:r>
            <a:endParaRPr lang="he-IL" sz="3200" b="1" dirty="0"/>
          </a:p>
        </p:txBody>
      </p:sp>
    </p:spTree>
    <p:extLst>
      <p:ext uri="{BB962C8B-B14F-4D97-AF65-F5344CB8AC3E}">
        <p14:creationId xmlns:p14="http://schemas.microsoft.com/office/powerpoint/2010/main" val="235663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08397"/>
          </a:xfrm>
        </p:spPr>
        <p:txBody>
          <a:bodyPr>
            <a:normAutofit fontScale="90000"/>
          </a:bodyPr>
          <a:lstStyle/>
          <a:p>
            <a:endParaRPr lang="he-IL" dirty="0"/>
          </a:p>
        </p:txBody>
      </p:sp>
      <p:sp>
        <p:nvSpPr>
          <p:cNvPr id="3" name="מציין מיקום תוכן 2"/>
          <p:cNvSpPr>
            <a:spLocks noGrp="1"/>
          </p:cNvSpPr>
          <p:nvPr>
            <p:ph idx="1"/>
          </p:nvPr>
        </p:nvSpPr>
        <p:spPr>
          <a:xfrm>
            <a:off x="841248" y="888643"/>
            <a:ext cx="9372600" cy="5581878"/>
          </a:xfrm>
        </p:spPr>
        <p:txBody>
          <a:bodyPr>
            <a:normAutofit/>
          </a:bodyPr>
          <a:lstStyle/>
          <a:p>
            <a:r>
              <a:rPr lang="he-IL" sz="3200" b="1" dirty="0">
                <a:hlinkClick r:id="rId2" tooltip="s:חוק שוויון זכויות לאנשים עם מוגבלות"/>
              </a:rPr>
              <a:t>פרק הנגישות של החוק</a:t>
            </a:r>
            <a:r>
              <a:rPr lang="he-IL" sz="3200" b="1" dirty="0"/>
              <a:t> קובע את החובה </a:t>
            </a:r>
            <a:r>
              <a:rPr lang="he-IL" sz="3200" b="1" dirty="0" err="1"/>
              <a:t>להנגיש</a:t>
            </a:r>
            <a:r>
              <a:rPr lang="he-IL" sz="3200" b="1" dirty="0"/>
              <a:t> כל מקום שניתן בו שירות לציבור לאנשים עם כל סוגי המוגבלויות. לפי חוק זה, כל בניין אשר ניתן בו שירות לציבור, כגון: </a:t>
            </a:r>
            <a:r>
              <a:rPr lang="he-IL" sz="3200" b="1" dirty="0">
                <a:hlinkClick r:id="rId3" tooltip="משרד ממשלתי"/>
              </a:rPr>
              <a:t>משרדי ממשלה</a:t>
            </a:r>
            <a:r>
              <a:rPr lang="he-IL" sz="3200" b="1" dirty="0"/>
              <a:t>, </a:t>
            </a:r>
            <a:r>
              <a:rPr lang="he-IL" sz="3200" b="1" dirty="0">
                <a:hlinkClick r:id="rId4" tooltip="בית משפט"/>
              </a:rPr>
              <a:t>בתי משפט</a:t>
            </a:r>
            <a:r>
              <a:rPr lang="he-IL" sz="3200" b="1" dirty="0"/>
              <a:t>, בתי עסק, לרבות </a:t>
            </a:r>
            <a:r>
              <a:rPr lang="he-IL" sz="3200" b="1" dirty="0">
                <a:hlinkClick r:id="rId5" tooltip="בית קולנוע"/>
              </a:rPr>
              <a:t>בתי קולנוע</a:t>
            </a:r>
            <a:r>
              <a:rPr lang="he-IL" sz="3200" b="1" dirty="0"/>
              <a:t>, מסעדות, פארקים ובתי מלון, בתי ספר, אתרי אינטרנט, מופעים ועוד - חייבים בנגישות הנוגעת לשירות הניתן במקום, למבנים, לתשתיות ולסביבת הבניין. זאת כדי לאפשר לאנשים עם מוגבלות לקבל שירות באופן שוויוני, מכובד ועצמאי, יחד עם כלל הציבור.</a:t>
            </a:r>
            <a:endParaRPr lang="he-IL" sz="3200" b="1" dirty="0"/>
          </a:p>
        </p:txBody>
      </p:sp>
    </p:spTree>
    <p:extLst>
      <p:ext uri="{BB962C8B-B14F-4D97-AF65-F5344CB8AC3E}">
        <p14:creationId xmlns:p14="http://schemas.microsoft.com/office/powerpoint/2010/main" val="1135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262944"/>
          </a:xfrm>
        </p:spPr>
        <p:txBody>
          <a:bodyPr>
            <a:normAutofit fontScale="90000"/>
          </a:bodyPr>
          <a:lstStyle/>
          <a:p>
            <a:endParaRPr lang="he-IL" dirty="0"/>
          </a:p>
        </p:txBody>
      </p:sp>
      <p:sp>
        <p:nvSpPr>
          <p:cNvPr id="3" name="מציין מיקום תוכן 2"/>
          <p:cNvSpPr>
            <a:spLocks noGrp="1"/>
          </p:cNvSpPr>
          <p:nvPr>
            <p:ph idx="1"/>
          </p:nvPr>
        </p:nvSpPr>
        <p:spPr>
          <a:xfrm>
            <a:off x="841248" y="1056068"/>
            <a:ext cx="10955800" cy="5414453"/>
          </a:xfrm>
        </p:spPr>
        <p:txBody>
          <a:bodyPr>
            <a:noAutofit/>
          </a:bodyPr>
          <a:lstStyle/>
          <a:p>
            <a:pPr>
              <a:lnSpc>
                <a:spcPct val="100000"/>
              </a:lnSpc>
            </a:pPr>
            <a:r>
              <a:rPr lang="he-IL" sz="2600" b="1" dirty="0"/>
              <a:t>חוק שוויון זכויות והתקנות הקשורות אליו מתייחסים לאנשים עם מוגבלות פיזית, מוגבלות בראייה, מוגבלות בשמיעה, מוגבלות נפשית ומוגבלות קוגניטיביות. את ביצוע התאמות ההנגשה אמור לספק המחזיק, המפעיל או הבעלים של מקום ציבורי. כמו כן, מעניק החוק כלים לאכיפתו, כגון מערך פקחים ב</a:t>
            </a:r>
            <a:r>
              <a:rPr lang="he-IL" sz="2600" b="1" dirty="0">
                <a:hlinkClick r:id="rId2" tooltip="נציבות שוויון זכויות לאנשים עם מוגבלות"/>
              </a:rPr>
              <a:t>נציבות שוויון זכויות לאנשים עם מוגבלות</a:t>
            </a:r>
            <a:r>
              <a:rPr lang="he-IL" sz="2600" b="1" dirty="0"/>
              <a:t> אשר הוסמכו להוציא צווי נגישות נגד החייבים בנגישות אשר לא ביצעו את ההתאמות הדרושות. כמו כן, עסק טעון רישוי אשר לא עומד בדרישות החוק במעמד הגשת הבקשה לרישיון - לא יקבל רישיון עסק. בנוסף, אדם עם מוגבלות אשר הגיע לקבל שירות במקום ציבורי והמקום נמצא לא נגיש יכול להגיש תביעה אזרחית ללא הוכחת נזק.</a:t>
            </a:r>
            <a:endParaRPr lang="he-IL" sz="2600" b="1" dirty="0"/>
          </a:p>
        </p:txBody>
      </p:sp>
    </p:spTree>
    <p:extLst>
      <p:ext uri="{BB962C8B-B14F-4D97-AF65-F5344CB8AC3E}">
        <p14:creationId xmlns:p14="http://schemas.microsoft.com/office/powerpoint/2010/main" val="185492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47034"/>
          </a:xfrm>
        </p:spPr>
        <p:txBody>
          <a:bodyPr>
            <a:normAutofit fontScale="90000"/>
          </a:bodyPr>
          <a:lstStyle/>
          <a:p>
            <a:endParaRPr lang="he-IL" dirty="0"/>
          </a:p>
        </p:txBody>
      </p:sp>
      <p:sp>
        <p:nvSpPr>
          <p:cNvPr id="3" name="מציין מיקום תוכן 2"/>
          <p:cNvSpPr>
            <a:spLocks noGrp="1"/>
          </p:cNvSpPr>
          <p:nvPr>
            <p:ph idx="1"/>
          </p:nvPr>
        </p:nvSpPr>
        <p:spPr>
          <a:xfrm>
            <a:off x="841248" y="953037"/>
            <a:ext cx="9861096" cy="5517483"/>
          </a:xfrm>
        </p:spPr>
        <p:txBody>
          <a:bodyPr>
            <a:normAutofit/>
          </a:bodyPr>
          <a:lstStyle/>
          <a:p>
            <a:r>
              <a:rPr lang="he-IL" sz="2800" b="1" dirty="0"/>
              <a:t>משרד הכלכלה מעניק תעודת הסמכה לבעלי מקצוע שעברו התמחות בתחום הנגישות. ישנם שני סוגי התמחויות:</a:t>
            </a:r>
          </a:p>
          <a:p>
            <a:r>
              <a:rPr lang="he-IL" sz="2800" b="1" dirty="0"/>
              <a:t>מורשה נגישות </a:t>
            </a:r>
            <a:r>
              <a:rPr lang="he-IL" sz="2800" b="1" dirty="0" err="1"/>
              <a:t>מתו"ס</a:t>
            </a:r>
            <a:r>
              <a:rPr lang="he-IL" sz="2800" b="1" dirty="0"/>
              <a:t> (מבנים, תשתיות וסביבה). יועצים אלו עוסקים </a:t>
            </a:r>
            <a:r>
              <a:rPr lang="he-IL" sz="2800" b="1" dirty="0" err="1"/>
              <a:t>בהנגשת</a:t>
            </a:r>
            <a:r>
              <a:rPr lang="he-IL" sz="2800" b="1" dirty="0"/>
              <a:t> הסביבה הפיזית של הבניין, התשתיות והסביבה שלו וחייבים להיות רשומים בפנקס המהנדסים והאדריכלים וההנדסאים.</a:t>
            </a:r>
          </a:p>
          <a:p>
            <a:r>
              <a:rPr lang="he-IL" sz="2800" b="1" dirty="0"/>
              <a:t>מורשה </a:t>
            </a:r>
            <a:r>
              <a:rPr lang="he-IL" sz="2800" b="1" dirty="0">
                <a:hlinkClick r:id="rId2" tooltip="נגישות השירות"/>
              </a:rPr>
              <a:t>נגישות השירות</a:t>
            </a:r>
            <a:r>
              <a:rPr lang="he-IL" sz="2800" b="1" dirty="0"/>
              <a:t>. יועצים אלו עוסקים </a:t>
            </a:r>
            <a:r>
              <a:rPr lang="he-IL" sz="2800" b="1" dirty="0" err="1"/>
              <a:t>בהנגשת</a:t>
            </a:r>
            <a:r>
              <a:rPr lang="he-IL" sz="2800" b="1" dirty="0"/>
              <a:t> השירות הניתן במקום, כגון מערכת שמע, שילוט, רהיטים, אתר אינטרנט, נהלים, הדרכות עובדים ועוד.</a:t>
            </a:r>
          </a:p>
          <a:p>
            <a:endParaRPr lang="he-IL" dirty="0"/>
          </a:p>
        </p:txBody>
      </p:sp>
    </p:spTree>
    <p:extLst>
      <p:ext uri="{BB962C8B-B14F-4D97-AF65-F5344CB8AC3E}">
        <p14:creationId xmlns:p14="http://schemas.microsoft.com/office/powerpoint/2010/main" val="166829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95518"/>
          </a:xfrm>
        </p:spPr>
        <p:txBody>
          <a:bodyPr>
            <a:normAutofit fontScale="90000"/>
          </a:bodyPr>
          <a:lstStyle/>
          <a:p>
            <a:endParaRPr lang="he-IL" dirty="0"/>
          </a:p>
        </p:txBody>
      </p:sp>
      <p:sp>
        <p:nvSpPr>
          <p:cNvPr id="3" name="מציין מיקום תוכן 2"/>
          <p:cNvSpPr>
            <a:spLocks noGrp="1"/>
          </p:cNvSpPr>
          <p:nvPr>
            <p:ph idx="1"/>
          </p:nvPr>
        </p:nvSpPr>
        <p:spPr>
          <a:xfrm>
            <a:off x="841248" y="1028700"/>
            <a:ext cx="9372600" cy="4483101"/>
          </a:xfrm>
        </p:spPr>
        <p:txBody>
          <a:bodyPr>
            <a:noAutofit/>
          </a:bodyPr>
          <a:lstStyle/>
          <a:p>
            <a:r>
              <a:rPr lang="he-IL" sz="2800" b="1" dirty="0"/>
              <a:t>בתיקון ל</a:t>
            </a:r>
            <a:r>
              <a:rPr lang="he-IL" sz="2800" b="1" dirty="0">
                <a:hlinkClick r:id="rId2" tooltip="חוק התכנון והבנייה"/>
              </a:rPr>
              <a:t>חוק התכנון והבנייה</a:t>
            </a:r>
            <a:r>
              <a:rPr lang="he-IL" sz="2800" b="1" dirty="0"/>
              <a:t> שתוקפו החל מ-</a:t>
            </a:r>
            <a:r>
              <a:rPr lang="he-IL" sz="2800" b="1" dirty="0">
                <a:hlinkClick r:id="rId3" tooltip="1 באפריל"/>
              </a:rPr>
              <a:t>1 באפריל</a:t>
            </a:r>
            <a:r>
              <a:rPr lang="he-IL" sz="2800" b="1" dirty="0"/>
              <a:t> </a:t>
            </a:r>
            <a:r>
              <a:rPr lang="he-IL" sz="2800" b="1" dirty="0">
                <a:hlinkClick r:id="rId4" tooltip="1972"/>
              </a:rPr>
              <a:t>1972</a:t>
            </a:r>
            <a:r>
              <a:rPr lang="he-IL" sz="2800" b="1" dirty="0"/>
              <a:t> נקבע כי כל מבנה ציבורי שנבנה בישראל חייב לכלול אמצעים שיאפשרו גישה לנכים. הרחבה ופירוט של עיקרון זה נעשו ב</a:t>
            </a:r>
            <a:r>
              <a:rPr lang="he-IL" sz="2800" b="1" dirty="0">
                <a:hlinkClick r:id="rId5" tooltip="חוק שוויון זכויות לאנשים עם מוגבלות"/>
              </a:rPr>
              <a:t>חוק שוויון זכויות לאנשים עם מוגבלות</a:t>
            </a:r>
            <a:r>
              <a:rPr lang="he-IL" sz="2800" b="1" dirty="0"/>
              <a:t>, </a:t>
            </a:r>
            <a:r>
              <a:rPr lang="he-IL" sz="2800" b="1" dirty="0">
                <a:hlinkClick r:id="rId6" tooltip="ה'תשנ&quot;ח"/>
              </a:rPr>
              <a:t>ה'תשנ"ח</a:t>
            </a:r>
            <a:r>
              <a:rPr lang="he-IL" sz="2800" b="1" dirty="0"/>
              <a:t>-</a:t>
            </a:r>
            <a:r>
              <a:rPr lang="he-IL" sz="2800" b="1" dirty="0">
                <a:hlinkClick r:id="rId7" tooltip="1998"/>
              </a:rPr>
              <a:t>1998</a:t>
            </a:r>
            <a:r>
              <a:rPr lang="he-IL" sz="2800" b="1" dirty="0"/>
              <a:t>. כמו כן נקבע בחוק שוויון זכויות לאנשים עם מוגבלות ובתקנות לפיו, כי על מפעיל שירות תחבורה ציבורית ורשות מקומית להסדיר נגישות עבור אנשים עם מוגבלות לשירותי תחבורה ציבורית. כן הותקנו תקנות בדבר נגישות לאתרי עתיקות, גנים לאומיים, שמורות טבע ושטחים פתוחים שבניהול </a:t>
            </a:r>
            <a:r>
              <a:rPr lang="he-IL" sz="2800" b="1" dirty="0">
                <a:hlinkClick r:id="rId8" tooltip="רשות הטבע והגנים"/>
              </a:rPr>
              <a:t>רשות הטבע והגנים</a:t>
            </a:r>
            <a:r>
              <a:rPr lang="he-IL" sz="2800" b="1" dirty="0"/>
              <a:t> או הקרן הקיימת לישראל, או מטעמן.</a:t>
            </a:r>
            <a:endParaRPr lang="he-IL" sz="2800" b="1" dirty="0"/>
          </a:p>
        </p:txBody>
      </p:sp>
    </p:spTree>
    <p:extLst>
      <p:ext uri="{BB962C8B-B14F-4D97-AF65-F5344CB8AC3E}">
        <p14:creationId xmlns:p14="http://schemas.microsoft.com/office/powerpoint/2010/main" val="140459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72238" y="381001"/>
            <a:ext cx="9372600" cy="778099"/>
          </a:xfrm>
        </p:spPr>
        <p:txBody>
          <a:bodyPr/>
          <a:lstStyle/>
          <a:p>
            <a:pPr algn="ctr"/>
            <a:r>
              <a:rPr lang="he-IL" b="1" dirty="0"/>
              <a:t>נושאי החוק</a:t>
            </a:r>
            <a:endParaRPr lang="he-IL" dirty="0"/>
          </a:p>
        </p:txBody>
      </p:sp>
      <p:sp>
        <p:nvSpPr>
          <p:cNvPr id="3" name="מציין מיקום תוכן 2"/>
          <p:cNvSpPr>
            <a:spLocks noGrp="1"/>
          </p:cNvSpPr>
          <p:nvPr>
            <p:ph idx="1"/>
          </p:nvPr>
        </p:nvSpPr>
        <p:spPr>
          <a:xfrm>
            <a:off x="841247" y="1159100"/>
            <a:ext cx="10234583" cy="5293216"/>
          </a:xfrm>
        </p:spPr>
        <p:txBody>
          <a:bodyPr>
            <a:noAutofit/>
          </a:bodyPr>
          <a:lstStyle/>
          <a:p>
            <a:r>
              <a:rPr lang="he-IL" sz="3200" b="1" dirty="0"/>
              <a:t>פקודת הבטיחות בעבודה מתייחסת לשלושה נושאים עיקריים:</a:t>
            </a:r>
            <a:br>
              <a:rPr lang="he-IL" sz="3200" b="1" dirty="0"/>
            </a:br>
            <a:r>
              <a:rPr lang="he-IL" sz="3200" b="1" dirty="0" smtClean="0"/>
              <a:t> </a:t>
            </a:r>
            <a:r>
              <a:rPr lang="he-IL" sz="3200" b="1" dirty="0" smtClean="0">
                <a:solidFill>
                  <a:srgbClr val="FF0000"/>
                </a:solidFill>
              </a:rPr>
              <a:t>בריאות</a:t>
            </a:r>
            <a:r>
              <a:rPr lang="he-IL" sz="3200" b="1" dirty="0"/>
              <a:t> - ניקיון, צפיפות, אוורור, תאורה וחום, ניקוז רצפות, השגחה רפואית.</a:t>
            </a:r>
            <a:br>
              <a:rPr lang="he-IL" sz="3200" b="1" dirty="0"/>
            </a:br>
            <a:r>
              <a:rPr lang="he-IL" sz="3200" b="1" dirty="0">
                <a:solidFill>
                  <a:srgbClr val="FF0000"/>
                </a:solidFill>
              </a:rPr>
              <a:t>בטיחות</a:t>
            </a:r>
            <a:r>
              <a:rPr lang="he-IL" sz="3200" b="1" dirty="0"/>
              <a:t> - בטיחות במכונות, בטיחות הגישה והמעבר, משטחים, מדרגות וסולמות, מתקנים בעלי סיכון מיוחד: מעליות, אביזרי הרמה, מכונות הרמה, דודי קיטור, קולטי אוויר, קולטי </a:t>
            </a:r>
            <a:r>
              <a:rPr lang="he-IL" sz="3200" b="1" dirty="0" smtClean="0"/>
              <a:t>קיטור. עבודה </a:t>
            </a:r>
            <a:r>
              <a:rPr lang="he-IL" sz="3200" b="1" dirty="0"/>
              <a:t>במקום מוקף. אמצעי מילוט במקרה דליקה.</a:t>
            </a:r>
            <a:br>
              <a:rPr lang="he-IL" sz="3200" b="1" dirty="0"/>
            </a:br>
            <a:r>
              <a:rPr lang="he-IL" sz="3200" b="1" dirty="0">
                <a:solidFill>
                  <a:srgbClr val="FF0000"/>
                </a:solidFill>
              </a:rPr>
              <a:t>רווחה</a:t>
            </a:r>
            <a:r>
              <a:rPr lang="he-IL" sz="3200" b="1" dirty="0"/>
              <a:t> - מי שתייה רחצה, מלתחות, עזרה ראשונה.</a:t>
            </a:r>
            <a:br>
              <a:rPr lang="he-IL" sz="3200" b="1" dirty="0"/>
            </a:br>
            <a:endParaRPr lang="he-IL" sz="3200" b="1" dirty="0"/>
          </a:p>
        </p:txBody>
      </p:sp>
    </p:spTree>
    <p:extLst>
      <p:ext uri="{BB962C8B-B14F-4D97-AF65-F5344CB8AC3E}">
        <p14:creationId xmlns:p14="http://schemas.microsoft.com/office/powerpoint/2010/main" val="246825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u="sng" dirty="0"/>
              <a:t>למי מנגישים? קהל המטרה - אנשים עם מוגבלות</a:t>
            </a:r>
            <a:endParaRPr lang="he-IL" b="1" dirty="0"/>
          </a:p>
        </p:txBody>
      </p:sp>
      <p:sp>
        <p:nvSpPr>
          <p:cNvPr id="3" name="מציין מיקום תוכן 2"/>
          <p:cNvSpPr>
            <a:spLocks noGrp="1"/>
          </p:cNvSpPr>
          <p:nvPr>
            <p:ph idx="1"/>
          </p:nvPr>
        </p:nvSpPr>
        <p:spPr/>
        <p:txBody>
          <a:bodyPr>
            <a:normAutofit/>
          </a:bodyPr>
          <a:lstStyle/>
          <a:p>
            <a:r>
              <a:rPr lang="he-IL" sz="3200" b="1" dirty="0"/>
              <a:t>כ-18% מהאוכלוסייה בישראל הינם אנשים עם מוגבלות על סוגיה השונים: מוגבלות פיזית, חושית (לקות ראייה ושמיעה), לקות נפשית </a:t>
            </a:r>
            <a:r>
              <a:rPr lang="he-IL" sz="3200" b="1" dirty="0" err="1"/>
              <a:t>ושיכלית</a:t>
            </a:r>
            <a:r>
              <a:rPr lang="he-IL" sz="3200" b="1" dirty="0"/>
              <a:t>.</a:t>
            </a:r>
            <a:br>
              <a:rPr lang="he-IL" sz="3200" b="1" dirty="0"/>
            </a:br>
            <a:r>
              <a:rPr lang="he-IL" sz="3200" b="1" dirty="0"/>
              <a:t>מוגבלות נגרמת מסיבות שונות - ביניהן מחלות, </a:t>
            </a:r>
            <a:r>
              <a:rPr lang="he-IL" sz="3200" b="1" dirty="0" err="1"/>
              <a:t>זיקנה</a:t>
            </a:r>
            <a:r>
              <a:rPr lang="he-IL" sz="3200" b="1" dirty="0"/>
              <a:t>, לידה ותאונות.</a:t>
            </a:r>
            <a:endParaRPr lang="he-IL" sz="3200" b="1" dirty="0"/>
          </a:p>
        </p:txBody>
      </p:sp>
    </p:spTree>
    <p:extLst>
      <p:ext uri="{BB962C8B-B14F-4D97-AF65-F5344CB8AC3E}">
        <p14:creationId xmlns:p14="http://schemas.microsoft.com/office/powerpoint/2010/main" val="99756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752341"/>
          </a:xfrm>
        </p:spPr>
        <p:txBody>
          <a:bodyPr/>
          <a:lstStyle/>
          <a:p>
            <a:pPr algn="ctr"/>
            <a:r>
              <a:rPr lang="he-IL" b="1" u="sng" dirty="0"/>
              <a:t>עקרונות </a:t>
            </a:r>
            <a:r>
              <a:rPr lang="he-IL" b="1" u="sng" dirty="0" smtClean="0"/>
              <a:t>הנגישות</a:t>
            </a:r>
            <a:endParaRPr lang="he-IL" b="1" dirty="0"/>
          </a:p>
        </p:txBody>
      </p:sp>
      <p:sp>
        <p:nvSpPr>
          <p:cNvPr id="3" name="מציין מיקום תוכן 2"/>
          <p:cNvSpPr>
            <a:spLocks noGrp="1"/>
          </p:cNvSpPr>
          <p:nvPr>
            <p:ph idx="1"/>
          </p:nvPr>
        </p:nvSpPr>
        <p:spPr>
          <a:xfrm>
            <a:off x="669701" y="1249251"/>
            <a:ext cx="10019763" cy="5357611"/>
          </a:xfrm>
        </p:spPr>
        <p:txBody>
          <a:bodyPr>
            <a:normAutofit lnSpcReduction="10000"/>
          </a:bodyPr>
          <a:lstStyle/>
          <a:p>
            <a:pPr marL="0" indent="0">
              <a:buNone/>
            </a:pPr>
            <a:r>
              <a:rPr lang="he-IL" sz="2600" b="1" dirty="0" smtClean="0"/>
              <a:t>קיימים </a:t>
            </a:r>
            <a:r>
              <a:rPr lang="he-IL" sz="2600" b="1" dirty="0"/>
              <a:t>שני עקרונות בבסיסה של הנגישות "עקרון ההכלה" ו"עקרון הרצף":</a:t>
            </a:r>
          </a:p>
          <a:p>
            <a:r>
              <a:rPr lang="he-IL" sz="2600" b="1" dirty="0"/>
              <a:t>"</a:t>
            </a:r>
            <a:r>
              <a:rPr lang="he-IL" sz="2600" b="1" dirty="0">
                <a:solidFill>
                  <a:srgbClr val="FF0000"/>
                </a:solidFill>
              </a:rPr>
              <a:t>עקרון ההכלה</a:t>
            </a:r>
            <a:r>
              <a:rPr lang="he-IL" sz="2600" b="1" dirty="0"/>
              <a:t>"</a:t>
            </a:r>
            <a:br>
              <a:rPr lang="he-IL" sz="2600" b="1" dirty="0"/>
            </a:br>
            <a:r>
              <a:rPr lang="he-IL" sz="2600" b="1" dirty="0"/>
              <a:t>אנשים עם מוגבלות הינם חלק בלתי נפרד מהחברה ומהציבור הרחב, וככאלה הם שווי זכויות לחיות, להשתלב ולהתנהל ביחד וללא הפרדה מכולם.</a:t>
            </a:r>
          </a:p>
          <a:p>
            <a:r>
              <a:rPr lang="he-IL" sz="2600" b="1" dirty="0"/>
              <a:t>"</a:t>
            </a:r>
            <a:r>
              <a:rPr lang="he-IL" sz="2600" b="1" dirty="0">
                <a:solidFill>
                  <a:srgbClr val="FF0000"/>
                </a:solidFill>
              </a:rPr>
              <a:t>עקרון הרצף</a:t>
            </a:r>
            <a:r>
              <a:rPr lang="he-IL" sz="2600" b="1" dirty="0"/>
              <a:t>"</a:t>
            </a:r>
            <a:br>
              <a:rPr lang="he-IL" sz="2600" b="1" dirty="0"/>
            </a:br>
            <a:r>
              <a:rPr lang="he-IL" sz="2600" b="1" dirty="0"/>
              <a:t>אדם עם מוגבלות, יוכל להגיע לכל מקום ולקבל את אותו שרות ככל אדם אחר. הרצף הינו לוגי - חניית נכים, עלייה למדרכה, דרך נגישה, דלת כניסה נגישה, מסדרונות נגישים, דלפקי מודיעין, שרות נגישים, מעלית נגישה, שרותי נכים נגישים- די שאחד מהמרכיבים הללו לא קיים- עקרון "רצף הנגישות" נשבר ולא מתקיים אי קיום רצף הנגישות משמעו שהמקום או שרות אינו נגיש!</a:t>
            </a:r>
          </a:p>
          <a:p>
            <a:endParaRPr lang="he-IL" dirty="0"/>
          </a:p>
        </p:txBody>
      </p:sp>
    </p:spTree>
    <p:extLst>
      <p:ext uri="{BB962C8B-B14F-4D97-AF65-F5344CB8AC3E}">
        <p14:creationId xmlns:p14="http://schemas.microsoft.com/office/powerpoint/2010/main" val="329667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713704"/>
          </a:xfrm>
        </p:spPr>
        <p:txBody>
          <a:bodyPr/>
          <a:lstStyle/>
          <a:p>
            <a:pPr algn="ctr"/>
            <a:r>
              <a:rPr lang="he-IL" b="1" u="sng" dirty="0"/>
              <a:t>למה כדאי </a:t>
            </a:r>
            <a:r>
              <a:rPr lang="he-IL" b="1" u="sng" dirty="0" err="1"/>
              <a:t>להנגיש</a:t>
            </a:r>
            <a:r>
              <a:rPr lang="he-IL" b="1" u="sng" dirty="0"/>
              <a:t>?</a:t>
            </a:r>
            <a:endParaRPr lang="he-IL" b="1" dirty="0"/>
          </a:p>
        </p:txBody>
      </p:sp>
      <p:sp>
        <p:nvSpPr>
          <p:cNvPr id="3" name="מציין מיקום תוכן 2"/>
          <p:cNvSpPr>
            <a:spLocks noGrp="1"/>
          </p:cNvSpPr>
          <p:nvPr>
            <p:ph idx="1"/>
          </p:nvPr>
        </p:nvSpPr>
        <p:spPr>
          <a:xfrm>
            <a:off x="841248" y="1184857"/>
            <a:ext cx="9372600" cy="5285664"/>
          </a:xfrm>
        </p:spPr>
        <p:txBody>
          <a:bodyPr>
            <a:normAutofit/>
          </a:bodyPr>
          <a:lstStyle/>
          <a:p>
            <a:r>
              <a:rPr lang="he-IL" sz="2600" b="1" dirty="0"/>
              <a:t>ישנן סיבות טובות ורבות מדוע כדאי ומומלץ </a:t>
            </a:r>
            <a:r>
              <a:rPr lang="he-IL" sz="2600" b="1" dirty="0" err="1"/>
              <a:t>להנגיש</a:t>
            </a:r>
            <a:r>
              <a:rPr lang="he-IL" sz="2600" b="1" dirty="0"/>
              <a:t>, וביניהן:</a:t>
            </a:r>
          </a:p>
          <a:p>
            <a:r>
              <a:rPr lang="he-IL" sz="2600" b="1" dirty="0"/>
              <a:t>1.            הגדלת מספר הלקוחות שיכולים להגיע </a:t>
            </a:r>
            <a:r>
              <a:rPr lang="he-IL" sz="2600" b="1" dirty="0" smtClean="0"/>
              <a:t>   </a:t>
            </a:r>
            <a:r>
              <a:rPr lang="he-IL" sz="2600" b="1" dirty="0" err="1" smtClean="0"/>
              <a:t>ולהנות</a:t>
            </a:r>
            <a:r>
              <a:rPr lang="he-IL" sz="2600" b="1" dirty="0" smtClean="0"/>
              <a:t> </a:t>
            </a:r>
            <a:r>
              <a:rPr lang="he-IL" sz="2600" b="1" dirty="0"/>
              <a:t>ממוצריך ושרותיך.</a:t>
            </a:r>
          </a:p>
          <a:p>
            <a:r>
              <a:rPr lang="he-IL" sz="2600" b="1" dirty="0"/>
              <a:t>2.            שיפור שביעות הרצון של הלקוחות מארגונך.</a:t>
            </a:r>
          </a:p>
          <a:p>
            <a:r>
              <a:rPr lang="he-IL" sz="2600" b="1" dirty="0"/>
              <a:t>3.            שיפור הנוחות לכלל לקוחותיך.</a:t>
            </a:r>
          </a:p>
          <a:p>
            <a:r>
              <a:rPr lang="he-IL" sz="2600" b="1" dirty="0"/>
              <a:t>4.            המעשה הנכון מבחינה "חברתית".</a:t>
            </a:r>
          </a:p>
          <a:p>
            <a:r>
              <a:rPr lang="he-IL" sz="2600" b="1" dirty="0"/>
              <a:t>5.            הימנעות מתביעות אזרחיות ופליליות.</a:t>
            </a:r>
          </a:p>
          <a:p>
            <a:r>
              <a:rPr lang="he-IL" sz="2600" b="1" dirty="0"/>
              <a:t>6.            הימנעות מפגיעה תדמיתית.</a:t>
            </a:r>
          </a:p>
          <a:p>
            <a:r>
              <a:rPr lang="he-IL" sz="2600" b="1" dirty="0"/>
              <a:t>7.            החוק מחייב אותך.</a:t>
            </a:r>
          </a:p>
          <a:p>
            <a:endParaRPr lang="he-IL" dirty="0"/>
          </a:p>
        </p:txBody>
      </p:sp>
    </p:spTree>
    <p:extLst>
      <p:ext uri="{BB962C8B-B14F-4D97-AF65-F5344CB8AC3E}">
        <p14:creationId xmlns:p14="http://schemas.microsoft.com/office/powerpoint/2010/main" val="258837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95518"/>
          </a:xfrm>
        </p:spPr>
        <p:txBody>
          <a:bodyPr>
            <a:normAutofit fontScale="90000"/>
          </a:bodyPr>
          <a:lstStyle/>
          <a:p>
            <a:endParaRPr lang="he-IL" dirty="0"/>
          </a:p>
        </p:txBody>
      </p:sp>
      <p:sp>
        <p:nvSpPr>
          <p:cNvPr id="3" name="מציין מיקום תוכן 2"/>
          <p:cNvSpPr>
            <a:spLocks noGrp="1"/>
          </p:cNvSpPr>
          <p:nvPr>
            <p:ph idx="1"/>
          </p:nvPr>
        </p:nvSpPr>
        <p:spPr>
          <a:xfrm>
            <a:off x="841248" y="476519"/>
            <a:ext cx="9372600" cy="5994002"/>
          </a:xfrm>
        </p:spPr>
        <p:txBody>
          <a:bodyPr>
            <a:normAutofit fontScale="92500" lnSpcReduction="10000"/>
          </a:bodyPr>
          <a:lstStyle/>
          <a:p>
            <a:r>
              <a:rPr lang="he-IL" b="1" u="sng" dirty="0">
                <a:hlinkClick r:id="rId2"/>
              </a:rPr>
              <a:t>תקן ישראלי לנגישות הסביבה הבנויה 1918</a:t>
            </a:r>
            <a:r>
              <a:rPr lang="he-IL" b="1" dirty="0"/>
              <a:t/>
            </a:r>
            <a:br>
              <a:rPr lang="he-IL" b="1" dirty="0"/>
            </a:br>
            <a:r>
              <a:rPr lang="he-IL" b="1" dirty="0"/>
              <a:t>תקן זה כולל  שישה חלקים כאשר מטרתו של כל חלק הינה להגדיר בצורה מפורטת ומדויקת דרישות מינימום לתכנון נגיש שתשרתנה אנשים עם מוגבלות בכל תת תחום שבו עוסק. לדוגמא, כאשר בתקנות מוגדר שנדרש לסמן חניית נכים, להתקין כבש או לבנות שרותי נכים- התקן הישראלי בחלק הרלוונטי תהיינה ההגדרות המפורטות לרבות מידות ושרטוטים כיצד יש לבצע זאת בפועל.</a:t>
            </a:r>
            <a:br>
              <a:rPr lang="he-IL" b="1" dirty="0"/>
            </a:br>
            <a:r>
              <a:rPr lang="he-IL" b="1" dirty="0"/>
              <a:t>להלן רשימת ששת החלקים לתקן הישראלי 1918 לנגישות:</a:t>
            </a:r>
            <a:br>
              <a:rPr lang="he-IL" b="1" dirty="0"/>
            </a:br>
            <a:r>
              <a:rPr lang="he-IL" b="1" dirty="0">
                <a:solidFill>
                  <a:srgbClr val="FF0000"/>
                </a:solidFill>
              </a:rPr>
              <a:t>ת"י 1918 חלק 1 </a:t>
            </a:r>
            <a:r>
              <a:rPr lang="he-IL" b="1" dirty="0"/>
              <a:t>          - נגישות הסביבה הבנויה - עקרונות ודרישות כלליות</a:t>
            </a:r>
            <a:br>
              <a:rPr lang="he-IL" b="1" dirty="0"/>
            </a:br>
            <a:r>
              <a:rPr lang="he-IL" b="1" dirty="0">
                <a:solidFill>
                  <a:srgbClr val="FF0000"/>
                </a:solidFill>
              </a:rPr>
              <a:t>ת"י 1918 חלק 2   </a:t>
            </a:r>
            <a:r>
              <a:rPr lang="he-IL" b="1" dirty="0"/>
              <a:t>        - נגישות הסביבה הבנויה - הסביבה שמחוץ לבניין </a:t>
            </a:r>
            <a:br>
              <a:rPr lang="he-IL" b="1" dirty="0"/>
            </a:br>
            <a:r>
              <a:rPr lang="he-IL" b="1" dirty="0">
                <a:solidFill>
                  <a:srgbClr val="FF0000"/>
                </a:solidFill>
              </a:rPr>
              <a:t>ת"י 1918 חלק 3.1</a:t>
            </a:r>
            <a:r>
              <a:rPr lang="he-IL" b="1" dirty="0"/>
              <a:t>         - נגישות הסביבה הבנויה - פנים הבניין - דרישות בסיסיות </a:t>
            </a:r>
            <a:br>
              <a:rPr lang="he-IL" b="1" dirty="0"/>
            </a:br>
            <a:r>
              <a:rPr lang="he-IL" b="1" dirty="0">
                <a:solidFill>
                  <a:srgbClr val="FF0000"/>
                </a:solidFill>
              </a:rPr>
              <a:t>ת"י 1918 חלק 3.2</a:t>
            </a:r>
            <a:r>
              <a:rPr lang="he-IL" b="1" dirty="0"/>
              <a:t>         - נגישות הסביבה הבנויה - פנים הבניין - דרישות משלימות לשימושים ספציפיים</a:t>
            </a:r>
            <a:br>
              <a:rPr lang="he-IL" b="1" dirty="0"/>
            </a:br>
            <a:r>
              <a:rPr lang="he-IL" b="1" dirty="0">
                <a:solidFill>
                  <a:srgbClr val="FF0000"/>
                </a:solidFill>
              </a:rPr>
              <a:t>ת"י 1918 חלק 4</a:t>
            </a:r>
            <a:r>
              <a:rPr lang="he-IL" b="1" dirty="0"/>
              <a:t>           - נגישות הסביבה הבנויה- תקשורת </a:t>
            </a:r>
            <a:br>
              <a:rPr lang="he-IL" b="1" dirty="0"/>
            </a:br>
            <a:r>
              <a:rPr lang="he-IL" b="1" dirty="0">
                <a:solidFill>
                  <a:srgbClr val="FF0000"/>
                </a:solidFill>
              </a:rPr>
              <a:t>ת"י 1918 חלק 5</a:t>
            </a:r>
            <a:r>
              <a:rPr lang="he-IL" b="1" dirty="0"/>
              <a:t>           - נגישות הסביבה הבנויה - יחידות דיור ואכסון</a:t>
            </a:r>
            <a:br>
              <a:rPr lang="he-IL" b="1" dirty="0"/>
            </a:br>
            <a:r>
              <a:rPr lang="he-IL" b="1" dirty="0">
                <a:solidFill>
                  <a:srgbClr val="FF0000"/>
                </a:solidFill>
              </a:rPr>
              <a:t>ת"י 1918 חלק 6</a:t>
            </a:r>
            <a:r>
              <a:rPr lang="he-IL" b="1" dirty="0"/>
              <a:t>           - נגישות הסביבה הבנויה – אמצעי אזהרה והכוונה לאנשים </a:t>
            </a:r>
            <a:r>
              <a:rPr lang="he-IL" b="1" dirty="0" err="1"/>
              <a:t>מוגבלי</a:t>
            </a:r>
            <a:r>
              <a:rPr lang="he-IL" b="1" dirty="0"/>
              <a:t> ראיה.</a:t>
            </a:r>
            <a:endParaRPr lang="he-IL" b="1" dirty="0"/>
          </a:p>
        </p:txBody>
      </p:sp>
    </p:spTree>
    <p:extLst>
      <p:ext uri="{BB962C8B-B14F-4D97-AF65-F5344CB8AC3E}">
        <p14:creationId xmlns:p14="http://schemas.microsoft.com/office/powerpoint/2010/main" val="22482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739462"/>
          </a:xfrm>
        </p:spPr>
        <p:txBody>
          <a:bodyPr/>
          <a:lstStyle/>
          <a:p>
            <a:pPr algn="ctr"/>
            <a:r>
              <a:rPr lang="he-IL" dirty="0"/>
              <a:t> </a:t>
            </a:r>
            <a:r>
              <a:rPr lang="he-IL" b="1" u="sng" dirty="0"/>
              <a:t>מהי נגישות?</a:t>
            </a:r>
            <a:endParaRPr lang="he-IL" dirty="0"/>
          </a:p>
        </p:txBody>
      </p:sp>
      <p:sp>
        <p:nvSpPr>
          <p:cNvPr id="3" name="מציין מיקום תוכן 2"/>
          <p:cNvSpPr>
            <a:spLocks noGrp="1"/>
          </p:cNvSpPr>
          <p:nvPr>
            <p:ph idx="1"/>
          </p:nvPr>
        </p:nvSpPr>
        <p:spPr>
          <a:xfrm>
            <a:off x="643944" y="1416676"/>
            <a:ext cx="10354614" cy="5247027"/>
          </a:xfrm>
        </p:spPr>
        <p:txBody>
          <a:bodyPr>
            <a:noAutofit/>
          </a:bodyPr>
          <a:lstStyle/>
          <a:p>
            <a:pPr marL="0" indent="0">
              <a:buNone/>
            </a:pPr>
            <a:r>
              <a:rPr lang="he-IL" sz="2600" b="1" dirty="0"/>
              <a:t>נגישות נחלקת לתתי תחומים רבים העיקרים שבהם:</a:t>
            </a:r>
          </a:p>
          <a:p>
            <a:r>
              <a:rPr lang="he-IL" sz="2600" b="1" dirty="0" smtClean="0">
                <a:solidFill>
                  <a:srgbClr val="FF0000"/>
                </a:solidFill>
              </a:rPr>
              <a:t>נגישות </a:t>
            </a:r>
            <a:r>
              <a:rPr lang="he-IL" sz="2600" b="1" dirty="0">
                <a:solidFill>
                  <a:srgbClr val="FF0000"/>
                </a:solidFill>
              </a:rPr>
              <a:t>פיזית - מבנים </a:t>
            </a:r>
          </a:p>
          <a:p>
            <a:pPr marL="0" indent="0">
              <a:buNone/>
            </a:pPr>
            <a:r>
              <a:rPr lang="he-IL" sz="2600" b="1" dirty="0"/>
              <a:t>חקיקה נעשתה הפרדה בין נגישות מקומות (מבנים) חדשים (כאלו שקיבלו היתר בנייה לאחר 1 באוגוסט 2009) לבין מקומות (מבנים) קיימים (כאלו שקיבלו היתר בנייה לפני1 באוגוסט 2009); רמת הנגישות הנדרשת למקום חדש הינה גבוהה יותר וכפועל יוצא טובה יותר לאנשים עם מוגבלות, לעומת מבנים קיימים שבהם ניתנו "הקלות" ו"הנחות". יהיה נכון להסביר את הנגישות בצורת "רצף לוגי":</a:t>
            </a:r>
          </a:p>
          <a:p>
            <a:r>
              <a:rPr lang="he-IL" sz="2600" b="1" dirty="0"/>
              <a:t>בתקנות מוגדרות הנחיות וכמויות </a:t>
            </a:r>
            <a:r>
              <a:rPr lang="he-IL" sz="2600" b="1" dirty="0" err="1"/>
              <a:t>ובת"י</a:t>
            </a:r>
            <a:r>
              <a:rPr lang="he-IL" sz="2600" b="1" dirty="0"/>
              <a:t> 1918 מוגדרת הנחיות מפורטות כיצד לבצע - חובה להתייעץ ע"י מורשים ומומחים. (הערה - הפירוט בחלק זה הוא </a:t>
            </a:r>
            <a:r>
              <a:rPr lang="he-IL" sz="2600" b="1" dirty="0" err="1"/>
              <a:t>סימלי</a:t>
            </a:r>
            <a:r>
              <a:rPr lang="he-IL" sz="2600" b="1" dirty="0"/>
              <a:t> והסברתי בלבד)</a:t>
            </a:r>
          </a:p>
        </p:txBody>
      </p:sp>
    </p:spTree>
    <p:extLst>
      <p:ext uri="{BB962C8B-B14F-4D97-AF65-F5344CB8AC3E}">
        <p14:creationId xmlns:p14="http://schemas.microsoft.com/office/powerpoint/2010/main" val="228119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34155"/>
          </a:xfrm>
        </p:spPr>
        <p:txBody>
          <a:bodyPr>
            <a:normAutofit fontScale="90000"/>
          </a:bodyPr>
          <a:lstStyle/>
          <a:p>
            <a:endParaRPr lang="he-IL" dirty="0"/>
          </a:p>
        </p:txBody>
      </p:sp>
      <p:sp>
        <p:nvSpPr>
          <p:cNvPr id="3" name="מציין מיקום תוכן 2"/>
          <p:cNvSpPr>
            <a:spLocks noGrp="1"/>
          </p:cNvSpPr>
          <p:nvPr>
            <p:ph idx="1"/>
          </p:nvPr>
        </p:nvSpPr>
        <p:spPr>
          <a:xfrm>
            <a:off x="841248" y="682581"/>
            <a:ext cx="9372600" cy="5787940"/>
          </a:xfrm>
        </p:spPr>
        <p:txBody>
          <a:bodyPr>
            <a:normAutofit lnSpcReduction="10000"/>
          </a:bodyPr>
          <a:lstStyle/>
          <a:p>
            <a:r>
              <a:rPr lang="he-IL" dirty="0"/>
              <a:t>1</a:t>
            </a:r>
            <a:r>
              <a:rPr lang="he-IL" b="1" dirty="0"/>
              <a:t>.            </a:t>
            </a:r>
            <a:r>
              <a:rPr lang="he-IL" b="1" dirty="0">
                <a:solidFill>
                  <a:srgbClr val="FF0000"/>
                </a:solidFill>
              </a:rPr>
              <a:t>חניית נכים</a:t>
            </a:r>
            <a:r>
              <a:rPr lang="he-IL" b="1" dirty="0"/>
              <a:t> </a:t>
            </a:r>
            <a:br>
              <a:rPr lang="he-IL" b="1" dirty="0"/>
            </a:br>
            <a:r>
              <a:rPr lang="he-IL" b="1" dirty="0"/>
              <a:t>חניות אלה הינן קריטיות מבחינת נגישות, חשוב ביותר שאלה תהיינה קרובות ככל שניתן, בכמות מספקת, מסומנות באופן בולט ומותאמות לסוגי רכבי הנכים השונים.</a:t>
            </a:r>
          </a:p>
          <a:p>
            <a:r>
              <a:rPr lang="he-IL" b="1" dirty="0"/>
              <a:t>2.           </a:t>
            </a:r>
            <a:r>
              <a:rPr lang="he-IL" b="1" dirty="0">
                <a:solidFill>
                  <a:srgbClr val="FF0000"/>
                </a:solidFill>
              </a:rPr>
              <a:t> עלייה למדרכה</a:t>
            </a:r>
            <a:r>
              <a:rPr lang="he-IL" b="1" dirty="0"/>
              <a:t/>
            </a:r>
            <a:br>
              <a:rPr lang="he-IL" b="1" dirty="0"/>
            </a:br>
            <a:r>
              <a:rPr lang="he-IL" b="1" dirty="0"/>
              <a:t>עלייה למדרכה הינה קריטית על מנת לאפשר לאדם עם מוגבלות בניידות לגשר בין הכביש למדרכה. חשוב שזו תהייה בשיפוע מתון ככל שניתן, רחבה ואף מותאמת ללקויי ראייה כמוגדר </a:t>
            </a:r>
            <a:r>
              <a:rPr lang="he-IL" b="1" dirty="0" err="1"/>
              <a:t>בת.י</a:t>
            </a:r>
            <a:r>
              <a:rPr lang="he-IL" b="1" dirty="0"/>
              <a:t>.</a:t>
            </a:r>
          </a:p>
          <a:p>
            <a:r>
              <a:rPr lang="he-IL" b="1" dirty="0"/>
              <a:t>3.           </a:t>
            </a:r>
            <a:r>
              <a:rPr lang="he-IL" b="1" dirty="0">
                <a:solidFill>
                  <a:srgbClr val="FF0000"/>
                </a:solidFill>
              </a:rPr>
              <a:t> דרכי גישה </a:t>
            </a:r>
            <a:r>
              <a:rPr lang="he-IL" b="1" dirty="0"/>
              <a:t>(מהחניה ו/או הרחוב ועד דלת הכניסה לבניין)</a:t>
            </a:r>
            <a:br>
              <a:rPr lang="he-IL" b="1" dirty="0"/>
            </a:br>
            <a:r>
              <a:rPr lang="he-IL" b="1" dirty="0"/>
              <a:t>חשוב ביותר שדרך זו תהיה נוחה ומותאמת בעיקר למוגבלויות בניידות וראייה. להקפיד על שיפועים מתונים ככל שניתן, רוחב רחב, שאין מכשולים, תאורה ללילה, שילוט אם נדרש וחומרים שאינם מחוספסים מחד ומאידך אינם חלקים ומסוכנים.</a:t>
            </a:r>
          </a:p>
          <a:p>
            <a:endParaRPr lang="he-IL" b="1" dirty="0"/>
          </a:p>
        </p:txBody>
      </p:sp>
    </p:spTree>
    <p:extLst>
      <p:ext uri="{BB962C8B-B14F-4D97-AF65-F5344CB8AC3E}">
        <p14:creationId xmlns:p14="http://schemas.microsoft.com/office/powerpoint/2010/main" val="80891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211428"/>
          </a:xfrm>
        </p:spPr>
        <p:txBody>
          <a:bodyPr>
            <a:normAutofit fontScale="90000"/>
          </a:bodyPr>
          <a:lstStyle/>
          <a:p>
            <a:endParaRPr lang="he-IL" dirty="0"/>
          </a:p>
        </p:txBody>
      </p:sp>
      <p:sp>
        <p:nvSpPr>
          <p:cNvPr id="3" name="מציין מיקום תוכן 2"/>
          <p:cNvSpPr>
            <a:spLocks noGrp="1"/>
          </p:cNvSpPr>
          <p:nvPr>
            <p:ph idx="1"/>
          </p:nvPr>
        </p:nvSpPr>
        <p:spPr>
          <a:xfrm>
            <a:off x="605307" y="824249"/>
            <a:ext cx="10689465" cy="5885644"/>
          </a:xfrm>
        </p:spPr>
        <p:txBody>
          <a:bodyPr>
            <a:normAutofit fontScale="92500" lnSpcReduction="10000"/>
          </a:bodyPr>
          <a:lstStyle/>
          <a:p>
            <a:r>
              <a:rPr lang="he-IL" b="1" dirty="0" smtClean="0"/>
              <a:t>4</a:t>
            </a:r>
            <a:r>
              <a:rPr lang="he-IL" dirty="0"/>
              <a:t> </a:t>
            </a:r>
            <a:r>
              <a:rPr lang="he-IL" dirty="0" smtClean="0"/>
              <a:t>.</a:t>
            </a:r>
            <a:r>
              <a:rPr lang="he-IL" dirty="0"/>
              <a:t>   </a:t>
            </a:r>
            <a:r>
              <a:rPr lang="he-IL" dirty="0" smtClean="0"/>
              <a:t>       </a:t>
            </a:r>
            <a:r>
              <a:rPr lang="he-IL" b="1" dirty="0" smtClean="0">
                <a:solidFill>
                  <a:srgbClr val="FF0000"/>
                </a:solidFill>
              </a:rPr>
              <a:t>כבש </a:t>
            </a:r>
            <a:r>
              <a:rPr lang="he-IL" b="1" dirty="0">
                <a:solidFill>
                  <a:srgbClr val="FF0000"/>
                </a:solidFill>
              </a:rPr>
              <a:t>(רמפה) / מדרגות</a:t>
            </a:r>
            <a:r>
              <a:rPr lang="he-IL" b="1" dirty="0"/>
              <a:t> </a:t>
            </a:r>
            <a:r>
              <a:rPr lang="he-IL" dirty="0"/>
              <a:t/>
            </a:r>
            <a:br>
              <a:rPr lang="he-IL" dirty="0"/>
            </a:br>
            <a:r>
              <a:rPr lang="he-IL" sz="2600" b="1" dirty="0"/>
              <a:t>כאשר אין ברירה ונדרש לגשר עלפני הפרשי גובה חשוב ביותר להקפיד על הגדרות הביצוע </a:t>
            </a:r>
            <a:r>
              <a:rPr lang="he-IL" sz="2600" b="1" dirty="0" err="1"/>
              <a:t>בת.י</a:t>
            </a:r>
            <a:r>
              <a:rPr lang="he-IL" sz="2600" b="1" dirty="0"/>
              <a:t>. כך לדוגמא: קריטי שיותקנו מאחזי יד, קריטי שלפני המדרגה העליונה יהיו משטחי אזהרה שישמשו כהתראה לאנשים עם לקויות ראייה ועיוורים על הימצאותם של מדרגות. לעניין הכבש / רמפה - גם כאן הקפדה על המידות והפרטים חשובה ביותר - החל מלעשות כל מאמץ למתן את השיפוע ככל שניתן כאשר זווית השיפוע המקסימאלית הינה 8% ודרך חשיבות מאחזי היד והחומר ממנו עשוי הכבש.</a:t>
            </a:r>
          </a:p>
          <a:p>
            <a:r>
              <a:rPr lang="he-IL" sz="2600" b="1" dirty="0"/>
              <a:t>5.           </a:t>
            </a:r>
            <a:r>
              <a:rPr lang="he-IL" sz="2600" b="1" dirty="0">
                <a:solidFill>
                  <a:srgbClr val="FF0000"/>
                </a:solidFill>
              </a:rPr>
              <a:t> דלת הכניסה לבניין</a:t>
            </a:r>
            <a:r>
              <a:rPr lang="he-IL" sz="2600" b="1" dirty="0"/>
              <a:t/>
            </a:r>
            <a:br>
              <a:rPr lang="he-IL" sz="2600" b="1" dirty="0"/>
            </a:br>
            <a:r>
              <a:rPr lang="he-IL" sz="2600" b="1" dirty="0"/>
              <a:t>באופן עקרוני יש לפעול לכך שכולם יכנסו מהכניסה הראשית ולכן יש לפעול שכניסה זו תהיה נוחה ונגישה ללא סף או מדרגה בדלת, דלת רחבה, לוודא שניתן לפתוח את הדלת בקלות. במידה וזו דלת מזכוכית נפעל למדבקות שימנעו התקלות בדלת ללקויי ראייה ועוד.</a:t>
            </a:r>
          </a:p>
          <a:p>
            <a:r>
              <a:rPr lang="he-IL" sz="2600" b="1" dirty="0"/>
              <a:t>6.            </a:t>
            </a:r>
            <a:r>
              <a:rPr lang="he-IL" sz="2600" b="1" dirty="0">
                <a:solidFill>
                  <a:srgbClr val="FF0000"/>
                </a:solidFill>
              </a:rPr>
              <a:t>מסדרונות בתוך הבניין</a:t>
            </a:r>
            <a:br>
              <a:rPr lang="he-IL" sz="2600" b="1" dirty="0">
                <a:solidFill>
                  <a:srgbClr val="FF0000"/>
                </a:solidFill>
              </a:rPr>
            </a:br>
            <a:r>
              <a:rPr lang="he-IL" sz="2600" b="1" dirty="0"/>
              <a:t>על המסדרונות להיות מספיק רחבים, ללא מכשולים, מוארים בתאורה טובה אך שאינה מסנוורת.</a:t>
            </a:r>
          </a:p>
          <a:p>
            <a:endParaRPr lang="he-IL" dirty="0"/>
          </a:p>
        </p:txBody>
      </p:sp>
    </p:spTree>
    <p:extLst>
      <p:ext uri="{BB962C8B-B14F-4D97-AF65-F5344CB8AC3E}">
        <p14:creationId xmlns:p14="http://schemas.microsoft.com/office/powerpoint/2010/main" val="341289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72792"/>
          </a:xfrm>
        </p:spPr>
        <p:txBody>
          <a:bodyPr>
            <a:normAutofit fontScale="90000"/>
          </a:bodyPr>
          <a:lstStyle/>
          <a:p>
            <a:endParaRPr lang="he-IL" dirty="0"/>
          </a:p>
        </p:txBody>
      </p:sp>
      <p:sp>
        <p:nvSpPr>
          <p:cNvPr id="3" name="מציין מיקום תוכן 2"/>
          <p:cNvSpPr>
            <a:spLocks noGrp="1"/>
          </p:cNvSpPr>
          <p:nvPr>
            <p:ph idx="1"/>
          </p:nvPr>
        </p:nvSpPr>
        <p:spPr>
          <a:xfrm>
            <a:off x="489397" y="746975"/>
            <a:ext cx="10509161" cy="5723545"/>
          </a:xfrm>
        </p:spPr>
        <p:txBody>
          <a:bodyPr>
            <a:normAutofit fontScale="92500"/>
          </a:bodyPr>
          <a:lstStyle/>
          <a:p>
            <a:r>
              <a:rPr lang="he-IL" dirty="0"/>
              <a:t>7.           </a:t>
            </a:r>
            <a:r>
              <a:rPr lang="he-IL" dirty="0">
                <a:solidFill>
                  <a:srgbClr val="FF0000"/>
                </a:solidFill>
              </a:rPr>
              <a:t> </a:t>
            </a:r>
            <a:r>
              <a:rPr lang="he-IL" b="1" dirty="0">
                <a:solidFill>
                  <a:srgbClr val="FF0000"/>
                </a:solidFill>
              </a:rPr>
              <a:t>מעלית / מעלון</a:t>
            </a:r>
            <a:r>
              <a:rPr lang="he-IL" dirty="0"/>
              <a:t/>
            </a:r>
            <a:br>
              <a:rPr lang="he-IL" dirty="0"/>
            </a:br>
            <a:r>
              <a:rPr lang="he-IL" b="1" dirty="0"/>
              <a:t>בכל מקום בו יש מפלסים או קומות נדרש פתרון נגישות אנכי לטובת אנשים עם מוגבלות בניידות כולל </a:t>
            </a:r>
            <a:r>
              <a:rPr lang="he-IL" b="1" dirty="0" err="1"/>
              <a:t>מוגבלי</a:t>
            </a:r>
            <a:r>
              <a:rPr lang="he-IL" b="1" dirty="0"/>
              <a:t> הליכה. על אלה להיות מותאמים לסוגים השונים של המוגבלויות  וסוגי כסאות הגלגלים השונים ויש לפעול לפי התקנות </a:t>
            </a:r>
            <a:r>
              <a:rPr lang="he-IL" b="1" dirty="0" err="1"/>
              <a:t>והת.י</a:t>
            </a:r>
            <a:r>
              <a:rPr lang="he-IL" b="1" dirty="0"/>
              <a:t>. למעליות בהתאם לגודל הבניין, ייעודו ומספר הקומות. ע המעליות להיות מותאמות גם לעיוורים ולקויי ראייה.</a:t>
            </a:r>
          </a:p>
          <a:p>
            <a:r>
              <a:rPr lang="he-IL" dirty="0"/>
              <a:t>8.          </a:t>
            </a:r>
            <a:r>
              <a:rPr lang="he-IL" dirty="0">
                <a:solidFill>
                  <a:srgbClr val="FF0000"/>
                </a:solidFill>
              </a:rPr>
              <a:t>  </a:t>
            </a:r>
            <a:r>
              <a:rPr lang="he-IL" b="1" dirty="0">
                <a:solidFill>
                  <a:srgbClr val="FF0000"/>
                </a:solidFill>
              </a:rPr>
              <a:t>שרותי נכים</a:t>
            </a:r>
            <a:r>
              <a:rPr lang="he-IL" dirty="0">
                <a:solidFill>
                  <a:srgbClr val="FF0000"/>
                </a:solidFill>
              </a:rPr>
              <a:t/>
            </a:r>
            <a:br>
              <a:rPr lang="he-IL" dirty="0">
                <a:solidFill>
                  <a:srgbClr val="FF0000"/>
                </a:solidFill>
              </a:rPr>
            </a:br>
            <a:r>
              <a:rPr lang="he-IL" b="1" dirty="0"/>
              <a:t>שירותים בכלל הינם מרכיב חשוב בכל מקום, שרותי נכים הינם קריטיים לאנשים עם מוגבלות. חשוב ביותר לוודא שיש שילוט הכוונה ברור ונוח למציאת שרותי הנכים. חשוב ביותר להקפיד לבצע ולהתקין את שרותי הנכים בדיור מוחלט להגדרות </a:t>
            </a:r>
            <a:r>
              <a:rPr lang="he-IL" b="1" dirty="0" err="1"/>
              <a:t>בת.י</a:t>
            </a:r>
            <a:r>
              <a:rPr lang="he-IL" b="1" dirty="0"/>
              <a:t>. לעניין זה. כך לדוגמא חשוב ביותר שהדלת תיפתח החוצה, גובה המאחזים </a:t>
            </a:r>
            <a:r>
              <a:rPr lang="he-IL" b="1" dirty="0" err="1"/>
              <a:t>המדוייק</a:t>
            </a:r>
            <a:r>
              <a:rPr lang="he-IL" b="1" dirty="0"/>
              <a:t> גם הוא חשוב ביותר, מיקום האסלה ועוד.</a:t>
            </a:r>
          </a:p>
          <a:p>
            <a:r>
              <a:rPr lang="he-IL" dirty="0"/>
              <a:t>9.           </a:t>
            </a:r>
            <a:r>
              <a:rPr lang="he-IL" dirty="0">
                <a:solidFill>
                  <a:srgbClr val="FF0000"/>
                </a:solidFill>
              </a:rPr>
              <a:t> </a:t>
            </a:r>
            <a:r>
              <a:rPr lang="he-IL" b="1" dirty="0">
                <a:solidFill>
                  <a:srgbClr val="FF0000"/>
                </a:solidFill>
              </a:rPr>
              <a:t>שילוט</a:t>
            </a:r>
            <a:r>
              <a:rPr lang="he-IL" dirty="0">
                <a:solidFill>
                  <a:srgbClr val="FF0000"/>
                </a:solidFill>
              </a:rPr>
              <a:t/>
            </a:r>
            <a:br>
              <a:rPr lang="he-IL" dirty="0">
                <a:solidFill>
                  <a:srgbClr val="FF0000"/>
                </a:solidFill>
              </a:rPr>
            </a:br>
            <a:r>
              <a:rPr lang="he-IL" b="1" dirty="0" err="1"/>
              <a:t>שילוט</a:t>
            </a:r>
            <a:r>
              <a:rPr lang="he-IL" b="1" dirty="0"/>
              <a:t> באופן כללי מתחלק לשלושה סוגים: הכוונה, אזהרה וזיהוי. לדוגמא הכוונה </a:t>
            </a:r>
            <a:r>
              <a:rPr lang="he-IL" b="1" dirty="0" err="1"/>
              <a:t>לשרותי</a:t>
            </a:r>
            <a:r>
              <a:rPr lang="he-IL" b="1" dirty="0"/>
              <a:t> נכים, התראה בפני מכשול וזיהוי עמדת שרות נגישה. שילוט טוב משפר מהותית את הנוחות, ההתמצאות, הנגישות.</a:t>
            </a:r>
          </a:p>
          <a:p>
            <a:endParaRPr lang="he-IL" dirty="0"/>
          </a:p>
        </p:txBody>
      </p:sp>
    </p:spTree>
    <p:extLst>
      <p:ext uri="{BB962C8B-B14F-4D97-AF65-F5344CB8AC3E}">
        <p14:creationId xmlns:p14="http://schemas.microsoft.com/office/powerpoint/2010/main" val="143480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08397"/>
          </a:xfrm>
        </p:spPr>
        <p:txBody>
          <a:bodyPr>
            <a:normAutofit fontScale="90000"/>
          </a:bodyPr>
          <a:lstStyle/>
          <a:p>
            <a:endParaRPr lang="he-IL" dirty="0"/>
          </a:p>
        </p:txBody>
      </p:sp>
      <p:sp>
        <p:nvSpPr>
          <p:cNvPr id="3" name="מציין מיקום תוכן 2"/>
          <p:cNvSpPr>
            <a:spLocks noGrp="1"/>
          </p:cNvSpPr>
          <p:nvPr>
            <p:ph idx="1"/>
          </p:nvPr>
        </p:nvSpPr>
        <p:spPr>
          <a:xfrm>
            <a:off x="540913" y="656823"/>
            <a:ext cx="10419007" cy="5924281"/>
          </a:xfrm>
        </p:spPr>
        <p:txBody>
          <a:bodyPr>
            <a:normAutofit/>
          </a:bodyPr>
          <a:lstStyle/>
          <a:p>
            <a:r>
              <a:rPr lang="he-IL" dirty="0"/>
              <a:t>10</a:t>
            </a:r>
            <a:r>
              <a:rPr lang="he-IL" sz="2800" b="1" dirty="0"/>
              <a:t>.       </a:t>
            </a:r>
            <a:r>
              <a:rPr lang="he-IL" sz="2800" b="1" dirty="0">
                <a:solidFill>
                  <a:srgbClr val="FF0000"/>
                </a:solidFill>
              </a:rPr>
              <a:t> ריצוף</a:t>
            </a:r>
            <a:br>
              <a:rPr lang="he-IL" sz="2800" b="1" dirty="0">
                <a:solidFill>
                  <a:srgbClr val="FF0000"/>
                </a:solidFill>
              </a:rPr>
            </a:br>
            <a:r>
              <a:rPr lang="he-IL" sz="2800" b="1" dirty="0"/>
              <a:t>לריצוף יש חשיבות רבה, ריצוף מחוספס מדי מאוד לא נוח לאנשים עם עגלות </a:t>
            </a:r>
            <a:r>
              <a:rPr lang="he-IL" sz="2800" b="1" dirty="0" err="1"/>
              <a:t>ומוגבלי</a:t>
            </a:r>
            <a:r>
              <a:rPr lang="he-IL" sz="2800" b="1" dirty="0"/>
              <a:t> הליכה, ריצוף חלק מידי - מסוכן, ועוד. בחירת ריצוף נכונה יכולה להיות נגישה, עיצובית ואף יכולה לסייע  בהתמצאות, הכוונה והתראה.</a:t>
            </a:r>
          </a:p>
          <a:p>
            <a:r>
              <a:rPr lang="he-IL" sz="2800" b="1" dirty="0"/>
              <a:t>11.        </a:t>
            </a:r>
            <a:r>
              <a:rPr lang="he-IL" sz="2800" b="1" dirty="0">
                <a:solidFill>
                  <a:srgbClr val="FF0000"/>
                </a:solidFill>
              </a:rPr>
              <a:t>תאורה</a:t>
            </a:r>
            <a:r>
              <a:rPr lang="he-IL" sz="2800" b="1" dirty="0"/>
              <a:t/>
            </a:r>
            <a:br>
              <a:rPr lang="he-IL" sz="2800" b="1" dirty="0"/>
            </a:br>
            <a:r>
              <a:rPr lang="he-IL" sz="2800" b="1" dirty="0"/>
              <a:t>חשוב לייצר תאורה טובה כזו שאינה מסנוורת. נושא התאורה חשוב למוגבלויות חושיות. תכנון תאורה נבון יכול לסייע בהכוונה ובהתמצאות.</a:t>
            </a:r>
          </a:p>
          <a:p>
            <a:r>
              <a:rPr lang="he-IL" sz="2800" b="1" dirty="0"/>
              <a:t>12.       </a:t>
            </a:r>
            <a:r>
              <a:rPr lang="he-IL" sz="2800" b="1" dirty="0">
                <a:solidFill>
                  <a:srgbClr val="FF0000"/>
                </a:solidFill>
              </a:rPr>
              <a:t> מכשולים</a:t>
            </a:r>
            <a:br>
              <a:rPr lang="he-IL" sz="2800" b="1" dirty="0">
                <a:solidFill>
                  <a:srgbClr val="FF0000"/>
                </a:solidFill>
              </a:rPr>
            </a:br>
            <a:r>
              <a:rPr lang="he-IL" sz="2800" b="1" dirty="0"/>
              <a:t>חשוב לוודא שבכל דרכי הגישה אין סכנות ומכשולים, הן על הקרקע, הן מהצדדים ומלמעלה . זה נכון הן מחוץ לבניין והן בתוך לבניין</a:t>
            </a:r>
          </a:p>
          <a:p>
            <a:endParaRPr lang="he-IL" dirty="0"/>
          </a:p>
        </p:txBody>
      </p:sp>
    </p:spTree>
    <p:extLst>
      <p:ext uri="{BB962C8B-B14F-4D97-AF65-F5344CB8AC3E}">
        <p14:creationId xmlns:p14="http://schemas.microsoft.com/office/powerpoint/2010/main" val="339898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275823"/>
          </a:xfrm>
        </p:spPr>
        <p:txBody>
          <a:bodyPr>
            <a:normAutofit fontScale="90000"/>
          </a:bodyPr>
          <a:lstStyle/>
          <a:p>
            <a:endParaRPr lang="he-IL" dirty="0"/>
          </a:p>
        </p:txBody>
      </p:sp>
      <p:sp>
        <p:nvSpPr>
          <p:cNvPr id="3" name="מציין מיקום תוכן 2"/>
          <p:cNvSpPr>
            <a:spLocks noGrp="1"/>
          </p:cNvSpPr>
          <p:nvPr>
            <p:ph idx="1"/>
          </p:nvPr>
        </p:nvSpPr>
        <p:spPr>
          <a:xfrm>
            <a:off x="579549" y="875763"/>
            <a:ext cx="10470523" cy="5731099"/>
          </a:xfrm>
        </p:spPr>
        <p:txBody>
          <a:bodyPr>
            <a:normAutofit fontScale="92500"/>
          </a:bodyPr>
          <a:lstStyle/>
          <a:p>
            <a:r>
              <a:rPr lang="he-IL" dirty="0"/>
              <a:t>13</a:t>
            </a:r>
            <a:r>
              <a:rPr lang="he-IL" sz="2800" b="1" dirty="0"/>
              <a:t>.        נגישות במצב חרום</a:t>
            </a:r>
          </a:p>
          <a:p>
            <a:r>
              <a:rPr lang="he-IL" sz="2800" b="1" dirty="0"/>
              <a:t>גם נושא חשוב זה מוגדר בתקנות </a:t>
            </a:r>
            <a:r>
              <a:rPr lang="he-IL" sz="2800" b="1" dirty="0" err="1"/>
              <a:t>ובת.י</a:t>
            </a:r>
            <a:r>
              <a:rPr lang="he-IL" sz="2800" b="1" dirty="0"/>
              <a:t>. החל מאמצעים שיאפשרו לכולם לדווח על מצב חרום, דרך אמצעים שיאפשרו לדעת על מצב חרום (לדוגמא תחליף לאזעקה לטובת  חרשים) ואזור ביטחון והמתנה נגיש לכוחות החילוץ.</a:t>
            </a:r>
          </a:p>
          <a:p>
            <a:endParaRPr lang="he-IL" sz="2800" b="1" dirty="0"/>
          </a:p>
          <a:p>
            <a:r>
              <a:rPr lang="he-IL" sz="2800" b="1" dirty="0"/>
              <a:t>14.        ריהוט</a:t>
            </a:r>
          </a:p>
          <a:p>
            <a:r>
              <a:rPr lang="he-IL" sz="2800" b="1" dirty="0"/>
              <a:t>מהו </a:t>
            </a:r>
            <a:r>
              <a:rPr lang="he-IL" sz="2800" b="1" dirty="0" err="1"/>
              <a:t>כסא</a:t>
            </a:r>
            <a:r>
              <a:rPr lang="he-IL" sz="2800" b="1" dirty="0"/>
              <a:t> נגיש, ספסל נגיש, שולחן נגיש, דלפק נגיש - לכל אלה ישנם הגדרות המפרטות מידות מדויקות שתאפשרנה גם לריהוט הפנים להיות נגיש ושימושי לכולם. לדוגמא - על גובה מושב </a:t>
            </a:r>
            <a:r>
              <a:rPr lang="he-IL" sz="2800" b="1" dirty="0" err="1"/>
              <a:t>כסא</a:t>
            </a:r>
            <a:r>
              <a:rPr lang="he-IL" sz="2800" b="1" dirty="0"/>
              <a:t> להיות בין 45-50 ס"מ ועם מאחזי יד לטובת </a:t>
            </a:r>
            <a:r>
              <a:rPr lang="he-IL" sz="2800" b="1" dirty="0" err="1"/>
              <a:t>מוגבלי</a:t>
            </a:r>
            <a:r>
              <a:rPr lang="he-IL" sz="2800" b="1" dirty="0"/>
              <a:t> הליכה. על שולחן נגיש להיות מונמך ומותאם בצורה כזו שניתן עם </a:t>
            </a:r>
            <a:r>
              <a:rPr lang="he-IL" sz="2800" b="1" dirty="0" err="1"/>
              <a:t>כסא</a:t>
            </a:r>
            <a:r>
              <a:rPr lang="he-IL" sz="2800" b="1" dirty="0"/>
              <a:t> גלגלים להיכנס מתחת לשולחן.</a:t>
            </a:r>
          </a:p>
        </p:txBody>
      </p:sp>
    </p:spTree>
    <p:extLst>
      <p:ext uri="{BB962C8B-B14F-4D97-AF65-F5344CB8AC3E}">
        <p14:creationId xmlns:p14="http://schemas.microsoft.com/office/powerpoint/2010/main" val="22821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997039"/>
          </a:xfrm>
        </p:spPr>
        <p:txBody>
          <a:bodyPr/>
          <a:lstStyle/>
          <a:p>
            <a:pPr algn="ctr"/>
            <a:r>
              <a:rPr lang="he-IL" b="1" dirty="0"/>
              <a:t>תקנות בטיחות בעבודות בנייה</a:t>
            </a:r>
            <a:endParaRPr lang="he-IL" dirty="0"/>
          </a:p>
        </p:txBody>
      </p:sp>
      <p:sp>
        <p:nvSpPr>
          <p:cNvPr id="3" name="מציין מיקום תוכן 2"/>
          <p:cNvSpPr>
            <a:spLocks noGrp="1"/>
          </p:cNvSpPr>
          <p:nvPr>
            <p:ph idx="1"/>
          </p:nvPr>
        </p:nvSpPr>
        <p:spPr>
          <a:xfrm>
            <a:off x="566670" y="1944709"/>
            <a:ext cx="10225826" cy="5092481"/>
          </a:xfrm>
        </p:spPr>
        <p:txBody>
          <a:bodyPr>
            <a:normAutofit/>
          </a:bodyPr>
          <a:lstStyle/>
          <a:p>
            <a:r>
              <a:rPr lang="he-IL" sz="3600" b="1" dirty="0"/>
              <a:t>כיוון שפקודת הבטיחות מגדירה רק את מה צריך לעשות, יש לתרגם את ה"מה" ל"איך". לשם כך הותקנו תקנות בטיחות בעבודות בנייה.</a:t>
            </a:r>
            <a:br>
              <a:rPr lang="he-IL" sz="3600" b="1" dirty="0"/>
            </a:br>
            <a:r>
              <a:rPr lang="he-IL" sz="3600" b="1" dirty="0"/>
              <a:t>סמכותו של השר להתקינן מעוגנות בתקנה 173 </a:t>
            </a:r>
            <a:r>
              <a:rPr lang="he-IL" sz="3600" b="1" dirty="0" smtClean="0"/>
              <a:t>של </a:t>
            </a:r>
            <a:r>
              <a:rPr lang="he-IL" sz="3600" b="1" dirty="0"/>
              <a:t>פקודת הבטיחות בעבודה כדלהלן</a:t>
            </a:r>
            <a:r>
              <a:rPr lang="he-IL" sz="3600" b="1" dirty="0" smtClean="0"/>
              <a:t>:</a:t>
            </a:r>
          </a:p>
          <a:p>
            <a:endParaRPr lang="he-IL" sz="3200" b="1" dirty="0"/>
          </a:p>
        </p:txBody>
      </p:sp>
    </p:spTree>
    <p:extLst>
      <p:ext uri="{BB962C8B-B14F-4D97-AF65-F5344CB8AC3E}">
        <p14:creationId xmlns:p14="http://schemas.microsoft.com/office/powerpoint/2010/main" val="14334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700825"/>
          </a:xfrm>
        </p:spPr>
        <p:txBody>
          <a:bodyPr/>
          <a:lstStyle/>
          <a:p>
            <a:pPr algn="ctr"/>
            <a:r>
              <a:rPr lang="he-IL" dirty="0"/>
              <a:t> </a:t>
            </a:r>
            <a:r>
              <a:rPr lang="he-IL" b="1" u="sng" dirty="0"/>
              <a:t>נגישות פיזית- סביבה</a:t>
            </a:r>
            <a:r>
              <a:rPr lang="he-IL" b="1" dirty="0"/>
              <a:t> </a:t>
            </a:r>
            <a:endParaRPr lang="he-IL" b="1" dirty="0"/>
          </a:p>
        </p:txBody>
      </p:sp>
      <p:sp>
        <p:nvSpPr>
          <p:cNvPr id="3" name="מציין מיקום תוכן 2"/>
          <p:cNvSpPr>
            <a:spLocks noGrp="1"/>
          </p:cNvSpPr>
          <p:nvPr>
            <p:ph idx="1"/>
          </p:nvPr>
        </p:nvSpPr>
        <p:spPr>
          <a:xfrm>
            <a:off x="605307" y="1184857"/>
            <a:ext cx="10045521" cy="5434884"/>
          </a:xfrm>
        </p:spPr>
        <p:txBody>
          <a:bodyPr/>
          <a:lstStyle/>
          <a:p>
            <a:r>
              <a:rPr lang="he-IL" sz="2800" b="1" dirty="0"/>
              <a:t>פרק זה מתייחס על 'קצה המזלג' </a:t>
            </a:r>
            <a:r>
              <a:rPr lang="he-IL" sz="2800" b="1" dirty="0" err="1"/>
              <a:t>להנגשת</a:t>
            </a:r>
            <a:r>
              <a:rPr lang="he-IL" sz="2800" b="1" dirty="0"/>
              <a:t> מקומות מהסוגים הבאים:</a:t>
            </a:r>
          </a:p>
          <a:p>
            <a:r>
              <a:rPr lang="he-IL" sz="2800" b="1" dirty="0"/>
              <a:t>1.            פארקים - לעניין פארקים מוגדר בתקנות כיצד לסמן חניות נכים בטבע, כיצד ליצור דרכי גישה למוקדי העניין השונים בהתאם לסוג המקום, כיצד לייצר שביל נגיש בטבע,  כיצד </a:t>
            </a:r>
            <a:r>
              <a:rPr lang="he-IL" sz="2800" b="1" dirty="0" err="1"/>
              <a:t>להנגיש</a:t>
            </a:r>
            <a:r>
              <a:rPr lang="he-IL" sz="2800" b="1" dirty="0"/>
              <a:t> פינת פיקניק נגישה ועוד.</a:t>
            </a:r>
          </a:p>
          <a:p>
            <a:r>
              <a:rPr lang="he-IL" sz="2800" b="1" dirty="0"/>
              <a:t>2.            גני שעשועים - כיום ניתן לתכנן גן שעשועים שיהיה נגיש  להורה עם מוגבלות ו/או לילד עם מוגבלות - החל מנגישות דרכי הגישה, ספסלי הישיבה ועד נגישות מתקני המשחקים.</a:t>
            </a:r>
          </a:p>
          <a:p>
            <a:endParaRPr lang="he-IL" dirty="0"/>
          </a:p>
        </p:txBody>
      </p:sp>
    </p:spTree>
    <p:extLst>
      <p:ext uri="{BB962C8B-B14F-4D97-AF65-F5344CB8AC3E}">
        <p14:creationId xmlns:p14="http://schemas.microsoft.com/office/powerpoint/2010/main" val="80779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82639"/>
          </a:xfrm>
        </p:spPr>
        <p:txBody>
          <a:bodyPr>
            <a:normAutofit fontScale="90000"/>
          </a:bodyPr>
          <a:lstStyle/>
          <a:p>
            <a:endParaRPr lang="he-IL" dirty="0"/>
          </a:p>
        </p:txBody>
      </p:sp>
      <p:sp>
        <p:nvSpPr>
          <p:cNvPr id="3" name="מציין מיקום תוכן 2"/>
          <p:cNvSpPr>
            <a:spLocks noGrp="1"/>
          </p:cNvSpPr>
          <p:nvPr>
            <p:ph idx="1"/>
          </p:nvPr>
        </p:nvSpPr>
        <p:spPr>
          <a:xfrm>
            <a:off x="931399" y="699531"/>
            <a:ext cx="10350493" cy="6036120"/>
          </a:xfrm>
        </p:spPr>
        <p:txBody>
          <a:bodyPr>
            <a:normAutofit fontScale="92500" lnSpcReduction="20000"/>
          </a:bodyPr>
          <a:lstStyle/>
          <a:p>
            <a:r>
              <a:rPr lang="he-IL" dirty="0"/>
              <a:t>3</a:t>
            </a:r>
            <a:r>
              <a:rPr lang="he-IL" sz="2800" b="1" dirty="0"/>
              <a:t>.            </a:t>
            </a:r>
            <a:r>
              <a:rPr lang="he-IL" sz="2800" b="1" u="sng" dirty="0">
                <a:solidFill>
                  <a:srgbClr val="FF0000"/>
                </a:solidFill>
              </a:rPr>
              <a:t>בריכות שחייה </a:t>
            </a:r>
            <a:r>
              <a:rPr lang="he-IL" sz="2800" b="1" u="sng" dirty="0"/>
              <a:t>- </a:t>
            </a:r>
            <a:r>
              <a:rPr lang="he-IL" sz="2800" b="1" dirty="0"/>
              <a:t>כאן מדובר על הנגשה החל מחניות הנכים, דרכי הגישה, מלתחות וחדרי הלבשה, הבריכה ועוד. בכל בריכה חייב להיות מתקן הרמה לכניסה ויציאה מהמים.</a:t>
            </a:r>
          </a:p>
          <a:p>
            <a:r>
              <a:rPr lang="he-IL" sz="2800" b="1" dirty="0"/>
              <a:t>4.            </a:t>
            </a:r>
            <a:r>
              <a:rPr lang="he-IL" sz="2800" b="1" dirty="0">
                <a:solidFill>
                  <a:srgbClr val="FF0000"/>
                </a:solidFill>
              </a:rPr>
              <a:t>חופי רחצה </a:t>
            </a:r>
            <a:r>
              <a:rPr lang="he-IL" sz="2800" b="1" dirty="0"/>
              <a:t>- עבר לחניות נכים ודרכי גישה, חוף רחצה נגיש חייב לכלול דרך גישה עד קו המים, סככת צל נגישה, אמצעי לכניסה למים, </a:t>
            </a:r>
            <a:r>
              <a:rPr lang="he-IL" sz="2800" b="1" dirty="0" err="1"/>
              <a:t>לשרותים</a:t>
            </a:r>
            <a:r>
              <a:rPr lang="he-IL" sz="2800" b="1" dirty="0"/>
              <a:t> ולמלתחות נגישות.</a:t>
            </a:r>
          </a:p>
          <a:p>
            <a:r>
              <a:rPr lang="he-IL" sz="2800" b="1" dirty="0"/>
              <a:t>5.           </a:t>
            </a:r>
            <a:r>
              <a:rPr lang="he-IL" sz="2800" b="1" dirty="0">
                <a:solidFill>
                  <a:srgbClr val="FF0000"/>
                </a:solidFill>
              </a:rPr>
              <a:t> </a:t>
            </a:r>
            <a:r>
              <a:rPr lang="he-IL" sz="2800" b="1" u="sng" dirty="0">
                <a:solidFill>
                  <a:srgbClr val="FF0000"/>
                </a:solidFill>
              </a:rPr>
              <a:t>מתקני ספורט </a:t>
            </a:r>
            <a:r>
              <a:rPr lang="he-IL" sz="2800" b="1" u="sng" dirty="0"/>
              <a:t>- </a:t>
            </a:r>
            <a:r>
              <a:rPr lang="he-IL" sz="2800" b="1" dirty="0"/>
              <a:t>מתקני ספורט נדרשים להיות נגישים הן לספורטאים עם מוגבלויות והן לצופים עם מוגבלות. כך לדוגמא נדרש שיהיו חדרי הלבשה ומלתחות נגישות לספורטאים ומקומות ישיבה נגישים כך שגם כשהקהל עומד, המגרש לא יוסתר בפני הצופים עם המוגבלות היושבים במקומות נגישים.</a:t>
            </a:r>
          </a:p>
          <a:p>
            <a:r>
              <a:rPr lang="he-IL" sz="2800" b="1" dirty="0"/>
              <a:t>6.           </a:t>
            </a:r>
            <a:r>
              <a:rPr lang="he-IL" sz="2800" b="1" dirty="0">
                <a:solidFill>
                  <a:srgbClr val="FF0000"/>
                </a:solidFill>
              </a:rPr>
              <a:t> בתי עלמין </a:t>
            </a:r>
            <a:r>
              <a:rPr lang="he-IL" sz="2800" b="1" dirty="0"/>
              <a:t>- בית עלמין נגיש יאפשר למבקרים בו להחנות רכבם ולהגיע לכל חלקה במתחם. בנוסף יהיו שרותי נכים, ספסלי ישיבה נגישים ושילוט הכוונה נוח.</a:t>
            </a:r>
          </a:p>
          <a:p>
            <a:r>
              <a:rPr lang="he-IL" sz="2800" b="1" dirty="0"/>
              <a:t>7.           </a:t>
            </a:r>
            <a:r>
              <a:rPr lang="he-IL" sz="2800" b="1" dirty="0">
                <a:solidFill>
                  <a:srgbClr val="FF0000"/>
                </a:solidFill>
              </a:rPr>
              <a:t> </a:t>
            </a:r>
            <a:r>
              <a:rPr lang="he-IL" sz="2800" b="1" u="sng" dirty="0">
                <a:solidFill>
                  <a:srgbClr val="FF0000"/>
                </a:solidFill>
              </a:rPr>
              <a:t>ועוד</a:t>
            </a:r>
            <a:r>
              <a:rPr lang="he-IL" sz="2800" b="1" dirty="0"/>
              <a:t>.</a:t>
            </a:r>
          </a:p>
          <a:p>
            <a:endParaRPr lang="he-IL" dirty="0"/>
          </a:p>
        </p:txBody>
      </p:sp>
    </p:spTree>
    <p:extLst>
      <p:ext uri="{BB962C8B-B14F-4D97-AF65-F5344CB8AC3E}">
        <p14:creationId xmlns:p14="http://schemas.microsoft.com/office/powerpoint/2010/main" val="155763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906887"/>
          </a:xfrm>
        </p:spPr>
        <p:txBody>
          <a:bodyPr/>
          <a:lstStyle/>
          <a:p>
            <a:pPr algn="ctr"/>
            <a:r>
              <a:rPr lang="he-IL" b="1" dirty="0"/>
              <a:t>נגישות פיזית - תשתיות </a:t>
            </a:r>
          </a:p>
        </p:txBody>
      </p:sp>
      <p:sp>
        <p:nvSpPr>
          <p:cNvPr id="3" name="מציין מיקום תוכן 2"/>
          <p:cNvSpPr>
            <a:spLocks noGrp="1"/>
          </p:cNvSpPr>
          <p:nvPr>
            <p:ph idx="1"/>
          </p:nvPr>
        </p:nvSpPr>
        <p:spPr>
          <a:xfrm>
            <a:off x="841248" y="1287887"/>
            <a:ext cx="9372600" cy="5182633"/>
          </a:xfrm>
        </p:spPr>
        <p:txBody>
          <a:bodyPr>
            <a:normAutofit fontScale="62500" lnSpcReduction="20000"/>
          </a:bodyPr>
          <a:lstStyle/>
          <a:p>
            <a:r>
              <a:rPr lang="he-IL" sz="4000" b="1" dirty="0" smtClean="0"/>
              <a:t>פרק </a:t>
            </a:r>
            <a:r>
              <a:rPr lang="he-IL" sz="4000" b="1" dirty="0"/>
              <a:t>זה מתייחס </a:t>
            </a:r>
            <a:r>
              <a:rPr lang="he-IL" sz="4000" b="1" dirty="0" err="1"/>
              <a:t>להנגשת</a:t>
            </a:r>
            <a:r>
              <a:rPr lang="he-IL" sz="4000" b="1" dirty="0"/>
              <a:t> מקומות מהסוגים הבאים:</a:t>
            </a:r>
          </a:p>
          <a:p>
            <a:endParaRPr lang="he-IL" sz="4000" b="1" dirty="0"/>
          </a:p>
          <a:p>
            <a:r>
              <a:rPr lang="he-IL" sz="4000" b="1" dirty="0"/>
              <a:t>1.            מדרכות ומעברי חצייה,</a:t>
            </a:r>
          </a:p>
          <a:p>
            <a:endParaRPr lang="he-IL" sz="4000" b="1" dirty="0"/>
          </a:p>
          <a:p>
            <a:r>
              <a:rPr lang="he-IL" sz="4000" b="1" dirty="0"/>
              <a:t>2.            תחנות אוטובוס,</a:t>
            </a:r>
          </a:p>
          <a:p>
            <a:endParaRPr lang="he-IL" sz="4000" b="1" dirty="0"/>
          </a:p>
          <a:p>
            <a:r>
              <a:rPr lang="he-IL" sz="4000" b="1" dirty="0"/>
              <a:t>3.            גשרי הולכי רגל,</a:t>
            </a:r>
          </a:p>
          <a:p>
            <a:endParaRPr lang="he-IL" sz="4000" b="1" dirty="0"/>
          </a:p>
          <a:p>
            <a:r>
              <a:rPr lang="he-IL" sz="4000" b="1" dirty="0"/>
              <a:t>4.            חניות נכים.</a:t>
            </a:r>
          </a:p>
          <a:p>
            <a:endParaRPr lang="he-IL" dirty="0"/>
          </a:p>
          <a:p>
            <a:r>
              <a:rPr lang="he-IL" dirty="0"/>
              <a:t> </a:t>
            </a:r>
          </a:p>
        </p:txBody>
      </p:sp>
    </p:spTree>
    <p:extLst>
      <p:ext uri="{BB962C8B-B14F-4D97-AF65-F5344CB8AC3E}">
        <p14:creationId xmlns:p14="http://schemas.microsoft.com/office/powerpoint/2010/main" val="314216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816735"/>
          </a:xfrm>
        </p:spPr>
        <p:txBody>
          <a:bodyPr/>
          <a:lstStyle/>
          <a:p>
            <a:pPr algn="ctr"/>
            <a:r>
              <a:rPr lang="he-IL" b="1" dirty="0"/>
              <a:t>מהו ארגון נגיש</a:t>
            </a:r>
            <a:r>
              <a:rPr lang="he-IL" b="1" dirty="0" smtClean="0"/>
              <a:t>?</a:t>
            </a:r>
            <a:endParaRPr lang="he-IL" b="1" dirty="0"/>
          </a:p>
        </p:txBody>
      </p:sp>
      <p:sp>
        <p:nvSpPr>
          <p:cNvPr id="3" name="מציין מיקום תוכן 2"/>
          <p:cNvSpPr>
            <a:spLocks noGrp="1"/>
          </p:cNvSpPr>
          <p:nvPr>
            <p:ph idx="1"/>
          </p:nvPr>
        </p:nvSpPr>
        <p:spPr>
          <a:xfrm>
            <a:off x="643945" y="1197735"/>
            <a:ext cx="10341734" cy="5272785"/>
          </a:xfrm>
        </p:spPr>
        <p:txBody>
          <a:bodyPr>
            <a:noAutofit/>
          </a:bodyPr>
          <a:lstStyle/>
          <a:p>
            <a:pPr>
              <a:lnSpc>
                <a:spcPct val="120000"/>
              </a:lnSpc>
            </a:pPr>
            <a:r>
              <a:rPr lang="he-IL" b="1" dirty="0" smtClean="0"/>
              <a:t>עד </a:t>
            </a:r>
            <a:r>
              <a:rPr lang="he-IL" b="1" dirty="0"/>
              <a:t>כה סקרנו מה נדרש </a:t>
            </a:r>
            <a:r>
              <a:rPr lang="he-IL" b="1" dirty="0" err="1"/>
              <a:t>להנגיש</a:t>
            </a:r>
            <a:r>
              <a:rPr lang="he-IL" b="1" dirty="0"/>
              <a:t> לפי חלוקה לנושאים, אך נשאלת השאלה כיצד מנגישים את הארגון- את העסק כולו, על כל נכסיו הבנויים, נהליו, עובדיו, מוצריו ושרותיו. ארגון מוגדר כ"ארגון נגיש" רק לאחר שכל כולו הונגש במלואו. ארגון נגיש הינו ארגון שמבניו, מוצריו ושרותיו נגישים לכלל סוגי המוגבלות. ארגון נגיש עומד בכל דרישות חקיקת הנגישות.</a:t>
            </a:r>
          </a:p>
          <a:p>
            <a:pPr>
              <a:lnSpc>
                <a:spcPct val="120000"/>
              </a:lnSpc>
            </a:pPr>
            <a:r>
              <a:rPr lang="he-IL" b="1" dirty="0" err="1"/>
              <a:t>הנגשת</a:t>
            </a:r>
            <a:r>
              <a:rPr lang="he-IL" b="1" dirty="0"/>
              <a:t> ארגון הינה תהליך מורכב ויקר שעשוי לארוך שנים, מדובר בתהליך של שינוי ארגוני.</a:t>
            </a:r>
          </a:p>
          <a:p>
            <a:pPr>
              <a:lnSpc>
                <a:spcPct val="120000"/>
              </a:lnSpc>
            </a:pPr>
            <a:r>
              <a:rPr lang="he-IL" b="1" dirty="0"/>
              <a:t>עמותת נגישות ישראל מתמחה בליווי והטמעת הנגישות בארגונים גדולים ואף פיתחה מודל ייחודי, יעיל, פשוט וחסכוני ליישום ההנגשה.</a:t>
            </a:r>
          </a:p>
          <a:p>
            <a:endParaRPr lang="he-IL" dirty="0"/>
          </a:p>
          <a:p>
            <a:r>
              <a:rPr lang="he-IL" dirty="0"/>
              <a:t> </a:t>
            </a:r>
          </a:p>
        </p:txBody>
      </p:sp>
    </p:spTree>
    <p:extLst>
      <p:ext uri="{BB962C8B-B14F-4D97-AF65-F5344CB8AC3E}">
        <p14:creationId xmlns:p14="http://schemas.microsoft.com/office/powerpoint/2010/main" val="398802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739462"/>
          </a:xfrm>
        </p:spPr>
        <p:txBody>
          <a:bodyPr/>
          <a:lstStyle/>
          <a:p>
            <a:pPr algn="ctr"/>
            <a:r>
              <a:rPr lang="he-IL" b="1" dirty="0"/>
              <a:t>מי נדרש </a:t>
            </a:r>
            <a:r>
              <a:rPr lang="he-IL" b="1" dirty="0" err="1"/>
              <a:t>להנגיש</a:t>
            </a:r>
            <a:r>
              <a:rPr lang="he-IL" b="1" dirty="0"/>
              <a:t>?</a:t>
            </a:r>
            <a:endParaRPr lang="he-IL" dirty="0"/>
          </a:p>
        </p:txBody>
      </p:sp>
      <p:sp>
        <p:nvSpPr>
          <p:cNvPr id="3" name="מציין מיקום תוכן 2"/>
          <p:cNvSpPr>
            <a:spLocks noGrp="1"/>
          </p:cNvSpPr>
          <p:nvPr>
            <p:ph idx="1"/>
          </p:nvPr>
        </p:nvSpPr>
        <p:spPr>
          <a:xfrm>
            <a:off x="618187" y="1120463"/>
            <a:ext cx="10097036" cy="5350058"/>
          </a:xfrm>
        </p:spPr>
        <p:txBody>
          <a:bodyPr/>
          <a:lstStyle/>
          <a:p>
            <a:r>
              <a:rPr lang="he-IL" dirty="0"/>
              <a:t> </a:t>
            </a:r>
            <a:r>
              <a:rPr lang="he-IL" sz="3200" b="1" u="sng" dirty="0"/>
              <a:t>מי נדרש </a:t>
            </a:r>
            <a:r>
              <a:rPr lang="he-IL" sz="3200" b="1" u="sng" dirty="0" err="1"/>
              <a:t>להנגיש</a:t>
            </a:r>
            <a:r>
              <a:rPr lang="he-IL" sz="3200" b="1" dirty="0"/>
              <a:t>:</a:t>
            </a:r>
            <a:br>
              <a:rPr lang="he-IL" sz="3200" b="1" dirty="0"/>
            </a:br>
            <a:r>
              <a:rPr lang="he-IL" sz="3200" b="1" dirty="0"/>
              <a:t>'מקום ציבורי'  או 'שירות ציבורי' המספקים שרות לציבור או לחלק בלתי מסוים ממנו.</a:t>
            </a:r>
            <a:endParaRPr lang="he-IL" sz="3200" b="1" dirty="0"/>
          </a:p>
        </p:txBody>
      </p:sp>
    </p:spTree>
    <p:extLst>
      <p:ext uri="{BB962C8B-B14F-4D97-AF65-F5344CB8AC3E}">
        <p14:creationId xmlns:p14="http://schemas.microsoft.com/office/powerpoint/2010/main" val="23412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4338" name="Picture 2" descr="ÙØªÙØ¬Ø© Ø¨Ø­Ø« Ø§ÙØµÙØ± Ø¹Ù × ×××©××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777" y="1676401"/>
            <a:ext cx="7353837" cy="464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9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829614"/>
          </a:xfrm>
        </p:spPr>
        <p:txBody>
          <a:bodyPr/>
          <a:lstStyle/>
          <a:p>
            <a:pPr algn="ctr"/>
            <a:r>
              <a:rPr lang="he-IL" b="1" dirty="0" smtClean="0"/>
              <a:t>בטיחות אש </a:t>
            </a:r>
            <a:endParaRPr lang="he-IL" b="1" dirty="0"/>
          </a:p>
        </p:txBody>
      </p:sp>
      <p:sp>
        <p:nvSpPr>
          <p:cNvPr id="3" name="מציין מיקום תוכן 2"/>
          <p:cNvSpPr>
            <a:spLocks noGrp="1"/>
          </p:cNvSpPr>
          <p:nvPr>
            <p:ph idx="1"/>
          </p:nvPr>
        </p:nvSpPr>
        <p:spPr>
          <a:xfrm>
            <a:off x="841247" y="1210615"/>
            <a:ext cx="10002763" cy="5259906"/>
          </a:xfrm>
        </p:spPr>
        <p:txBody>
          <a:bodyPr/>
          <a:lstStyle/>
          <a:p>
            <a:r>
              <a:rPr lang="he-IL" b="1" dirty="0"/>
              <a:t>תפקידי רשות הכבאות וההצלה </a:t>
            </a:r>
            <a:r>
              <a:rPr lang="he-IL" b="1" dirty="0" smtClean="0"/>
              <a:t>:</a:t>
            </a:r>
          </a:p>
          <a:p>
            <a:r>
              <a:rPr lang="he-IL" sz="2800" b="1" dirty="0"/>
              <a:t>1 (לפעול לכיבוי דליקות, למניעת התפשטותן ולהצלת חיי אדם ורכוש מדליקות; </a:t>
            </a:r>
            <a:endParaRPr lang="he-IL" sz="2800" b="1" dirty="0" smtClean="0"/>
          </a:p>
          <a:p>
            <a:r>
              <a:rPr lang="he-IL" sz="2800" b="1" dirty="0" smtClean="0"/>
              <a:t>2(לפעול </a:t>
            </a:r>
            <a:r>
              <a:rPr lang="he-IL" sz="2800" b="1" dirty="0"/>
              <a:t>למניעת דליקות לפי חוק זה; </a:t>
            </a:r>
            <a:endParaRPr lang="he-IL" sz="2800" b="1" dirty="0" smtClean="0"/>
          </a:p>
          <a:p>
            <a:r>
              <a:rPr lang="he-IL" sz="2800" b="1" dirty="0" smtClean="0"/>
              <a:t>3 </a:t>
            </a:r>
            <a:r>
              <a:rPr lang="he-IL" sz="2800" b="1" dirty="0"/>
              <a:t>(לפעול לחילוץ ולהצלת לכודים</a:t>
            </a:r>
            <a:r>
              <a:rPr lang="he-IL" sz="2800" b="1" dirty="0" smtClean="0"/>
              <a:t>;</a:t>
            </a:r>
          </a:p>
          <a:p>
            <a:r>
              <a:rPr lang="he-IL" sz="2800" b="1" dirty="0" smtClean="0"/>
              <a:t> 4(לפעול </a:t>
            </a:r>
            <a:r>
              <a:rPr lang="he-IL" sz="2800" b="1" dirty="0"/>
              <a:t>באירוע חומרים מסוכנים לפי חוק זה; </a:t>
            </a:r>
            <a:endParaRPr lang="he-IL" sz="2800" b="1" dirty="0" smtClean="0"/>
          </a:p>
          <a:p>
            <a:r>
              <a:rPr lang="he-IL" sz="2800" b="1" dirty="0" smtClean="0"/>
              <a:t>5 </a:t>
            </a:r>
            <a:r>
              <a:rPr lang="he-IL" sz="2800" b="1" dirty="0"/>
              <a:t>(למלא תפקיד המוטל עליה כארגון עזר או כגוף הצלה בהתאם להוראות כל דין</a:t>
            </a:r>
            <a:r>
              <a:rPr lang="he-IL" sz="2800" b="1" dirty="0" smtClean="0"/>
              <a:t>;</a:t>
            </a:r>
          </a:p>
          <a:p>
            <a:r>
              <a:rPr lang="he-IL" sz="2800" b="1" dirty="0" smtClean="0"/>
              <a:t> </a:t>
            </a:r>
            <a:r>
              <a:rPr lang="he-IL" sz="2800" b="1" dirty="0"/>
              <a:t>6 (לבצע פעולות נוספות לשם הצלת הנפש והרכוש, שלביצוען נדרש ציוד הנמצא בידי הרשות.</a:t>
            </a:r>
          </a:p>
        </p:txBody>
      </p:sp>
    </p:spTree>
    <p:extLst>
      <p:ext uri="{BB962C8B-B14F-4D97-AF65-F5344CB8AC3E}">
        <p14:creationId xmlns:p14="http://schemas.microsoft.com/office/powerpoint/2010/main" val="139443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842493"/>
          </a:xfrm>
        </p:spPr>
        <p:txBody>
          <a:bodyPr/>
          <a:lstStyle/>
          <a:p>
            <a:pPr algn="ctr"/>
            <a:r>
              <a:rPr lang="he-IL" b="1" dirty="0"/>
              <a:t>סמכויות מפקח</a:t>
            </a:r>
          </a:p>
        </p:txBody>
      </p:sp>
      <p:sp>
        <p:nvSpPr>
          <p:cNvPr id="3" name="מציין מיקום תוכן 2"/>
          <p:cNvSpPr>
            <a:spLocks noGrp="1"/>
          </p:cNvSpPr>
          <p:nvPr>
            <p:ph idx="1"/>
          </p:nvPr>
        </p:nvSpPr>
        <p:spPr>
          <a:xfrm>
            <a:off x="841247" y="1493949"/>
            <a:ext cx="9590639" cy="4976571"/>
          </a:xfrm>
        </p:spPr>
        <p:txBody>
          <a:bodyPr>
            <a:normAutofit/>
          </a:bodyPr>
          <a:lstStyle/>
          <a:p>
            <a:r>
              <a:rPr lang="he-IL" dirty="0" smtClean="0"/>
              <a:t>: </a:t>
            </a:r>
            <a:r>
              <a:rPr lang="he-IL" b="1" dirty="0"/>
              <a:t>לשם פיקוח על ביצוע הוראות לפי חוק זה, רשאי מפקח, לאחר שהזדהה ... </a:t>
            </a:r>
            <a:endParaRPr lang="he-IL" b="1" dirty="0" smtClean="0"/>
          </a:p>
          <a:p>
            <a:r>
              <a:rPr lang="he-IL" b="1" dirty="0" smtClean="0"/>
              <a:t> </a:t>
            </a:r>
            <a:r>
              <a:rPr lang="he-IL" b="1" dirty="0"/>
              <a:t>1 </a:t>
            </a:r>
            <a:r>
              <a:rPr lang="he-IL" b="1" dirty="0" smtClean="0"/>
              <a:t>-לדרוש </a:t>
            </a:r>
            <a:r>
              <a:rPr lang="he-IL" b="1" dirty="0"/>
              <a:t>מכל אדם למסור לו את שמו ומענו ולהציג לפניו תעודת זהות או תעודה רשמית אחרת המזהה אותו</a:t>
            </a:r>
            <a:r>
              <a:rPr lang="he-IL" b="1" dirty="0" smtClean="0"/>
              <a:t>;</a:t>
            </a:r>
          </a:p>
          <a:p>
            <a:r>
              <a:rPr lang="he-IL" b="1" dirty="0" smtClean="0"/>
              <a:t> </a:t>
            </a:r>
            <a:r>
              <a:rPr lang="he-IL" b="1" dirty="0"/>
              <a:t>2 </a:t>
            </a:r>
            <a:r>
              <a:rPr lang="he-IL" b="1" dirty="0" smtClean="0"/>
              <a:t>-לדרוש </a:t>
            </a:r>
            <a:r>
              <a:rPr lang="he-IL" b="1" dirty="0"/>
              <a:t>מכל אדם הנוגע בדבר למסור לו כל ידיעה או מסמך "מסמך" – לרבות פלט הדרושים לו לשם הפיקוח; בפסקה זו, כהגדרתו בחוק המחשבים; </a:t>
            </a:r>
            <a:endParaRPr lang="he-IL" b="1" dirty="0" smtClean="0"/>
          </a:p>
          <a:p>
            <a:r>
              <a:rPr lang="he-IL" b="1" dirty="0" smtClean="0"/>
              <a:t>3 -לערוך </a:t>
            </a:r>
            <a:r>
              <a:rPr lang="he-IL" b="1" dirty="0"/>
              <a:t>בדיקות, מדידות או ליטול דגימות של חומרים או ציוד, וכן למסור את המדידות והדגימות למעבדה, לשמור אותן או לנהוג בהן בדרך אחרת</a:t>
            </a:r>
            <a:r>
              <a:rPr lang="he-IL" b="1" dirty="0" smtClean="0"/>
              <a:t>;</a:t>
            </a:r>
          </a:p>
          <a:p>
            <a:r>
              <a:rPr lang="he-IL" b="1" dirty="0" smtClean="0"/>
              <a:t> 4-להיכנס </a:t>
            </a:r>
            <a:r>
              <a:rPr lang="he-IL" b="1" dirty="0"/>
              <a:t>בכל עת סבירה לכל נכס*.</a:t>
            </a:r>
          </a:p>
        </p:txBody>
      </p:sp>
    </p:spTree>
    <p:extLst>
      <p:ext uri="{BB962C8B-B14F-4D97-AF65-F5344CB8AC3E}">
        <p14:creationId xmlns:p14="http://schemas.microsoft.com/office/powerpoint/2010/main" val="9208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700825"/>
          </a:xfrm>
        </p:spPr>
        <p:txBody>
          <a:bodyPr/>
          <a:lstStyle/>
          <a:p>
            <a:pPr algn="ctr"/>
            <a:r>
              <a:rPr lang="he-IL" b="1" dirty="0"/>
              <a:t>חוק התכנון והבנייה</a:t>
            </a:r>
          </a:p>
        </p:txBody>
      </p:sp>
      <p:sp>
        <p:nvSpPr>
          <p:cNvPr id="3" name="מציין מיקום תוכן 2"/>
          <p:cNvSpPr>
            <a:spLocks noGrp="1"/>
          </p:cNvSpPr>
          <p:nvPr>
            <p:ph idx="1"/>
          </p:nvPr>
        </p:nvSpPr>
        <p:spPr>
          <a:xfrm>
            <a:off x="631065" y="1081825"/>
            <a:ext cx="10303097" cy="5388695"/>
          </a:xfrm>
        </p:spPr>
        <p:txBody>
          <a:bodyPr>
            <a:normAutofit/>
          </a:bodyPr>
          <a:lstStyle/>
          <a:p>
            <a:r>
              <a:rPr lang="he-IL" sz="3200" b="1" dirty="0"/>
              <a:t>חוק התכנון והבנייה (</a:t>
            </a:r>
            <a:r>
              <a:rPr lang="he-IL" sz="3200" b="1" dirty="0" smtClean="0"/>
              <a:t>דיני </a:t>
            </a:r>
            <a:r>
              <a:rPr lang="he-IL" sz="3200" b="1" dirty="0"/>
              <a:t>התכנון </a:t>
            </a:r>
            <a:r>
              <a:rPr lang="he-IL" sz="3200" b="1" dirty="0" smtClean="0"/>
              <a:t>והבנייה) </a:t>
            </a:r>
            <a:r>
              <a:rPr lang="he-IL" sz="3200" b="1" dirty="0"/>
              <a:t>– עוסקים ביחסים שבין הפרט לבין רשויות השלטון ולפיכך מיקומם הינו כחלק ממערכת המשפט הציבורי והמשפט הפלילי. יחד עם זאת, קיימת זיקה בין דיני התכנון והבנייה ודיני הכבאות </a:t>
            </a:r>
            <a:r>
              <a:rPr lang="he-IL" sz="3200" b="1" dirty="0" smtClean="0"/>
              <a:t>(חוק </a:t>
            </a:r>
            <a:r>
              <a:rPr lang="he-IL" sz="3200" b="1" dirty="0"/>
              <a:t>הרשות </a:t>
            </a:r>
            <a:r>
              <a:rPr lang="he-IL" sz="3200" b="1" dirty="0" smtClean="0"/>
              <a:t>הכבאות).</a:t>
            </a:r>
          </a:p>
          <a:p>
            <a:r>
              <a:rPr lang="he-IL" sz="3200" b="1" dirty="0"/>
              <a:t>תקנות התכנון והבניה </a:t>
            </a:r>
            <a:r>
              <a:rPr lang="he-IL" sz="3200" b="1" dirty="0" smtClean="0"/>
              <a:t>(בקשה </a:t>
            </a:r>
            <a:r>
              <a:rPr lang="he-IL" sz="3200" b="1" dirty="0"/>
              <a:t>להיתר, תנאיו </a:t>
            </a:r>
            <a:r>
              <a:rPr lang="he-IL" sz="3200" b="1" dirty="0" smtClean="0"/>
              <a:t>ואגרות) </a:t>
            </a:r>
            <a:r>
              <a:rPr lang="he-IL" sz="3200" b="1" dirty="0"/>
              <a:t>–  תקנה 11א' – " נספח תיאור אמצעים לבטיחות אש".  תוספת </a:t>
            </a:r>
            <a:r>
              <a:rPr lang="he-IL" sz="3200" b="1" dirty="0" err="1"/>
              <a:t>השניה</a:t>
            </a:r>
            <a:r>
              <a:rPr lang="he-IL" sz="3200" b="1" dirty="0"/>
              <a:t> לתקנות התכנון והבניה </a:t>
            </a:r>
            <a:r>
              <a:rPr lang="he-IL" sz="3200" b="1" dirty="0" smtClean="0"/>
              <a:t>(בקשה </a:t>
            </a:r>
            <a:r>
              <a:rPr lang="he-IL" sz="3200" b="1" dirty="0"/>
              <a:t>להיתר, תנאיו </a:t>
            </a:r>
            <a:r>
              <a:rPr lang="he-IL" sz="3200" b="1" dirty="0" smtClean="0"/>
              <a:t>ואגרות), </a:t>
            </a:r>
            <a:r>
              <a:rPr lang="he-IL" sz="3200" b="1" dirty="0" err="1"/>
              <a:t>התש"ל</a:t>
            </a:r>
            <a:r>
              <a:rPr lang="he-IL" sz="3200" b="1" dirty="0"/>
              <a:t> –1970 - חלק ג' – בטיחות אש בבניינים .</a:t>
            </a:r>
          </a:p>
        </p:txBody>
      </p:sp>
    </p:spTree>
    <p:extLst>
      <p:ext uri="{BB962C8B-B14F-4D97-AF65-F5344CB8AC3E}">
        <p14:creationId xmlns:p14="http://schemas.microsoft.com/office/powerpoint/2010/main" val="385986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803856"/>
          </a:xfrm>
        </p:spPr>
        <p:txBody>
          <a:bodyPr/>
          <a:lstStyle/>
          <a:p>
            <a:pPr algn="ctr"/>
            <a:r>
              <a:rPr lang="he-IL" b="1" dirty="0"/>
              <a:t>הגדרות</a:t>
            </a:r>
          </a:p>
        </p:txBody>
      </p:sp>
      <p:sp>
        <p:nvSpPr>
          <p:cNvPr id="3" name="מציין מיקום תוכן 2"/>
          <p:cNvSpPr>
            <a:spLocks noGrp="1"/>
          </p:cNvSpPr>
          <p:nvPr>
            <p:ph idx="1"/>
          </p:nvPr>
        </p:nvSpPr>
        <p:spPr/>
        <p:txBody>
          <a:bodyPr>
            <a:normAutofit lnSpcReduction="10000"/>
          </a:bodyPr>
          <a:lstStyle/>
          <a:p>
            <a:r>
              <a:rPr lang="he-IL" sz="3600" b="1" dirty="0" smtClean="0"/>
              <a:t>"</a:t>
            </a:r>
            <a:r>
              <a:rPr lang="he-IL" sz="3600" b="1" dirty="0"/>
              <a:t>בנין" — כל מבנה, בין שהוא בנוי אבן ובין שהוא בנוי בטון, טיט, ברזל, עץ או כל חומר אחר, לרבות </a:t>
            </a:r>
            <a:endParaRPr lang="he-IL" sz="3600" b="1" dirty="0" smtClean="0"/>
          </a:p>
          <a:p>
            <a:r>
              <a:rPr lang="he-IL" sz="3600" b="1" dirty="0" smtClean="0"/>
              <a:t>-(1 </a:t>
            </a:r>
            <a:r>
              <a:rPr lang="he-IL" sz="3600" b="1" dirty="0"/>
              <a:t>)כל חלק של מבנה כאמור וכל דבר המחובר לו חיבור של קבע</a:t>
            </a:r>
            <a:r>
              <a:rPr lang="he-IL" sz="3600" b="1" dirty="0" smtClean="0"/>
              <a:t>;</a:t>
            </a:r>
          </a:p>
          <a:p>
            <a:r>
              <a:rPr lang="he-IL" sz="3600" b="1" dirty="0"/>
              <a:t>-</a:t>
            </a:r>
            <a:r>
              <a:rPr lang="he-IL" sz="3600" b="1" dirty="0" smtClean="0"/>
              <a:t> (2 </a:t>
            </a:r>
            <a:r>
              <a:rPr lang="he-IL" sz="3600" b="1" dirty="0"/>
              <a:t>)קיר, סוללת עפר, גדר וכיוצא באלה הגודרים או תוחמים, או מיועדים לגדור, או לתחום, שטח קרקע או חלל;</a:t>
            </a:r>
          </a:p>
        </p:txBody>
      </p:sp>
    </p:spTree>
    <p:extLst>
      <p:ext uri="{BB962C8B-B14F-4D97-AF65-F5344CB8AC3E}">
        <p14:creationId xmlns:p14="http://schemas.microsoft.com/office/powerpoint/2010/main" val="16480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סעיף 173. תקנות בטיחות ובריאות</a:t>
            </a:r>
            <a:endParaRPr lang="he-IL" dirty="0"/>
          </a:p>
        </p:txBody>
      </p:sp>
      <p:sp>
        <p:nvSpPr>
          <p:cNvPr id="3" name="מציין מיקום תוכן 2"/>
          <p:cNvSpPr>
            <a:spLocks noGrp="1"/>
          </p:cNvSpPr>
          <p:nvPr>
            <p:ph idx="1"/>
          </p:nvPr>
        </p:nvSpPr>
        <p:spPr>
          <a:xfrm>
            <a:off x="841247" y="1676401"/>
            <a:ext cx="10118673" cy="4943340"/>
          </a:xfrm>
        </p:spPr>
        <p:txBody>
          <a:bodyPr>
            <a:normAutofit/>
          </a:bodyPr>
          <a:lstStyle/>
          <a:p>
            <a:r>
              <a:rPr lang="he-IL" sz="3000" b="1" dirty="0"/>
              <a:t>סבור השר כי ייצור, מכונות, מתקן, ציוד, חומר, תהליך, מעשה או מחדל הנהוגים במפעל או במקום עבודה פלוני אף אם אינו מפעל כמשמעותו בסימן א' של פרק א', עלולים לגרום חבלת גוף - רשאי הוא להתקין תקנות בדבר בטיחות </a:t>
            </a:r>
            <a:r>
              <a:rPr lang="he-IL" sz="3000" b="1" dirty="0" err="1"/>
              <a:t>וגיהות</a:t>
            </a:r>
            <a:r>
              <a:rPr lang="he-IL" sz="3000" b="1" dirty="0"/>
              <a:t> בעבודה כפי שייראה לו למניעת הסכנה כאמור, אלא שתקנות שיוחדו למקומות עבודה שעיקר עיסוקם ייצור, מילוי, החסנה, הולכה, הובלה או שיווק של גז יותקנו בהסכמת שר האנרגיה והתשתית ותקנות בדבר השימוש בחומר הדברה בחקלאות יותקנו בהסכמת שר החקלאות ושר הבריאות.</a:t>
            </a:r>
          </a:p>
        </p:txBody>
      </p:sp>
    </p:spTree>
    <p:extLst>
      <p:ext uri="{BB962C8B-B14F-4D97-AF65-F5344CB8AC3E}">
        <p14:creationId xmlns:p14="http://schemas.microsoft.com/office/powerpoint/2010/main" val="257527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365975"/>
          </a:xfrm>
        </p:spPr>
        <p:txBody>
          <a:bodyPr>
            <a:normAutofit fontScale="90000"/>
          </a:bodyPr>
          <a:lstStyle/>
          <a:p>
            <a:endParaRPr lang="he-IL" dirty="0"/>
          </a:p>
        </p:txBody>
      </p:sp>
      <p:sp>
        <p:nvSpPr>
          <p:cNvPr id="3" name="מציין מיקום תוכן 2"/>
          <p:cNvSpPr>
            <a:spLocks noGrp="1"/>
          </p:cNvSpPr>
          <p:nvPr>
            <p:ph idx="1"/>
          </p:nvPr>
        </p:nvSpPr>
        <p:spPr/>
        <p:txBody>
          <a:bodyPr/>
          <a:lstStyle/>
          <a:p>
            <a:r>
              <a:rPr lang="he-IL" dirty="0"/>
              <a:t>"</a:t>
            </a:r>
            <a:r>
              <a:rPr lang="he-IL" sz="3200" b="1" dirty="0">
                <a:solidFill>
                  <a:srgbClr val="FF0000"/>
                </a:solidFill>
              </a:rPr>
              <a:t>כניסה קובעת </a:t>
            </a:r>
            <a:r>
              <a:rPr lang="he-IL" sz="3200" b="1" dirty="0" err="1">
                <a:solidFill>
                  <a:srgbClr val="FF0000"/>
                </a:solidFill>
              </a:rPr>
              <a:t>לבנין</a:t>
            </a:r>
            <a:r>
              <a:rPr lang="he-IL" sz="3200" b="1" dirty="0"/>
              <a:t>" - הכניסה הראשית </a:t>
            </a:r>
            <a:r>
              <a:rPr lang="he-IL" sz="3200" b="1" dirty="0" err="1"/>
              <a:t>לבנין</a:t>
            </a:r>
            <a:r>
              <a:rPr lang="he-IL" sz="3200" b="1" dirty="0"/>
              <a:t> או לגזרת </a:t>
            </a:r>
            <a:r>
              <a:rPr lang="he-IL" sz="3200" b="1" dirty="0" err="1"/>
              <a:t>הבנין</a:t>
            </a:r>
            <a:r>
              <a:rPr lang="he-IL" sz="3200" b="1" dirty="0"/>
              <a:t> שבה היא נמצאת, אשר פני מפלס רצפתה אינם גבוהים מ- </a:t>
            </a:r>
            <a:r>
              <a:rPr lang="he-IL" sz="3200" b="1" dirty="0" smtClean="0"/>
              <a:t>1.20 </a:t>
            </a:r>
            <a:r>
              <a:rPr lang="he-IL" sz="3200" b="1" dirty="0"/>
              <a:t>מטרים מעל פני הקרקע המתוכננים או מפני הרחוב או המדרכה הסמוכים לה, ושהגישה אליה היא באמצעות שביל, מדרגות או גשר כניסה, ישירות ממפלס הרחוב; אם קיימת יותר מכניסה אחת, הכניסה הקובעת היא הכניסה שנקבעה כזו בהיתר הבניה";</a:t>
            </a:r>
          </a:p>
        </p:txBody>
      </p:sp>
    </p:spTree>
    <p:extLst>
      <p:ext uri="{BB962C8B-B14F-4D97-AF65-F5344CB8AC3E}">
        <p14:creationId xmlns:p14="http://schemas.microsoft.com/office/powerpoint/2010/main" val="279539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610673"/>
          </a:xfrm>
        </p:spPr>
        <p:txBody>
          <a:bodyPr>
            <a:normAutofit fontScale="90000"/>
          </a:bodyPr>
          <a:lstStyle/>
          <a:p>
            <a:pPr algn="ctr"/>
            <a:r>
              <a:rPr lang="he-IL" b="1" dirty="0"/>
              <a:t>סיווג מבנים לפי גובה</a:t>
            </a:r>
          </a:p>
        </p:txBody>
      </p:sp>
      <p:sp>
        <p:nvSpPr>
          <p:cNvPr id="3" name="מציין מיקום תוכן 2"/>
          <p:cNvSpPr>
            <a:spLocks noGrp="1"/>
          </p:cNvSpPr>
          <p:nvPr>
            <p:ph idx="1"/>
          </p:nvPr>
        </p:nvSpPr>
        <p:spPr>
          <a:xfrm>
            <a:off x="841248" y="1275009"/>
            <a:ext cx="9372600" cy="5195512"/>
          </a:xfrm>
        </p:spPr>
        <p:txBody>
          <a:bodyPr>
            <a:normAutofit/>
          </a:bodyPr>
          <a:lstStyle/>
          <a:p>
            <a:r>
              <a:rPr lang="he-IL" sz="3200" b="1" dirty="0"/>
              <a:t>"בניין נמוך </a:t>
            </a:r>
            <a:r>
              <a:rPr lang="he-IL" sz="3200" b="1" dirty="0" smtClean="0"/>
              <a:t>(בניין </a:t>
            </a:r>
            <a:r>
              <a:rPr lang="he-IL" sz="3200" b="1" dirty="0"/>
              <a:t>א</a:t>
            </a:r>
            <a:r>
              <a:rPr lang="he-IL" sz="3200" b="1" dirty="0" smtClean="0"/>
              <a:t>')" </a:t>
            </a:r>
            <a:r>
              <a:rPr lang="he-IL" sz="3200" b="1" dirty="0"/>
              <a:t>- בית יחיד או בית טורי, מבנה של דירה אחת או מספר דירות, לכל גובהו ,ובלבד שאף חלק משטחה של דירה אחת נמצא מעל שיטחה של דירה אחרת שבאותו מבנה</a:t>
            </a:r>
            <a:r>
              <a:rPr lang="he-IL" sz="3200" b="1" dirty="0" smtClean="0"/>
              <a:t>.</a:t>
            </a:r>
          </a:p>
          <a:p>
            <a:r>
              <a:rPr lang="he-IL" sz="3200" b="1" dirty="0" smtClean="0"/>
              <a:t> </a:t>
            </a:r>
            <a:r>
              <a:rPr lang="he-IL" sz="3200" b="1" dirty="0"/>
              <a:t>"בניין רגיל </a:t>
            </a:r>
            <a:r>
              <a:rPr lang="he-IL" sz="3200" b="1" dirty="0" smtClean="0"/>
              <a:t>(בניין </a:t>
            </a:r>
            <a:r>
              <a:rPr lang="he-IL" sz="3200" b="1" dirty="0"/>
              <a:t>ב</a:t>
            </a:r>
            <a:r>
              <a:rPr lang="he-IL" sz="3200" b="1" dirty="0" smtClean="0"/>
              <a:t>')" </a:t>
            </a:r>
            <a:r>
              <a:rPr lang="he-IL" sz="3200" b="1" dirty="0"/>
              <a:t>- בניין שאינו בניין נמוך, בניין גבוה או בניין רב-קומות</a:t>
            </a:r>
          </a:p>
        </p:txBody>
      </p:sp>
    </p:spTree>
    <p:extLst>
      <p:ext uri="{BB962C8B-B14F-4D97-AF65-F5344CB8AC3E}">
        <p14:creationId xmlns:p14="http://schemas.microsoft.com/office/powerpoint/2010/main" val="38334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85670"/>
          </a:xfrm>
        </p:spPr>
        <p:txBody>
          <a:bodyPr>
            <a:normAutofit fontScale="90000"/>
          </a:bodyPr>
          <a:lstStyle/>
          <a:p>
            <a:endParaRPr lang="he-IL" dirty="0"/>
          </a:p>
        </p:txBody>
      </p:sp>
      <p:sp>
        <p:nvSpPr>
          <p:cNvPr id="3" name="מציין מיקום תוכן 2"/>
          <p:cNvSpPr>
            <a:spLocks noGrp="1"/>
          </p:cNvSpPr>
          <p:nvPr>
            <p:ph idx="1"/>
          </p:nvPr>
        </p:nvSpPr>
        <p:spPr>
          <a:xfrm>
            <a:off x="695459" y="746975"/>
            <a:ext cx="10148551" cy="5723545"/>
          </a:xfrm>
        </p:spPr>
        <p:txBody>
          <a:bodyPr>
            <a:normAutofit/>
          </a:bodyPr>
          <a:lstStyle/>
          <a:p>
            <a:r>
              <a:rPr lang="he-IL" sz="3200" b="1" dirty="0"/>
              <a:t>"בנין גבוה </a:t>
            </a:r>
            <a:r>
              <a:rPr lang="he-IL" sz="3200" b="1" dirty="0" smtClean="0"/>
              <a:t>(בניין </a:t>
            </a:r>
            <a:r>
              <a:rPr lang="he-IL" sz="3200" b="1" dirty="0"/>
              <a:t>ג</a:t>
            </a:r>
            <a:r>
              <a:rPr lang="he-IL" sz="3200" b="1" dirty="0" smtClean="0"/>
              <a:t>')" </a:t>
            </a:r>
            <a:r>
              <a:rPr lang="he-IL" sz="3200" b="1" dirty="0"/>
              <a:t>– בנין שבו הפרש הגובה בין מפלס הכניסה הקובעת </a:t>
            </a:r>
            <a:r>
              <a:rPr lang="he-IL" sz="3200" b="1" dirty="0" err="1"/>
              <a:t>לבנין</a:t>
            </a:r>
            <a:r>
              <a:rPr lang="he-IL" sz="3200" b="1" dirty="0"/>
              <a:t> לבין מפלס הכניסה לקומה הגבוהה ביותר המיועדת לאכלוס, שהכניסה אליה דרך חדר מדרגות משותף, עולה על 13 מטרים</a:t>
            </a:r>
            <a:r>
              <a:rPr lang="he-IL" sz="3200" b="1" dirty="0" smtClean="0"/>
              <a:t>.</a:t>
            </a:r>
          </a:p>
          <a:p>
            <a:r>
              <a:rPr lang="he-IL" sz="3200" b="1" dirty="0" smtClean="0"/>
              <a:t> </a:t>
            </a:r>
            <a:r>
              <a:rPr lang="he-IL" sz="3200" b="1" dirty="0"/>
              <a:t>"בנין רב קומות </a:t>
            </a:r>
            <a:r>
              <a:rPr lang="he-IL" sz="3200" b="1" dirty="0" smtClean="0"/>
              <a:t>(בניין </a:t>
            </a:r>
            <a:r>
              <a:rPr lang="he-IL" sz="3200" b="1" dirty="0"/>
              <a:t>ד</a:t>
            </a:r>
            <a:r>
              <a:rPr lang="he-IL" sz="3200" b="1" dirty="0" smtClean="0"/>
              <a:t>')" </a:t>
            </a:r>
            <a:r>
              <a:rPr lang="he-IL" sz="3200" b="1" dirty="0"/>
              <a:t>– בנין שבו הפרש הגובה בין מפלס הכניסה הקובעת </a:t>
            </a:r>
            <a:r>
              <a:rPr lang="he-IL" sz="3200" b="1" dirty="0" err="1"/>
              <a:t>לבנין</a:t>
            </a:r>
            <a:r>
              <a:rPr lang="he-IL" sz="3200" b="1" dirty="0"/>
              <a:t> לבין מפלס הכניסה לקומה הגבוהה ביותר המיועדת לאכלוס, שהכניסה אליה דרך חדר מדרגות משותף, עולה על 29 מטרים.</a:t>
            </a:r>
          </a:p>
        </p:txBody>
      </p:sp>
    </p:spTree>
    <p:extLst>
      <p:ext uri="{BB962C8B-B14F-4D97-AF65-F5344CB8AC3E}">
        <p14:creationId xmlns:p14="http://schemas.microsoft.com/office/powerpoint/2010/main" val="370220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443248"/>
          </a:xfrm>
        </p:spPr>
        <p:txBody>
          <a:bodyPr>
            <a:normAutofit fontScale="90000"/>
          </a:bodyPr>
          <a:lstStyle/>
          <a:p>
            <a:r>
              <a:rPr lang="he-IL" b="1" dirty="0"/>
              <a:t>דרישות בטיחות – על פי גובה </a:t>
            </a:r>
            <a:r>
              <a:rPr lang="he-IL" b="1" dirty="0" err="1"/>
              <a:t>הבנין</a:t>
            </a:r>
            <a:endParaRPr lang="he-IL" b="1" dirty="0"/>
          </a:p>
        </p:txBody>
      </p:sp>
      <p:sp>
        <p:nvSpPr>
          <p:cNvPr id="3" name="מציין מיקום תוכן 2"/>
          <p:cNvSpPr>
            <a:spLocks noGrp="1"/>
          </p:cNvSpPr>
          <p:nvPr>
            <p:ph idx="1"/>
          </p:nvPr>
        </p:nvSpPr>
        <p:spPr>
          <a:xfrm>
            <a:off x="296214" y="734096"/>
            <a:ext cx="10972800" cy="6123904"/>
          </a:xfrm>
        </p:spPr>
        <p:txBody>
          <a:bodyPr>
            <a:normAutofit fontScale="92500"/>
          </a:bodyPr>
          <a:lstStyle/>
          <a:p>
            <a:pPr marL="0" indent="0">
              <a:buNone/>
            </a:pPr>
            <a:r>
              <a:rPr lang="he-IL" sz="3500" b="1" dirty="0"/>
              <a:t>בנין </a:t>
            </a:r>
            <a:r>
              <a:rPr lang="he-IL" sz="3500" b="1" dirty="0" smtClean="0"/>
              <a:t>רגיל  </a:t>
            </a:r>
            <a:r>
              <a:rPr lang="he-IL" sz="3600" b="1" dirty="0" smtClean="0"/>
              <a:t>גובה </a:t>
            </a:r>
            <a:r>
              <a:rPr lang="he-IL" sz="3600" b="1" dirty="0"/>
              <a:t>עד </a:t>
            </a:r>
            <a:r>
              <a:rPr lang="he-IL" sz="3600" b="1" dirty="0" smtClean="0"/>
              <a:t>12.9 </a:t>
            </a:r>
            <a:r>
              <a:rPr lang="he-IL" sz="3600" b="1" dirty="0"/>
              <a:t>מ' ממפלס כניסה </a:t>
            </a:r>
            <a:endParaRPr lang="he-IL" sz="3500" b="1" dirty="0" smtClean="0"/>
          </a:p>
          <a:p>
            <a:r>
              <a:rPr lang="he-IL" b="1" dirty="0"/>
              <a:t>דרכי גישה 4 מטר </a:t>
            </a:r>
            <a:r>
              <a:rPr lang="he-IL" b="1" dirty="0" smtClean="0"/>
              <a:t>נטו</a:t>
            </a:r>
          </a:p>
          <a:p>
            <a:r>
              <a:rPr lang="he-IL" b="1" dirty="0"/>
              <a:t>רדיוס סיבוב 16 מטר חיצוני 12 מטר </a:t>
            </a:r>
            <a:r>
              <a:rPr lang="he-IL" b="1" dirty="0" smtClean="0"/>
              <a:t>פנימי</a:t>
            </a:r>
          </a:p>
          <a:p>
            <a:r>
              <a:rPr lang="he-IL" b="1" dirty="0"/>
              <a:t>רחבות כיבוי </a:t>
            </a:r>
            <a:r>
              <a:rPr lang="he-IL" b="1" dirty="0" smtClean="0"/>
              <a:t>6</a:t>
            </a:r>
            <a:r>
              <a:rPr lang="en-US" b="1" dirty="0" smtClean="0"/>
              <a:t>12X </a:t>
            </a:r>
            <a:r>
              <a:rPr lang="he-IL" b="1" dirty="0"/>
              <a:t>מ' למעט מגורים עד 7 מ' מעל מפלס </a:t>
            </a:r>
            <a:r>
              <a:rPr lang="he-IL" b="1" dirty="0" smtClean="0"/>
              <a:t>הכניסה</a:t>
            </a:r>
          </a:p>
          <a:p>
            <a:r>
              <a:rPr lang="he-IL" b="1" dirty="0"/>
              <a:t>מרחק רחבה </a:t>
            </a:r>
            <a:r>
              <a:rPr lang="he-IL" b="1" dirty="0" smtClean="0"/>
              <a:t>מהבניין </a:t>
            </a:r>
            <a:r>
              <a:rPr lang="he-IL" b="1" dirty="0"/>
              <a:t>עד 12 מ</a:t>
            </a:r>
            <a:r>
              <a:rPr lang="he-IL" b="1" dirty="0" smtClean="0"/>
              <a:t>'</a:t>
            </a:r>
          </a:p>
          <a:p>
            <a:r>
              <a:rPr lang="he-IL" b="1" dirty="0"/>
              <a:t>ברזי שריפה "</a:t>
            </a:r>
            <a:r>
              <a:rPr lang="he-IL" b="1" dirty="0" smtClean="0"/>
              <a:t>3</a:t>
            </a:r>
          </a:p>
          <a:p>
            <a:r>
              <a:rPr lang="he-IL" b="1" dirty="0"/>
              <a:t>חדרי מדרגות פתוחים במידה שהמרחק מדלת דירה עד מוצא בטוח עד 30 מ</a:t>
            </a:r>
            <a:r>
              <a:rPr lang="he-IL" b="1" dirty="0" smtClean="0"/>
              <a:t>'</a:t>
            </a:r>
          </a:p>
          <a:p>
            <a:r>
              <a:rPr lang="he-IL" b="1" dirty="0"/>
              <a:t>פתחי שחרור עשן ח. מדרגות 2 </a:t>
            </a:r>
            <a:r>
              <a:rPr lang="he-IL" b="1" dirty="0" smtClean="0"/>
              <a:t>פתחים 0.60 מ"ר </a:t>
            </a:r>
            <a:r>
              <a:rPr lang="he-IL" b="1" dirty="0"/>
              <a:t>+ פתח אויר צח </a:t>
            </a:r>
            <a:r>
              <a:rPr lang="he-IL" b="1" dirty="0" err="1"/>
              <a:t>בק</a:t>
            </a:r>
            <a:r>
              <a:rPr lang="he-IL" b="1" dirty="0"/>
              <a:t>. </a:t>
            </a:r>
            <a:r>
              <a:rPr lang="he-IL" b="1" dirty="0" smtClean="0"/>
              <a:t>קרקע</a:t>
            </a:r>
          </a:p>
          <a:p>
            <a:r>
              <a:rPr lang="he-IL" b="1" dirty="0"/>
              <a:t>יציאה לגג לא </a:t>
            </a:r>
            <a:r>
              <a:rPr lang="he-IL" b="1" dirty="0" smtClean="0"/>
              <a:t>חובה</a:t>
            </a:r>
          </a:p>
          <a:p>
            <a:r>
              <a:rPr lang="he-IL" b="1" dirty="0"/>
              <a:t>מבואות עשן למעליות, מעלית אלונקה , פיר שחרור עשן לובי קומתי </a:t>
            </a:r>
            <a:r>
              <a:rPr lang="he-IL" b="1" dirty="0" smtClean="0"/>
              <a:t> ללא</a:t>
            </a:r>
          </a:p>
          <a:p>
            <a:r>
              <a:rPr lang="he-IL" b="1" dirty="0"/>
              <a:t>עמדות כיבוי אש כל קומה שניה</a:t>
            </a:r>
            <a:endParaRPr lang="he-IL" b="1" dirty="0" smtClean="0"/>
          </a:p>
          <a:p>
            <a:endParaRPr lang="he-IL" dirty="0"/>
          </a:p>
        </p:txBody>
      </p:sp>
    </p:spTree>
    <p:extLst>
      <p:ext uri="{BB962C8B-B14F-4D97-AF65-F5344CB8AC3E}">
        <p14:creationId xmlns:p14="http://schemas.microsoft.com/office/powerpoint/2010/main" val="228000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10479282" cy="623552"/>
          </a:xfrm>
        </p:spPr>
        <p:txBody>
          <a:bodyPr>
            <a:normAutofit fontScale="90000"/>
          </a:bodyPr>
          <a:lstStyle/>
          <a:p>
            <a:r>
              <a:rPr lang="he-IL" b="1" dirty="0"/>
              <a:t>בנין </a:t>
            </a:r>
            <a:r>
              <a:rPr lang="he-IL" b="1" dirty="0" smtClean="0"/>
              <a:t>גבוה</a:t>
            </a:r>
            <a:r>
              <a:rPr lang="he-IL" dirty="0" smtClean="0"/>
              <a:t> 13 </a:t>
            </a:r>
            <a:r>
              <a:rPr lang="he-IL" dirty="0"/>
              <a:t>מ </a:t>
            </a:r>
            <a:r>
              <a:rPr lang="he-IL" dirty="0" smtClean="0"/>
              <a:t>עד</a:t>
            </a:r>
            <a:r>
              <a:rPr lang="he-IL" dirty="0"/>
              <a:t>' </a:t>
            </a:r>
            <a:r>
              <a:rPr lang="he-IL" dirty="0" smtClean="0"/>
              <a:t>28.90מ</a:t>
            </a:r>
            <a:r>
              <a:rPr lang="he-IL" dirty="0"/>
              <a:t>' ממפלס כניסה </a:t>
            </a:r>
            <a:endParaRPr lang="he-IL" b="1" dirty="0"/>
          </a:p>
        </p:txBody>
      </p:sp>
      <p:sp>
        <p:nvSpPr>
          <p:cNvPr id="3" name="מציין מיקום תוכן 2"/>
          <p:cNvSpPr>
            <a:spLocks noGrp="1"/>
          </p:cNvSpPr>
          <p:nvPr>
            <p:ph idx="1"/>
          </p:nvPr>
        </p:nvSpPr>
        <p:spPr>
          <a:xfrm>
            <a:off x="437882" y="1004553"/>
            <a:ext cx="10882648" cy="5640946"/>
          </a:xfrm>
        </p:spPr>
        <p:txBody>
          <a:bodyPr>
            <a:normAutofit lnSpcReduction="10000"/>
          </a:bodyPr>
          <a:lstStyle/>
          <a:p>
            <a:r>
              <a:rPr lang="he-IL" b="1" dirty="0"/>
              <a:t>דרכי גישה 4 מטר נטו</a:t>
            </a:r>
          </a:p>
          <a:p>
            <a:r>
              <a:rPr lang="he-IL" b="1" dirty="0"/>
              <a:t>רדיוס סיבוב 16 מטר חיצוני 12 מטר פנימי</a:t>
            </a:r>
          </a:p>
          <a:p>
            <a:r>
              <a:rPr lang="he-IL" b="1" dirty="0"/>
              <a:t>רחבות כיבוי 6</a:t>
            </a:r>
            <a:r>
              <a:rPr lang="en-US" b="1" dirty="0"/>
              <a:t>12X </a:t>
            </a:r>
            <a:r>
              <a:rPr lang="he-IL" b="1" dirty="0"/>
              <a:t>מ' למעט מגורים עד 7 מ' מעל מפלס הכניסה</a:t>
            </a:r>
          </a:p>
          <a:p>
            <a:r>
              <a:rPr lang="he-IL" b="1" dirty="0"/>
              <a:t>מרחק רחבה מהבניין עד </a:t>
            </a:r>
            <a:r>
              <a:rPr lang="he-IL" b="1" dirty="0" smtClean="0"/>
              <a:t>6 </a:t>
            </a:r>
            <a:r>
              <a:rPr lang="he-IL" b="1" dirty="0"/>
              <a:t>מ'</a:t>
            </a:r>
          </a:p>
          <a:p>
            <a:r>
              <a:rPr lang="he-IL" b="1" dirty="0"/>
              <a:t>ברזי שריפה "3</a:t>
            </a:r>
          </a:p>
          <a:p>
            <a:r>
              <a:rPr lang="he-IL" b="1" dirty="0"/>
              <a:t>חדרי מדרגות </a:t>
            </a:r>
            <a:r>
              <a:rPr lang="he-IL" sz="2600" b="1" dirty="0"/>
              <a:t>מוגן אחד</a:t>
            </a:r>
            <a:endParaRPr lang="he-IL" sz="2600" b="1" dirty="0" smtClean="0"/>
          </a:p>
          <a:p>
            <a:r>
              <a:rPr lang="he-IL" b="1" dirty="0" smtClean="0"/>
              <a:t>פתחי </a:t>
            </a:r>
            <a:r>
              <a:rPr lang="he-IL" b="1" dirty="0"/>
              <a:t>שחרור עשן ח. מדרגות 2 פתחים </a:t>
            </a:r>
            <a:r>
              <a:rPr lang="he-IL" b="1" dirty="0" smtClean="0"/>
              <a:t>0.80 </a:t>
            </a:r>
            <a:r>
              <a:rPr lang="he-IL" b="1" dirty="0"/>
              <a:t>מ"ר </a:t>
            </a:r>
            <a:r>
              <a:rPr lang="he-IL" b="1" dirty="0" smtClean="0"/>
              <a:t>מנוגדים</a:t>
            </a:r>
            <a:endParaRPr lang="he-IL" b="1" dirty="0"/>
          </a:p>
          <a:p>
            <a:r>
              <a:rPr lang="he-IL" b="1" dirty="0"/>
              <a:t>יציאה לגג </a:t>
            </a:r>
            <a:r>
              <a:rPr lang="he-IL" b="1" dirty="0" smtClean="0"/>
              <a:t>חובה</a:t>
            </a:r>
            <a:endParaRPr lang="he-IL" b="1" dirty="0"/>
          </a:p>
          <a:p>
            <a:r>
              <a:rPr lang="he-IL" b="1" dirty="0"/>
              <a:t>מבואות עשן למעליות, מעלית אלונקה </a:t>
            </a:r>
            <a:r>
              <a:rPr lang="he-IL" b="1" dirty="0" smtClean="0"/>
              <a:t>ללא</a:t>
            </a:r>
          </a:p>
          <a:p>
            <a:r>
              <a:rPr lang="he-IL" b="1" dirty="0"/>
              <a:t>פיר שחרור עשן לובי קומתי טבעי – 2 פתחים בחלק העליון </a:t>
            </a:r>
          </a:p>
          <a:p>
            <a:r>
              <a:rPr lang="he-IL" b="1" dirty="0"/>
              <a:t>עמדות כיבוי אש כל </a:t>
            </a:r>
            <a:r>
              <a:rPr lang="he-IL" b="1" dirty="0" smtClean="0"/>
              <a:t>קומה</a:t>
            </a:r>
            <a:endParaRPr lang="he-IL" dirty="0"/>
          </a:p>
        </p:txBody>
      </p:sp>
    </p:spTree>
    <p:extLst>
      <p:ext uri="{BB962C8B-B14F-4D97-AF65-F5344CB8AC3E}">
        <p14:creationId xmlns:p14="http://schemas.microsoft.com/office/powerpoint/2010/main" val="85447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6367" y="381000"/>
            <a:ext cx="11423560" cy="572037"/>
          </a:xfrm>
        </p:spPr>
        <p:txBody>
          <a:bodyPr>
            <a:normAutofit fontScale="90000"/>
          </a:bodyPr>
          <a:lstStyle/>
          <a:p>
            <a:r>
              <a:rPr lang="he-IL" b="1" dirty="0"/>
              <a:t>בנין רב קומות </a:t>
            </a:r>
            <a:r>
              <a:rPr lang="he-IL" dirty="0" smtClean="0"/>
              <a:t>29 </a:t>
            </a:r>
            <a:r>
              <a:rPr lang="he-IL" dirty="0"/>
              <a:t>מ </a:t>
            </a:r>
            <a:r>
              <a:rPr lang="he-IL" dirty="0" smtClean="0"/>
              <a:t>עד</a:t>
            </a:r>
            <a:r>
              <a:rPr lang="he-IL" dirty="0"/>
              <a:t>' </a:t>
            </a:r>
            <a:r>
              <a:rPr lang="he-IL" dirty="0" smtClean="0"/>
              <a:t>41.90 מ</a:t>
            </a:r>
            <a:r>
              <a:rPr lang="he-IL" dirty="0"/>
              <a:t>' ממפלס כניסה</a:t>
            </a:r>
            <a:endParaRPr lang="he-IL" b="1" dirty="0"/>
          </a:p>
        </p:txBody>
      </p:sp>
      <p:sp>
        <p:nvSpPr>
          <p:cNvPr id="3" name="מציין מיקום תוכן 2"/>
          <p:cNvSpPr>
            <a:spLocks noGrp="1"/>
          </p:cNvSpPr>
          <p:nvPr>
            <p:ph idx="1"/>
          </p:nvPr>
        </p:nvSpPr>
        <p:spPr>
          <a:xfrm>
            <a:off x="515155" y="1043189"/>
            <a:ext cx="10650827" cy="5602310"/>
          </a:xfrm>
        </p:spPr>
        <p:txBody>
          <a:bodyPr>
            <a:normAutofit fontScale="92500" lnSpcReduction="20000"/>
          </a:bodyPr>
          <a:lstStyle/>
          <a:p>
            <a:r>
              <a:rPr lang="he-IL" b="1" dirty="0"/>
              <a:t>דרכי גישה 4 מטר נטו</a:t>
            </a:r>
          </a:p>
          <a:p>
            <a:r>
              <a:rPr lang="he-IL" b="1" dirty="0"/>
              <a:t>רדיוס סיבוב 16 מטר חיצוני 12 מטר פנימי</a:t>
            </a:r>
          </a:p>
          <a:p>
            <a:r>
              <a:rPr lang="he-IL" b="1" dirty="0"/>
              <a:t>רחבות כיבוי 6</a:t>
            </a:r>
            <a:r>
              <a:rPr lang="en-US" b="1" dirty="0"/>
              <a:t>12X </a:t>
            </a:r>
            <a:r>
              <a:rPr lang="he-IL" b="1" dirty="0"/>
              <a:t>מ' למעט מגורים עד 7 מ' מעל מפלס הכניסה</a:t>
            </a:r>
          </a:p>
          <a:p>
            <a:r>
              <a:rPr lang="he-IL" b="1" dirty="0"/>
              <a:t>מרחק רחבה מהבניין עד 6 מ'</a:t>
            </a:r>
          </a:p>
          <a:p>
            <a:r>
              <a:rPr lang="he-IL" b="1" dirty="0"/>
              <a:t>ברזי שריפה "</a:t>
            </a:r>
            <a:r>
              <a:rPr lang="he-IL" b="1" dirty="0" smtClean="0"/>
              <a:t>3 ראש כפול </a:t>
            </a:r>
            <a:endParaRPr lang="he-IL" b="1" dirty="0"/>
          </a:p>
          <a:p>
            <a:r>
              <a:rPr lang="he-IL" b="1" dirty="0"/>
              <a:t>חדרי מדרגות </a:t>
            </a:r>
            <a:r>
              <a:rPr lang="he-IL" sz="2800" b="1" dirty="0"/>
              <a:t>2 מוגנים </a:t>
            </a:r>
            <a:endParaRPr lang="he-IL" sz="2800" b="1" dirty="0" smtClean="0"/>
          </a:p>
          <a:p>
            <a:r>
              <a:rPr lang="he-IL" b="1" dirty="0" smtClean="0"/>
              <a:t>פתחי </a:t>
            </a:r>
            <a:r>
              <a:rPr lang="he-IL" b="1" dirty="0"/>
              <a:t>שחרור עשן ח. מדרגות 2 פתחים 0.80 מ"ר ממונעים</a:t>
            </a:r>
            <a:r>
              <a:rPr lang="he-IL" dirty="0"/>
              <a:t> </a:t>
            </a:r>
            <a:r>
              <a:rPr lang="he-IL" b="1" dirty="0" smtClean="0"/>
              <a:t>מנוגדים</a:t>
            </a:r>
            <a:endParaRPr lang="he-IL" b="1" dirty="0"/>
          </a:p>
          <a:p>
            <a:r>
              <a:rPr lang="he-IL" b="1" dirty="0"/>
              <a:t>יציאה לגג חובה – 2 חדרי המדרגות </a:t>
            </a:r>
            <a:endParaRPr lang="he-IL" b="1" dirty="0" smtClean="0"/>
          </a:p>
          <a:p>
            <a:r>
              <a:rPr lang="he-IL" b="1" dirty="0" smtClean="0"/>
              <a:t>מבואות </a:t>
            </a:r>
            <a:r>
              <a:rPr lang="he-IL" b="1" dirty="0"/>
              <a:t>עשן למעליות, מעלית אלונקה </a:t>
            </a:r>
            <a:r>
              <a:rPr lang="he-IL" b="1" dirty="0" smtClean="0"/>
              <a:t>נדרש </a:t>
            </a:r>
            <a:endParaRPr lang="he-IL" b="1" dirty="0"/>
          </a:p>
          <a:p>
            <a:r>
              <a:rPr lang="he-IL" b="1" dirty="0"/>
              <a:t>פיר שחרור עשן לובי קומתי מאולץ – מפוח + 2 פתחים ממונעים בחלק העליון</a:t>
            </a:r>
            <a:endParaRPr lang="he-IL" b="1" dirty="0" smtClean="0"/>
          </a:p>
          <a:p>
            <a:r>
              <a:rPr lang="he-IL" b="1" dirty="0" smtClean="0"/>
              <a:t>עמדות </a:t>
            </a:r>
            <a:r>
              <a:rPr lang="he-IL" b="1" dirty="0"/>
              <a:t>כיבוי אש כל קומה בכל לובי </a:t>
            </a:r>
          </a:p>
        </p:txBody>
      </p:sp>
    </p:spTree>
    <p:extLst>
      <p:ext uri="{BB962C8B-B14F-4D97-AF65-F5344CB8AC3E}">
        <p14:creationId xmlns:p14="http://schemas.microsoft.com/office/powerpoint/2010/main" val="146682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92429" y="381000"/>
            <a:ext cx="11050072" cy="700825"/>
          </a:xfrm>
        </p:spPr>
        <p:txBody>
          <a:bodyPr>
            <a:normAutofit fontScale="90000"/>
          </a:bodyPr>
          <a:lstStyle/>
          <a:p>
            <a:r>
              <a:rPr lang="he-IL" dirty="0"/>
              <a:t>בנין גורד שחקים </a:t>
            </a:r>
            <a:r>
              <a:rPr lang="he-IL" dirty="0" smtClean="0"/>
              <a:t>42 </a:t>
            </a:r>
            <a:r>
              <a:rPr lang="he-IL" dirty="0"/>
              <a:t>מ' ומעלה ממפלס כניסה</a:t>
            </a:r>
          </a:p>
        </p:txBody>
      </p:sp>
      <p:sp>
        <p:nvSpPr>
          <p:cNvPr id="3" name="מציין מיקום תוכן 2"/>
          <p:cNvSpPr>
            <a:spLocks noGrp="1"/>
          </p:cNvSpPr>
          <p:nvPr>
            <p:ph idx="1"/>
          </p:nvPr>
        </p:nvSpPr>
        <p:spPr>
          <a:xfrm>
            <a:off x="841247" y="1300767"/>
            <a:ext cx="10801253" cy="5169754"/>
          </a:xfrm>
        </p:spPr>
        <p:txBody>
          <a:bodyPr>
            <a:normAutofit fontScale="85000" lnSpcReduction="10000"/>
          </a:bodyPr>
          <a:lstStyle/>
          <a:p>
            <a:r>
              <a:rPr lang="he-IL" b="1" dirty="0"/>
              <a:t>דרכי גישה 4 מטר נטו</a:t>
            </a:r>
          </a:p>
          <a:p>
            <a:r>
              <a:rPr lang="he-IL" b="1" dirty="0"/>
              <a:t>רדיוס סיבוב 16 מטר חיצוני 12 מטר פנימי</a:t>
            </a:r>
          </a:p>
          <a:p>
            <a:r>
              <a:rPr lang="he-IL" b="1" dirty="0"/>
              <a:t>רחבות כיבוי 6</a:t>
            </a:r>
            <a:r>
              <a:rPr lang="en-US" b="1" dirty="0"/>
              <a:t>12X </a:t>
            </a:r>
            <a:r>
              <a:rPr lang="he-IL" b="1" dirty="0"/>
              <a:t>מ' למעט מגורים עד 7 מ' מעל מפלס הכניסה</a:t>
            </a:r>
          </a:p>
          <a:p>
            <a:r>
              <a:rPr lang="he-IL" b="1" dirty="0"/>
              <a:t>מרחק רחבה מהבניין עד 6 מ'</a:t>
            </a:r>
          </a:p>
          <a:p>
            <a:r>
              <a:rPr lang="he-IL" b="1" dirty="0"/>
              <a:t>ברזי שריפה "3 ראש כפול </a:t>
            </a:r>
          </a:p>
          <a:p>
            <a:r>
              <a:rPr lang="he-IL" b="1" dirty="0"/>
              <a:t>חדרי מדרגות </a:t>
            </a:r>
            <a:r>
              <a:rPr lang="he-IL" sz="2800" b="1" dirty="0"/>
              <a:t>2 מוגנים </a:t>
            </a:r>
          </a:p>
          <a:p>
            <a:r>
              <a:rPr lang="he-IL" b="1" dirty="0"/>
              <a:t>פתחי שחרור עשן ח. מדרגות 2 פתחים 0.80 מ"ר ממונעים</a:t>
            </a:r>
            <a:r>
              <a:rPr lang="he-IL" dirty="0"/>
              <a:t> </a:t>
            </a:r>
            <a:r>
              <a:rPr lang="he-IL" b="1" dirty="0"/>
              <a:t>מנוגדים</a:t>
            </a:r>
          </a:p>
          <a:p>
            <a:r>
              <a:rPr lang="he-IL" b="1" dirty="0"/>
              <a:t>יציאה לגג חובה – 2 חדרי המדרגות </a:t>
            </a:r>
          </a:p>
          <a:p>
            <a:r>
              <a:rPr lang="he-IL" b="1" dirty="0"/>
              <a:t>מבואות עשן למעליות, מעלית אלונקה נדרש </a:t>
            </a:r>
          </a:p>
          <a:p>
            <a:r>
              <a:rPr lang="he-IL" b="1" dirty="0"/>
              <a:t>פיר שחרור עשן לובי קומתי מאולץ – מפוח + 2 פתחים ממונעים בחלק העליון</a:t>
            </a:r>
          </a:p>
          <a:p>
            <a:r>
              <a:rPr lang="he-IL" b="1" dirty="0"/>
              <a:t>עמדות כיבוי אש כל קומה בכל לובי </a:t>
            </a:r>
          </a:p>
          <a:p>
            <a:endParaRPr lang="he-IL" dirty="0"/>
          </a:p>
        </p:txBody>
      </p:sp>
    </p:spTree>
    <p:extLst>
      <p:ext uri="{BB962C8B-B14F-4D97-AF65-F5344CB8AC3E}">
        <p14:creationId xmlns:p14="http://schemas.microsoft.com/office/powerpoint/2010/main" val="326856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3639" y="381000"/>
            <a:ext cx="11153105" cy="1074313"/>
          </a:xfrm>
        </p:spPr>
        <p:txBody>
          <a:bodyPr>
            <a:normAutofit fontScale="90000"/>
          </a:bodyPr>
          <a:lstStyle/>
          <a:p>
            <a:r>
              <a:rPr lang="he-IL" dirty="0"/>
              <a:t>תקנה 11א' – " נספח תיאור אמצעים לבטיחות אש":</a:t>
            </a:r>
          </a:p>
        </p:txBody>
      </p:sp>
      <p:sp>
        <p:nvSpPr>
          <p:cNvPr id="3" name="מציין מיקום תוכן 2"/>
          <p:cNvSpPr>
            <a:spLocks noGrp="1"/>
          </p:cNvSpPr>
          <p:nvPr>
            <p:ph idx="1"/>
          </p:nvPr>
        </p:nvSpPr>
        <p:spPr>
          <a:xfrm>
            <a:off x="841248" y="1455313"/>
            <a:ext cx="10775496" cy="5074276"/>
          </a:xfrm>
        </p:spPr>
        <p:txBody>
          <a:bodyPr>
            <a:normAutofit fontScale="85000" lnSpcReduction="20000"/>
          </a:bodyPr>
          <a:lstStyle/>
          <a:p>
            <a:r>
              <a:rPr lang="he-IL" b="1" dirty="0" smtClean="0"/>
              <a:t>11א</a:t>
            </a:r>
            <a:r>
              <a:rPr lang="he-IL" b="1" dirty="0"/>
              <a:t>. </a:t>
            </a:r>
            <a:r>
              <a:rPr lang="he-IL" b="1" dirty="0" smtClean="0"/>
              <a:t>(א) </a:t>
            </a:r>
            <a:r>
              <a:rPr lang="he-IL" b="1" dirty="0"/>
              <a:t>בעבור כל בניין, למעט בניין כמפורט בתקנת משנה </a:t>
            </a:r>
            <a:r>
              <a:rPr lang="he-IL" b="1" dirty="0" smtClean="0"/>
              <a:t>(ב), </a:t>
            </a:r>
          </a:p>
          <a:p>
            <a:r>
              <a:rPr lang="he-IL" b="1" dirty="0" smtClean="0"/>
              <a:t>יוגש </a:t>
            </a:r>
            <a:r>
              <a:rPr lang="he-IL" b="1" dirty="0"/>
              <a:t>נספח תיאור אמצעים לבטיחות אש שבו יפורטו הנתונים שלהלן, כולם או חלקם, ככל שהם נוגעים לבניין לפי תקנות אלה</a:t>
            </a:r>
            <a:r>
              <a:rPr lang="he-IL" b="1" dirty="0" smtClean="0"/>
              <a:t>:</a:t>
            </a:r>
          </a:p>
          <a:p>
            <a:r>
              <a:rPr lang="he-IL" b="1" dirty="0" smtClean="0"/>
              <a:t> ( </a:t>
            </a:r>
            <a:r>
              <a:rPr lang="he-IL" b="1" dirty="0"/>
              <a:t>1 )דרך גישה ורחבת היערכות לרכבי כבאות והצלה</a:t>
            </a:r>
            <a:r>
              <a:rPr lang="he-IL" b="1" dirty="0" smtClean="0"/>
              <a:t>;</a:t>
            </a:r>
          </a:p>
          <a:p>
            <a:r>
              <a:rPr lang="he-IL" b="1" dirty="0" smtClean="0"/>
              <a:t> ( </a:t>
            </a:r>
            <a:r>
              <a:rPr lang="he-IL" b="1" dirty="0"/>
              <a:t>2 )תפוסה של כל קומה; </a:t>
            </a:r>
            <a:endParaRPr lang="he-IL" b="1" dirty="0" smtClean="0"/>
          </a:p>
          <a:p>
            <a:r>
              <a:rPr lang="he-IL" b="1" dirty="0" smtClean="0"/>
              <a:t>(3 </a:t>
            </a:r>
            <a:r>
              <a:rPr lang="he-IL" b="1" dirty="0"/>
              <a:t>)דרכי מוצא מן הבניין תוך פירוט כל מרכיביהן</a:t>
            </a:r>
            <a:r>
              <a:rPr lang="he-IL" b="1" dirty="0" smtClean="0"/>
              <a:t>;</a:t>
            </a:r>
          </a:p>
          <a:p>
            <a:r>
              <a:rPr lang="he-IL" b="1" dirty="0" smtClean="0"/>
              <a:t> ( </a:t>
            </a:r>
            <a:r>
              <a:rPr lang="he-IL" b="1" dirty="0"/>
              <a:t>4 )חלוקת הבניין לאגפי אש; </a:t>
            </a:r>
            <a:endParaRPr lang="he-IL" b="1" dirty="0" smtClean="0"/>
          </a:p>
          <a:p>
            <a:r>
              <a:rPr lang="he-IL" b="1" dirty="0" smtClean="0"/>
              <a:t>( </a:t>
            </a:r>
            <a:r>
              <a:rPr lang="he-IL" b="1" dirty="0"/>
              <a:t>5 )עמידות אש של חלקי הבניין השונים ומרכיביו</a:t>
            </a:r>
            <a:r>
              <a:rPr lang="he-IL" b="1" dirty="0" smtClean="0"/>
              <a:t>;</a:t>
            </a:r>
          </a:p>
          <a:p>
            <a:r>
              <a:rPr lang="he-IL" b="1" dirty="0" smtClean="0"/>
              <a:t> ( </a:t>
            </a:r>
            <a:r>
              <a:rPr lang="he-IL" b="1" dirty="0"/>
              <a:t>6 )סיווג חומרי הבניה והגימור על פי תגובותיהם בשריפה; </a:t>
            </a:r>
            <a:endParaRPr lang="he-IL" b="1" dirty="0" smtClean="0"/>
          </a:p>
          <a:p>
            <a:r>
              <a:rPr lang="he-IL" b="1" dirty="0" smtClean="0"/>
              <a:t>( </a:t>
            </a:r>
            <a:r>
              <a:rPr lang="he-IL" b="1" dirty="0"/>
              <a:t>7 )סידורי אספקת מים לכיבוי אש</a:t>
            </a:r>
            <a:r>
              <a:rPr lang="he-IL" b="1" dirty="0" smtClean="0"/>
              <a:t>;</a:t>
            </a:r>
          </a:p>
          <a:p>
            <a:r>
              <a:rPr lang="he-IL" b="1" dirty="0" smtClean="0"/>
              <a:t> ( </a:t>
            </a:r>
            <a:r>
              <a:rPr lang="he-IL" b="1" dirty="0"/>
              <a:t>8 )סידורי שליטה בעשן מחלקי הבניין השונים; </a:t>
            </a:r>
            <a:endParaRPr lang="he-IL" b="1" dirty="0" smtClean="0"/>
          </a:p>
          <a:p>
            <a:r>
              <a:rPr lang="he-IL" b="1" dirty="0" smtClean="0"/>
              <a:t>(9 </a:t>
            </a:r>
            <a:r>
              <a:rPr lang="he-IL" b="1" dirty="0"/>
              <a:t>)מיקום ציוד כיבוי אש;</a:t>
            </a:r>
          </a:p>
        </p:txBody>
      </p:sp>
    </p:spTree>
    <p:extLst>
      <p:ext uri="{BB962C8B-B14F-4D97-AF65-F5344CB8AC3E}">
        <p14:creationId xmlns:p14="http://schemas.microsoft.com/office/powerpoint/2010/main" val="142141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59913"/>
          </a:xfrm>
        </p:spPr>
        <p:txBody>
          <a:bodyPr>
            <a:normAutofit fontScale="90000"/>
          </a:bodyPr>
          <a:lstStyle/>
          <a:p>
            <a:endParaRPr lang="he-IL" dirty="0"/>
          </a:p>
        </p:txBody>
      </p:sp>
      <p:sp>
        <p:nvSpPr>
          <p:cNvPr id="3" name="מציין מיקום תוכן 2"/>
          <p:cNvSpPr>
            <a:spLocks noGrp="1"/>
          </p:cNvSpPr>
          <p:nvPr>
            <p:ph idx="1"/>
          </p:nvPr>
        </p:nvSpPr>
        <p:spPr>
          <a:xfrm>
            <a:off x="841247" y="721217"/>
            <a:ext cx="10556555" cy="5749303"/>
          </a:xfrm>
        </p:spPr>
        <p:txBody>
          <a:bodyPr/>
          <a:lstStyle/>
          <a:p>
            <a:r>
              <a:rPr lang="he-IL" b="1" dirty="0" smtClean="0"/>
              <a:t>( </a:t>
            </a:r>
            <a:r>
              <a:rPr lang="he-IL" b="1" dirty="0"/>
              <a:t>10 ) אזורים בבניין שבהם יש להתקין מערכות גילוי אש ועשן, מערכות כיבוי אש אוטומטי ומערכות כריזת חירום; </a:t>
            </a:r>
            <a:endParaRPr lang="he-IL" b="1" dirty="0" smtClean="0"/>
          </a:p>
          <a:p>
            <a:r>
              <a:rPr lang="he-IL" b="1" dirty="0" smtClean="0"/>
              <a:t>( </a:t>
            </a:r>
            <a:r>
              <a:rPr lang="he-IL" b="1" dirty="0"/>
              <a:t>11 ) שלטי הכוונה בדרך המוצא ותאורת החירום; </a:t>
            </a:r>
            <a:endParaRPr lang="he-IL" b="1" dirty="0" smtClean="0"/>
          </a:p>
          <a:p>
            <a:r>
              <a:rPr lang="he-IL" b="1" dirty="0" smtClean="0"/>
              <a:t>( </a:t>
            </a:r>
            <a:r>
              <a:rPr lang="he-IL" b="1" dirty="0"/>
              <a:t>12 ) מיקום לוח פיקוד כבאים הכולל מפסק חשמלי ראשי, מפסק הפעלת גנרטור חירום, מפסק הפעלת מערכות שליטה בעשן, לוח בקרה של מערכת גילוי וכיבוי אש ומערכת הפעלת כריזת חירום; </a:t>
            </a:r>
            <a:endParaRPr lang="he-IL" b="1" dirty="0" smtClean="0"/>
          </a:p>
          <a:p>
            <a:r>
              <a:rPr lang="he-IL" b="1" dirty="0" smtClean="0"/>
              <a:t>( </a:t>
            </a:r>
            <a:r>
              <a:rPr lang="he-IL" b="1" dirty="0"/>
              <a:t>13 ) מיקום לוח חשמל המזין את מערכות החירום, מיקום מערכות גז, מעלית כבאים ומעלית נושאת אלונקה; </a:t>
            </a:r>
            <a:endParaRPr lang="he-IL" b="1" dirty="0" smtClean="0"/>
          </a:p>
          <a:p>
            <a:r>
              <a:rPr lang="he-IL" b="1" dirty="0" smtClean="0"/>
              <a:t>( </a:t>
            </a:r>
            <a:r>
              <a:rPr lang="he-IL" b="1" dirty="0"/>
              <a:t>14 ) אם דרך המוצא כוללת מוצא אופקי שמתקיימים בו דרישות סימן ה' בפרק ב' לחלק ג', הנספח יכלול גם ניתוח הנדסי המסביר את תנועת האנשים דרך המוצא האופקי ופינוים אל מחוץ לבניין במקרה של שריפה או אירוע חירום אחר.</a:t>
            </a:r>
          </a:p>
        </p:txBody>
      </p:sp>
    </p:spTree>
    <p:extLst>
      <p:ext uri="{BB962C8B-B14F-4D97-AF65-F5344CB8AC3E}">
        <p14:creationId xmlns:p14="http://schemas.microsoft.com/office/powerpoint/2010/main" val="342014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700825"/>
          </a:xfrm>
        </p:spPr>
        <p:txBody>
          <a:bodyPr/>
          <a:lstStyle/>
          <a:p>
            <a:pPr algn="ctr"/>
            <a:r>
              <a:rPr lang="he-IL" b="1" dirty="0"/>
              <a:t>ציוד מגן אישי - תקנה</a:t>
            </a:r>
          </a:p>
        </p:txBody>
      </p:sp>
      <p:sp>
        <p:nvSpPr>
          <p:cNvPr id="3" name="מציין מיקום תוכן 2"/>
          <p:cNvSpPr>
            <a:spLocks noGrp="1"/>
          </p:cNvSpPr>
          <p:nvPr>
            <p:ph idx="1"/>
          </p:nvPr>
        </p:nvSpPr>
        <p:spPr>
          <a:xfrm>
            <a:off x="841248" y="1262131"/>
            <a:ext cx="9372600" cy="5208390"/>
          </a:xfrm>
        </p:spPr>
        <p:txBody>
          <a:bodyPr>
            <a:normAutofit/>
          </a:bodyPr>
          <a:lstStyle/>
          <a:p>
            <a:pPr>
              <a:lnSpc>
                <a:spcPct val="150000"/>
              </a:lnSpc>
            </a:pPr>
            <a:r>
              <a:rPr lang="he-IL" sz="3200" b="1" dirty="0"/>
              <a:t>חובת העובד להשתמש בציוד מגן אישי שניתן לו: עובד חייב להשתמש בציוד מגן אישי שניתן לו, , לשמור אותו במצב תקין ונקי להחזירו מיד למעביד או לממונה על העבודה לשם החלפתו אם התגלה בו פגם או נזק</a:t>
            </a:r>
          </a:p>
        </p:txBody>
      </p:sp>
    </p:spTree>
    <p:extLst>
      <p:ext uri="{BB962C8B-B14F-4D97-AF65-F5344CB8AC3E}">
        <p14:creationId xmlns:p14="http://schemas.microsoft.com/office/powerpoint/2010/main" val="173071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34155"/>
          </a:xfrm>
        </p:spPr>
        <p:txBody>
          <a:bodyPr>
            <a:normAutofit fontScale="90000"/>
          </a:bodyPr>
          <a:lstStyle/>
          <a:p>
            <a:endParaRPr lang="he-IL" dirty="0"/>
          </a:p>
        </p:txBody>
      </p:sp>
      <p:sp>
        <p:nvSpPr>
          <p:cNvPr id="3" name="מציין מיקום תוכן 2"/>
          <p:cNvSpPr>
            <a:spLocks noGrp="1"/>
          </p:cNvSpPr>
          <p:nvPr>
            <p:ph idx="1"/>
          </p:nvPr>
        </p:nvSpPr>
        <p:spPr>
          <a:xfrm>
            <a:off x="841247" y="1120463"/>
            <a:ext cx="10260341" cy="5350058"/>
          </a:xfrm>
        </p:spPr>
        <p:txBody>
          <a:bodyPr/>
          <a:lstStyle/>
          <a:p>
            <a:pPr marL="0" indent="0">
              <a:buNone/>
            </a:pPr>
            <a:r>
              <a:rPr lang="he-IL" sz="2800" b="1" dirty="0">
                <a:solidFill>
                  <a:srgbClr val="FF0000"/>
                </a:solidFill>
              </a:rPr>
              <a:t>א</a:t>
            </a:r>
            <a:r>
              <a:rPr lang="he-IL" sz="2800" b="1" dirty="0"/>
              <a:t>. בתקנות לפי סעיף זה רשאי השר, בין השאר -</a:t>
            </a:r>
          </a:p>
          <a:p>
            <a:r>
              <a:rPr lang="he-IL" sz="2800" b="1" dirty="0"/>
              <a:t>לאסור עבודת עובדים או סוג עובדים פלוני בקשר לייצור, למכונות, לציוד, לתהליך או לעבודת כפיים מהגדר פלוני, וכן לשנות או להגביל את שעות עבודתם;</a:t>
            </a:r>
          </a:p>
          <a:p>
            <a:r>
              <a:rPr lang="he-IL" sz="2800" b="1" dirty="0"/>
              <a:t>לאסור, להגביל או להסדיר את השימוש בחומר או תהליך;</a:t>
            </a:r>
          </a:p>
          <a:p>
            <a:r>
              <a:rPr lang="he-IL" sz="2800" b="1" dirty="0"/>
              <a:t>לשנות או להרחיב כל הוראה מהוראות פרקים ב' ו-ג' ופרק זה המטילה דרישה בעניין בריאות או בטיחות.</a:t>
            </a:r>
          </a:p>
          <a:p>
            <a:pPr marL="0" indent="0">
              <a:buNone/>
            </a:pPr>
            <a:r>
              <a:rPr lang="he-IL" sz="2800" b="1" dirty="0">
                <a:solidFill>
                  <a:srgbClr val="FF0000"/>
                </a:solidFill>
              </a:rPr>
              <a:t>ב</a:t>
            </a:r>
            <a:r>
              <a:rPr lang="he-IL" sz="2800" b="1" dirty="0"/>
              <a:t>. תקנות לפי סעיף זה יכול שיהיו כלליות או לסוגים או מיוחדות למפעל או למקום עבודה אחר ויכול שיטילו חובות על תופש מפעל, בעל מפעל, עובדים ובני אדם אחרים.</a:t>
            </a:r>
          </a:p>
          <a:p>
            <a:endParaRPr lang="he-IL" dirty="0"/>
          </a:p>
        </p:txBody>
      </p:sp>
    </p:spTree>
    <p:extLst>
      <p:ext uri="{BB962C8B-B14F-4D97-AF65-F5344CB8AC3E}">
        <p14:creationId xmlns:p14="http://schemas.microsoft.com/office/powerpoint/2010/main" val="143336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98549"/>
          </a:xfrm>
        </p:spPr>
        <p:txBody>
          <a:bodyPr>
            <a:normAutofit fontScale="90000"/>
          </a:bodyPr>
          <a:lstStyle/>
          <a:p>
            <a:endParaRPr lang="he-IL" dirty="0"/>
          </a:p>
        </p:txBody>
      </p:sp>
      <p:sp>
        <p:nvSpPr>
          <p:cNvPr id="3" name="מציין מיקום תוכן 2"/>
          <p:cNvSpPr>
            <a:spLocks noGrp="1"/>
          </p:cNvSpPr>
          <p:nvPr>
            <p:ph idx="1"/>
          </p:nvPr>
        </p:nvSpPr>
        <p:spPr>
          <a:xfrm>
            <a:off x="841248" y="1326525"/>
            <a:ext cx="10195946" cy="5143996"/>
          </a:xfrm>
        </p:spPr>
        <p:txBody>
          <a:bodyPr>
            <a:noAutofit/>
          </a:bodyPr>
          <a:lstStyle/>
          <a:p>
            <a:r>
              <a:rPr lang="he-IL" sz="3200" b="1" dirty="0"/>
              <a:t>"ציוד מגן אישי" או "ציוד" ציוד שנועד לשימושו האישי של אדם בעבודה, בדרך של לבישה, הרכבה, חבישה או נשיאה ושתוכנן במיוחד להגנתו מפני סיכון העלול לפגוע בבטיחותו או בבריאותו, כמפורט בתוספת, לרבות אביזריו, ולמעט </a:t>
            </a:r>
            <a:r>
              <a:rPr lang="he-IL" sz="3200" b="1" dirty="0" smtClean="0"/>
              <a:t>– </a:t>
            </a:r>
          </a:p>
          <a:p>
            <a:r>
              <a:rPr lang="he-IL" sz="3200" b="1" dirty="0" smtClean="0"/>
              <a:t>(1 </a:t>
            </a:r>
            <a:r>
              <a:rPr lang="he-IL" sz="3200" b="1" dirty="0"/>
              <a:t>)ציוד חירום והצלה</a:t>
            </a:r>
            <a:r>
              <a:rPr lang="he-IL" sz="3200" b="1" dirty="0" smtClean="0"/>
              <a:t>;</a:t>
            </a:r>
          </a:p>
          <a:p>
            <a:r>
              <a:rPr lang="he-IL" sz="3200" b="1" dirty="0" smtClean="0"/>
              <a:t>(2 </a:t>
            </a:r>
            <a:r>
              <a:rPr lang="he-IL" sz="3200" b="1" dirty="0"/>
              <a:t>)ציוד ניטור, התראה או איתות המזהיר מפני סיכון או </a:t>
            </a:r>
            <a:r>
              <a:rPr lang="he-IL" sz="3200" b="1" dirty="0" smtClean="0"/>
              <a:t>מטרד. </a:t>
            </a:r>
            <a:endParaRPr lang="he-IL" sz="3200" b="1" dirty="0"/>
          </a:p>
        </p:txBody>
      </p:sp>
    </p:spTree>
    <p:extLst>
      <p:ext uri="{BB962C8B-B14F-4D97-AF65-F5344CB8AC3E}">
        <p14:creationId xmlns:p14="http://schemas.microsoft.com/office/powerpoint/2010/main" val="282910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pPr>
              <a:lnSpc>
                <a:spcPct val="100000"/>
              </a:lnSpc>
            </a:pPr>
            <a:r>
              <a:rPr lang="he-IL" sz="3200" b="1" dirty="0"/>
              <a:t>ציוד מגן אישי חייב להתאים לדרישות של ת"י ובהיעדר תקן כזה, לדרישות של תקן זר מוכר שאושר ע"י מפקח עבודה </a:t>
            </a:r>
            <a:r>
              <a:rPr lang="he-IL" sz="3200" b="1" dirty="0" smtClean="0"/>
              <a:t>ראשי.</a:t>
            </a:r>
          </a:p>
          <a:p>
            <a:pPr>
              <a:lnSpc>
                <a:spcPct val="100000"/>
              </a:lnSpc>
            </a:pPr>
            <a:r>
              <a:rPr lang="he-IL" sz="3200" b="1" dirty="0" smtClean="0"/>
              <a:t> </a:t>
            </a:r>
            <a:endParaRPr lang="he-IL" sz="3200" b="1" dirty="0"/>
          </a:p>
        </p:txBody>
      </p:sp>
    </p:spTree>
    <p:extLst>
      <p:ext uri="{BB962C8B-B14F-4D97-AF65-F5344CB8AC3E}">
        <p14:creationId xmlns:p14="http://schemas.microsoft.com/office/powerpoint/2010/main" val="354427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687946"/>
          </a:xfrm>
        </p:spPr>
        <p:txBody>
          <a:bodyPr/>
          <a:lstStyle/>
          <a:p>
            <a:pPr algn="ctr"/>
            <a:r>
              <a:rPr lang="he-IL" b="1" dirty="0"/>
              <a:t>ציוד מגן אישי בסיסי</a:t>
            </a:r>
          </a:p>
        </p:txBody>
      </p:sp>
      <p:sp>
        <p:nvSpPr>
          <p:cNvPr id="3" name="מציין מיקום תוכן 2"/>
          <p:cNvSpPr>
            <a:spLocks noGrp="1"/>
          </p:cNvSpPr>
          <p:nvPr>
            <p:ph idx="1"/>
          </p:nvPr>
        </p:nvSpPr>
        <p:spPr>
          <a:xfrm>
            <a:off x="841248" y="1159099"/>
            <a:ext cx="9977006" cy="5311421"/>
          </a:xfrm>
        </p:spPr>
        <p:txBody>
          <a:bodyPr>
            <a:normAutofit/>
          </a:bodyPr>
          <a:lstStyle/>
          <a:p>
            <a:r>
              <a:rPr lang="he-IL" sz="3200" b="1" dirty="0" smtClean="0"/>
              <a:t>קסדת </a:t>
            </a:r>
            <a:r>
              <a:rPr lang="he-IL" sz="3200" b="1" dirty="0"/>
              <a:t>מגן - ראש </a:t>
            </a:r>
            <a:endParaRPr lang="he-IL" sz="3200" b="1" dirty="0" smtClean="0"/>
          </a:p>
          <a:p>
            <a:r>
              <a:rPr lang="he-IL" sz="3200" b="1" dirty="0" smtClean="0"/>
              <a:t>משקפי </a:t>
            </a:r>
            <a:r>
              <a:rPr lang="he-IL" sz="3200" b="1" dirty="0"/>
              <a:t>מגן </a:t>
            </a:r>
            <a:r>
              <a:rPr lang="he-IL" sz="3200" b="1" dirty="0" smtClean="0"/>
              <a:t>– עיניים</a:t>
            </a:r>
          </a:p>
          <a:p>
            <a:r>
              <a:rPr lang="he-IL" sz="3200" b="1" dirty="0" smtClean="0"/>
              <a:t>אטמי </a:t>
            </a:r>
            <a:r>
              <a:rPr lang="he-IL" sz="3200" b="1" dirty="0"/>
              <a:t>אוזניים – </a:t>
            </a:r>
            <a:r>
              <a:rPr lang="he-IL" sz="3200" b="1" dirty="0" smtClean="0"/>
              <a:t>אוזניים</a:t>
            </a:r>
          </a:p>
          <a:p>
            <a:r>
              <a:rPr lang="he-IL" sz="3200" b="1" dirty="0" smtClean="0"/>
              <a:t>מסיכת </a:t>
            </a:r>
            <a:r>
              <a:rPr lang="he-IL" sz="3200" b="1" dirty="0"/>
              <a:t>מילוט –הגנת נשימה בחירום </a:t>
            </a:r>
            <a:endParaRPr lang="he-IL" sz="3200" b="1" dirty="0" smtClean="0"/>
          </a:p>
          <a:p>
            <a:r>
              <a:rPr lang="he-IL" sz="3200" b="1" dirty="0" smtClean="0"/>
              <a:t>כפפות </a:t>
            </a:r>
            <a:r>
              <a:rPr lang="he-IL" sz="3200" b="1" dirty="0"/>
              <a:t>- ידיים - כפות </a:t>
            </a:r>
            <a:r>
              <a:rPr lang="he-IL" sz="3200" b="1" dirty="0" smtClean="0"/>
              <a:t>ידיים</a:t>
            </a:r>
          </a:p>
          <a:p>
            <a:r>
              <a:rPr lang="he-IL" sz="3200" b="1" dirty="0" smtClean="0"/>
              <a:t>בגדים </a:t>
            </a:r>
            <a:r>
              <a:rPr lang="he-IL" sz="3200" b="1" dirty="0"/>
              <a:t>ארוכים – </a:t>
            </a:r>
            <a:r>
              <a:rPr lang="he-IL" sz="3200" b="1" dirty="0" smtClean="0"/>
              <a:t>גוף</a:t>
            </a:r>
          </a:p>
          <a:p>
            <a:r>
              <a:rPr lang="he-IL" sz="3200" b="1" dirty="0" smtClean="0"/>
              <a:t>נעלי </a:t>
            </a:r>
            <a:r>
              <a:rPr lang="he-IL" sz="3200" b="1" dirty="0"/>
              <a:t>בטיחות – רגליים – כפות הרגליים </a:t>
            </a:r>
          </a:p>
        </p:txBody>
      </p:sp>
    </p:spTree>
    <p:extLst>
      <p:ext uri="{BB962C8B-B14F-4D97-AF65-F5344CB8AC3E}">
        <p14:creationId xmlns:p14="http://schemas.microsoft.com/office/powerpoint/2010/main" val="96421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r>
              <a:rPr lang="he-IL" sz="4000" b="1" dirty="0"/>
              <a:t>ציוד מגן אישי כל ציוד מגן אשר לובשים .... על הגוף </a:t>
            </a:r>
            <a:r>
              <a:rPr lang="he-IL" sz="4000" b="1" dirty="0" smtClean="0"/>
              <a:t>יעזור </a:t>
            </a:r>
            <a:r>
              <a:rPr lang="he-IL" sz="4000" b="1" dirty="0" err="1"/>
              <a:t>בצימצום</a:t>
            </a:r>
            <a:r>
              <a:rPr lang="he-IL" sz="4000" b="1" dirty="0"/>
              <a:t> הסיכונים להם אנו נחשפים </a:t>
            </a:r>
            <a:r>
              <a:rPr lang="he-IL" sz="4000" b="1" dirty="0" smtClean="0"/>
              <a:t>יהווה </a:t>
            </a:r>
            <a:r>
              <a:rPr lang="he-IL" sz="4000" b="1" dirty="0"/>
              <a:t>ככל האפשר מכשול מינימלי </a:t>
            </a:r>
          </a:p>
        </p:txBody>
      </p:sp>
    </p:spTree>
    <p:extLst>
      <p:ext uri="{BB962C8B-B14F-4D97-AF65-F5344CB8AC3E}">
        <p14:creationId xmlns:p14="http://schemas.microsoft.com/office/powerpoint/2010/main" val="180842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r>
              <a:rPr lang="he-IL" sz="3200" b="1" dirty="0"/>
              <a:t>ציוד מגן אשר בו נשתמש תלוי במשימה אותה יש לבצע </a:t>
            </a:r>
            <a:r>
              <a:rPr lang="he-IL" sz="3200" b="1" dirty="0" smtClean="0"/>
              <a:t>יש </a:t>
            </a:r>
            <a:r>
              <a:rPr lang="he-IL" sz="3200" b="1" dirty="0"/>
              <a:t>לבדוק את הציוד לפני השימוש </a:t>
            </a:r>
            <a:r>
              <a:rPr lang="en-US" sz="3200" b="1" dirty="0"/>
              <a:t>v </a:t>
            </a:r>
            <a:r>
              <a:rPr lang="he-IL" sz="3200" b="1" dirty="0"/>
              <a:t>ציוד לא תקין יש להחליף בתקין </a:t>
            </a:r>
            <a:r>
              <a:rPr lang="he-IL" sz="3200" b="1" dirty="0" err="1"/>
              <a:t>מייד</a:t>
            </a:r>
            <a:r>
              <a:rPr lang="he-IL" sz="3200" b="1" dirty="0"/>
              <a:t> </a:t>
            </a:r>
            <a:r>
              <a:rPr lang="he-IL" sz="3200" b="1" dirty="0" smtClean="0"/>
              <a:t>חובה </a:t>
            </a:r>
            <a:r>
              <a:rPr lang="he-IL" sz="3200" b="1" dirty="0"/>
              <a:t>להשתמש בציוד מגן אישי המסופק לנו </a:t>
            </a:r>
            <a:r>
              <a:rPr lang="he-IL" sz="3200" b="1" dirty="0" smtClean="0"/>
              <a:t>חובה </a:t>
            </a:r>
            <a:r>
              <a:rPr lang="he-IL" sz="3200" b="1" dirty="0"/>
              <a:t>לשמור עליו </a:t>
            </a:r>
            <a:r>
              <a:rPr lang="he-IL" sz="3200" b="1" dirty="0" smtClean="0"/>
              <a:t>אין </a:t>
            </a:r>
            <a:r>
              <a:rPr lang="he-IL" sz="3200" b="1" dirty="0"/>
              <a:t>לגרום פגם / נזק לציוד מגן אישי </a:t>
            </a:r>
          </a:p>
        </p:txBody>
      </p:sp>
    </p:spTree>
    <p:extLst>
      <p:ext uri="{BB962C8B-B14F-4D97-AF65-F5344CB8AC3E}">
        <p14:creationId xmlns:p14="http://schemas.microsoft.com/office/powerpoint/2010/main" val="370546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81000"/>
            <a:ext cx="9372600" cy="198549"/>
          </a:xfrm>
        </p:spPr>
        <p:txBody>
          <a:bodyPr>
            <a:normAutofit fontScale="90000"/>
          </a:bodyPr>
          <a:lstStyle/>
          <a:p>
            <a:endParaRPr lang="he-IL" dirty="0"/>
          </a:p>
        </p:txBody>
      </p:sp>
      <p:sp>
        <p:nvSpPr>
          <p:cNvPr id="3" name="מציין מיקום תוכן 2"/>
          <p:cNvSpPr>
            <a:spLocks noGrp="1"/>
          </p:cNvSpPr>
          <p:nvPr>
            <p:ph idx="1"/>
          </p:nvPr>
        </p:nvSpPr>
        <p:spPr>
          <a:xfrm>
            <a:off x="841248" y="927279"/>
            <a:ext cx="9372600" cy="5543241"/>
          </a:xfrm>
        </p:spPr>
        <p:txBody>
          <a:bodyPr>
            <a:normAutofit/>
          </a:bodyPr>
          <a:lstStyle/>
          <a:p>
            <a:r>
              <a:rPr lang="he-IL" sz="3200" b="1" dirty="0"/>
              <a:t>"ציוד מגן אישי" או "ציוד" ציוד שנועד לשימושו האישי של אדם בעבודה, בדרך של לבישה, הרכבה, חבישה או נשיאה ושתוכנן במיוחד להגנתו מפני סיכון העלול לפגוע בבטיחותו או בבריאותו, כמפורט בתוספת, לרבות אביזריו, ולמעט - )1 )ציוד חירום והצלה; )2 )ציוד ניטור, התראה או איתות המזהיר מפני סיכון או מטרד; </a:t>
            </a:r>
          </a:p>
        </p:txBody>
      </p:sp>
    </p:spTree>
    <p:extLst>
      <p:ext uri="{BB962C8B-B14F-4D97-AF65-F5344CB8AC3E}">
        <p14:creationId xmlns:p14="http://schemas.microsoft.com/office/powerpoint/2010/main" val="293187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מתוך: תקנות הבטיחות בעבודה </a:t>
            </a:r>
            <a:r>
              <a:rPr lang="he-IL" b="1" dirty="0" smtClean="0"/>
              <a:t>(עבודה בגובה), </a:t>
            </a:r>
            <a:r>
              <a:rPr lang="he-IL" b="1" dirty="0" err="1"/>
              <a:t>התשס"ז</a:t>
            </a:r>
            <a:r>
              <a:rPr lang="he-IL" b="1" dirty="0"/>
              <a:t>- 2007</a:t>
            </a:r>
          </a:p>
        </p:txBody>
      </p:sp>
      <p:sp>
        <p:nvSpPr>
          <p:cNvPr id="3" name="מציין מיקום תוכן 2"/>
          <p:cNvSpPr>
            <a:spLocks noGrp="1"/>
          </p:cNvSpPr>
          <p:nvPr>
            <p:ph idx="1"/>
          </p:nvPr>
        </p:nvSpPr>
        <p:spPr/>
        <p:txBody>
          <a:bodyPr>
            <a:normAutofit lnSpcReduction="10000"/>
          </a:bodyPr>
          <a:lstStyle/>
          <a:p>
            <a:r>
              <a:rPr lang="he-IL" sz="3200" b="1" dirty="0"/>
              <a:t>"</a:t>
            </a:r>
            <a:r>
              <a:rPr lang="he-IL" sz="3200" b="1" dirty="0" err="1"/>
              <a:t>צמ"א</a:t>
            </a:r>
            <a:r>
              <a:rPr lang="he-IL" sz="3200" b="1" dirty="0"/>
              <a:t> להגנה מפני נפילה מגובה"- כמשמעותו בתקן ישראלי</a:t>
            </a:r>
            <a:r>
              <a:rPr lang="he-IL" sz="3200" dirty="0" smtClean="0"/>
              <a:t>,</a:t>
            </a:r>
            <a:r>
              <a:rPr lang="he-IL" sz="3200" b="1" dirty="0" smtClean="0"/>
              <a:t>, </a:t>
            </a:r>
            <a:r>
              <a:rPr lang="he-IL" sz="3200" b="1" dirty="0"/>
              <a:t>ת"י 1849 ; </a:t>
            </a:r>
            <a:endParaRPr lang="he-IL" sz="3200" b="1" dirty="0" smtClean="0"/>
          </a:p>
          <a:p>
            <a:r>
              <a:rPr lang="he-IL" sz="3200" b="1" dirty="0" smtClean="0"/>
              <a:t>שימוש </a:t>
            </a:r>
            <a:r>
              <a:rPr lang="he-IL" sz="3200" b="1" dirty="0"/>
              <a:t>בציוד מגן אישי להגנה מפני נפילה מגובה 9 .מבצע יוודא כי לצורך הגנת עובד המועסק בעבודה בגובה, ייעשו פעולות אלה: )6 )ייערכו בדיקות תקינות ושלמות של מערכות </a:t>
            </a:r>
            <a:r>
              <a:rPr lang="he-IL" sz="3200" b="1" dirty="0" err="1"/>
              <a:t>הצמ"א</a:t>
            </a:r>
            <a:r>
              <a:rPr lang="he-IL" sz="3200" b="1" dirty="0"/>
              <a:t>, על רכיביהן ואבזריהן, על פי הוראות היצרן ובתדירות שקבע; נתגלה בציוד פגם לפני השימוש או במהלכו, יספק המבצע לעובד ציוד חלופי </a:t>
            </a:r>
            <a:r>
              <a:rPr lang="he-IL" sz="3200" b="1" dirty="0" smtClean="0"/>
              <a:t>מתאים.</a:t>
            </a:r>
            <a:endParaRPr lang="he-IL" sz="3200" b="1" dirty="0"/>
          </a:p>
        </p:txBody>
      </p:sp>
    </p:spTree>
    <p:extLst>
      <p:ext uri="{BB962C8B-B14F-4D97-AF65-F5344CB8AC3E}">
        <p14:creationId xmlns:p14="http://schemas.microsoft.com/office/powerpoint/2010/main" val="111522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מתוך: תקנות הבטיחות בעבודה </a:t>
            </a:r>
            <a:r>
              <a:rPr lang="he-IL" b="1" dirty="0" smtClean="0"/>
              <a:t>(עבודה בגובה), </a:t>
            </a:r>
            <a:r>
              <a:rPr lang="he-IL" b="1" dirty="0" err="1"/>
              <a:t>התשס"ז</a:t>
            </a:r>
            <a:r>
              <a:rPr lang="he-IL" b="1" dirty="0"/>
              <a:t>- 2007</a:t>
            </a:r>
          </a:p>
        </p:txBody>
      </p:sp>
      <p:sp>
        <p:nvSpPr>
          <p:cNvPr id="3" name="מציין מיקום תוכן 2"/>
          <p:cNvSpPr>
            <a:spLocks noGrp="1"/>
          </p:cNvSpPr>
          <p:nvPr>
            <p:ph idx="1"/>
          </p:nvPr>
        </p:nvSpPr>
        <p:spPr/>
        <p:txBody>
          <a:bodyPr>
            <a:normAutofit/>
          </a:bodyPr>
          <a:lstStyle/>
          <a:p>
            <a:r>
              <a:rPr lang="he-IL" sz="3600" b="1" dirty="0" smtClean="0"/>
              <a:t>מערכת </a:t>
            </a:r>
            <a:r>
              <a:rPr lang="he-IL" sz="3600" b="1" dirty="0" err="1"/>
              <a:t>צמ"א</a:t>
            </a:r>
            <a:r>
              <a:rPr lang="he-IL" sz="3600" b="1" dirty="0"/>
              <a:t> שהופעלה ובלמה נפילת גוף אדם או שנתגלה בה פגם, כאמור בפסקה </a:t>
            </a:r>
            <a:r>
              <a:rPr lang="he-IL" sz="3600" b="1" dirty="0" smtClean="0"/>
              <a:t>(6 ), תוצא </a:t>
            </a:r>
            <a:r>
              <a:rPr lang="he-IL" sz="3600" b="1" dirty="0"/>
              <a:t>משימוש לצורך בדיקה והחלפת מכללים לפי הצורך; הבדיקה תיעשה במרכז תיקונים שהרשה היצרן; סופג אנרגיה חד- פעמי יוחלף לאחר בלימת נפילה;</a:t>
            </a:r>
          </a:p>
        </p:txBody>
      </p:sp>
    </p:spTree>
    <p:extLst>
      <p:ext uri="{BB962C8B-B14F-4D97-AF65-F5344CB8AC3E}">
        <p14:creationId xmlns:p14="http://schemas.microsoft.com/office/powerpoint/2010/main" val="35418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Autofit/>
          </a:bodyPr>
          <a:lstStyle/>
          <a:p>
            <a:r>
              <a:rPr lang="he-IL" sz="3600" b="1" dirty="0"/>
              <a:t>.נפילה רצינית ופגיעה אין להשתמש במוצר אחרי נפילה רצינית או פגיעה קשה )נפילה של המוצר או פגיעה במוצר(. למרות שלא נראים סימנים חיצוניים, עיוות מסוים יכול לפגום בפעולת המוצר או לגרום לפגיעה פנימית המחלישה את חוזק המוצר. אל תהססו לפנות לחברת לפידות או ליצרן בכל מקרה של ספק.</a:t>
            </a:r>
          </a:p>
        </p:txBody>
      </p:sp>
    </p:spTree>
    <p:extLst>
      <p:ext uri="{BB962C8B-B14F-4D97-AF65-F5344CB8AC3E}">
        <p14:creationId xmlns:p14="http://schemas.microsoft.com/office/powerpoint/2010/main" val="20984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p:cNvPicPr>
            <a:picLocks noGrp="1" noChangeAspect="1"/>
          </p:cNvPicPr>
          <p:nvPr>
            <p:ph idx="1"/>
          </p:nvPr>
        </p:nvPicPr>
        <p:blipFill>
          <a:blip r:embed="rId2"/>
          <a:stretch>
            <a:fillRect/>
          </a:stretch>
        </p:blipFill>
        <p:spPr>
          <a:xfrm>
            <a:off x="7531095" y="1676400"/>
            <a:ext cx="3488666" cy="4483100"/>
          </a:xfrm>
          <a:prstGeom prst="rect">
            <a:avLst/>
          </a:prstGeom>
        </p:spPr>
      </p:pic>
      <p:pic>
        <p:nvPicPr>
          <p:cNvPr id="5" name="תמונה 4"/>
          <p:cNvPicPr>
            <a:picLocks noChangeAspect="1"/>
          </p:cNvPicPr>
          <p:nvPr/>
        </p:nvPicPr>
        <p:blipFill>
          <a:blip r:embed="rId3"/>
          <a:stretch>
            <a:fillRect/>
          </a:stretch>
        </p:blipFill>
        <p:spPr>
          <a:xfrm>
            <a:off x="1111245" y="2410831"/>
            <a:ext cx="6419850" cy="3324225"/>
          </a:xfrm>
          <a:prstGeom prst="rect">
            <a:avLst/>
          </a:prstGeom>
        </p:spPr>
      </p:pic>
    </p:spTree>
    <p:extLst>
      <p:ext uri="{BB962C8B-B14F-4D97-AF65-F5344CB8AC3E}">
        <p14:creationId xmlns:p14="http://schemas.microsoft.com/office/powerpoint/2010/main" val="288216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בניין עשוי מסגרת תיל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665637_TF03031027" id="{4C2C7551-1527-4634-B28D-DF259FF94845}" vid="{33AEF31B-A3FB-42CB-9920-3CB8E464CA1A}"/>
    </a:ext>
  </a:extLst>
</a:theme>
</file>

<file path=ppt/theme/theme2.xml><?xml version="1.0" encoding="utf-8"?>
<a:theme xmlns:a="http://schemas.openxmlformats.org/drawingml/2006/main" name="ערכת נושא של Offic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6DFB71-5650-4E53-8134-FCF33ECDD3D1}">
  <ds:schemaRefs>
    <ds:schemaRef ds:uri="http://schemas.microsoft.com/sharepoint/v3/contenttype/forms"/>
  </ds:schemaRefs>
</ds:datastoreItem>
</file>

<file path=customXml/itemProps2.xml><?xml version="1.0" encoding="utf-8"?>
<ds:datastoreItem xmlns:ds="http://schemas.openxmlformats.org/officeDocument/2006/customXml" ds:itemID="{5630C5B9-1E5F-4356-968E-2FC64955BFF3}">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8DD6EEDF-527A-4587-A446-F1DE3EAF9D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מצגת עסקית של בניין עם מסגרת תיל (מסך רחב)</Template>
  <TotalTime>590</TotalTime>
  <Words>4871</Words>
  <Application>Microsoft Office PowerPoint</Application>
  <PresentationFormat>מסך רחב</PresentationFormat>
  <Paragraphs>515</Paragraphs>
  <Slides>108</Slides>
  <Notes>18</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108</vt:i4>
      </vt:variant>
    </vt:vector>
  </HeadingPairs>
  <TitlesOfParts>
    <vt:vector size="119" baseType="lpstr">
      <vt:lpstr>MS PGothic</vt:lpstr>
      <vt:lpstr>Aharoni</vt:lpstr>
      <vt:lpstr>Arial</vt:lpstr>
      <vt:lpstr>Arial Unicode MS</vt:lpstr>
      <vt:lpstr>Calibri</vt:lpstr>
      <vt:lpstr>Gisha</vt:lpstr>
      <vt:lpstr>Microsoft Sans Serif</vt:lpstr>
      <vt:lpstr>Tahoma</vt:lpstr>
      <vt:lpstr>Times New Roman</vt:lpstr>
      <vt:lpstr>Wingdings</vt:lpstr>
      <vt:lpstr>בניין עשוי מסגרת תיל 16x9</vt:lpstr>
      <vt:lpstr>בטיחות באתר בנייה</vt:lpstr>
      <vt:lpstr>פריסת כותרת ותוכן עם רשימה</vt:lpstr>
      <vt:lpstr>מצגת של PowerPoint‏</vt:lpstr>
      <vt:lpstr>מצגת של PowerPoint‏</vt:lpstr>
      <vt:lpstr>פקודת הבטיחות בעבודה (נוסח חדש) תש"ל 1970</vt:lpstr>
      <vt:lpstr>נושאי החוק</vt:lpstr>
      <vt:lpstr>תקנות בטיחות בעבודות בנייה</vt:lpstr>
      <vt:lpstr>סעיף 173. תקנות בטיחות ובריאות</vt:lpstr>
      <vt:lpstr>מצגת של PowerPoint‏</vt:lpstr>
      <vt:lpstr>מצגת של PowerPoint‏</vt:lpstr>
      <vt:lpstr>בנייה ובנייה הנדסית</vt:lpstr>
      <vt:lpstr>בנייה הנדסית</vt:lpstr>
      <vt:lpstr>מצגת של PowerPoint‏</vt:lpstr>
      <vt:lpstr>חוק ארגון הפיקוח על העבודה </vt:lpstr>
      <vt:lpstr>שירות הפיקוח על העבודה:</vt:lpstr>
      <vt:lpstr>החוקים העיקריים עליהם מפקח השירות הם:</vt:lpstr>
      <vt:lpstr>מצגת של PowerPoint‏</vt:lpstr>
      <vt:lpstr>מצגת של PowerPoint‏</vt:lpstr>
      <vt:lpstr>שירות הפיקוח על העבודה בישראל מורכב מחמש רמות ארגוניות:</vt:lpstr>
      <vt:lpstr>תקנות התכנון והבנייה (רישוי בנייה) </vt:lpstr>
      <vt:lpstr>מצגת של PowerPoint‏</vt:lpstr>
      <vt:lpstr>מצגת של PowerPoint‏</vt:lpstr>
      <vt:lpstr>מצגת של PowerPoint‏</vt:lpstr>
      <vt:lpstr>מצגת של PowerPoint‏</vt:lpstr>
      <vt:lpstr>מצגת של PowerPoint‏</vt:lpstr>
      <vt:lpstr>מצגת של PowerPoint‏</vt:lpstr>
      <vt:lpstr>שלב הביצוע –  אישור תחילת עבודות</vt:lpstr>
      <vt:lpstr>מצגת של PowerPoint‏</vt:lpstr>
      <vt:lpstr>מה כוללת בקרת הביצוע  בשלב הביצוע? </vt:lpstr>
      <vt:lpstr>שלב הביצוע – תעודת גמר</vt:lpstr>
      <vt:lpstr>שלב הביצוע – תעודת גמר</vt:lpstr>
      <vt:lpstr>שלב הביצוע –  מתן תעודת גמר</vt:lpstr>
      <vt:lpstr>מצגת של PowerPoint‏</vt:lpstr>
      <vt:lpstr>מצגת של PowerPoint‏</vt:lpstr>
      <vt:lpstr>מצגת של PowerPoint‏</vt:lpstr>
      <vt:lpstr>מצגת של PowerPoint‏</vt:lpstr>
      <vt:lpstr>מצגת של PowerPoint‏</vt:lpstr>
      <vt:lpstr>כללי בטיחות בעבודות בנייה</vt:lpstr>
      <vt:lpstr>מצגת של PowerPoint‏</vt:lpstr>
      <vt:lpstr>מתן אישור כשירות</vt:lpstr>
      <vt:lpstr>מצגת של PowerPoint‏</vt:lpstr>
      <vt:lpstr>מצגת של PowerPoint‏</vt:lpstr>
      <vt:lpstr>מצגת של PowerPoint‏</vt:lpstr>
      <vt:lpstr>חובת מינוי ממונה על הבטיחות </vt:lpstr>
      <vt:lpstr>מצגת של PowerPoint‏</vt:lpstr>
      <vt:lpstr>מצגת של PowerPoint‏</vt:lpstr>
      <vt:lpstr>מצגת של PowerPoint‏</vt:lpstr>
      <vt:lpstr>מצגת של PowerPoint‏</vt:lpstr>
      <vt:lpstr>מצגת של PowerPoint‏</vt:lpstr>
      <vt:lpstr>מצגת של PowerPoint‏</vt:lpstr>
      <vt:lpstr>טעויות אנוש כגורם שורש לתאונות ותקלות</vt:lpstr>
      <vt:lpstr>מצגת של PowerPoint‏</vt:lpstr>
      <vt:lpstr>מצגת של PowerPoint‏</vt:lpstr>
      <vt:lpstr>נגישות</vt:lpstr>
      <vt:lpstr>מצגת של PowerPoint‏</vt:lpstr>
      <vt:lpstr>מצגת של PowerPoint‏</vt:lpstr>
      <vt:lpstr>מצגת של PowerPoint‏</vt:lpstr>
      <vt:lpstr>מצגת של PowerPoint‏</vt:lpstr>
      <vt:lpstr>מצגת של PowerPoint‏</vt:lpstr>
      <vt:lpstr>למי מנגישים? קהל המטרה - אנשים עם מוגבלות</vt:lpstr>
      <vt:lpstr>עקרונות הנגישות</vt:lpstr>
      <vt:lpstr>למה כדאי להנגיש?</vt:lpstr>
      <vt:lpstr>מצגת של PowerPoint‏</vt:lpstr>
      <vt:lpstr> מהי נגישות?</vt:lpstr>
      <vt:lpstr>מצגת של PowerPoint‏</vt:lpstr>
      <vt:lpstr>מצגת של PowerPoint‏</vt:lpstr>
      <vt:lpstr>מצגת של PowerPoint‏</vt:lpstr>
      <vt:lpstr>מצגת של PowerPoint‏</vt:lpstr>
      <vt:lpstr>מצגת של PowerPoint‏</vt:lpstr>
      <vt:lpstr> נגישות פיזית- סביבה </vt:lpstr>
      <vt:lpstr>מצגת של PowerPoint‏</vt:lpstr>
      <vt:lpstr>נגישות פיזית - תשתיות </vt:lpstr>
      <vt:lpstr>מהו ארגון נגיש?</vt:lpstr>
      <vt:lpstr>מי נדרש להנגיש?</vt:lpstr>
      <vt:lpstr>מצגת של PowerPoint‏</vt:lpstr>
      <vt:lpstr>בטיחות אש </vt:lpstr>
      <vt:lpstr>סמכויות מפקח</vt:lpstr>
      <vt:lpstr>חוק התכנון והבנייה</vt:lpstr>
      <vt:lpstr>הגדרות</vt:lpstr>
      <vt:lpstr>מצגת של PowerPoint‏</vt:lpstr>
      <vt:lpstr>סיווג מבנים לפי גובה</vt:lpstr>
      <vt:lpstr>מצגת של PowerPoint‏</vt:lpstr>
      <vt:lpstr>דרישות בטיחות – על פי גובה הבנין</vt:lpstr>
      <vt:lpstr>בנין גבוה 13 מ עד' 28.90מ' ממפלס כניסה </vt:lpstr>
      <vt:lpstr>בנין רב קומות 29 מ עד' 41.90 מ' ממפלס כניסה</vt:lpstr>
      <vt:lpstr>בנין גורד שחקים 42 מ' ומעלה ממפלס כניסה</vt:lpstr>
      <vt:lpstr>תקנה 11א' – " נספח תיאור אמצעים לבטיחות אש":</vt:lpstr>
      <vt:lpstr>מצגת של PowerPoint‏</vt:lpstr>
      <vt:lpstr>ציוד מגן אישי - תקנה</vt:lpstr>
      <vt:lpstr>מצגת של PowerPoint‏</vt:lpstr>
      <vt:lpstr>מצגת של PowerPoint‏</vt:lpstr>
      <vt:lpstr>ציוד מגן אישי בסיסי</vt:lpstr>
      <vt:lpstr>מצגת של PowerPoint‏</vt:lpstr>
      <vt:lpstr>מצגת של PowerPoint‏</vt:lpstr>
      <vt:lpstr>מצגת של PowerPoint‏</vt:lpstr>
      <vt:lpstr>מתוך: תקנות הבטיחות בעבודה (עבודה בגובה), התשס"ז- 2007</vt:lpstr>
      <vt:lpstr>מתוך: תקנות הבטיחות בעבודה (עבודה בגובה), התשס"ז- 2007</vt:lpstr>
      <vt:lpstr>מצגת של PowerPoint‏</vt:lpstr>
      <vt:lpstr>מצגת של PowerPoint‏</vt:lpstr>
      <vt:lpstr>מצגת של PowerPoint‏</vt:lpstr>
      <vt:lpstr>מצגת של PowerPoint‏</vt:lpstr>
      <vt:lpstr>פריסת שני תכנים עם טבלה</vt:lpstr>
      <vt:lpstr>פריסת שני תכנים עם SmartArt</vt:lpstr>
      <vt:lpstr>הוסף כותרת שקופית - 1</vt:lpstr>
      <vt:lpstr>הוסף כותרת שקופית - 2</vt:lpstr>
      <vt:lpstr>הוסף כותרת שקופית - 3</vt:lpstr>
      <vt:lpstr>הוסף כותרת שקופית - 4</vt:lpstr>
      <vt:lpstr>הוסף כותרת שקופית - 5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בטיחות באתר בנייה</dc:title>
  <dc:creator>Kamal Ewisat</dc:creator>
  <cp:lastModifiedBy>Kamal Ewisat</cp:lastModifiedBy>
  <cp:revision>41</cp:revision>
  <dcterms:created xsi:type="dcterms:W3CDTF">2018-11-01T10:36:38Z</dcterms:created>
  <dcterms:modified xsi:type="dcterms:W3CDTF">2018-11-04T13:04:03Z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