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78" r:id="rId5"/>
    <p:sldId id="279" r:id="rId6"/>
    <p:sldId id="280" r:id="rId7"/>
    <p:sldId id="281" r:id="rId8"/>
    <p:sldId id="282" r:id="rId9"/>
    <p:sldId id="283" r:id="rId10"/>
    <p:sldId id="284" r:id="rId11"/>
    <p:sldId id="285" r:id="rId12"/>
    <p:sldId id="328"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59" r:id="rId26"/>
    <p:sldId id="261" r:id="rId27"/>
    <p:sldId id="262" r:id="rId28"/>
    <p:sldId id="263" r:id="rId29"/>
    <p:sldId id="264" r:id="rId30"/>
    <p:sldId id="265" r:id="rId31"/>
    <p:sldId id="266" r:id="rId32"/>
    <p:sldId id="267" r:id="rId33"/>
    <p:sldId id="268" r:id="rId34"/>
    <p:sldId id="269" r:id="rId35"/>
    <p:sldId id="270" r:id="rId36"/>
    <p:sldId id="271" r:id="rId37"/>
    <p:sldId id="272" r:id="rId38"/>
    <p:sldId id="273" r:id="rId39"/>
    <p:sldId id="274" r:id="rId40"/>
    <p:sldId id="275" r:id="rId41"/>
    <p:sldId id="276" r:id="rId42"/>
    <p:sldId id="277" r:id="rId43"/>
    <p:sldId id="298" r:id="rId44"/>
    <p:sldId id="299" r:id="rId45"/>
    <p:sldId id="300" r:id="rId46"/>
    <p:sldId id="301" r:id="rId47"/>
    <p:sldId id="302" r:id="rId48"/>
    <p:sldId id="303" r:id="rId49"/>
    <p:sldId id="304" r:id="rId50"/>
    <p:sldId id="305" r:id="rId51"/>
    <p:sldId id="306" r:id="rId52"/>
    <p:sldId id="308" r:id="rId53"/>
    <p:sldId id="307"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9" r:id="rId69"/>
    <p:sldId id="323" r:id="rId70"/>
    <p:sldId id="324" r:id="rId71"/>
    <p:sldId id="325" r:id="rId72"/>
    <p:sldId id="326"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3" r:id="rId86"/>
    <p:sldId id="344" r:id="rId87"/>
    <p:sldId id="345" r:id="rId8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79" autoAdjust="0"/>
    <p:restoredTop sz="94660"/>
  </p:normalViewPr>
  <p:slideViewPr>
    <p:cSldViewPr snapToGrid="0">
      <p:cViewPr varScale="1">
        <p:scale>
          <a:sx n="74" d="100"/>
          <a:sy n="74" d="100"/>
        </p:scale>
        <p:origin x="4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42A54C80-263E-416B-A8E0-580EDEADCBDC}" type="datetimeFigureOut">
              <a:rPr lang="en-US" dirty="0"/>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benezra.co.il/BenEzra/Templates/ShowPage.asp?DBID=1&amp;LNGID=2&amp;TMID=111&amp;FID=1030&amp;IID=8581"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antiskid.co.il/images/antiskid/pdf/aus.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hyperlink" Target="http://www.itum.org.il/sealing.asp?id=4" TargetMode="Externa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hyperlink" Target="http://www.itum.org.il/sealing.asp?id=1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pPr algn="ctr"/>
            <a:r>
              <a:rPr lang="he-IL" b="1" dirty="0"/>
              <a:t>מניעת כשלים </a:t>
            </a:r>
            <a:r>
              <a:rPr lang="he-IL" b="1" dirty="0" smtClean="0"/>
              <a:t>בבנייה</a:t>
            </a:r>
            <a:endParaRPr lang="he-IL" b="1" dirty="0"/>
          </a:p>
        </p:txBody>
      </p:sp>
      <p:sp>
        <p:nvSpPr>
          <p:cNvPr id="3" name="כותרת משנה 2"/>
          <p:cNvSpPr>
            <a:spLocks noGrp="1"/>
          </p:cNvSpPr>
          <p:nvPr>
            <p:ph type="subTitle" idx="1"/>
          </p:nvPr>
        </p:nvSpPr>
        <p:spPr>
          <a:xfrm>
            <a:off x="1507067" y="4050833"/>
            <a:ext cx="7766936" cy="2156784"/>
          </a:xfrm>
        </p:spPr>
        <p:txBody>
          <a:bodyPr>
            <a:normAutofit fontScale="92500" lnSpcReduction="20000"/>
          </a:bodyPr>
          <a:lstStyle/>
          <a:p>
            <a:pPr marL="285750" indent="-285750">
              <a:buFont typeface="Arial" panose="020B0604020202020204" pitchFamily="34" charset="0"/>
              <a:buChar char="•"/>
            </a:pPr>
            <a:r>
              <a:rPr lang="he-IL" sz="2600" b="1" dirty="0" smtClean="0"/>
              <a:t>מניעת כשלים בעבודות חיפוי קירות חוץ</a:t>
            </a:r>
          </a:p>
          <a:p>
            <a:pPr marL="285750" indent="-285750">
              <a:buFont typeface="Arial" panose="020B0604020202020204" pitchFamily="34" charset="0"/>
              <a:buChar char="•"/>
            </a:pPr>
            <a:r>
              <a:rPr lang="he-IL" sz="2600" b="1" dirty="0" smtClean="0"/>
              <a:t>כשלים בעבודות רצוף</a:t>
            </a:r>
          </a:p>
          <a:p>
            <a:pPr marL="285750" indent="-285750">
              <a:buFont typeface="Arial" panose="020B0604020202020204" pitchFamily="34" charset="0"/>
              <a:buChar char="•"/>
            </a:pPr>
            <a:r>
              <a:rPr lang="he-IL" sz="2600" b="1" dirty="0" smtClean="0"/>
              <a:t>מניעת כשלים בבדיקות בטון</a:t>
            </a:r>
          </a:p>
          <a:p>
            <a:pPr marL="285750" indent="-285750">
              <a:buFont typeface="Arial" panose="020B0604020202020204" pitchFamily="34" charset="0"/>
              <a:buChar char="•"/>
            </a:pPr>
            <a:r>
              <a:rPr lang="he-IL" sz="2600" b="1" dirty="0" smtClean="0"/>
              <a:t>כשלים בעבודות אינסטלציה</a:t>
            </a:r>
          </a:p>
          <a:p>
            <a:pPr marL="285750" indent="-285750">
              <a:buFont typeface="Arial" panose="020B0604020202020204" pitchFamily="34" charset="0"/>
              <a:buChar char="•"/>
            </a:pPr>
            <a:r>
              <a:rPr lang="he-IL" sz="2600" b="1" dirty="0"/>
              <a:t>תקן 1752 איטום + איטום גגות קלים</a:t>
            </a:r>
            <a:endParaRPr lang="he-IL" sz="2600" b="1" dirty="0" smtClean="0"/>
          </a:p>
          <a:p>
            <a:pPr marL="285750" indent="-285750">
              <a:buFont typeface="Arial" panose="020B0604020202020204" pitchFamily="34" charset="0"/>
              <a:buChar char="•"/>
            </a:pPr>
            <a:endParaRPr lang="he-IL" dirty="0"/>
          </a:p>
        </p:txBody>
      </p:sp>
    </p:spTree>
    <p:extLst>
      <p:ext uri="{BB962C8B-B14F-4D97-AF65-F5344CB8AC3E}">
        <p14:creationId xmlns:p14="http://schemas.microsoft.com/office/powerpoint/2010/main" val="576037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dirty="0"/>
              <a:t>דוגמא לליקוי בניה מהותי-</a:t>
            </a:r>
            <a:br>
              <a:rPr lang="he-IL" sz="4000" b="1" dirty="0"/>
            </a:br>
            <a:endParaRPr lang="he-IL" sz="4000" dirty="0"/>
          </a:p>
        </p:txBody>
      </p:sp>
      <p:sp>
        <p:nvSpPr>
          <p:cNvPr id="3" name="מציין מיקום תוכן 2"/>
          <p:cNvSpPr>
            <a:spLocks noGrp="1"/>
          </p:cNvSpPr>
          <p:nvPr>
            <p:ph idx="1"/>
          </p:nvPr>
        </p:nvSpPr>
        <p:spPr>
          <a:xfrm>
            <a:off x="677334" y="2160589"/>
            <a:ext cx="9909100" cy="3880773"/>
          </a:xfrm>
        </p:spPr>
        <p:txBody>
          <a:bodyPr>
            <a:noAutofit/>
          </a:bodyPr>
          <a:lstStyle/>
          <a:p>
            <a:r>
              <a:rPr lang="he-IL" sz="2400" b="1" dirty="0"/>
              <a:t>אדריכל הפרויקט או מעצב הפנים קיבל החלטה לשנות מיקום של כיור, בעקבות שינוי זה , גם הברז שינה מיקום, בגלל חוסר תיאום מחדש בין </a:t>
            </a:r>
            <a:r>
              <a:rPr lang="he-IL" sz="2400" b="1" dirty="0" err="1"/>
              <a:t>תוכנית</a:t>
            </a:r>
            <a:r>
              <a:rPr lang="he-IL" sz="2400" b="1" dirty="0"/>
              <a:t> האינסטלציה והחשמל, קרה שהברז החדש מוקם </a:t>
            </a:r>
            <a:r>
              <a:rPr lang="he-IL" sz="2400" b="1" dirty="0" err="1"/>
              <a:t>כשבצידו</a:t>
            </a:r>
            <a:r>
              <a:rPr lang="he-IL" sz="2400" b="1" dirty="0"/>
              <a:t> השני של הקיר הפנימי ובאותו מיקום, ממוקם מפסק חשמל, מחיצת פנים היא בדרך כלל בעומק 10 ס"מ, </a:t>
            </a:r>
            <a:r>
              <a:rPr lang="he-IL" sz="2400" b="1" dirty="0" err="1"/>
              <a:t>האינטרפוץ</a:t>
            </a:r>
            <a:r>
              <a:rPr lang="he-IL" sz="2400" b="1" dirty="0"/>
              <a:t> (החלק של הברז הממוקם בתוך הקיר) שקוע עד לעומק של 7 ס"מ, מפסק החשמל </a:t>
            </a:r>
            <a:r>
              <a:rPr lang="he-IL" sz="2400" b="1" dirty="0" err="1"/>
              <a:t>מצידו</a:t>
            </a:r>
            <a:r>
              <a:rPr lang="he-IL" sz="2400" b="1" dirty="0"/>
              <a:t> השני של הקיר , שקוע בקיר בעומק של 4 ס"מ וכך חישוב פשוט מראה </a:t>
            </a:r>
            <a:r>
              <a:rPr lang="he-IL" sz="2400" b="1" dirty="0" err="1"/>
              <a:t>שהאינטרפוץ</a:t>
            </a:r>
            <a:r>
              <a:rPr lang="he-IL" sz="2400" b="1" dirty="0"/>
              <a:t> וקופסת החשמל בקיר קרובים מאד אחד לשני ולמעשה, בקרות תקלת מים באינטרפול, </a:t>
            </a:r>
            <a:r>
              <a:rPr lang="he-IL" sz="2400" b="1" dirty="0" err="1"/>
              <a:t>מייד</a:t>
            </a:r>
            <a:r>
              <a:rPr lang="he-IL" sz="2400" b="1" dirty="0"/>
              <a:t> יפגע מפסק החשמל וכך יהיו בידנו שתי בעיות שהיו יכולות </a:t>
            </a:r>
            <a:r>
              <a:rPr lang="he-IL" sz="2400" b="1" dirty="0" err="1"/>
              <a:t>להמנע</a:t>
            </a:r>
            <a:r>
              <a:rPr lang="he-IL" sz="2400" b="1" dirty="0"/>
              <a:t> בקלות.</a:t>
            </a:r>
          </a:p>
        </p:txBody>
      </p:sp>
    </p:spTree>
    <p:extLst>
      <p:ext uri="{BB962C8B-B14F-4D97-AF65-F5344CB8AC3E}">
        <p14:creationId xmlns:p14="http://schemas.microsoft.com/office/powerpoint/2010/main" val="4010783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a:t>אי הבנה של התוכניות ע"י המבצעים-</a:t>
            </a:r>
            <a:br>
              <a:rPr lang="he-IL" b="1" dirty="0"/>
            </a:br>
            <a:endParaRPr lang="he-IL" dirty="0"/>
          </a:p>
        </p:txBody>
      </p:sp>
      <p:sp>
        <p:nvSpPr>
          <p:cNvPr id="3" name="מציין מיקום תוכן 2"/>
          <p:cNvSpPr>
            <a:spLocks noGrp="1"/>
          </p:cNvSpPr>
          <p:nvPr>
            <p:ph idx="1"/>
          </p:nvPr>
        </p:nvSpPr>
        <p:spPr/>
        <p:txBody>
          <a:bodyPr>
            <a:normAutofit fontScale="85000" lnSpcReduction="10000"/>
          </a:bodyPr>
          <a:lstStyle/>
          <a:p>
            <a:r>
              <a:rPr lang="he-IL" sz="2600" b="1" dirty="0"/>
              <a:t>אי הבנה של </a:t>
            </a:r>
            <a:r>
              <a:rPr lang="he-IL" sz="2600" b="1" dirty="0" smtClean="0"/>
              <a:t>תכוניות </a:t>
            </a:r>
            <a:r>
              <a:rPr lang="he-IL" sz="2600" b="1" dirty="0"/>
              <a:t>העבודה ע"י המבצע וביצוע לקוי של פרטי התכנון</a:t>
            </a:r>
            <a:r>
              <a:rPr lang="he-IL" sz="2600" b="1" dirty="0" smtClean="0"/>
              <a:t>.</a:t>
            </a:r>
          </a:p>
          <a:p>
            <a:pPr fontAlgn="base"/>
            <a:r>
              <a:rPr lang="he-IL" sz="2600" b="1" dirty="0"/>
              <a:t>ביצוע עבודות בחומרים שלא על פי ההוראות (במודע ולא במודע)-</a:t>
            </a:r>
          </a:p>
          <a:p>
            <a:pPr fontAlgn="base"/>
            <a:r>
              <a:rPr lang="he-IL" sz="2600" b="1" dirty="0"/>
              <a:t>כשבעל מקצוע מקבל החלטה להשתמש במודע בחומר שלא על פי ההוראות, בדרך כלל, מניעיו הם </a:t>
            </a:r>
            <a:r>
              <a:rPr lang="he-IL" sz="2600" b="1" dirty="0" err="1"/>
              <a:t>עיסקיים</a:t>
            </a:r>
            <a:r>
              <a:rPr lang="he-IL" sz="2600" b="1" dirty="0"/>
              <a:t>, הבה נמנה את הסיבות האפשרויות:</a:t>
            </a:r>
          </a:p>
          <a:p>
            <a:pPr fontAlgn="base"/>
            <a:r>
              <a:rPr lang="he-IL" sz="2900" b="1" dirty="0"/>
              <a:t>ההוראות מחייבות המתנה לאחר הביצוע, דבר המעכב את בעל המקצוע ולא מאפשר לו לסיים מהר את העבודה.</a:t>
            </a:r>
          </a:p>
          <a:p>
            <a:r>
              <a:rPr lang="he-IL" dirty="0"/>
              <a:t/>
            </a:r>
            <a:br>
              <a:rPr lang="he-IL" dirty="0"/>
            </a:br>
            <a:endParaRPr lang="he-IL" dirty="0"/>
          </a:p>
        </p:txBody>
      </p:sp>
    </p:spTree>
    <p:extLst>
      <p:ext uri="{BB962C8B-B14F-4D97-AF65-F5344CB8AC3E}">
        <p14:creationId xmlns:p14="http://schemas.microsoft.com/office/powerpoint/2010/main" val="3406870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pPr fontAlgn="base"/>
            <a:r>
              <a:rPr lang="he-IL" sz="2000" b="1" dirty="0"/>
              <a:t>הוראות המחייבות יישום בכמה שכבות, דילוג על שכבה גם יקצר את משך עבודת בעל המקצוע וגם יחסוך לו את עלות החומר ועלות שכר הפועל. ייתכן ומקרה כזה יקרה גם כתוצאה מתמחור לא נכון ונמוך מדי של בעל המקצוע.</a:t>
            </a:r>
          </a:p>
          <a:p>
            <a:pPr fontAlgn="base"/>
            <a:r>
              <a:rPr lang="he-IL" b="1" dirty="0"/>
              <a:t>"אני הכי חכם"- לעיתים בעלי מקצוע טוענים כי היצרן טועה או מגזים בדרישות והוראות הביצוע ועל כן אין צורך ליישם את הנחיותיו.</a:t>
            </a:r>
          </a:p>
          <a:p>
            <a:pPr fontAlgn="base"/>
            <a:r>
              <a:rPr lang="he-IL" b="1" dirty="0"/>
              <a:t>תשתית לא מתאימה- לעיתים בעל מקצוע הנדרש לבצע עבודה, תלוי בתשתית אותה בנה בעל מקצוע אחר (למשל טייח תלוי באיכות השלד), אם תשתית זו נבנתה באופן לא מספקי איכותי , ייתכן ותצריך מבעל המקצוע לנקוט בפעולות שהוא לא תכנן מראש (למשל, מריחת </a:t>
            </a:r>
            <a:r>
              <a:rPr lang="he-IL" b="1" dirty="0" err="1"/>
              <a:t>פריימר</a:t>
            </a:r>
            <a:r>
              <a:rPr lang="he-IL" b="1" dirty="0"/>
              <a:t>), אז בעל המקצוע משיקוליו הכלכליים יקבל החלטה לדלג על שלב הביניים, יסיים את העבודה על פי הגדרתה המקורית והליקוי יתגלה בשלב מאוחר יותר.</a:t>
            </a:r>
          </a:p>
          <a:p>
            <a:endParaRPr lang="he-IL" dirty="0"/>
          </a:p>
        </p:txBody>
      </p:sp>
    </p:spTree>
    <p:extLst>
      <p:ext uri="{BB962C8B-B14F-4D97-AF65-F5344CB8AC3E}">
        <p14:creationId xmlns:p14="http://schemas.microsoft.com/office/powerpoint/2010/main" val="3601129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a:t>דוגמאות נוספות לליקויי בנייה</a:t>
            </a:r>
            <a:br>
              <a:rPr lang="he-IL" b="1" dirty="0"/>
            </a:b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612167123"/>
              </p:ext>
            </p:extLst>
          </p:nvPr>
        </p:nvGraphicFramePr>
        <p:xfrm>
          <a:off x="893618" y="1112806"/>
          <a:ext cx="8688264" cy="7195139"/>
        </p:xfrm>
        <a:graphic>
          <a:graphicData uri="http://schemas.openxmlformats.org/drawingml/2006/table">
            <a:tbl>
              <a:tblPr/>
              <a:tblGrid>
                <a:gridCol w="2896088">
                  <a:extLst>
                    <a:ext uri="{9D8B030D-6E8A-4147-A177-3AD203B41FA5}">
                      <a16:colId xmlns:a16="http://schemas.microsoft.com/office/drawing/2014/main" val="398472931"/>
                    </a:ext>
                  </a:extLst>
                </a:gridCol>
                <a:gridCol w="2896088">
                  <a:extLst>
                    <a:ext uri="{9D8B030D-6E8A-4147-A177-3AD203B41FA5}">
                      <a16:colId xmlns:a16="http://schemas.microsoft.com/office/drawing/2014/main" val="1129307461"/>
                    </a:ext>
                  </a:extLst>
                </a:gridCol>
                <a:gridCol w="2896088">
                  <a:extLst>
                    <a:ext uri="{9D8B030D-6E8A-4147-A177-3AD203B41FA5}">
                      <a16:colId xmlns:a16="http://schemas.microsoft.com/office/drawing/2014/main" val="2406602513"/>
                    </a:ext>
                  </a:extLst>
                </a:gridCol>
              </a:tblGrid>
              <a:tr h="979197">
                <a:tc>
                  <a:txBody>
                    <a:bodyPr/>
                    <a:lstStyle/>
                    <a:p>
                      <a:pPr algn="r" fontAlgn="base"/>
                      <a:r>
                        <a:rPr lang="he-IL" sz="1400" b="1" cap="all">
                          <a:solidFill>
                            <a:srgbClr val="FFFFFF"/>
                          </a:solidFill>
                          <a:effectLst/>
                          <a:latin typeface="inherit"/>
                        </a:rPr>
                        <a:t/>
                      </a:r>
                      <a:br>
                        <a:rPr lang="he-IL" sz="1400" b="1" cap="all">
                          <a:solidFill>
                            <a:srgbClr val="FFFFFF"/>
                          </a:solidFill>
                          <a:effectLst/>
                          <a:latin typeface="inherit"/>
                        </a:rPr>
                      </a:br>
                      <a:r>
                        <a:rPr lang="he-IL" sz="1400" b="1" cap="all">
                          <a:solidFill>
                            <a:srgbClr val="FFFFFF"/>
                          </a:solidFill>
                          <a:effectLst/>
                          <a:latin typeface="inherit"/>
                        </a:rPr>
                        <a:t>תאור ליקוי הבנייה</a:t>
                      </a:r>
                    </a:p>
                  </a:txBody>
                  <a:tcPr marL="43563" marR="43563" marT="32672" marB="32672" anchor="ctr">
                    <a:lnL w="9525" cap="flat" cmpd="sng" algn="ctr">
                      <a:solidFill>
                        <a:srgbClr val="077589"/>
                      </a:solidFill>
                      <a:prstDash val="solid"/>
                      <a:round/>
                      <a:headEnd type="none" w="med" len="med"/>
                      <a:tailEnd type="none" w="med" len="med"/>
                    </a:lnL>
                    <a:lnR w="9525" cap="flat" cmpd="sng" algn="ctr">
                      <a:solidFill>
                        <a:srgbClr val="077589"/>
                      </a:solidFill>
                      <a:prstDash val="solid"/>
                      <a:round/>
                      <a:headEnd type="none" w="med" len="med"/>
                      <a:tailEnd type="none" w="med" len="med"/>
                    </a:lnR>
                    <a:lnT w="9525" cap="flat" cmpd="sng" algn="ctr">
                      <a:solidFill>
                        <a:srgbClr val="077589"/>
                      </a:solidFill>
                      <a:prstDash val="solid"/>
                      <a:round/>
                      <a:headEnd type="none" w="med" len="med"/>
                      <a:tailEnd type="none" w="med" len="med"/>
                    </a:lnT>
                    <a:lnB w="9525" cap="flat" cmpd="sng" algn="ctr">
                      <a:solidFill>
                        <a:srgbClr val="077589"/>
                      </a:solidFill>
                      <a:prstDash val="solid"/>
                      <a:round/>
                      <a:headEnd type="none" w="med" len="med"/>
                      <a:tailEnd type="none" w="med" len="med"/>
                    </a:lnB>
                    <a:solidFill>
                      <a:srgbClr val="2997AB"/>
                    </a:solidFill>
                  </a:tcPr>
                </a:tc>
                <a:tc>
                  <a:txBody>
                    <a:bodyPr/>
                    <a:lstStyle/>
                    <a:p>
                      <a:pPr algn="r" fontAlgn="base"/>
                      <a:r>
                        <a:rPr lang="he-IL" sz="1400" b="1" cap="all">
                          <a:solidFill>
                            <a:srgbClr val="FFFFFF"/>
                          </a:solidFill>
                          <a:effectLst/>
                          <a:latin typeface="inherit"/>
                        </a:rPr>
                        <a:t>סיבת ליקויי הבנייה</a:t>
                      </a:r>
                    </a:p>
                  </a:txBody>
                  <a:tcPr marL="43563" marR="43563" marT="32672" marB="32672" anchor="ctr">
                    <a:lnL w="9525" cap="flat" cmpd="sng" algn="ctr">
                      <a:solidFill>
                        <a:srgbClr val="077589"/>
                      </a:solidFill>
                      <a:prstDash val="solid"/>
                      <a:round/>
                      <a:headEnd type="none" w="med" len="med"/>
                      <a:tailEnd type="none" w="med" len="med"/>
                    </a:lnL>
                    <a:lnR w="9525" cap="flat" cmpd="sng" algn="ctr">
                      <a:solidFill>
                        <a:srgbClr val="077589"/>
                      </a:solidFill>
                      <a:prstDash val="solid"/>
                      <a:round/>
                      <a:headEnd type="none" w="med" len="med"/>
                      <a:tailEnd type="none" w="med" len="med"/>
                    </a:lnR>
                    <a:lnT w="9525" cap="flat" cmpd="sng" algn="ctr">
                      <a:solidFill>
                        <a:srgbClr val="077589"/>
                      </a:solidFill>
                      <a:prstDash val="solid"/>
                      <a:round/>
                      <a:headEnd type="none" w="med" len="med"/>
                      <a:tailEnd type="none" w="med" len="med"/>
                    </a:lnT>
                    <a:lnB w="9525" cap="flat" cmpd="sng" algn="ctr">
                      <a:solidFill>
                        <a:srgbClr val="077589"/>
                      </a:solidFill>
                      <a:prstDash val="solid"/>
                      <a:round/>
                      <a:headEnd type="none" w="med" len="med"/>
                      <a:tailEnd type="none" w="med" len="med"/>
                    </a:lnB>
                    <a:solidFill>
                      <a:srgbClr val="2997AB"/>
                    </a:solidFill>
                  </a:tcPr>
                </a:tc>
                <a:tc>
                  <a:txBody>
                    <a:bodyPr/>
                    <a:lstStyle/>
                    <a:p>
                      <a:pPr rtl="1"/>
                      <a:endParaRPr lang="he-IL" sz="1400" dirty="0"/>
                    </a:p>
                  </a:txBody>
                  <a:tcPr marL="34850" marR="34850" marT="17425" marB="17425">
                    <a:lnL w="9525" cap="flat" cmpd="sng" algn="ctr">
                      <a:solidFill>
                        <a:srgbClr val="077589"/>
                      </a:solidFill>
                      <a:prstDash val="solid"/>
                      <a:round/>
                      <a:headEnd type="none" w="med" len="med"/>
                      <a:tailEnd type="none" w="med" len="med"/>
                    </a:lnL>
                  </a:tcPr>
                </a:tc>
                <a:extLst>
                  <a:ext uri="{0D108BD9-81ED-4DB2-BD59-A6C34878D82A}">
                    <a16:rowId xmlns:a16="http://schemas.microsoft.com/office/drawing/2014/main" val="1577626570"/>
                  </a:ext>
                </a:extLst>
              </a:tr>
              <a:tr h="291661">
                <a:tc>
                  <a:txBody>
                    <a:bodyPr/>
                    <a:lstStyle/>
                    <a:p>
                      <a:pPr fontAlgn="base"/>
                      <a:r>
                        <a:rPr lang="he-IL" sz="1400">
                          <a:solidFill>
                            <a:srgbClr val="666666"/>
                          </a:solidFill>
                          <a:effectLst/>
                          <a:latin typeface="inherit"/>
                        </a:rPr>
                        <a:t>1</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077589"/>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נזילה בצינור </a:t>
                      </a:r>
                      <a:r>
                        <a:rPr lang="en-US" sz="1400">
                          <a:solidFill>
                            <a:srgbClr val="666666"/>
                          </a:solidFill>
                          <a:effectLst/>
                          <a:latin typeface="inherit"/>
                        </a:rPr>
                        <a:t>SP</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077589"/>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קידוח למתלה כביסה</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2903595476"/>
                  </a:ext>
                </a:extLst>
              </a:tr>
              <a:tr h="738219">
                <a:tc>
                  <a:txBody>
                    <a:bodyPr/>
                    <a:lstStyle/>
                    <a:p>
                      <a:pPr fontAlgn="base"/>
                      <a:r>
                        <a:rPr lang="he-IL" sz="1400">
                          <a:solidFill>
                            <a:srgbClr val="666666"/>
                          </a:solidFill>
                          <a:effectLst/>
                          <a:latin typeface="inherit"/>
                        </a:rPr>
                        <a:t>2</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מיקום שגוי של ניקוז ומים במטבח</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הוראת שינוי לא הועברה למשרד שינויים</a:t>
                      </a:r>
                      <a:br>
                        <a:rPr lang="he-IL" sz="1400">
                          <a:solidFill>
                            <a:srgbClr val="666666"/>
                          </a:solidFill>
                          <a:effectLst/>
                          <a:latin typeface="inherit"/>
                        </a:rPr>
                      </a:br>
                      <a:endParaRPr lang="he-IL" sz="1400">
                        <a:solidFill>
                          <a:srgbClr val="666666"/>
                        </a:solidFill>
                        <a:effectLst/>
                        <a:latin typeface="inherit"/>
                      </a:endParaRP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1098791674"/>
                  </a:ext>
                </a:extLst>
              </a:tr>
              <a:tr h="341280">
                <a:tc>
                  <a:txBody>
                    <a:bodyPr/>
                    <a:lstStyle/>
                    <a:p>
                      <a:pPr fontAlgn="base"/>
                      <a:r>
                        <a:rPr lang="he-IL" sz="1400">
                          <a:solidFill>
                            <a:srgbClr val="666666"/>
                          </a:solidFill>
                          <a:effectLst/>
                          <a:latin typeface="inherit"/>
                        </a:rPr>
                        <a:t>3</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כתם רטיבות בקיר חוץ</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קידוח לעיגון אבני חיפוי שפגע בצמ"ג</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2173501980"/>
                  </a:ext>
                </a:extLst>
              </a:tr>
              <a:tr h="514940">
                <a:tc>
                  <a:txBody>
                    <a:bodyPr/>
                    <a:lstStyle/>
                    <a:p>
                      <a:pPr fontAlgn="base"/>
                      <a:r>
                        <a:rPr lang="he-IL" sz="1400">
                          <a:solidFill>
                            <a:srgbClr val="666666"/>
                          </a:solidFill>
                          <a:effectLst/>
                          <a:latin typeface="inherit"/>
                        </a:rPr>
                        <a:t>4</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ריצוף מקבילי במקום אלכסוני</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מטריצת ריצוף לא הועברה לרצפים</a:t>
                      </a:r>
                      <a:br>
                        <a:rPr lang="he-IL" sz="1400">
                          <a:solidFill>
                            <a:srgbClr val="666666"/>
                          </a:solidFill>
                          <a:effectLst/>
                          <a:latin typeface="inherit"/>
                        </a:rPr>
                      </a:br>
                      <a:endParaRPr lang="he-IL" sz="1400">
                        <a:solidFill>
                          <a:srgbClr val="666666"/>
                        </a:solidFill>
                        <a:effectLst/>
                        <a:latin typeface="inherit"/>
                      </a:endParaRP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3144278653"/>
                  </a:ext>
                </a:extLst>
              </a:tr>
              <a:tr h="738219">
                <a:tc>
                  <a:txBody>
                    <a:bodyPr/>
                    <a:lstStyle/>
                    <a:p>
                      <a:pPr fontAlgn="base"/>
                      <a:r>
                        <a:rPr lang="he-IL" sz="1400">
                          <a:solidFill>
                            <a:srgbClr val="666666"/>
                          </a:solidFill>
                          <a:effectLst/>
                          <a:latin typeface="inherit"/>
                        </a:rPr>
                        <a:t>5</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סטיות בריצוף יחסית למשקוף</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משקוף הפלדלת איננו מקביל לנקודת הייחוס</a:t>
                      </a:r>
                      <a:br>
                        <a:rPr lang="he-IL" sz="1400">
                          <a:solidFill>
                            <a:srgbClr val="666666"/>
                          </a:solidFill>
                          <a:effectLst/>
                          <a:latin typeface="inherit"/>
                        </a:rPr>
                      </a:br>
                      <a:endParaRPr lang="he-IL" sz="1400">
                        <a:solidFill>
                          <a:srgbClr val="666666"/>
                        </a:solidFill>
                        <a:effectLst/>
                        <a:latin typeface="inherit"/>
                      </a:endParaRP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1918704207"/>
                  </a:ext>
                </a:extLst>
              </a:tr>
              <a:tr h="514940">
                <a:tc>
                  <a:txBody>
                    <a:bodyPr/>
                    <a:lstStyle/>
                    <a:p>
                      <a:pPr fontAlgn="base"/>
                      <a:r>
                        <a:rPr lang="he-IL" sz="1400">
                          <a:solidFill>
                            <a:srgbClr val="666666"/>
                          </a:solidFill>
                          <a:effectLst/>
                          <a:latin typeface="inherit"/>
                        </a:rPr>
                        <a:t>6</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קווי הרשת של הריצוף אינם מקבילים לקיר ("קלין")</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קירות לא מקבילים</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1639581902"/>
                  </a:ext>
                </a:extLst>
              </a:tr>
              <a:tr h="514940">
                <a:tc>
                  <a:txBody>
                    <a:bodyPr/>
                    <a:lstStyle/>
                    <a:p>
                      <a:pPr algn="r" rtl="1" fontAlgn="base"/>
                      <a:r>
                        <a:rPr lang="he-IL" sz="1400">
                          <a:solidFill>
                            <a:srgbClr val="666666"/>
                          </a:solidFill>
                          <a:effectLst/>
                          <a:latin typeface="inherit"/>
                        </a:rPr>
                        <a:t>7</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algn="r" rtl="1" fontAlgn="base"/>
                      <a:r>
                        <a:rPr lang="he-IL" sz="1400">
                          <a:solidFill>
                            <a:srgbClr val="666666"/>
                          </a:solidFill>
                          <a:effectLst/>
                          <a:latin typeface="inherit"/>
                        </a:rPr>
                        <a:t>השתנות גוון האריחים</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algn="r" rtl="1" fontAlgn="base"/>
                      <a:r>
                        <a:rPr lang="he-IL" sz="1400" dirty="0">
                          <a:solidFill>
                            <a:srgbClr val="666666"/>
                          </a:solidFill>
                          <a:effectLst/>
                          <a:latin typeface="inherit"/>
                        </a:rPr>
                        <a:t>שימוש בסדרת אריחים שונה</a:t>
                      </a:r>
                      <a:br>
                        <a:rPr lang="he-IL" sz="1400" dirty="0">
                          <a:solidFill>
                            <a:srgbClr val="666666"/>
                          </a:solidFill>
                          <a:effectLst/>
                          <a:latin typeface="inherit"/>
                        </a:rPr>
                      </a:br>
                      <a:endParaRPr lang="he-IL" sz="1400" dirty="0">
                        <a:solidFill>
                          <a:srgbClr val="666666"/>
                        </a:solidFill>
                        <a:effectLst/>
                        <a:latin typeface="inherit"/>
                      </a:endParaRP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1528937491"/>
                  </a:ext>
                </a:extLst>
              </a:tr>
              <a:tr h="514940">
                <a:tc>
                  <a:txBody>
                    <a:bodyPr/>
                    <a:lstStyle/>
                    <a:p>
                      <a:pPr fontAlgn="base"/>
                      <a:r>
                        <a:rPr lang="he-IL" sz="1400">
                          <a:solidFill>
                            <a:srgbClr val="666666"/>
                          </a:solidFill>
                          <a:effectLst/>
                          <a:latin typeface="inherit"/>
                        </a:rPr>
                        <a:t>8</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מיקום שקע חשמל לא עפ"י דרישת הדייר</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הוראת שינוי לא הועברה לחשמלאי</a:t>
                      </a:r>
                      <a:br>
                        <a:rPr lang="he-IL" sz="1400">
                          <a:solidFill>
                            <a:srgbClr val="666666"/>
                          </a:solidFill>
                          <a:effectLst/>
                          <a:latin typeface="inherit"/>
                        </a:rPr>
                      </a:br>
                      <a:endParaRPr lang="he-IL" sz="1400">
                        <a:solidFill>
                          <a:srgbClr val="666666"/>
                        </a:solidFill>
                        <a:effectLst/>
                        <a:latin typeface="inherit"/>
                      </a:endParaRP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1570231185"/>
                  </a:ext>
                </a:extLst>
              </a:tr>
              <a:tr h="514940">
                <a:tc>
                  <a:txBody>
                    <a:bodyPr/>
                    <a:lstStyle/>
                    <a:p>
                      <a:pPr fontAlgn="base"/>
                      <a:r>
                        <a:rPr lang="he-IL" sz="1400">
                          <a:solidFill>
                            <a:srgbClr val="666666"/>
                          </a:solidFill>
                          <a:effectLst/>
                          <a:latin typeface="inherit"/>
                        </a:rPr>
                        <a:t>9</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רטיבות בחלונות</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נגטיב החלון לא עוגן ביציקה ויצר מרווח</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2725767049"/>
                  </a:ext>
                </a:extLst>
              </a:tr>
              <a:tr h="514940">
                <a:tc>
                  <a:txBody>
                    <a:bodyPr/>
                    <a:lstStyle/>
                    <a:p>
                      <a:pPr fontAlgn="base"/>
                      <a:r>
                        <a:rPr lang="he-IL" sz="1400">
                          <a:solidFill>
                            <a:srgbClr val="666666"/>
                          </a:solidFill>
                          <a:effectLst/>
                          <a:latin typeface="inherit"/>
                        </a:rPr>
                        <a:t>10</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דלת פנימית שאינה נסגרת היטב</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תזוזת המשקוף בזמן הביטון</a:t>
                      </a:r>
                      <a:br>
                        <a:rPr lang="he-IL" sz="1400">
                          <a:solidFill>
                            <a:srgbClr val="666666"/>
                          </a:solidFill>
                          <a:effectLst/>
                          <a:latin typeface="inherit"/>
                        </a:rPr>
                      </a:br>
                      <a:endParaRPr lang="he-IL" sz="1400">
                        <a:solidFill>
                          <a:srgbClr val="666666"/>
                        </a:solidFill>
                        <a:effectLst/>
                        <a:latin typeface="inherit"/>
                      </a:endParaRP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1540157058"/>
                  </a:ext>
                </a:extLst>
              </a:tr>
              <a:tr h="738219">
                <a:tc>
                  <a:txBody>
                    <a:bodyPr/>
                    <a:lstStyle/>
                    <a:p>
                      <a:pPr fontAlgn="base"/>
                      <a:r>
                        <a:rPr lang="he-IL" sz="1400">
                          <a:solidFill>
                            <a:srgbClr val="666666"/>
                          </a:solidFill>
                          <a:effectLst/>
                          <a:latin typeface="inherit"/>
                        </a:rPr>
                        <a:t>11</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כשמדליקים את מכונת הכביסה והמייבש בו זמנית, קופץ החשמל בבית</a:t>
                      </a: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tc>
                  <a:txBody>
                    <a:bodyPr/>
                    <a:lstStyle/>
                    <a:p>
                      <a:pPr fontAlgn="base"/>
                      <a:r>
                        <a:rPr lang="he-IL" sz="1400">
                          <a:solidFill>
                            <a:srgbClr val="666666"/>
                          </a:solidFill>
                          <a:effectLst/>
                          <a:latin typeface="inherit"/>
                        </a:rPr>
                        <a:t>המעגלים החשמליים לא מתוכננים נכון</a:t>
                      </a:r>
                      <a:br>
                        <a:rPr lang="he-IL" sz="1400">
                          <a:solidFill>
                            <a:srgbClr val="666666"/>
                          </a:solidFill>
                          <a:effectLst/>
                          <a:latin typeface="inherit"/>
                        </a:rPr>
                      </a:br>
                      <a:endParaRPr lang="he-IL" sz="1400">
                        <a:solidFill>
                          <a:srgbClr val="666666"/>
                        </a:solidFill>
                        <a:effectLst/>
                        <a:latin typeface="inherit"/>
                      </a:endParaRPr>
                    </a:p>
                  </a:txBody>
                  <a:tcPr marL="43563" marR="43563" marT="32672" marB="32672" anchor="ctr">
                    <a:lnL w="9525" cap="flat" cmpd="sng" algn="ctr">
                      <a:solidFill>
                        <a:srgbClr val="E1E1E1"/>
                      </a:solidFill>
                      <a:prstDash val="solid"/>
                      <a:round/>
                      <a:headEnd type="none" w="med" len="med"/>
                      <a:tailEnd type="none" w="med" len="med"/>
                    </a:lnL>
                    <a:lnR w="9525" cap="flat" cmpd="sng" algn="ctr">
                      <a:solidFill>
                        <a:srgbClr val="E1E1E1"/>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E1E1E1"/>
                      </a:solidFill>
                      <a:prstDash val="solid"/>
                      <a:round/>
                      <a:headEnd type="none" w="med" len="med"/>
                      <a:tailEnd type="none" w="med" len="med"/>
                    </a:lnB>
                    <a:solidFill>
                      <a:srgbClr val="FFFFFF"/>
                    </a:solidFill>
                  </a:tcPr>
                </a:tc>
                <a:extLst>
                  <a:ext uri="{0D108BD9-81ED-4DB2-BD59-A6C34878D82A}">
                    <a16:rowId xmlns:a16="http://schemas.microsoft.com/office/drawing/2014/main" val="347698458"/>
                  </a:ext>
                </a:extLst>
              </a:tr>
              <a:tr h="0">
                <a:tc>
                  <a:txBody>
                    <a:bodyPr/>
                    <a:lstStyle/>
                    <a:p>
                      <a:pPr algn="r" fontAlgn="base"/>
                      <a:endParaRPr lang="he-IL" sz="1400" b="1" i="0" cap="all">
                        <a:solidFill>
                          <a:srgbClr val="FFFFFF"/>
                        </a:solidFill>
                        <a:effectLst/>
                        <a:latin typeface="arial" panose="020B0604020202020204" pitchFamily="34" charset="0"/>
                      </a:endParaRPr>
                    </a:p>
                  </a:txBody>
                  <a:tcPr marL="43563" marR="43563" marT="32672" marB="32672" anchor="ctr">
                    <a:lnL w="9525" cap="flat" cmpd="sng" algn="ctr">
                      <a:solidFill>
                        <a:srgbClr val="077589"/>
                      </a:solidFill>
                      <a:prstDash val="solid"/>
                      <a:round/>
                      <a:headEnd type="none" w="med" len="med"/>
                      <a:tailEnd type="none" w="med" len="med"/>
                    </a:lnL>
                    <a:lnR w="9525" cap="flat" cmpd="sng" algn="ctr">
                      <a:solidFill>
                        <a:srgbClr val="077589"/>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077589"/>
                      </a:solidFill>
                      <a:prstDash val="solid"/>
                      <a:round/>
                      <a:headEnd type="none" w="med" len="med"/>
                      <a:tailEnd type="none" w="med" len="med"/>
                    </a:lnB>
                    <a:solidFill>
                      <a:srgbClr val="2997AB"/>
                    </a:solidFill>
                  </a:tcPr>
                </a:tc>
                <a:tc>
                  <a:txBody>
                    <a:bodyPr/>
                    <a:lstStyle/>
                    <a:p>
                      <a:pPr algn="r" fontAlgn="base"/>
                      <a:endParaRPr lang="he-IL" sz="1400" b="1" i="0" cap="all">
                        <a:solidFill>
                          <a:srgbClr val="FFFFFF"/>
                        </a:solidFill>
                        <a:effectLst/>
                        <a:latin typeface="arial" panose="020B0604020202020204" pitchFamily="34" charset="0"/>
                      </a:endParaRPr>
                    </a:p>
                  </a:txBody>
                  <a:tcPr marL="43563" marR="43563" marT="32672" marB="32672" anchor="ctr">
                    <a:lnL w="9525" cap="flat" cmpd="sng" algn="ctr">
                      <a:solidFill>
                        <a:srgbClr val="077589"/>
                      </a:solidFill>
                      <a:prstDash val="solid"/>
                      <a:round/>
                      <a:headEnd type="none" w="med" len="med"/>
                      <a:tailEnd type="none" w="med" len="med"/>
                    </a:lnL>
                    <a:lnR w="9525" cap="flat" cmpd="sng" algn="ctr">
                      <a:solidFill>
                        <a:srgbClr val="077589"/>
                      </a:solidFill>
                      <a:prstDash val="solid"/>
                      <a:round/>
                      <a:headEnd type="none" w="med" len="med"/>
                      <a:tailEnd type="none" w="med" len="med"/>
                    </a:lnR>
                    <a:lnT w="9525" cap="flat" cmpd="sng" algn="ctr">
                      <a:solidFill>
                        <a:srgbClr val="E1E1E1"/>
                      </a:solidFill>
                      <a:prstDash val="solid"/>
                      <a:round/>
                      <a:headEnd type="none" w="med" len="med"/>
                      <a:tailEnd type="none" w="med" len="med"/>
                    </a:lnT>
                    <a:lnB w="9525" cap="flat" cmpd="sng" algn="ctr">
                      <a:solidFill>
                        <a:srgbClr val="077589"/>
                      </a:solidFill>
                      <a:prstDash val="solid"/>
                      <a:round/>
                      <a:headEnd type="none" w="med" len="med"/>
                      <a:tailEnd type="none" w="med" len="med"/>
                    </a:lnB>
                    <a:solidFill>
                      <a:srgbClr val="2997AB"/>
                    </a:solidFill>
                  </a:tcPr>
                </a:tc>
                <a:tc>
                  <a:txBody>
                    <a:bodyPr/>
                    <a:lstStyle/>
                    <a:p>
                      <a:pPr rtl="1"/>
                      <a:endParaRPr lang="he-IL" sz="1400" dirty="0"/>
                    </a:p>
                  </a:txBody>
                  <a:tcPr marL="34850" marR="34850" marT="17425" marB="17425">
                    <a:lnL w="9525" cap="flat" cmpd="sng" algn="ctr">
                      <a:solidFill>
                        <a:srgbClr val="077589"/>
                      </a:solidFill>
                      <a:prstDash val="solid"/>
                      <a:round/>
                      <a:headEnd type="none" w="med" len="med"/>
                      <a:tailEnd type="none" w="med" len="med"/>
                    </a:lnL>
                    <a:lnT w="9525" cap="flat" cmpd="sng" algn="ctr">
                      <a:solidFill>
                        <a:srgbClr val="E1E1E1"/>
                      </a:solidFill>
                      <a:prstDash val="solid"/>
                      <a:round/>
                      <a:headEnd type="none" w="med" len="med"/>
                      <a:tailEnd type="none" w="med" len="med"/>
                    </a:lnT>
                  </a:tcPr>
                </a:tc>
                <a:extLst>
                  <a:ext uri="{0D108BD9-81ED-4DB2-BD59-A6C34878D82A}">
                    <a16:rowId xmlns:a16="http://schemas.microsoft.com/office/drawing/2014/main" val="1321883661"/>
                  </a:ext>
                </a:extLst>
              </a:tr>
            </a:tbl>
          </a:graphicData>
        </a:graphic>
      </p:graphicFrame>
    </p:spTree>
    <p:extLst>
      <p:ext uri="{BB962C8B-B14F-4D97-AF65-F5344CB8AC3E}">
        <p14:creationId xmlns:p14="http://schemas.microsoft.com/office/powerpoint/2010/main" val="2272610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cap="all" dirty="0"/>
              <a:t>דוגמה לליקוי בגדר בטון</a:t>
            </a:r>
            <a:br>
              <a:rPr lang="he-IL" sz="4000" b="1" cap="all" dirty="0"/>
            </a:br>
            <a:endParaRPr lang="he-IL" sz="4000" dirty="0"/>
          </a:p>
        </p:txBody>
      </p:sp>
      <p:pic>
        <p:nvPicPr>
          <p:cNvPr id="3074" name="Picture 2" descr="bniyat-bait-construction-demage-1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52292" y="1930400"/>
            <a:ext cx="5525037" cy="2678906"/>
          </a:xfrm>
          <a:prstGeom prst="rect">
            <a:avLst/>
          </a:prstGeom>
          <a:noFill/>
          <a:extLst>
            <a:ext uri="{909E8E84-426E-40DD-AFC4-6F175D3DCCD1}">
              <a14:hiddenFill xmlns:a14="http://schemas.microsoft.com/office/drawing/2010/main">
                <a:solidFill>
                  <a:srgbClr val="FFFFFF"/>
                </a:solidFill>
              </a14:hiddenFill>
            </a:ext>
          </a:extLst>
        </p:spPr>
      </p:pic>
      <p:sp>
        <p:nvSpPr>
          <p:cNvPr id="4" name="מלבן 3"/>
          <p:cNvSpPr/>
          <p:nvPr/>
        </p:nvSpPr>
        <p:spPr>
          <a:xfrm>
            <a:off x="677334" y="4830726"/>
            <a:ext cx="9360284" cy="707886"/>
          </a:xfrm>
          <a:prstGeom prst="rect">
            <a:avLst/>
          </a:prstGeom>
        </p:spPr>
        <p:txBody>
          <a:bodyPr wrap="square">
            <a:spAutoFit/>
          </a:bodyPr>
          <a:lstStyle/>
          <a:p>
            <a:pPr algn="r" rtl="1"/>
            <a:r>
              <a:rPr lang="he-IL" sz="2000" b="1" dirty="0">
                <a:solidFill>
                  <a:srgbClr val="333333"/>
                </a:solidFill>
                <a:latin typeface="arial" panose="020B0604020202020204" pitchFamily="34" charset="0"/>
              </a:rPr>
              <a:t>בגדר הבטון הנראית בתמונה, נוצרו סדקים כתוצאה מביסוס לקוי של הגדר וכתוצאה מאי ביצוע תפרי התפשטות.</a:t>
            </a:r>
            <a:endParaRPr lang="he-IL" sz="2000" dirty="0"/>
          </a:p>
        </p:txBody>
      </p:sp>
    </p:spTree>
    <p:extLst>
      <p:ext uri="{BB962C8B-B14F-4D97-AF65-F5344CB8AC3E}">
        <p14:creationId xmlns:p14="http://schemas.microsoft.com/office/powerpoint/2010/main" val="3900825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cap="all" dirty="0"/>
              <a:t>סדקים בתפר העמוד והקיר</a:t>
            </a:r>
            <a:br>
              <a:rPr lang="he-IL" sz="4000" b="1" cap="all" dirty="0"/>
            </a:br>
            <a:endParaRPr lang="he-IL" sz="4000" dirty="0"/>
          </a:p>
        </p:txBody>
      </p:sp>
      <p:pic>
        <p:nvPicPr>
          <p:cNvPr id="4098" name="Picture 2" descr="http://yesodot.net/wp-content/uploads/2015/01/bniyat-bait-construction-demage-1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45476" y="1738648"/>
            <a:ext cx="6028526" cy="2731752"/>
          </a:xfrm>
          <a:prstGeom prst="rect">
            <a:avLst/>
          </a:prstGeom>
          <a:noFill/>
          <a:extLst>
            <a:ext uri="{909E8E84-426E-40DD-AFC4-6F175D3DCCD1}">
              <a14:hiddenFill xmlns:a14="http://schemas.microsoft.com/office/drawing/2010/main">
                <a:solidFill>
                  <a:srgbClr val="FFFFFF"/>
                </a:solidFill>
              </a14:hiddenFill>
            </a:ext>
          </a:extLst>
        </p:spPr>
      </p:pic>
      <p:sp>
        <p:nvSpPr>
          <p:cNvPr id="4" name="מלבן 3"/>
          <p:cNvSpPr/>
          <p:nvPr/>
        </p:nvSpPr>
        <p:spPr>
          <a:xfrm>
            <a:off x="2835102" y="4692226"/>
            <a:ext cx="6096000" cy="1323439"/>
          </a:xfrm>
          <a:prstGeom prst="rect">
            <a:avLst/>
          </a:prstGeom>
        </p:spPr>
        <p:txBody>
          <a:bodyPr>
            <a:spAutoFit/>
          </a:bodyPr>
          <a:lstStyle/>
          <a:p>
            <a:pPr algn="r" rtl="1"/>
            <a:r>
              <a:rPr lang="he-IL" sz="2000" b="1" dirty="0">
                <a:solidFill>
                  <a:srgbClr val="333333"/>
                </a:solidFill>
                <a:latin typeface="arial" panose="020B0604020202020204" pitchFamily="34" charset="0"/>
              </a:rPr>
              <a:t>סדקים קשים בתפר בין עמוד לבין קיר בלוקים. אחד מהקירות החיצונים של הבניין, נוטה על </a:t>
            </a:r>
            <a:r>
              <a:rPr lang="he-IL" sz="2000" b="1" dirty="0" err="1">
                <a:solidFill>
                  <a:srgbClr val="333333"/>
                </a:solidFill>
                <a:latin typeface="arial" panose="020B0604020202020204" pitchFamily="34" charset="0"/>
              </a:rPr>
              <a:t>צידו</a:t>
            </a:r>
            <a:r>
              <a:rPr lang="he-IL" sz="2000" b="1" dirty="0">
                <a:solidFill>
                  <a:srgbClr val="333333"/>
                </a:solidFill>
                <a:latin typeface="arial" panose="020B0604020202020204" pitchFamily="34" charset="0"/>
              </a:rPr>
              <a:t> כתוצאה מביסוס לקוי וכתוצאה מאי חיבור החלק העליון של הקיר.</a:t>
            </a:r>
            <a:endParaRPr lang="he-IL" sz="2000" dirty="0"/>
          </a:p>
        </p:txBody>
      </p:sp>
    </p:spTree>
    <p:extLst>
      <p:ext uri="{BB962C8B-B14F-4D97-AF65-F5344CB8AC3E}">
        <p14:creationId xmlns:p14="http://schemas.microsoft.com/office/powerpoint/2010/main" val="1098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884349"/>
          </a:xfrm>
        </p:spPr>
        <p:txBody>
          <a:bodyPr>
            <a:noAutofit/>
          </a:bodyPr>
          <a:lstStyle/>
          <a:p>
            <a:pPr algn="ctr" fontAlgn="base"/>
            <a:r>
              <a:rPr lang="he-IL" sz="4000" b="1" dirty="0"/>
              <a:t>ליקויי בניה מתפתחים</a:t>
            </a:r>
            <a:br>
              <a:rPr lang="he-IL" sz="4000" b="1" dirty="0"/>
            </a:br>
            <a:r>
              <a:rPr lang="he-IL" sz="4000" b="1" dirty="0"/>
              <a:t/>
            </a:r>
            <a:br>
              <a:rPr lang="he-IL" sz="4000" b="1" dirty="0"/>
            </a:br>
            <a:endParaRPr lang="he-IL" sz="4000" b="1" dirty="0"/>
          </a:p>
        </p:txBody>
      </p:sp>
      <p:sp>
        <p:nvSpPr>
          <p:cNvPr id="3" name="מציין מיקום תוכן 2"/>
          <p:cNvSpPr>
            <a:spLocks noGrp="1"/>
          </p:cNvSpPr>
          <p:nvPr>
            <p:ph idx="1"/>
          </p:nvPr>
        </p:nvSpPr>
        <p:spPr/>
        <p:txBody>
          <a:bodyPr/>
          <a:lstStyle/>
          <a:p>
            <a:pPr fontAlgn="base"/>
            <a:r>
              <a:rPr lang="he-IL" b="1" dirty="0"/>
              <a:t>משפחת ליקויים זו היא אחת הגרועות שבונה יכול לפגוש, במשפחה זו אין זה משנה כלל האם הליקוי הוא מינורי או </a:t>
            </a:r>
            <a:r>
              <a:rPr lang="he-IL" b="1" dirty="0" err="1"/>
              <a:t>מג'ורי</a:t>
            </a:r>
            <a:r>
              <a:rPr lang="he-IL" b="1" dirty="0"/>
              <a:t>, המשותף לשניהם שהליקוי מתגלה בשלב מאד מאוחר ורק לאחר שנגרם נזק גדול שעלות תיקונו גדולה בעשרות מונים מעלות הליקוי המקורי.</a:t>
            </a:r>
          </a:p>
          <a:p>
            <a:pPr fontAlgn="base"/>
            <a:r>
              <a:rPr lang="he-IL" b="1" dirty="0"/>
              <a:t>ליקוי מתפתח הוא ליקוי המתגבר עם הזמן, מתחיל כליקוי קטן וסמוי, מתפתח ומתפתח ונגלה לעין רק כאשר הוא גדול ומזיק.</a:t>
            </a:r>
          </a:p>
          <a:p>
            <a:pPr fontAlgn="base"/>
            <a:r>
              <a:rPr lang="he-IL" b="1" dirty="0"/>
              <a:t>ליקויים אלה גוררים בעקבותיהם ליקויים נוספים וכל אלה יחד מביאים להוצאות תיקון גבוהות ביותר. הליקויים המתפתחים הנפוצים ביותר קשורים ברובם למים, חור קטן בצינור מים שגדל עם הזמן, תקלה באיטום המרתף שמולידה חדירת מים לתוך המרתף, שימוש לקוי ברובה במילוי בין אריחי הרצפה ו/או הקירות, יכול לגרום לחדירת מים אל מתחת לריצוף ושקיעה של הריצוף עצמו.</a:t>
            </a:r>
          </a:p>
          <a:p>
            <a:pPr fontAlgn="base"/>
            <a:r>
              <a:rPr lang="he-IL" b="1" dirty="0"/>
              <a:t>אולם ישנם ליקויי בניה מתפתחים בתחומים נוספים סדיקה, קורוזיה ועוד.</a:t>
            </a:r>
          </a:p>
          <a:p>
            <a:endParaRPr lang="he-IL" dirty="0"/>
          </a:p>
        </p:txBody>
      </p:sp>
    </p:spTree>
    <p:extLst>
      <p:ext uri="{BB962C8B-B14F-4D97-AF65-F5344CB8AC3E}">
        <p14:creationId xmlns:p14="http://schemas.microsoft.com/office/powerpoint/2010/main" val="200953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16924"/>
          </a:xfrm>
        </p:spPr>
        <p:txBody>
          <a:bodyPr>
            <a:noAutofit/>
          </a:bodyPr>
          <a:lstStyle/>
          <a:p>
            <a:pPr algn="ctr" fontAlgn="base"/>
            <a:r>
              <a:rPr lang="he-IL" sz="4000" b="1" dirty="0"/>
              <a:t>איך מונעים ליקויי בניה?</a:t>
            </a:r>
            <a:br>
              <a:rPr lang="he-IL" sz="4000" b="1" dirty="0"/>
            </a:br>
            <a:r>
              <a:rPr lang="he-IL" sz="4000" b="1" dirty="0"/>
              <a:t/>
            </a:r>
            <a:br>
              <a:rPr lang="he-IL" sz="4000" b="1" dirty="0"/>
            </a:br>
            <a:endParaRPr lang="he-IL" sz="4000" b="1" dirty="0"/>
          </a:p>
        </p:txBody>
      </p:sp>
      <p:sp>
        <p:nvSpPr>
          <p:cNvPr id="3" name="מציין מיקום תוכן 2"/>
          <p:cNvSpPr>
            <a:spLocks noGrp="1"/>
          </p:cNvSpPr>
          <p:nvPr>
            <p:ph idx="1"/>
          </p:nvPr>
        </p:nvSpPr>
        <p:spPr>
          <a:xfrm>
            <a:off x="677334" y="1661375"/>
            <a:ext cx="9883342" cy="4881093"/>
          </a:xfrm>
        </p:spPr>
        <p:txBody>
          <a:bodyPr>
            <a:normAutofit/>
          </a:bodyPr>
          <a:lstStyle/>
          <a:p>
            <a:pPr fontAlgn="base"/>
            <a:r>
              <a:rPr lang="he-IL" sz="2000" b="1" dirty="0"/>
              <a:t>הדרך למנוע ליקויי בניה היא ע"י מניעת הליקויים מראש ואת זה אפשר לעשות ע"י בחירת אנשים איכותיים שעונים על הקריטריונים הבאים: </a:t>
            </a:r>
            <a:endParaRPr lang="he-IL" sz="2000" b="1" dirty="0" smtClean="0"/>
          </a:p>
          <a:p>
            <a:pPr fontAlgn="base"/>
            <a:r>
              <a:rPr lang="he-IL" b="1" dirty="0" smtClean="0"/>
              <a:t>יושר </a:t>
            </a:r>
            <a:r>
              <a:rPr lang="he-IL" b="1" dirty="0"/>
              <a:t>אישי והגינות, </a:t>
            </a:r>
            <a:endParaRPr lang="he-IL" b="1" dirty="0" smtClean="0"/>
          </a:p>
          <a:p>
            <a:pPr fontAlgn="base"/>
            <a:r>
              <a:rPr lang="he-IL" b="1" dirty="0" smtClean="0"/>
              <a:t>מעל </a:t>
            </a:r>
            <a:r>
              <a:rPr lang="he-IL" b="1" dirty="0"/>
              <a:t>10 שנות וותק</a:t>
            </a:r>
            <a:r>
              <a:rPr lang="he-IL" b="1" dirty="0" smtClean="0"/>
              <a:t>,</a:t>
            </a:r>
          </a:p>
          <a:p>
            <a:pPr fontAlgn="base"/>
            <a:r>
              <a:rPr lang="he-IL" b="1" dirty="0" smtClean="0"/>
              <a:t> </a:t>
            </a:r>
            <a:r>
              <a:rPr lang="he-IL" b="1" dirty="0"/>
              <a:t>ניסיון רב ומיומנות, </a:t>
            </a:r>
            <a:endParaRPr lang="he-IL" b="1" dirty="0" smtClean="0"/>
          </a:p>
          <a:p>
            <a:pPr fontAlgn="base"/>
            <a:r>
              <a:rPr lang="he-IL" b="1" dirty="0" smtClean="0"/>
              <a:t>המלצות </a:t>
            </a:r>
            <a:r>
              <a:rPr lang="he-IL" b="1" dirty="0"/>
              <a:t>רבות מלקוחות, אדריכלים ומהנדסים.</a:t>
            </a:r>
          </a:p>
          <a:p>
            <a:pPr fontAlgn="base"/>
            <a:r>
              <a:rPr lang="he-IL" b="1" dirty="0"/>
              <a:t>כל שלב ושלב בתהליך הבנייה דורש יידע רב, ניסיון ומיומנות רבה.</a:t>
            </a:r>
          </a:p>
          <a:p>
            <a:pPr fontAlgn="base"/>
            <a:r>
              <a:rPr lang="he-IL" b="1" dirty="0"/>
              <a:t>היכולת לבקר את איכות העבודה דורש בקיאות רבה בכל שלב בבנייה, בחירת בעלי מקצוע אחראים, העומדים בקריטריונים שציינו יהוו צעד משמעותי בבניית בית איכותי ללא ליקוי בניה.</a:t>
            </a:r>
          </a:p>
          <a:p>
            <a:pPr fontAlgn="base"/>
            <a:r>
              <a:rPr lang="he-IL" b="1" dirty="0"/>
              <a:t>כמובן; יישום מנגנון בקרת איכות מצד המבצע.</a:t>
            </a:r>
          </a:p>
          <a:p>
            <a:endParaRPr lang="he-IL" dirty="0"/>
          </a:p>
        </p:txBody>
      </p:sp>
    </p:spTree>
    <p:extLst>
      <p:ext uri="{BB962C8B-B14F-4D97-AF65-F5344CB8AC3E}">
        <p14:creationId xmlns:p14="http://schemas.microsoft.com/office/powerpoint/2010/main" val="1435294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858592"/>
          </a:xfrm>
        </p:spPr>
        <p:txBody>
          <a:bodyPr>
            <a:normAutofit fontScale="90000"/>
          </a:bodyPr>
          <a:lstStyle/>
          <a:p>
            <a:pPr algn="ctr" fontAlgn="base"/>
            <a:r>
              <a:rPr lang="he-IL" sz="4400" b="1" dirty="0"/>
              <a:t>האם ניתן לתקן ליקויי בניה?</a:t>
            </a:r>
            <a:r>
              <a:rPr lang="he-IL" b="1" dirty="0"/>
              <a:t/>
            </a:r>
            <a:br>
              <a:rPr lang="he-IL" b="1" dirty="0"/>
            </a:br>
            <a:r>
              <a:rPr lang="he-IL" dirty="0"/>
              <a:t/>
            </a:r>
            <a:br>
              <a:rPr lang="he-IL" dirty="0"/>
            </a:br>
            <a:endParaRPr lang="he-IL" dirty="0"/>
          </a:p>
        </p:txBody>
      </p:sp>
      <p:sp>
        <p:nvSpPr>
          <p:cNvPr id="3" name="מציין מיקום תוכן 2"/>
          <p:cNvSpPr>
            <a:spLocks noGrp="1"/>
          </p:cNvSpPr>
          <p:nvPr>
            <p:ph idx="1"/>
          </p:nvPr>
        </p:nvSpPr>
        <p:spPr/>
        <p:txBody>
          <a:bodyPr/>
          <a:lstStyle/>
          <a:p>
            <a:pPr fontAlgn="base"/>
            <a:r>
              <a:rPr lang="he-IL" sz="2000" b="1" dirty="0"/>
              <a:t>חלק מליקויי הבניה ניתנים לתיקון וחלק לא. ליקויי הבניה הקטנים לרוב ניתנים לתיקון. ליקויים גדולים ומהותיים, לא תמיד ניתנים לתיקון.</a:t>
            </a:r>
          </a:p>
          <a:p>
            <a:pPr fontAlgn="base"/>
            <a:r>
              <a:rPr lang="he-IL" sz="2000" b="1" dirty="0"/>
              <a:t>ישנם גם ליקויים הנחשבים כקטנים כל עוד תיקונם לא מצריך התעסקות עם עבודות אחרות בבית, לעיתים יש ליקוי קטן שלא אותר או לא קיבל טיפול בזמן ועליו נעשו עבודות אחרות ובכך למעשה הליקוי נהיה מוסווה ונסתר עוד יותר, כך שלמרות שהוא ליקויי קטן הוא משמעותי מאד.</a:t>
            </a:r>
          </a:p>
          <a:p>
            <a:endParaRPr lang="he-IL" dirty="0"/>
          </a:p>
        </p:txBody>
      </p:sp>
    </p:spTree>
    <p:extLst>
      <p:ext uri="{BB962C8B-B14F-4D97-AF65-F5344CB8AC3E}">
        <p14:creationId xmlns:p14="http://schemas.microsoft.com/office/powerpoint/2010/main" val="2899746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691166"/>
          </a:xfrm>
        </p:spPr>
        <p:txBody>
          <a:bodyPr>
            <a:normAutofit fontScale="90000"/>
          </a:bodyPr>
          <a:lstStyle/>
          <a:p>
            <a:pPr algn="ctr" fontAlgn="base"/>
            <a:r>
              <a:rPr lang="he-IL" sz="4400" b="1" dirty="0"/>
              <a:t>מה מחיר תיקון ליקויי הבניה?</a:t>
            </a:r>
            <a:r>
              <a:rPr lang="he-IL" b="1" dirty="0"/>
              <a:t/>
            </a:r>
            <a:br>
              <a:rPr lang="he-IL" b="1" dirty="0"/>
            </a:br>
            <a:r>
              <a:rPr lang="he-IL" dirty="0"/>
              <a:t/>
            </a:r>
            <a:br>
              <a:rPr lang="he-IL" dirty="0"/>
            </a:br>
            <a:endParaRPr lang="he-IL" dirty="0"/>
          </a:p>
        </p:txBody>
      </p:sp>
      <p:sp>
        <p:nvSpPr>
          <p:cNvPr id="3" name="מציין מיקום תוכן 2"/>
          <p:cNvSpPr>
            <a:spLocks noGrp="1"/>
          </p:cNvSpPr>
          <p:nvPr>
            <p:ph idx="1"/>
          </p:nvPr>
        </p:nvSpPr>
        <p:spPr/>
        <p:txBody>
          <a:bodyPr/>
          <a:lstStyle/>
          <a:p>
            <a:pPr fontAlgn="base"/>
            <a:r>
              <a:rPr lang="he-IL" b="1" dirty="0"/>
              <a:t>התשובה היא שאין מחירון המגדיר את עלות התיקון של כל ליקוי וכמו שכבר ציינו מספר פעמים, ישנם ליקויים להם אין תיקון כלל.</a:t>
            </a:r>
          </a:p>
          <a:p>
            <a:pPr fontAlgn="base"/>
            <a:r>
              <a:rPr lang="he-IL" sz="2000" b="1" dirty="0"/>
              <a:t>כמו כן יש לקחת בחשבון שליקויים חמורים יכולים לגרום לנזק בלתי הפוך, לפגיעות ברכוש ואף בגוף. נושא השווי הכספי של תיקון ליקוי , נדון לא אחת בבתי המשפט וגם שם ישנם קשיים בקביעת גודל הנזק ועלות התיקון.</a:t>
            </a:r>
          </a:p>
          <a:p>
            <a:pPr fontAlgn="base"/>
            <a:r>
              <a:rPr lang="he-IL" sz="2000" b="1" dirty="0"/>
              <a:t>לכן, מוטב לעסוק במניעת ליקויי הבניה ולא בתשלומים על תיקונם.</a:t>
            </a:r>
          </a:p>
          <a:p>
            <a:pPr fontAlgn="base"/>
            <a:r>
              <a:rPr lang="he-IL" sz="2000" b="1" dirty="0"/>
              <a:t>תיקונם של רוב ליקויי הבניה (הניתנים לתיקון) מגיעים לעלויות של אלפי עד עשרות אלפי שקלים, במקרים מסוימים, הסכומים גבוהים עוד יותר.</a:t>
            </a:r>
          </a:p>
          <a:p>
            <a:endParaRPr lang="he-IL" dirty="0"/>
          </a:p>
        </p:txBody>
      </p:sp>
    </p:spTree>
    <p:extLst>
      <p:ext uri="{BB962C8B-B14F-4D97-AF65-F5344CB8AC3E}">
        <p14:creationId xmlns:p14="http://schemas.microsoft.com/office/powerpoint/2010/main" val="156182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a:t>מה נלמד?</a:t>
            </a:r>
          </a:p>
        </p:txBody>
      </p:sp>
      <p:sp>
        <p:nvSpPr>
          <p:cNvPr id="3" name="מציין מיקום תוכן 2"/>
          <p:cNvSpPr>
            <a:spLocks noGrp="1"/>
          </p:cNvSpPr>
          <p:nvPr>
            <p:ph idx="1"/>
          </p:nvPr>
        </p:nvSpPr>
        <p:spPr/>
        <p:txBody>
          <a:bodyPr>
            <a:normAutofit/>
          </a:bodyPr>
          <a:lstStyle/>
          <a:p>
            <a:r>
              <a:rPr lang="he-IL" b="1" dirty="0"/>
              <a:t>1</a:t>
            </a:r>
            <a:r>
              <a:rPr lang="he-IL" sz="2000" b="1" dirty="0"/>
              <a:t>.מניעת</a:t>
            </a:r>
            <a:r>
              <a:rPr lang="he-IL" sz="2000" dirty="0"/>
              <a:t> </a:t>
            </a:r>
            <a:r>
              <a:rPr lang="he-IL" sz="2000" b="1" dirty="0"/>
              <a:t>כשלים בעבודות חיפוי קירות חוץ ופנים </a:t>
            </a:r>
            <a:endParaRPr lang="he-IL" sz="2000" b="1" dirty="0" smtClean="0"/>
          </a:p>
          <a:p>
            <a:r>
              <a:rPr lang="he-IL" sz="2000" b="1" dirty="0" smtClean="0"/>
              <a:t>2.כשלים </a:t>
            </a:r>
            <a:r>
              <a:rPr lang="he-IL" sz="2000" b="1" dirty="0"/>
              <a:t>בעבודות רצוף </a:t>
            </a:r>
            <a:endParaRPr lang="he-IL" sz="2000" b="1" dirty="0" smtClean="0"/>
          </a:p>
          <a:p>
            <a:r>
              <a:rPr lang="he-IL" sz="2000" b="1" dirty="0" smtClean="0"/>
              <a:t>3.החלקה</a:t>
            </a:r>
            <a:endParaRPr lang="he-IL" sz="2000" b="1" dirty="0" smtClean="0"/>
          </a:p>
          <a:p>
            <a:r>
              <a:rPr lang="he-IL" sz="2000" b="1" dirty="0" smtClean="0"/>
              <a:t> 4.מניעת </a:t>
            </a:r>
            <a:r>
              <a:rPr lang="he-IL" sz="2000" b="1" dirty="0"/>
              <a:t>כשלים בבדיקות </a:t>
            </a:r>
            <a:r>
              <a:rPr lang="he-IL" sz="2000" b="1" dirty="0" smtClean="0"/>
              <a:t>בטון</a:t>
            </a:r>
          </a:p>
          <a:p>
            <a:r>
              <a:rPr lang="he-IL" sz="2000" b="1" dirty="0" smtClean="0"/>
              <a:t> </a:t>
            </a:r>
            <a:r>
              <a:rPr lang="he-IL" sz="2000" b="1" dirty="0"/>
              <a:t>5.תקן 1752 איטום + איטום גגות </a:t>
            </a:r>
            <a:r>
              <a:rPr lang="he-IL" sz="2000" b="1" dirty="0" smtClean="0"/>
              <a:t>קלים</a:t>
            </a:r>
          </a:p>
          <a:p>
            <a:r>
              <a:rPr lang="he-IL" sz="2000" b="1" dirty="0" smtClean="0"/>
              <a:t> 6.כשלים </a:t>
            </a:r>
            <a:r>
              <a:rPr lang="he-IL" sz="2000" b="1" dirty="0"/>
              <a:t>בעבודות </a:t>
            </a:r>
            <a:r>
              <a:rPr lang="he-IL" sz="2000" b="1" dirty="0" smtClean="0"/>
              <a:t>אינסטלציה</a:t>
            </a:r>
          </a:p>
          <a:p>
            <a:r>
              <a:rPr lang="he-IL" b="1" dirty="0" smtClean="0"/>
              <a:t> </a:t>
            </a:r>
            <a:endParaRPr lang="he-IL" b="1" dirty="0"/>
          </a:p>
        </p:txBody>
      </p:sp>
    </p:spTree>
    <p:extLst>
      <p:ext uri="{BB962C8B-B14F-4D97-AF65-F5344CB8AC3E}">
        <p14:creationId xmlns:p14="http://schemas.microsoft.com/office/powerpoint/2010/main" val="954693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910107"/>
          </a:xfrm>
        </p:spPr>
        <p:txBody>
          <a:bodyPr>
            <a:normAutofit fontScale="90000"/>
          </a:bodyPr>
          <a:lstStyle/>
          <a:p>
            <a:pPr algn="ctr"/>
            <a:r>
              <a:rPr lang="he-IL" sz="4000" b="1" dirty="0"/>
              <a:t>כמה נפוצים ליקויי הבניה?</a:t>
            </a:r>
            <a:br>
              <a:rPr lang="he-IL" sz="4000" b="1" dirty="0"/>
            </a:br>
            <a:endParaRPr lang="he-IL" sz="4000" dirty="0"/>
          </a:p>
        </p:txBody>
      </p:sp>
      <p:sp>
        <p:nvSpPr>
          <p:cNvPr id="3" name="מציין מיקום תוכן 2"/>
          <p:cNvSpPr>
            <a:spLocks noGrp="1"/>
          </p:cNvSpPr>
          <p:nvPr>
            <p:ph idx="1"/>
          </p:nvPr>
        </p:nvSpPr>
        <p:spPr/>
        <p:txBody>
          <a:bodyPr/>
          <a:lstStyle/>
          <a:p>
            <a:pPr fontAlgn="base"/>
            <a:r>
              <a:rPr lang="he-IL" sz="4000" b="1" dirty="0" smtClean="0"/>
              <a:t>ליקויי </a:t>
            </a:r>
            <a:r>
              <a:rPr lang="he-IL" sz="4000" b="1" dirty="0"/>
              <a:t>בניה, לצערנו הם נושא מדובר מאד, רבות נכתב על ליקויי בניה ובתי המשפט עמוסים בתביעות שונות בנושאי ליקויים.</a:t>
            </a:r>
          </a:p>
          <a:p>
            <a:r>
              <a:rPr lang="he-IL" dirty="0"/>
              <a:t/>
            </a:r>
            <a:br>
              <a:rPr lang="he-IL" dirty="0"/>
            </a:br>
            <a:endParaRPr lang="he-IL" dirty="0"/>
          </a:p>
        </p:txBody>
      </p:sp>
    </p:spTree>
    <p:extLst>
      <p:ext uri="{BB962C8B-B14F-4D97-AF65-F5344CB8AC3E}">
        <p14:creationId xmlns:p14="http://schemas.microsoft.com/office/powerpoint/2010/main" val="1116562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858592"/>
          </a:xfrm>
        </p:spPr>
        <p:txBody>
          <a:bodyPr>
            <a:normAutofit fontScale="90000"/>
          </a:bodyPr>
          <a:lstStyle/>
          <a:p>
            <a:pPr algn="ctr"/>
            <a:r>
              <a:rPr lang="he-IL" sz="4000" b="1" dirty="0"/>
              <a:t>מונחים שכדאי להכיר</a:t>
            </a:r>
            <a:br>
              <a:rPr lang="he-IL" sz="4000" b="1" dirty="0"/>
            </a:br>
            <a:endParaRPr lang="he-IL" sz="4000" dirty="0"/>
          </a:p>
        </p:txBody>
      </p:sp>
      <p:sp>
        <p:nvSpPr>
          <p:cNvPr id="3" name="מציין מיקום תוכן 2"/>
          <p:cNvSpPr>
            <a:spLocks noGrp="1"/>
          </p:cNvSpPr>
          <p:nvPr>
            <p:ph idx="1"/>
          </p:nvPr>
        </p:nvSpPr>
        <p:spPr/>
        <p:txBody>
          <a:bodyPr/>
          <a:lstStyle/>
          <a:p>
            <a:pPr fontAlgn="base"/>
            <a:r>
              <a:rPr lang="he-IL" sz="2800" b="1" dirty="0"/>
              <a:t>סגרגציה –</a:t>
            </a:r>
          </a:p>
          <a:p>
            <a:pPr fontAlgn="base"/>
            <a:r>
              <a:rPr lang="he-IL" sz="2400" b="1" dirty="0"/>
              <a:t>סגרגציה נגרמת בעיקר ביציקות בטון בהם החצץ גדול יחסית, נגרמת בעיקר בגלל צמידות יתר בין הברזל ביציקה לבין </a:t>
            </a:r>
            <a:r>
              <a:rPr lang="he-IL" sz="2400" b="1" dirty="0" smtClean="0"/>
              <a:t>הטפסנות </a:t>
            </a:r>
            <a:r>
              <a:rPr lang="he-IL" sz="2400" b="1" dirty="0"/>
              <a:t>(תבניות העץ), צמידות זו לא מאפשרת לחצץ הגס </a:t>
            </a:r>
            <a:r>
              <a:rPr lang="he-IL" sz="2400" b="1" dirty="0" err="1"/>
              <a:t>להכנס</a:t>
            </a:r>
            <a:r>
              <a:rPr lang="he-IL" sz="2400" b="1" dirty="0"/>
              <a:t> ולמלא את החלל שנוצר, סיבה נוספת אפשרית היא חריצים בין לוחות </a:t>
            </a:r>
            <a:r>
              <a:rPr lang="he-IL" sz="2400" b="1" dirty="0" smtClean="0"/>
              <a:t>הטפסנות </a:t>
            </a:r>
            <a:r>
              <a:rPr lang="he-IL" sz="2400" b="1" dirty="0"/>
              <a:t>השונים, חריצה זו תאפשר רק לבטון הנוזלי לזרום אל מחוץ </a:t>
            </a:r>
            <a:r>
              <a:rPr lang="he-IL" sz="2400" b="1" dirty="0" smtClean="0"/>
              <a:t>לטפסנות </a:t>
            </a:r>
            <a:r>
              <a:rPr lang="he-IL" sz="2400" b="1" dirty="0"/>
              <a:t>ואילו החצץ יישאר בתבנית, מה שיגרום לו להתייבש מבלי שהבטון הדליל </a:t>
            </a:r>
            <a:r>
              <a:rPr lang="he-IL" sz="2400" b="1" dirty="0" smtClean="0"/>
              <a:t>ייחסה </a:t>
            </a:r>
            <a:r>
              <a:rPr lang="he-IL" sz="2400" b="1" dirty="0"/>
              <a:t>אותו.</a:t>
            </a:r>
          </a:p>
          <a:p>
            <a:endParaRPr lang="he-IL" dirty="0"/>
          </a:p>
        </p:txBody>
      </p:sp>
    </p:spTree>
    <p:extLst>
      <p:ext uri="{BB962C8B-B14F-4D97-AF65-F5344CB8AC3E}">
        <p14:creationId xmlns:p14="http://schemas.microsoft.com/office/powerpoint/2010/main" val="1408992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240406"/>
          </a:xfrm>
        </p:spPr>
        <p:txBody>
          <a:bodyPr>
            <a:normAutofit fontScale="90000"/>
          </a:bodyPr>
          <a:lstStyle/>
          <a:p>
            <a:endParaRPr lang="he-IL" dirty="0"/>
          </a:p>
        </p:txBody>
      </p:sp>
      <p:sp>
        <p:nvSpPr>
          <p:cNvPr id="3" name="מציין מיקום תוכן 2"/>
          <p:cNvSpPr>
            <a:spLocks noGrp="1"/>
          </p:cNvSpPr>
          <p:nvPr>
            <p:ph idx="1"/>
          </p:nvPr>
        </p:nvSpPr>
        <p:spPr/>
        <p:txBody>
          <a:bodyPr>
            <a:normAutofit fontScale="92500" lnSpcReduction="10000"/>
          </a:bodyPr>
          <a:lstStyle/>
          <a:p>
            <a:pPr fontAlgn="base"/>
            <a:r>
              <a:rPr lang="he-IL" sz="2800" b="1" dirty="0"/>
              <a:t> </a:t>
            </a:r>
            <a:r>
              <a:rPr lang="he-IL" sz="2800" b="1" dirty="0" err="1"/>
              <a:t>קונדנסציה</a:t>
            </a:r>
            <a:r>
              <a:rPr lang="he-IL" sz="2800" b="1" dirty="0"/>
              <a:t> (עיבוי)–</a:t>
            </a:r>
          </a:p>
          <a:p>
            <a:pPr fontAlgn="base"/>
            <a:r>
              <a:rPr lang="he-IL" sz="3200" b="1" dirty="0"/>
              <a:t>תופעה שבה אדי מים המצויים בטמפרטורה </a:t>
            </a:r>
            <a:r>
              <a:rPr lang="he-IL" sz="3200" b="1" dirty="0" smtClean="0"/>
              <a:t>מסוימת </a:t>
            </a:r>
            <a:r>
              <a:rPr lang="he-IL" sz="3200" b="1" dirty="0"/>
              <a:t>באים במגע עם עצם שהטמפרטורה שלו נמוכה יותר, במגע הזה אדי המים מורידים את הטמפרטורה שלהם לטמפרטורה של העצם ויוצרים בועיות מים קטנות הנספגות בעצם, הסכנה בתופעה זו היא שבועיות המים יזמינו אליהן עובש, פטריות </a:t>
            </a:r>
            <a:r>
              <a:rPr lang="he-IL" sz="3200" b="1" dirty="0" smtClean="0"/>
              <a:t>וריקבון </a:t>
            </a:r>
            <a:r>
              <a:rPr lang="he-IL" sz="3200" b="1" dirty="0"/>
              <a:t>ויגרמו </a:t>
            </a:r>
            <a:r>
              <a:rPr lang="he-IL" sz="3200" b="1" dirty="0" smtClean="0"/>
              <a:t>לטחב </a:t>
            </a:r>
            <a:r>
              <a:rPr lang="he-IL" sz="3200" b="1" dirty="0"/>
              <a:t>על קירות הבית.</a:t>
            </a:r>
          </a:p>
          <a:p>
            <a:endParaRPr lang="he-IL" dirty="0"/>
          </a:p>
        </p:txBody>
      </p:sp>
    </p:spTree>
    <p:extLst>
      <p:ext uri="{BB962C8B-B14F-4D97-AF65-F5344CB8AC3E}">
        <p14:creationId xmlns:p14="http://schemas.microsoft.com/office/powerpoint/2010/main" val="3991813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236113"/>
            <a:ext cx="8596668" cy="188890"/>
          </a:xfrm>
        </p:spPr>
        <p:txBody>
          <a:bodyPr>
            <a:normAutofit fontScale="90000"/>
          </a:bodyPr>
          <a:lstStyle/>
          <a:p>
            <a:endParaRPr lang="he-IL"/>
          </a:p>
        </p:txBody>
      </p:sp>
      <p:sp>
        <p:nvSpPr>
          <p:cNvPr id="3" name="מציין מיקום תוכן 2"/>
          <p:cNvSpPr>
            <a:spLocks noGrp="1"/>
          </p:cNvSpPr>
          <p:nvPr>
            <p:ph idx="1"/>
          </p:nvPr>
        </p:nvSpPr>
        <p:spPr>
          <a:xfrm>
            <a:off x="677334" y="991673"/>
            <a:ext cx="8596668" cy="5049689"/>
          </a:xfrm>
        </p:spPr>
        <p:txBody>
          <a:bodyPr/>
          <a:lstStyle/>
          <a:p>
            <a:pPr fontAlgn="base"/>
            <a:r>
              <a:rPr lang="he-IL" sz="2800" b="1" dirty="0"/>
              <a:t>ספיגה קפילרית –</a:t>
            </a:r>
          </a:p>
          <a:p>
            <a:pPr fontAlgn="base"/>
            <a:r>
              <a:rPr lang="he-IL" sz="2000" b="1" dirty="0"/>
              <a:t>הצטברות של מים שנשארו מתהליך הבניה, או ממילוי חול רטוב או לח, או שאריות מים מפיצוץ צינור מים, מים אלה מצטברים מתחת לריצוף ובין </a:t>
            </a:r>
            <a:r>
              <a:rPr lang="he-IL" sz="2000" b="1" dirty="0" err="1"/>
              <a:t>הריצפה</a:t>
            </a:r>
            <a:r>
              <a:rPr lang="he-IL" sz="2000" b="1" dirty="0"/>
              <a:t> היצוקה לבלוקים הקירות.</a:t>
            </a:r>
          </a:p>
          <a:p>
            <a:pPr fontAlgn="base"/>
            <a:r>
              <a:rPr lang="he-IL" sz="2800" b="1" dirty="0"/>
              <a:t>קורוזיה –</a:t>
            </a:r>
          </a:p>
          <a:p>
            <a:pPr fontAlgn="base"/>
            <a:r>
              <a:rPr lang="he-IL" sz="2000" b="1" dirty="0"/>
              <a:t>תהליך התחמצנות של ברזל, מופיע במקומות בהם הושאר ברזל חשוף מחוץ ליציקת הבטון, ברזל זה הבא במגע קבוע עם אויר ולעיתים עם מים, מתחמצן, מחליד (מקבל קורוזיה) ומחליש את קונסטרוקציית הברזל הסמוכה לו.</a:t>
            </a:r>
          </a:p>
          <a:p>
            <a:endParaRPr lang="he-IL" dirty="0"/>
          </a:p>
        </p:txBody>
      </p:sp>
    </p:spTree>
    <p:extLst>
      <p:ext uri="{BB962C8B-B14F-4D97-AF65-F5344CB8AC3E}">
        <p14:creationId xmlns:p14="http://schemas.microsoft.com/office/powerpoint/2010/main" val="1202971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317679"/>
          </a:xfrm>
        </p:spPr>
        <p:txBody>
          <a:bodyPr>
            <a:normAutofit fontScale="90000"/>
          </a:bodyPr>
          <a:lstStyle/>
          <a:p>
            <a:endParaRPr lang="he-IL" dirty="0"/>
          </a:p>
        </p:txBody>
      </p:sp>
      <p:sp>
        <p:nvSpPr>
          <p:cNvPr id="3" name="מציין מיקום תוכן 2"/>
          <p:cNvSpPr>
            <a:spLocks noGrp="1"/>
          </p:cNvSpPr>
          <p:nvPr>
            <p:ph idx="1"/>
          </p:nvPr>
        </p:nvSpPr>
        <p:spPr>
          <a:xfrm>
            <a:off x="677334" y="1378039"/>
            <a:ext cx="8596668" cy="4663323"/>
          </a:xfrm>
        </p:spPr>
        <p:txBody>
          <a:bodyPr/>
          <a:lstStyle/>
          <a:p>
            <a:pPr fontAlgn="base"/>
            <a:r>
              <a:rPr lang="he-IL" sz="2800" b="1" dirty="0" err="1"/>
              <a:t>דיאגונל</a:t>
            </a:r>
            <a:r>
              <a:rPr lang="he-IL" sz="2800" b="1" dirty="0"/>
              <a:t>-</a:t>
            </a:r>
          </a:p>
          <a:p>
            <a:pPr fontAlgn="base"/>
            <a:r>
              <a:rPr lang="he-IL" sz="2000" b="1" dirty="0"/>
              <a:t>תהליך מדידת וקיבוע זוויות הבית החיצוניות, תהליך זה אחראי לכך שעמודי וקירות הבית ייבנו ישר ולא באופן עקום, תהליך זה דואג למעשה שכל </a:t>
            </a:r>
            <a:r>
              <a:rPr lang="he-IL" sz="2000" b="1" dirty="0" err="1"/>
              <a:t>זוית</a:t>
            </a:r>
            <a:r>
              <a:rPr lang="he-IL" sz="2000" b="1" dirty="0"/>
              <a:t> חיצונית של הבית תהיה </a:t>
            </a:r>
            <a:r>
              <a:rPr lang="he-IL" sz="2000" b="1" dirty="0" err="1"/>
              <a:t>בזוית</a:t>
            </a:r>
            <a:r>
              <a:rPr lang="he-IL" sz="2000" b="1" dirty="0"/>
              <a:t> שווה מול כל שאר הזוויות.</a:t>
            </a:r>
          </a:p>
          <a:p>
            <a:pPr fontAlgn="base"/>
            <a:r>
              <a:rPr lang="he-IL" sz="2000" b="1" dirty="0"/>
              <a:t>לסיכום, ליקוי בניה זה נושא שחשוב להכיר לפני התחלת הבניה. הבנה בסיסית של הנושא תעניק לך את המודעות לבעיה ותעזור לקבל החלטות יותר נבונות.</a:t>
            </a:r>
          </a:p>
          <a:p>
            <a:endParaRPr lang="he-IL" dirty="0"/>
          </a:p>
        </p:txBody>
      </p:sp>
    </p:spTree>
    <p:extLst>
      <p:ext uri="{BB962C8B-B14F-4D97-AF65-F5344CB8AC3E}">
        <p14:creationId xmlns:p14="http://schemas.microsoft.com/office/powerpoint/2010/main" val="3716411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807076"/>
          </a:xfrm>
        </p:spPr>
        <p:txBody>
          <a:bodyPr>
            <a:normAutofit fontScale="90000"/>
          </a:bodyPr>
          <a:lstStyle/>
          <a:p>
            <a:pPr algn="ctr"/>
            <a:r>
              <a:rPr lang="he-IL" sz="4000" b="1" dirty="0"/>
              <a:t>כשלים</a:t>
            </a:r>
            <a:r>
              <a:rPr lang="he-IL" b="1" dirty="0"/>
              <a:t> בחיפויי חוץ</a:t>
            </a:r>
            <a:br>
              <a:rPr lang="he-IL" b="1" dirty="0"/>
            </a:br>
            <a:endParaRPr lang="he-IL" dirty="0"/>
          </a:p>
        </p:txBody>
      </p:sp>
      <p:sp>
        <p:nvSpPr>
          <p:cNvPr id="3" name="מציין מיקום תוכן 2"/>
          <p:cNvSpPr>
            <a:spLocks noGrp="1"/>
          </p:cNvSpPr>
          <p:nvPr>
            <p:ph idx="1"/>
          </p:nvPr>
        </p:nvSpPr>
        <p:spPr/>
        <p:txBody>
          <a:bodyPr/>
          <a:lstStyle/>
          <a:p>
            <a:r>
              <a:rPr lang="he-IL" sz="2400" b="1" dirty="0"/>
              <a:t>כללי :</a:t>
            </a:r>
            <a:endParaRPr lang="he-IL" sz="2400" dirty="0"/>
          </a:p>
          <a:p>
            <a:r>
              <a:rPr lang="he-IL" dirty="0"/>
              <a:t> </a:t>
            </a:r>
          </a:p>
          <a:p>
            <a:r>
              <a:rPr lang="he-IL" sz="2000" b="1" dirty="0"/>
              <a:t>בשנים האחרונות עדים אנו לשימוש נרחב של חיפוי קירות חוץ באבנים , שימוש זה נובע מסיבות שונות כגון : </a:t>
            </a:r>
            <a:endParaRPr lang="he-IL" sz="2000" b="1" dirty="0" smtClean="0"/>
          </a:p>
          <a:p>
            <a:r>
              <a:rPr lang="he-IL" sz="2000" b="1" dirty="0" smtClean="0"/>
              <a:t>דרישה </a:t>
            </a:r>
            <a:r>
              <a:rPr lang="he-IL" sz="2000" b="1" dirty="0"/>
              <a:t>אדריכלית לתת לבניין מראה יפה לאורך זמן רב ומושך לצרכי מכירה . </a:t>
            </a:r>
            <a:endParaRPr lang="he-IL" sz="2000" b="1" dirty="0" smtClean="0"/>
          </a:p>
          <a:p>
            <a:r>
              <a:rPr lang="he-IL" sz="2000" b="1" dirty="0" smtClean="0"/>
              <a:t>דרישה </a:t>
            </a:r>
            <a:r>
              <a:rPr lang="he-IL" sz="2000" b="1" dirty="0"/>
              <a:t>של ועדות תכנון ובניה המקומיות אשר מן הסתם רוצות להשוות מראה אחיד בקומפלקס שלם של בנינים. </a:t>
            </a:r>
            <a:endParaRPr lang="he-IL" sz="2000" b="1" dirty="0" smtClean="0"/>
          </a:p>
          <a:p>
            <a:endParaRPr lang="he-IL" dirty="0"/>
          </a:p>
          <a:p>
            <a:endParaRPr lang="he-IL" dirty="0"/>
          </a:p>
        </p:txBody>
      </p:sp>
    </p:spTree>
    <p:extLst>
      <p:ext uri="{BB962C8B-B14F-4D97-AF65-F5344CB8AC3E}">
        <p14:creationId xmlns:p14="http://schemas.microsoft.com/office/powerpoint/2010/main" val="3879287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94197"/>
          </a:xfrm>
        </p:spPr>
        <p:txBody>
          <a:bodyPr>
            <a:normAutofit/>
          </a:bodyPr>
          <a:lstStyle/>
          <a:p>
            <a:pPr algn="ctr"/>
            <a:r>
              <a:rPr lang="he-IL" sz="4000" b="1" dirty="0" smtClean="0"/>
              <a:t>ביצוע חיפוי </a:t>
            </a:r>
            <a:endParaRPr lang="he-IL" sz="4000" b="1" dirty="0"/>
          </a:p>
        </p:txBody>
      </p:sp>
      <p:sp>
        <p:nvSpPr>
          <p:cNvPr id="3" name="מציין מיקום תוכן 2"/>
          <p:cNvSpPr>
            <a:spLocks noGrp="1"/>
          </p:cNvSpPr>
          <p:nvPr>
            <p:ph idx="1"/>
          </p:nvPr>
        </p:nvSpPr>
        <p:spPr/>
        <p:txBody>
          <a:bodyPr>
            <a:normAutofit/>
          </a:bodyPr>
          <a:lstStyle/>
          <a:p>
            <a:r>
              <a:rPr lang="he-IL" sz="2400" b="1" dirty="0"/>
              <a:t>חיפוי האבן מבוצע על גבי קיר הרקע ( קיר הבניין , בטון , בלוקי בטון או איטונג ) ,לאחרונה אנו עדים לכשלים במערכת החיפוי אשר תחילתם באי עמידת המבנים לאטימות מוחלטת ועד לנשירת אבנים בודדות ובמקרים </a:t>
            </a:r>
            <a:r>
              <a:rPr lang="he-IL" sz="2400" b="1" dirty="0" smtClean="0"/>
              <a:t>מסוימים </a:t>
            </a:r>
            <a:r>
              <a:rPr lang="he-IL" sz="2400" b="1" dirty="0"/>
              <a:t>גם בשדות שלמים .</a:t>
            </a:r>
          </a:p>
        </p:txBody>
      </p:sp>
    </p:spTree>
    <p:extLst>
      <p:ext uri="{BB962C8B-B14F-4D97-AF65-F5344CB8AC3E}">
        <p14:creationId xmlns:p14="http://schemas.microsoft.com/office/powerpoint/2010/main" val="48469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dirty="0" smtClean="0"/>
              <a:t>כדי למנוע כשלים מה נעשה ......?</a:t>
            </a:r>
            <a:endParaRPr lang="he-IL" sz="4000" b="1" dirty="0"/>
          </a:p>
        </p:txBody>
      </p:sp>
      <p:sp>
        <p:nvSpPr>
          <p:cNvPr id="3" name="מציין מיקום תוכן 2"/>
          <p:cNvSpPr>
            <a:spLocks noGrp="1"/>
          </p:cNvSpPr>
          <p:nvPr>
            <p:ph idx="1"/>
          </p:nvPr>
        </p:nvSpPr>
        <p:spPr/>
        <p:txBody>
          <a:bodyPr>
            <a:normAutofit/>
          </a:bodyPr>
          <a:lstStyle/>
          <a:p>
            <a:r>
              <a:rPr lang="he-IL" sz="3200" b="1" dirty="0" smtClean="0"/>
              <a:t>גופי התקנים הישראלים דנו </a:t>
            </a:r>
            <a:r>
              <a:rPr lang="he-IL" sz="3200" b="1" dirty="0"/>
              <a:t>בנושא חשב זה </a:t>
            </a:r>
            <a:r>
              <a:rPr lang="he-IL" sz="3200" b="1" dirty="0" smtClean="0"/>
              <a:t>והעמידו </a:t>
            </a:r>
            <a:r>
              <a:rPr lang="he-IL" sz="3200" b="1" dirty="0"/>
              <a:t>את סדרת התקנים </a:t>
            </a:r>
            <a:r>
              <a:rPr lang="he-IL" sz="3200" b="1" u="sng" dirty="0">
                <a:solidFill>
                  <a:srgbClr val="FF0000"/>
                </a:solidFill>
              </a:rPr>
              <a:t>2378</a:t>
            </a:r>
            <a:r>
              <a:rPr lang="he-IL" sz="3200" b="1" dirty="0"/>
              <a:t> לחלקיו וזאת מתוך כוונה ברורה לקבל החלטה חשובה לאפן החיפוי וכמובן למזער את הכשלים בנשירת החיפויים ל 0 .</a:t>
            </a:r>
          </a:p>
        </p:txBody>
      </p:sp>
    </p:spTree>
    <p:extLst>
      <p:ext uri="{BB962C8B-B14F-4D97-AF65-F5344CB8AC3E}">
        <p14:creationId xmlns:p14="http://schemas.microsoft.com/office/powerpoint/2010/main" val="15252556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55561"/>
          </a:xfrm>
        </p:spPr>
        <p:txBody>
          <a:bodyPr>
            <a:normAutofit/>
          </a:bodyPr>
          <a:lstStyle/>
          <a:p>
            <a:pPr algn="ctr"/>
            <a:r>
              <a:rPr lang="he-IL" sz="4000" b="1" dirty="0" smtClean="0"/>
              <a:t>סדרת התקנים</a:t>
            </a:r>
            <a:endParaRPr lang="he-IL" sz="4000" b="1" dirty="0"/>
          </a:p>
        </p:txBody>
      </p:sp>
      <p:sp>
        <p:nvSpPr>
          <p:cNvPr id="3" name="מציין מיקום תוכן 2"/>
          <p:cNvSpPr>
            <a:spLocks noGrp="1"/>
          </p:cNvSpPr>
          <p:nvPr>
            <p:ph idx="1"/>
          </p:nvPr>
        </p:nvSpPr>
        <p:spPr>
          <a:xfrm>
            <a:off x="677333" y="1365161"/>
            <a:ext cx="9806069" cy="4676201"/>
          </a:xfrm>
        </p:spPr>
        <p:txBody>
          <a:bodyPr>
            <a:normAutofit fontScale="77500" lnSpcReduction="20000"/>
          </a:bodyPr>
          <a:lstStyle/>
          <a:p>
            <a:r>
              <a:rPr lang="he-IL" sz="2400" b="1" dirty="0"/>
              <a:t>מתוך אחריות רבה לנעשה ולקיים בשטח ( מדינת ישראל ) מכון התקנים פרסם את מפרט 378 ותקן ישראלי </a:t>
            </a:r>
            <a:r>
              <a:rPr lang="he-IL" sz="2400" b="1" dirty="0">
                <a:solidFill>
                  <a:srgbClr val="FF0000"/>
                </a:solidFill>
              </a:rPr>
              <a:t>2378</a:t>
            </a:r>
            <a:r>
              <a:rPr lang="he-IL" sz="2400" b="1" dirty="0"/>
              <a:t> הדנים בצורה מקיפה בנושא חשוב -  חיפוי באבנים טבעיות </a:t>
            </a:r>
            <a:r>
              <a:rPr lang="he-IL" sz="2400" b="1" dirty="0" smtClean="0"/>
              <a:t>.</a:t>
            </a:r>
          </a:p>
          <a:p>
            <a:r>
              <a:rPr lang="he-IL" sz="2600" b="1" dirty="0"/>
              <a:t>נכון לכתיבת שורות אלו יצאו התקנים הבאים :</a:t>
            </a:r>
          </a:p>
          <a:p>
            <a:r>
              <a:rPr lang="he-IL" dirty="0"/>
              <a:t> </a:t>
            </a:r>
          </a:p>
          <a:p>
            <a:r>
              <a:rPr lang="he-IL" sz="2900" b="1" dirty="0"/>
              <a:t>2378 חלק 1 – הדן בדרישות הכלליות לאבן טבעית וחיפוי</a:t>
            </a:r>
          </a:p>
          <a:p>
            <a:r>
              <a:rPr lang="he-IL" sz="2900" b="1" dirty="0"/>
              <a:t>2378 חלק 2 – הדן בקירות מחופים באבן טבעית בשיטת הקיבוע  הרטוב .</a:t>
            </a:r>
          </a:p>
          <a:p>
            <a:r>
              <a:rPr lang="he-IL" sz="2900" b="1" dirty="0"/>
              <a:t>2378 חלק 3 – הדן בקירות מחופים באבן טבעית בשיטת הקיבוע יבש .</a:t>
            </a:r>
          </a:p>
          <a:p>
            <a:r>
              <a:rPr lang="he-IL" sz="2900" b="1" dirty="0"/>
              <a:t>2378 חלק 4 – הדן בקירות מחופים באבן טבעית בשיטת ההדבקה בשילוב קיבוע מכאני .( יצא להערות הציבור )</a:t>
            </a:r>
          </a:p>
          <a:p>
            <a:r>
              <a:rPr lang="he-IL" sz="2900" b="1" dirty="0"/>
              <a:t>2378 חלק 5 – הדן קירות מחופים באבן טבעית :אלמנטים טרומיים ושיטות מתועשות באתר ( שיטת </a:t>
            </a:r>
            <a:r>
              <a:rPr lang="he-IL" sz="2900" b="1" dirty="0" err="1"/>
              <a:t>ברנוביץ</a:t>
            </a:r>
            <a:r>
              <a:rPr lang="he-IL" sz="2900" b="1" dirty="0"/>
              <a:t> ) .</a:t>
            </a:r>
          </a:p>
          <a:p>
            <a:r>
              <a:rPr lang="he-IL" sz="2900" b="1" dirty="0"/>
              <a:t>2378 חלק 6 –הדן בקירות אבן מחופים באבן טבעית בשיטת הקיר הכפול .</a:t>
            </a:r>
          </a:p>
          <a:p>
            <a:r>
              <a:rPr lang="he-IL" sz="2900" b="1" dirty="0"/>
              <a:t> </a:t>
            </a:r>
          </a:p>
          <a:p>
            <a:endParaRPr lang="he-IL" dirty="0"/>
          </a:p>
        </p:txBody>
      </p:sp>
    </p:spTree>
    <p:extLst>
      <p:ext uri="{BB962C8B-B14F-4D97-AF65-F5344CB8AC3E}">
        <p14:creationId xmlns:p14="http://schemas.microsoft.com/office/powerpoint/2010/main" val="827513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807076"/>
          </a:xfrm>
        </p:spPr>
        <p:txBody>
          <a:bodyPr>
            <a:normAutofit/>
          </a:bodyPr>
          <a:lstStyle/>
          <a:p>
            <a:pPr algn="ctr"/>
            <a:r>
              <a:rPr lang="he-IL" sz="4000" b="1" dirty="0"/>
              <a:t>הסיבות </a:t>
            </a:r>
            <a:r>
              <a:rPr lang="he-IL" sz="4000" b="1" dirty="0" smtClean="0"/>
              <a:t>לכשלים אופייניים </a:t>
            </a:r>
            <a:r>
              <a:rPr lang="he-IL" sz="4000" b="1" dirty="0"/>
              <a:t>בחיפוי אבן</a:t>
            </a:r>
          </a:p>
        </p:txBody>
      </p:sp>
      <p:sp>
        <p:nvSpPr>
          <p:cNvPr id="3" name="מציין מיקום תוכן 2"/>
          <p:cNvSpPr>
            <a:spLocks noGrp="1"/>
          </p:cNvSpPr>
          <p:nvPr>
            <p:ph idx="1"/>
          </p:nvPr>
        </p:nvSpPr>
        <p:spPr/>
        <p:txBody>
          <a:bodyPr/>
          <a:lstStyle/>
          <a:p>
            <a:r>
              <a:rPr lang="he-IL" sz="3200" b="1" dirty="0"/>
              <a:t>1.      חוסר תכן , תכנון , ופיקוח ראוי .</a:t>
            </a:r>
          </a:p>
          <a:p>
            <a:r>
              <a:rPr lang="he-IL" sz="3200" b="1" dirty="0"/>
              <a:t>2.      תליה בלתי מקצועית וחסרת אחריות.</a:t>
            </a:r>
          </a:p>
          <a:p>
            <a:r>
              <a:rPr lang="he-IL" sz="3200" b="1" dirty="0"/>
              <a:t>3.      אחזקה מבנה </a:t>
            </a:r>
            <a:r>
              <a:rPr lang="he-IL" sz="3200" b="1" dirty="0" err="1"/>
              <a:t>לקוייה</a:t>
            </a:r>
            <a:r>
              <a:rPr lang="he-IL" sz="3200" b="1" dirty="0"/>
              <a:t> .</a:t>
            </a:r>
          </a:p>
          <a:p>
            <a:endParaRPr lang="he-IL" dirty="0"/>
          </a:p>
        </p:txBody>
      </p:sp>
    </p:spTree>
    <p:extLst>
      <p:ext uri="{BB962C8B-B14F-4D97-AF65-F5344CB8AC3E}">
        <p14:creationId xmlns:p14="http://schemas.microsoft.com/office/powerpoint/2010/main" val="2069459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dirty="0" smtClean="0"/>
              <a:t>מה </a:t>
            </a:r>
            <a:r>
              <a:rPr lang="he-IL" sz="4000" b="1" dirty="0" smtClean="0"/>
              <a:t>זה </a:t>
            </a:r>
            <a:r>
              <a:rPr lang="he-IL" sz="4000" b="1" dirty="0" smtClean="0"/>
              <a:t>כשל בבנייה </a:t>
            </a:r>
            <a:r>
              <a:rPr lang="he-IL" sz="4000" b="1" dirty="0" smtClean="0"/>
              <a:t>?</a:t>
            </a:r>
            <a:endParaRPr lang="he-IL" sz="4000" b="1" dirty="0"/>
          </a:p>
        </p:txBody>
      </p:sp>
      <p:sp>
        <p:nvSpPr>
          <p:cNvPr id="3" name="מציין מיקום תוכן 2"/>
          <p:cNvSpPr>
            <a:spLocks noGrp="1"/>
          </p:cNvSpPr>
          <p:nvPr>
            <p:ph idx="1"/>
          </p:nvPr>
        </p:nvSpPr>
        <p:spPr/>
        <p:txBody>
          <a:bodyPr>
            <a:normAutofit fontScale="77500" lnSpcReduction="20000"/>
          </a:bodyPr>
          <a:lstStyle/>
          <a:p>
            <a:r>
              <a:rPr lang="he-IL" sz="2200" b="1" dirty="0"/>
              <a:t>ליקויי בניה הם כשלים הנדסיים המתגלים </a:t>
            </a:r>
            <a:r>
              <a:rPr lang="he-IL" sz="2200" b="1" dirty="0" err="1" smtClean="0"/>
              <a:t>בפרויקטי</a:t>
            </a:r>
            <a:r>
              <a:rPr lang="he-IL" sz="2200" b="1" dirty="0" smtClean="0"/>
              <a:t> </a:t>
            </a:r>
            <a:r>
              <a:rPr lang="he-IL" sz="2200" b="1" dirty="0"/>
              <a:t>בניה. כשלים אלה יכולים להופיע בכל סוג עבודה הנדסית ובכל עיתוי, לאו דווקא בסמוך לביצוע העבודה. יש ליקויי בניה קטנים ומינוריים ויש ליקויי בניה משמעותיים הדורשים תיקון </a:t>
            </a:r>
            <a:r>
              <a:rPr lang="he-IL" sz="2200" b="1" dirty="0" err="1"/>
              <a:t>מיידי</a:t>
            </a:r>
            <a:r>
              <a:rPr lang="he-IL" sz="2200" b="1" dirty="0" smtClean="0"/>
              <a:t>.</a:t>
            </a:r>
          </a:p>
          <a:p>
            <a:r>
              <a:rPr lang="he-IL" sz="2400" b="1" dirty="0"/>
              <a:t>ליקויי בניה היא תופעה רחבה הגורמת בכל שנה נזק של מאות מיליוני שקלים לתעשיית הבנייה בארץ. </a:t>
            </a:r>
          </a:p>
          <a:p>
            <a:endParaRPr lang="he-IL" dirty="0" smtClean="0"/>
          </a:p>
          <a:p>
            <a:pPr fontAlgn="base"/>
            <a:r>
              <a:rPr lang="he-IL" sz="2600" b="1" dirty="0"/>
              <a:t>ליקויי בניה קוסמטיים</a:t>
            </a:r>
          </a:p>
          <a:p>
            <a:pPr fontAlgn="base"/>
            <a:r>
              <a:rPr lang="he-IL" sz="2600" b="1" dirty="0"/>
              <a:t>ליקויי בניה מינוריים, (בעלי משמעות נמוכה)</a:t>
            </a:r>
          </a:p>
          <a:p>
            <a:pPr fontAlgn="base"/>
            <a:r>
              <a:rPr lang="he-IL" sz="2600" b="1" dirty="0"/>
              <a:t>ליקויי בניה מהותיים, (בעלי משמעות גדולה)</a:t>
            </a:r>
          </a:p>
          <a:p>
            <a:pPr fontAlgn="base"/>
            <a:r>
              <a:rPr lang="he-IL" sz="2600" b="1" dirty="0"/>
              <a:t>ליקויי בניה מתפתחים</a:t>
            </a:r>
          </a:p>
          <a:p>
            <a:endParaRPr lang="he-IL" dirty="0" smtClean="0"/>
          </a:p>
          <a:p>
            <a:r>
              <a:rPr lang="he-IL" dirty="0" smtClean="0"/>
              <a:t>מרבית </a:t>
            </a:r>
            <a:r>
              <a:rPr lang="he-IL" dirty="0"/>
              <a:t>הליקויים נגרמים כתוצאה מחוסר ידע של העוסקים במלאכה, הניסיון לימד כי ניתן להרחיב את הידע ובכך למנוע אותם</a:t>
            </a:r>
          </a:p>
        </p:txBody>
      </p:sp>
    </p:spTree>
    <p:extLst>
      <p:ext uri="{BB962C8B-B14F-4D97-AF65-F5344CB8AC3E}">
        <p14:creationId xmlns:p14="http://schemas.microsoft.com/office/powerpoint/2010/main" val="2800002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42682"/>
          </a:xfrm>
        </p:spPr>
        <p:txBody>
          <a:bodyPr>
            <a:normAutofit/>
          </a:bodyPr>
          <a:lstStyle/>
          <a:p>
            <a:pPr algn="ctr"/>
            <a:r>
              <a:rPr lang="he-IL" sz="4000" b="1" dirty="0"/>
              <a:t>חוסר תכנון , תכן  ופיקוח ראוי .</a:t>
            </a:r>
          </a:p>
        </p:txBody>
      </p:sp>
      <p:sp>
        <p:nvSpPr>
          <p:cNvPr id="3" name="מציין מיקום תוכן 2"/>
          <p:cNvSpPr>
            <a:spLocks noGrp="1"/>
          </p:cNvSpPr>
          <p:nvPr>
            <p:ph idx="1"/>
          </p:nvPr>
        </p:nvSpPr>
        <p:spPr>
          <a:xfrm>
            <a:off x="677334" y="1481070"/>
            <a:ext cx="10411376" cy="5280337"/>
          </a:xfrm>
        </p:spPr>
        <p:txBody>
          <a:bodyPr>
            <a:normAutofit/>
          </a:bodyPr>
          <a:lstStyle/>
          <a:p>
            <a:r>
              <a:rPr lang="he-IL" sz="2000" b="1" dirty="0"/>
              <a:t> חוסר התכנון נובע עוד "מדרישות אדריכל המבנה " אשר לא מביא בחשבון את דרישות התפקודיות של האבן אשר קבועות בתקן הישראלי 2378 חלק 1 . לא פעם אחת הכשל נובע מבחירת אבן אשר אינה עומדת בדרישות לאופן התפקוד והסביבה .</a:t>
            </a:r>
          </a:p>
          <a:p>
            <a:r>
              <a:rPr lang="he-IL" sz="2000" b="1" dirty="0"/>
              <a:t>יחד עם זאת ניתן למצוא גם כשלי תכנון אדריכלים כגון : מיקום מישקים ומידותיהם , פרטי מפגשים בין חומרים שונים ובין מישורים שונים ( פתחים ) , פריסת קירות , וחלוקת אבנים  ...ושלא נדבר על גודל  מידות האבנים .</a:t>
            </a:r>
          </a:p>
          <a:p>
            <a:r>
              <a:rPr lang="he-IL" sz="2000" b="1" dirty="0"/>
              <a:t>חוסר תכן ההנדסי – במרבית </a:t>
            </a:r>
            <a:r>
              <a:rPr lang="he-IL" sz="2000" b="1" dirty="0" smtClean="0"/>
              <a:t>הבניינים </a:t>
            </a:r>
            <a:r>
              <a:rPr lang="he-IL" sz="2000" b="1" dirty="0"/>
              <a:t>אין כלל תכן הנדסי , פשוט  אין מהנדס אחראי אשר יתכנן / תכנן את מערכת החיפוי באופן נפרד מהמבנה בהתאם לתקן .</a:t>
            </a:r>
          </a:p>
          <a:p>
            <a:r>
              <a:rPr lang="he-IL" sz="2000" b="1" dirty="0"/>
              <a:t>תכנון הנדסי  כולל מפרט טכני </a:t>
            </a:r>
            <a:r>
              <a:rPr lang="he-IL" sz="2000" b="1" dirty="0" err="1"/>
              <a:t>מדוייק</a:t>
            </a:r>
            <a:r>
              <a:rPr lang="he-IL" sz="2000" b="1" dirty="0"/>
              <a:t> בהתאם לשיטת הביצוע הנבחרת והוא כולל את כל </a:t>
            </a:r>
            <a:r>
              <a:rPr lang="he-IL" sz="2000" b="1" dirty="0" smtClean="0"/>
              <a:t>הרכבים </a:t>
            </a:r>
            <a:r>
              <a:rPr lang="he-IL" sz="2000" b="1" dirty="0"/>
              <a:t>והחומרים אשר ישמשו במערכת החיפוי .את כל </a:t>
            </a:r>
            <a:r>
              <a:rPr lang="he-IL" sz="2000" b="1" dirty="0" smtClean="0"/>
              <a:t>הקריטריונים </a:t>
            </a:r>
            <a:r>
              <a:rPr lang="he-IL" sz="2000" b="1" dirty="0"/>
              <a:t>לחישוב בהתאם לשיטה הנבחרת שהם סוג האבן , עומסי רוח ( 414 ) , רעידת אדמה (413 ) ,משקל האבן, </a:t>
            </a:r>
            <a:r>
              <a:rPr lang="he-IL" sz="2000" b="1" dirty="0" smtClean="0"/>
              <a:t>עיבוים </a:t>
            </a:r>
            <a:r>
              <a:rPr lang="he-IL" sz="2000" b="1" dirty="0"/>
              <a:t>סמויים, שינויים תרמיים , ועוד .</a:t>
            </a:r>
          </a:p>
          <a:p>
            <a:r>
              <a:rPr lang="he-IL" dirty="0"/>
              <a:t> </a:t>
            </a:r>
          </a:p>
          <a:p>
            <a:endParaRPr lang="he-IL" dirty="0"/>
          </a:p>
        </p:txBody>
      </p:sp>
    </p:spTree>
    <p:extLst>
      <p:ext uri="{BB962C8B-B14F-4D97-AF65-F5344CB8AC3E}">
        <p14:creationId xmlns:p14="http://schemas.microsoft.com/office/powerpoint/2010/main" val="1557140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22479"/>
            <a:ext cx="8596668" cy="124496"/>
          </a:xfrm>
        </p:spPr>
        <p:txBody>
          <a:bodyPr>
            <a:normAutofit fontScale="90000"/>
          </a:bodyPr>
          <a:lstStyle/>
          <a:p>
            <a:endParaRPr lang="he-IL"/>
          </a:p>
        </p:txBody>
      </p:sp>
      <p:sp>
        <p:nvSpPr>
          <p:cNvPr id="3" name="מציין מיקום תוכן 2"/>
          <p:cNvSpPr>
            <a:spLocks noGrp="1"/>
          </p:cNvSpPr>
          <p:nvPr>
            <p:ph idx="1"/>
          </p:nvPr>
        </p:nvSpPr>
        <p:spPr>
          <a:xfrm>
            <a:off x="677334" y="1378039"/>
            <a:ext cx="8596668" cy="4663323"/>
          </a:xfrm>
        </p:spPr>
        <p:txBody>
          <a:bodyPr/>
          <a:lstStyle/>
          <a:p>
            <a:r>
              <a:rPr lang="he-IL" sz="3200" b="1" dirty="0"/>
              <a:t>בכלל התקן נועד לקבוע דרישות עבור מערכת של קירות המחופים באבנים טבעיות בשיטת הקיבוע הרטוב ובהתאם לכך מפרט התקן דרישות והוראות כגון: טיב החומרים, תכנון המערכת ותפקודה , בדיקות שיש לערוך למערכת החיפוי המושלמת לצורך הבטחתה , כמו כן מומלץ שיהיה מהנדס או הנדסאי אשר הם אחראים לתכנון המערכת </a:t>
            </a:r>
            <a:r>
              <a:rPr lang="he-IL" sz="3200" b="1" dirty="0" smtClean="0"/>
              <a:t>.</a:t>
            </a:r>
          </a:p>
          <a:p>
            <a:endParaRPr lang="he-IL" dirty="0"/>
          </a:p>
        </p:txBody>
      </p:sp>
    </p:spTree>
    <p:extLst>
      <p:ext uri="{BB962C8B-B14F-4D97-AF65-F5344CB8AC3E}">
        <p14:creationId xmlns:p14="http://schemas.microsoft.com/office/powerpoint/2010/main" val="13496984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68439"/>
          </a:xfrm>
        </p:spPr>
        <p:txBody>
          <a:bodyPr>
            <a:normAutofit/>
          </a:bodyPr>
          <a:lstStyle/>
          <a:p>
            <a:pPr algn="ctr"/>
            <a:r>
              <a:rPr lang="he-IL" sz="4000" b="1" dirty="0"/>
              <a:t>ליקויים נפוצים בחיפוי אבן .</a:t>
            </a:r>
            <a:endParaRPr lang="he-IL" sz="4000" dirty="0"/>
          </a:p>
        </p:txBody>
      </p:sp>
      <p:sp>
        <p:nvSpPr>
          <p:cNvPr id="3" name="מציין מיקום תוכן 2"/>
          <p:cNvSpPr>
            <a:spLocks noGrp="1"/>
          </p:cNvSpPr>
          <p:nvPr>
            <p:ph idx="1"/>
          </p:nvPr>
        </p:nvSpPr>
        <p:spPr/>
        <p:txBody>
          <a:bodyPr/>
          <a:lstStyle/>
          <a:p>
            <a:r>
              <a:rPr lang="he-IL" sz="2400" b="1" dirty="0"/>
              <a:t>חוסר תכן ופיקוח ותליה ל</a:t>
            </a:r>
            <a:r>
              <a:rPr lang="he-IL" sz="2400" b="1" dirty="0" smtClean="0"/>
              <a:t>א </a:t>
            </a:r>
            <a:r>
              <a:rPr lang="he-IL" sz="2400" b="1" dirty="0"/>
              <a:t>מקצועית של אבן </a:t>
            </a:r>
            <a:r>
              <a:rPr lang="he-IL" sz="2400" b="1" dirty="0" smtClean="0"/>
              <a:t>.</a:t>
            </a:r>
          </a:p>
          <a:p>
            <a:r>
              <a:rPr lang="he-IL" sz="2400" b="1" dirty="0"/>
              <a:t>חדירת מים לתוך המבנה דרך הקיר המחופה .</a:t>
            </a:r>
          </a:p>
          <a:p>
            <a:r>
              <a:rPr lang="he-IL" sz="2400" b="1" dirty="0" smtClean="0"/>
              <a:t>בידוד </a:t>
            </a:r>
            <a:r>
              <a:rPr lang="he-IL" sz="2400" b="1" dirty="0"/>
              <a:t>תרמי לא מספיק הגורם לעיבוי מים בתוך המבנה .</a:t>
            </a:r>
          </a:p>
          <a:p>
            <a:r>
              <a:rPr lang="he-IL" sz="2400" b="1" dirty="0" smtClean="0"/>
              <a:t>התרופפות </a:t>
            </a:r>
            <a:r>
              <a:rPr lang="he-IL" sz="2400" b="1" dirty="0"/>
              <a:t>החיבור בין האבן לקיר הרקע עד להתנתקות האבן ונשירתה ( ליקוי נפוץ מאד </a:t>
            </a:r>
            <a:r>
              <a:rPr lang="he-IL" sz="2400" b="1" dirty="0" smtClean="0"/>
              <a:t> </a:t>
            </a:r>
            <a:r>
              <a:rPr lang="he-IL" sz="2400" b="1" dirty="0"/>
              <a:t>ובעייתי ) .</a:t>
            </a:r>
          </a:p>
          <a:p>
            <a:r>
              <a:rPr lang="he-IL" dirty="0"/>
              <a:t> </a:t>
            </a:r>
          </a:p>
          <a:p>
            <a:endParaRPr lang="he-IL" dirty="0"/>
          </a:p>
        </p:txBody>
      </p:sp>
    </p:spTree>
    <p:extLst>
      <p:ext uri="{BB962C8B-B14F-4D97-AF65-F5344CB8AC3E}">
        <p14:creationId xmlns:p14="http://schemas.microsoft.com/office/powerpoint/2010/main" val="2328447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81318"/>
          </a:xfrm>
        </p:spPr>
        <p:txBody>
          <a:bodyPr>
            <a:normAutofit/>
          </a:bodyPr>
          <a:lstStyle/>
          <a:p>
            <a:pPr algn="ctr"/>
            <a:r>
              <a:rPr lang="he-IL" sz="4000" b="1" dirty="0"/>
              <a:t>חוסר תכן ופיקוח .</a:t>
            </a:r>
            <a:endParaRPr lang="he-IL" sz="4000" dirty="0"/>
          </a:p>
        </p:txBody>
      </p:sp>
      <p:sp>
        <p:nvSpPr>
          <p:cNvPr id="3" name="מציין מיקום תוכן 2"/>
          <p:cNvSpPr>
            <a:spLocks noGrp="1"/>
          </p:cNvSpPr>
          <p:nvPr>
            <p:ph idx="1"/>
          </p:nvPr>
        </p:nvSpPr>
        <p:spPr/>
        <p:txBody>
          <a:bodyPr>
            <a:normAutofit/>
          </a:bodyPr>
          <a:lstStyle/>
          <a:p>
            <a:r>
              <a:rPr lang="he-IL" sz="2800" b="1" dirty="0"/>
              <a:t>במרבית הבניינים המחופים ניתן להבין כי עניין התכן והפיקוח לוקה בחסר , לא סתם אנו רואים ליקויים וכשלים שהסבר מדוע הוא רחב וכולל סיבות רבות . בקרב הקהילה ההנדסית רווחת הדעה באם החיפוי מבוצע בהתאם להוראות ולדרישות כמעט ואין סיכוי כי מערכת החיפוי תכשל עד כדי נשירת אבנים .</a:t>
            </a:r>
          </a:p>
        </p:txBody>
      </p:sp>
    </p:spTree>
    <p:extLst>
      <p:ext uri="{BB962C8B-B14F-4D97-AF65-F5344CB8AC3E}">
        <p14:creationId xmlns:p14="http://schemas.microsoft.com/office/powerpoint/2010/main" val="2359788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807076"/>
          </a:xfrm>
        </p:spPr>
        <p:txBody>
          <a:bodyPr>
            <a:normAutofit fontScale="90000"/>
          </a:bodyPr>
          <a:lstStyle/>
          <a:p>
            <a:pPr algn="ctr"/>
            <a:r>
              <a:rPr lang="he-IL" sz="4400" b="1" dirty="0"/>
              <a:t>חדירת מים לתוך המבנה דרך הקיר .</a:t>
            </a:r>
            <a:br>
              <a:rPr lang="he-IL" sz="4400" b="1" dirty="0"/>
            </a:br>
            <a:r>
              <a:rPr lang="he-IL" dirty="0"/>
              <a:t> </a:t>
            </a:r>
            <a:br>
              <a:rPr lang="he-IL" dirty="0"/>
            </a:br>
            <a:endParaRPr lang="he-IL" dirty="0"/>
          </a:p>
        </p:txBody>
      </p:sp>
      <p:sp>
        <p:nvSpPr>
          <p:cNvPr id="3" name="מציין מיקום תוכן 2"/>
          <p:cNvSpPr>
            <a:spLocks noGrp="1"/>
          </p:cNvSpPr>
          <p:nvPr>
            <p:ph idx="1"/>
          </p:nvPr>
        </p:nvSpPr>
        <p:spPr>
          <a:xfrm>
            <a:off x="677333" y="1545465"/>
            <a:ext cx="10050767" cy="5138669"/>
          </a:xfrm>
        </p:spPr>
        <p:txBody>
          <a:bodyPr>
            <a:normAutofit fontScale="92500" lnSpcReduction="20000"/>
          </a:bodyPr>
          <a:lstStyle/>
          <a:p>
            <a:r>
              <a:rPr lang="he-IL" b="1" dirty="0"/>
              <a:t>קיימות מספר סיבות לחדירת מים לתוך המבנה למרות שהקיר הוא מחופה אמנה את הסיבות העיקריות אשר רובן נובעות מאי מילוי הוראות והדרישות המצוינות בתקן ובמפרט.</a:t>
            </a:r>
          </a:p>
          <a:p>
            <a:r>
              <a:rPr lang="he-IL" dirty="0"/>
              <a:t> </a:t>
            </a:r>
          </a:p>
          <a:p>
            <a:r>
              <a:rPr lang="he-IL" sz="2000" b="1" dirty="0"/>
              <a:t>¨       שימוש בלוחות אבן אשר לא מתאימות כלל לחיפוי ( לוח אבן בעל ספיגות גבוהה )</a:t>
            </a:r>
          </a:p>
          <a:p>
            <a:r>
              <a:rPr lang="he-IL" sz="2000" b="1" dirty="0"/>
              <a:t>¨       אי ביצוע שכבת איטום ראשונית ע"ג קיר הרקע .</a:t>
            </a:r>
          </a:p>
          <a:p>
            <a:r>
              <a:rPr lang="he-IL" sz="2000" b="1" dirty="0"/>
              <a:t>¨       ביצוע לקוי של </a:t>
            </a:r>
            <a:r>
              <a:rPr lang="he-IL" sz="2000" b="1" dirty="0" err="1"/>
              <a:t>כוחלה</a:t>
            </a:r>
            <a:r>
              <a:rPr lang="he-IL" sz="2000" b="1" dirty="0"/>
              <a:t> ומישקים .</a:t>
            </a:r>
          </a:p>
          <a:p>
            <a:r>
              <a:rPr lang="he-IL" sz="2000" b="1" dirty="0"/>
              <a:t>¨       ביצוע לקוי של תלית רשת ע"ג קיר הרקע ( קשה מאד לאבחנה ) .</a:t>
            </a:r>
          </a:p>
          <a:p>
            <a:r>
              <a:rPr lang="he-IL" sz="2000" b="1" dirty="0"/>
              <a:t>¨       זחילת , התכווצות, בטונים במהלך חיי המבנה ( תופעה ידועה בעיקר בשנות חיי </a:t>
            </a:r>
            <a:r>
              <a:rPr lang="he-IL" sz="2000" b="1" dirty="0" smtClean="0"/>
              <a:t>       המבנה</a:t>
            </a:r>
            <a:r>
              <a:rPr lang="he-IL" sz="2000" b="1" dirty="0"/>
              <a:t>  </a:t>
            </a:r>
            <a:r>
              <a:rPr lang="he-IL" sz="2000" b="1" dirty="0" smtClean="0"/>
              <a:t>הראשונות </a:t>
            </a:r>
            <a:r>
              <a:rPr lang="he-IL" sz="2000" b="1" dirty="0"/>
              <a:t>)</a:t>
            </a:r>
          </a:p>
          <a:p>
            <a:r>
              <a:rPr lang="he-IL" sz="2000" b="1" dirty="0"/>
              <a:t>¨       אי ביצוע אחזקה מונעת לאבן כמוגדר בתקן 1525 .</a:t>
            </a:r>
          </a:p>
          <a:p>
            <a:r>
              <a:rPr lang="he-IL" dirty="0"/>
              <a:t> </a:t>
            </a:r>
          </a:p>
          <a:p>
            <a:r>
              <a:rPr lang="he-IL" sz="2200" b="1" dirty="0"/>
              <a:t>הסיבות שצווינו לעיל כל אחת לבדה או שילוב שלהן מביאות את המבנה לתופעה ומצב שלוח האבן ניתקת מקיר הרקע ובמידה ואינה קשורה קיימת סבירות רבה של נשירת לוח האבן ארצה .</a:t>
            </a:r>
          </a:p>
          <a:p>
            <a:r>
              <a:rPr lang="he-IL" dirty="0"/>
              <a:t> </a:t>
            </a:r>
          </a:p>
          <a:p>
            <a:endParaRPr lang="he-IL" dirty="0"/>
          </a:p>
        </p:txBody>
      </p:sp>
    </p:spTree>
    <p:extLst>
      <p:ext uri="{BB962C8B-B14F-4D97-AF65-F5344CB8AC3E}">
        <p14:creationId xmlns:p14="http://schemas.microsoft.com/office/powerpoint/2010/main" val="12926593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68439"/>
          </a:xfrm>
        </p:spPr>
        <p:txBody>
          <a:bodyPr>
            <a:normAutofit/>
          </a:bodyPr>
          <a:lstStyle/>
          <a:p>
            <a:pPr algn="ctr"/>
            <a:r>
              <a:rPr lang="he-IL" sz="4000" b="1" dirty="0"/>
              <a:t>עיבוי מים בקירות חוץ מחופים באבנים.</a:t>
            </a:r>
            <a:endParaRPr lang="he-IL" sz="4000" dirty="0"/>
          </a:p>
        </p:txBody>
      </p:sp>
      <p:sp>
        <p:nvSpPr>
          <p:cNvPr id="3" name="מציין מיקום תוכן 2"/>
          <p:cNvSpPr>
            <a:spLocks noGrp="1"/>
          </p:cNvSpPr>
          <p:nvPr>
            <p:ph idx="1"/>
          </p:nvPr>
        </p:nvSpPr>
        <p:spPr/>
        <p:txBody>
          <a:bodyPr/>
          <a:lstStyle/>
          <a:p>
            <a:r>
              <a:rPr lang="he-IL" sz="2000" b="1" dirty="0"/>
              <a:t>אחת הבעיות הנפוצות היא תופעת העיבוי ( </a:t>
            </a:r>
            <a:r>
              <a:rPr lang="he-IL" sz="2000" b="1" dirty="0" err="1"/>
              <a:t>קונדנסציה</a:t>
            </a:r>
            <a:r>
              <a:rPr lang="he-IL" sz="2000" b="1" dirty="0"/>
              <a:t> ) תופעה אשר נגרמת כתוצאה מהפרשי טמפרטורה הנוצרים בעת חימום/קירור הדירה .</a:t>
            </a:r>
          </a:p>
          <a:p>
            <a:r>
              <a:rPr lang="he-IL" sz="2000" b="1" dirty="0" smtClean="0"/>
              <a:t>העיבוי </a:t>
            </a:r>
            <a:r>
              <a:rPr lang="he-IL" sz="2000" b="1" dirty="0"/>
              <a:t>נוצר כתוצאה מהפרשי טמפרטורה בין פנים הדירה לחוץ הדירה .כאשר טמפרטורת המשטח הפנימי של המעטפת החיצונית נמוכה מטמפרטורת הדירה מתרחש תהליך </a:t>
            </a:r>
            <a:r>
              <a:rPr lang="he-IL" sz="2000" b="1" dirty="0" smtClean="0"/>
              <a:t>פיזיקלי </a:t>
            </a:r>
            <a:r>
              <a:rPr lang="he-IL" sz="2000" b="1" dirty="0"/>
              <a:t>של התעבות אדי המים הנמצאים באוויר ולהפוך לטיפות מים . במידה והאבן אינה אטומה או אבן שלא ע"פ תקן 2378 מים חודרים ובשלב מאוחר יותר גורמים להתנתקות האבן מקיר הרקע . וכמובן אם האבן אינה קשורה לרשת או </a:t>
            </a:r>
            <a:r>
              <a:rPr lang="he-IL" sz="2000" b="1" dirty="0" smtClean="0"/>
              <a:t>שוויתרו </a:t>
            </a:r>
            <a:r>
              <a:rPr lang="he-IL" sz="2000" b="1" dirty="0"/>
              <a:t>על הרשת במהלך החיפוי הסיכוי לנשירתה הוא גבוה ביותר .</a:t>
            </a:r>
          </a:p>
        </p:txBody>
      </p:sp>
    </p:spTree>
    <p:extLst>
      <p:ext uri="{BB962C8B-B14F-4D97-AF65-F5344CB8AC3E}">
        <p14:creationId xmlns:p14="http://schemas.microsoft.com/office/powerpoint/2010/main" val="1679802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188890"/>
          </a:xfrm>
        </p:spPr>
        <p:txBody>
          <a:bodyPr>
            <a:normAutofit fontScale="90000"/>
          </a:bodyPr>
          <a:lstStyle/>
          <a:p>
            <a:endParaRPr lang="he-IL"/>
          </a:p>
        </p:txBody>
      </p:sp>
      <p:sp>
        <p:nvSpPr>
          <p:cNvPr id="3" name="מציין מיקום תוכן 2"/>
          <p:cNvSpPr>
            <a:spLocks noGrp="1"/>
          </p:cNvSpPr>
          <p:nvPr>
            <p:ph idx="1"/>
          </p:nvPr>
        </p:nvSpPr>
        <p:spPr>
          <a:xfrm>
            <a:off x="677333" y="1236372"/>
            <a:ext cx="10424255" cy="5621627"/>
          </a:xfrm>
        </p:spPr>
        <p:txBody>
          <a:bodyPr/>
          <a:lstStyle/>
          <a:p>
            <a:r>
              <a:rPr lang="he-IL" sz="2000" b="1" dirty="0"/>
              <a:t>לכן קיימת חשיבות רבה לבידוד התרמי של המבנה , במיוחד במקומות בהם המבנה נמצא בפני תנאי אקלים קיצוניים ( חימום בחורף / קירור בקיץ ) . מחקרים שנערכו הוכיחו כי ההשקעה הכספית בבידוד תרמי באזורים בהם נדרשים קירור/ חימום ממושך מוחזרת תוך מספר שנים מועט של שנים המתבטאת בחסכון עצום בחימום /קירור הדירה בתקופות הרלוונטיות , והנקודה החשובה מקטין את הסבירות להתהוות עיבוי , עובש , ושומר על אבן </a:t>
            </a:r>
            <a:r>
              <a:rPr lang="he-IL" sz="2000" b="1" dirty="0" smtClean="0"/>
              <a:t>החיפוי </a:t>
            </a:r>
            <a:r>
              <a:rPr lang="he-IL" sz="2000" b="1" dirty="0"/>
              <a:t>מאפשרות של התנתקות מקיר הרקע </a:t>
            </a:r>
            <a:r>
              <a:rPr lang="he-IL" sz="2000" b="1" dirty="0" smtClean="0"/>
              <a:t>.</a:t>
            </a:r>
          </a:p>
          <a:p>
            <a:r>
              <a:rPr lang="he-IL" sz="2000" b="1" dirty="0"/>
              <a:t>תקן ישראלי 1045 מגדיר  את הדרישות </a:t>
            </a:r>
            <a:r>
              <a:rPr lang="he-IL" sz="2000" b="1" dirty="0" smtClean="0"/>
              <a:t>המינימליות </a:t>
            </a:r>
            <a:r>
              <a:rPr lang="he-IL" sz="2000" b="1" dirty="0"/>
              <a:t>לבידוד תרמי של רכיבי מעטפת הבניין          במטרה של צמצום תופעת העיבוי , הבטחת נוחות טרמית , והגדלת החיסכון באנרגיה.</a:t>
            </a:r>
          </a:p>
          <a:p>
            <a:r>
              <a:rPr lang="he-IL" dirty="0"/>
              <a:t> </a:t>
            </a:r>
          </a:p>
          <a:p>
            <a:endParaRPr lang="he-IL" dirty="0"/>
          </a:p>
        </p:txBody>
      </p:sp>
    </p:spTree>
    <p:extLst>
      <p:ext uri="{BB962C8B-B14F-4D97-AF65-F5344CB8AC3E}">
        <p14:creationId xmlns:p14="http://schemas.microsoft.com/office/powerpoint/2010/main" val="32867757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304800"/>
          </a:xfrm>
        </p:spPr>
        <p:txBody>
          <a:bodyPr>
            <a:normAutofit fontScale="90000"/>
          </a:bodyPr>
          <a:lstStyle/>
          <a:p>
            <a:endParaRPr lang="he-IL" dirty="0"/>
          </a:p>
        </p:txBody>
      </p:sp>
      <p:sp>
        <p:nvSpPr>
          <p:cNvPr id="3" name="מציין מיקום תוכן 2"/>
          <p:cNvSpPr>
            <a:spLocks noGrp="1"/>
          </p:cNvSpPr>
          <p:nvPr>
            <p:ph idx="1"/>
          </p:nvPr>
        </p:nvSpPr>
        <p:spPr/>
        <p:txBody>
          <a:bodyPr/>
          <a:lstStyle/>
          <a:p>
            <a:r>
              <a:rPr lang="he-IL" sz="2800" b="1" dirty="0"/>
              <a:t>התקן התאים את מדינת ישראל לאזורי אקלים שונים שהם </a:t>
            </a:r>
            <a:r>
              <a:rPr lang="he-IL" sz="2800" b="1" dirty="0" smtClean="0"/>
              <a:t>:</a:t>
            </a:r>
            <a:r>
              <a:rPr lang="he-IL" dirty="0"/>
              <a:t> </a:t>
            </a:r>
          </a:p>
          <a:p>
            <a:r>
              <a:rPr lang="he-IL" sz="2800" b="1" dirty="0"/>
              <a:t>¨       אזור א – מישור החוף</a:t>
            </a:r>
          </a:p>
          <a:p>
            <a:r>
              <a:rPr lang="he-IL" sz="2800" b="1" dirty="0"/>
              <a:t>¨       אזור ב – השפלה והנגב הצפוני .</a:t>
            </a:r>
          </a:p>
          <a:p>
            <a:r>
              <a:rPr lang="he-IL" sz="2800" b="1" dirty="0"/>
              <a:t>¨       אזור ג -  ההר .</a:t>
            </a:r>
          </a:p>
          <a:p>
            <a:r>
              <a:rPr lang="he-IL" sz="2800" b="1" dirty="0"/>
              <a:t>¨       אזור ד – בקעת הירדן .</a:t>
            </a:r>
          </a:p>
          <a:p>
            <a:endParaRPr lang="he-IL" dirty="0"/>
          </a:p>
        </p:txBody>
      </p:sp>
    </p:spTree>
    <p:extLst>
      <p:ext uri="{BB962C8B-B14F-4D97-AF65-F5344CB8AC3E}">
        <p14:creationId xmlns:p14="http://schemas.microsoft.com/office/powerpoint/2010/main" val="3781777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291921"/>
          </a:xfrm>
        </p:spPr>
        <p:txBody>
          <a:bodyPr>
            <a:normAutofit fontScale="90000"/>
          </a:bodyPr>
          <a:lstStyle/>
          <a:p>
            <a:endParaRPr lang="he-IL" dirty="0"/>
          </a:p>
        </p:txBody>
      </p:sp>
      <p:sp>
        <p:nvSpPr>
          <p:cNvPr id="3" name="מציין מיקום תוכן 2"/>
          <p:cNvSpPr>
            <a:spLocks noGrp="1"/>
          </p:cNvSpPr>
          <p:nvPr>
            <p:ph idx="1"/>
          </p:nvPr>
        </p:nvSpPr>
        <p:spPr>
          <a:xfrm>
            <a:off x="677334" y="1455313"/>
            <a:ext cx="10437134" cy="5402687"/>
          </a:xfrm>
        </p:spPr>
        <p:txBody>
          <a:bodyPr/>
          <a:lstStyle/>
          <a:p>
            <a:r>
              <a:rPr lang="he-IL" sz="2000" b="1" dirty="0"/>
              <a:t>התקן מחמיר בהדרגה בדרשותיו מאזור לאזור . התקן פורסם בשנת 1979 ומאז עבר שינויים ותוספות תוך התייחסות רבה לפיתוחים , וחידושים בחומרים שיטות ועוד , מתוך כוונה ברורה לחסוך בהוצאות שימוש באנרגיה </a:t>
            </a:r>
            <a:r>
              <a:rPr lang="he-IL" sz="2000" b="1" dirty="0" smtClean="0"/>
              <a:t>.</a:t>
            </a:r>
            <a:endParaRPr lang="he-IL" dirty="0"/>
          </a:p>
          <a:p>
            <a:r>
              <a:rPr lang="he-IL" sz="2000" b="1" dirty="0"/>
              <a:t>כאשר המבנה קיים וקירות החוץ רטובים למגע יד כתוצאה מחוסר בידוד או תכנון מערכת בידוד תרמי לא נכונה קיימת בעיה לבצע בידוד תרמי מחוץ למבנה דבר המותיר אותנו בלית ברירה לבצע זאת מתוך המבנה ע"י שני דרכים </a:t>
            </a:r>
            <a:r>
              <a:rPr lang="he-IL" sz="2000" b="1" dirty="0" smtClean="0"/>
              <a:t>:</a:t>
            </a:r>
            <a:endParaRPr lang="he-IL" dirty="0"/>
          </a:p>
          <a:p>
            <a:r>
              <a:rPr lang="he-IL" sz="2000" b="1" dirty="0"/>
              <a:t>¨       ביצוע טיח תרמי בתוך המבנה ( חסרון טיח מאד בעייתי כטיח פנים ) .</a:t>
            </a:r>
          </a:p>
          <a:p>
            <a:r>
              <a:rPr lang="he-IL" sz="2000" b="1" dirty="0"/>
              <a:t>      ¨       התקנת שכבת בידוד איטום וסגירתה על ידי לוחות גבס דבר הגורם להקטנת שטח הדירה.</a:t>
            </a:r>
          </a:p>
        </p:txBody>
      </p:sp>
    </p:spTree>
    <p:extLst>
      <p:ext uri="{BB962C8B-B14F-4D97-AF65-F5344CB8AC3E}">
        <p14:creationId xmlns:p14="http://schemas.microsoft.com/office/powerpoint/2010/main" val="12757349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dirty="0"/>
              <a:t>התרופפות החיבור בין האבנים לבין קיר הבניין ונשירת אבנים</a:t>
            </a:r>
            <a:endParaRPr lang="he-IL" sz="4000" dirty="0"/>
          </a:p>
        </p:txBody>
      </p:sp>
      <p:sp>
        <p:nvSpPr>
          <p:cNvPr id="3" name="מציין מיקום תוכן 2"/>
          <p:cNvSpPr>
            <a:spLocks noGrp="1"/>
          </p:cNvSpPr>
          <p:nvPr>
            <p:ph idx="1"/>
          </p:nvPr>
        </p:nvSpPr>
        <p:spPr>
          <a:xfrm>
            <a:off x="677334" y="2160589"/>
            <a:ext cx="10063646" cy="4510667"/>
          </a:xfrm>
        </p:spPr>
        <p:txBody>
          <a:bodyPr>
            <a:normAutofit fontScale="92500" lnSpcReduction="10000"/>
          </a:bodyPr>
          <a:lstStyle/>
          <a:p>
            <a:r>
              <a:rPr lang="he-IL" sz="2400" b="1" dirty="0"/>
              <a:t>אחת התופעות המדאיגות לאחרונה , מהנדסים , ועדי בתים , ובעלי נכסים היא נשירת אבן החיפוי או יותר מקיר הרקע ללא כל התראה מראש .</a:t>
            </a:r>
          </a:p>
          <a:p>
            <a:r>
              <a:rPr lang="he-IL" sz="2400" b="1" dirty="0" smtClean="0"/>
              <a:t>הסיבות </a:t>
            </a:r>
            <a:r>
              <a:rPr lang="he-IL" sz="2400" b="1" dirty="0"/>
              <a:t>הגורמות לנשירה הם רבות ולפעמים גם לא ברורות , ברוב המקרים הסיבה טעונה בביצוע לקוי של החיפוי שלא בהתאם לדרישות תקן 2378 </a:t>
            </a:r>
            <a:r>
              <a:rPr lang="he-IL" sz="2400" b="1" dirty="0" err="1"/>
              <a:t>ומפכ"מ</a:t>
            </a:r>
            <a:r>
              <a:rPr lang="he-IL" sz="2400" b="1" dirty="0"/>
              <a:t> 378 .בקרב מהנדסים מקובלת הדעה אם בצעו חיפוי בהתאם להוראות הקבועות בתקן , אזי אבני חיפוי אינן ניתקות מקיר הרקע </a:t>
            </a:r>
            <a:r>
              <a:rPr lang="he-IL" sz="2400" b="1" dirty="0" smtClean="0"/>
              <a:t>.</a:t>
            </a:r>
            <a:r>
              <a:rPr lang="he-IL" dirty="0"/>
              <a:t> </a:t>
            </a:r>
          </a:p>
          <a:p>
            <a:r>
              <a:rPr lang="he-IL" sz="2400" b="1" dirty="0"/>
              <a:t>רוב הסיבות של התנתקות האבן מהקיר סובבות סביב ביצוע לקוי ואיטום לקוי , כאשר שני גורמים אלו נפגשים יחד הסיכוי לנשירת אבן חיפוי היא מאד גבוהה. </a:t>
            </a:r>
          </a:p>
          <a:p>
            <a:r>
              <a:rPr lang="he-IL" dirty="0"/>
              <a:t> </a:t>
            </a:r>
          </a:p>
          <a:p>
            <a:r>
              <a:rPr lang="he-IL" sz="2200" b="1" dirty="0"/>
              <a:t>התנתקות אבן חיפוי מהווה סכנה בטיחותית גבוהה מאד , עד לסכנת מוות ממשית . האחת הבעיות הינה שאף אדם אינו יכול לחזות איזה אבן תנשור ומאיזה קומה כמובן . כאשר נושרת אבן נוטים דיירים </a:t>
            </a:r>
            <a:r>
              <a:rPr lang="he-IL" sz="2200" b="1" dirty="0" err="1"/>
              <a:t>ורשיות</a:t>
            </a:r>
            <a:r>
              <a:rPr lang="he-IL" sz="2200" b="1" dirty="0"/>
              <a:t> מקומיות לדרוש בדיקת כל האבנים וחיזוקם .</a:t>
            </a:r>
          </a:p>
          <a:p>
            <a:r>
              <a:rPr lang="he-IL" dirty="0"/>
              <a:t> </a:t>
            </a:r>
          </a:p>
          <a:p>
            <a:endParaRPr lang="he-IL" dirty="0"/>
          </a:p>
        </p:txBody>
      </p:sp>
    </p:spTree>
    <p:extLst>
      <p:ext uri="{BB962C8B-B14F-4D97-AF65-F5344CB8AC3E}">
        <p14:creationId xmlns:p14="http://schemas.microsoft.com/office/powerpoint/2010/main" val="5822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677334" y="2160589"/>
            <a:ext cx="8596668" cy="4162938"/>
          </a:xfrm>
        </p:spPr>
        <p:txBody>
          <a:bodyPr/>
          <a:lstStyle/>
          <a:p>
            <a:pPr fontAlgn="base"/>
            <a:r>
              <a:rPr lang="he-IL" sz="2000" b="1" dirty="0"/>
              <a:t>לכל אחת ממשפחות הליקויים הנ"ל יש מאפיינים משלה, דרכי מניעה וכמובן שלל פתרונות לתיקון (לרובן</a:t>
            </a:r>
            <a:r>
              <a:rPr lang="he-IL" sz="2000" b="1" dirty="0" smtClean="0"/>
              <a:t>).כעת </a:t>
            </a:r>
            <a:r>
              <a:rPr lang="he-IL" sz="2000" b="1" dirty="0"/>
              <a:t>נרחיב מעט על כל משפחה ומשפחה</a:t>
            </a:r>
            <a:r>
              <a:rPr lang="he-IL" sz="2000" b="1" dirty="0" smtClean="0"/>
              <a:t>.</a:t>
            </a:r>
          </a:p>
          <a:p>
            <a:pPr fontAlgn="base"/>
            <a:r>
              <a:rPr lang="he-IL" sz="2000" b="1" dirty="0"/>
              <a:t>ליקויי בניה קוסמטיים</a:t>
            </a:r>
          </a:p>
          <a:p>
            <a:pPr fontAlgn="base"/>
            <a:r>
              <a:rPr lang="he-IL" sz="2000" b="1" dirty="0"/>
              <a:t>ליקויים אלה הם הליקויים המתגלים ראשונים בדרך כלל, זאת בשל העובדה שהם די בולטים לעין, גם לעין לא מקצועית, ליקויים אלה נגרמים בעיקר מחוסר שימת לב של בעל המקצוע או מבעלי מקצוע לא פדנטיים דיים (אופייני </a:t>
            </a:r>
            <a:r>
              <a:rPr lang="he-IL" sz="2000" b="1" dirty="0" err="1"/>
              <a:t>לחפפנים</a:t>
            </a:r>
            <a:r>
              <a:rPr lang="he-IL" sz="2000" b="1" dirty="0"/>
              <a:t> או לבעלי מקצוע ממהרים).</a:t>
            </a:r>
          </a:p>
          <a:p>
            <a:pPr fontAlgn="base"/>
            <a:r>
              <a:rPr lang="he-IL" sz="2000" b="1" dirty="0"/>
              <a:t>בדרך כלל לא נהוג לתקן ליקויי בניה הנופלים בקטגוריה זו וזאת בגלל שקשה מאד לתקן תיקון קוסמטי קטן ומקומי, כדי שהתיקון יהיה איכותי, יש לבצע תיקון יותר נרחב, ואז מחיר התיקון הוא גבוה ולא משתלם.</a:t>
            </a:r>
          </a:p>
          <a:p>
            <a:pPr fontAlgn="base"/>
            <a:endParaRPr lang="he-IL" dirty="0"/>
          </a:p>
          <a:p>
            <a:endParaRPr lang="he-IL" dirty="0"/>
          </a:p>
        </p:txBody>
      </p:sp>
    </p:spTree>
    <p:extLst>
      <p:ext uri="{BB962C8B-B14F-4D97-AF65-F5344CB8AC3E}">
        <p14:creationId xmlns:p14="http://schemas.microsoft.com/office/powerpoint/2010/main" val="10725630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253285"/>
          </a:xfrm>
        </p:spPr>
        <p:txBody>
          <a:bodyPr>
            <a:normAutofit fontScale="90000"/>
          </a:bodyPr>
          <a:lstStyle/>
          <a:p>
            <a:endParaRPr lang="he-IL" dirty="0"/>
          </a:p>
        </p:txBody>
      </p:sp>
      <p:sp>
        <p:nvSpPr>
          <p:cNvPr id="3" name="מציין מיקום תוכן 2"/>
          <p:cNvSpPr>
            <a:spLocks noGrp="1"/>
          </p:cNvSpPr>
          <p:nvPr>
            <p:ph idx="1"/>
          </p:nvPr>
        </p:nvSpPr>
        <p:spPr>
          <a:xfrm>
            <a:off x="677334" y="1455313"/>
            <a:ext cx="10025010" cy="5402687"/>
          </a:xfrm>
        </p:spPr>
        <p:txBody>
          <a:bodyPr>
            <a:normAutofit/>
          </a:bodyPr>
          <a:lstStyle/>
          <a:p>
            <a:r>
              <a:rPr lang="he-IL" sz="2000" b="1" dirty="0"/>
              <a:t>מכיוון שרב הנסתר על הגלוי המלצתי הינה בעת גילוי נשירה של אבן אחת הוא לחזק את כל האבנים, וזאת מהסבות הבאות </a:t>
            </a:r>
            <a:r>
              <a:rPr lang="he-IL" sz="2000" b="1" dirty="0" smtClean="0"/>
              <a:t>:</a:t>
            </a:r>
            <a:endParaRPr lang="he-IL" dirty="0"/>
          </a:p>
          <a:p>
            <a:r>
              <a:rPr lang="he-IL" sz="2000" b="1" dirty="0"/>
              <a:t>¨       אם יש אחת סביר שיש עוד אבנים אך לא ניתן לאתרם .</a:t>
            </a:r>
          </a:p>
          <a:p>
            <a:r>
              <a:rPr lang="he-IL" sz="2000" b="1" dirty="0"/>
              <a:t>¨       תהליך החיזוק בעוגנים גורם להתרופפות של האבנים הסמוכות .</a:t>
            </a:r>
          </a:p>
          <a:p>
            <a:r>
              <a:rPr lang="he-IL" sz="2000" b="1" dirty="0"/>
              <a:t>¨       תיקון אבנים בודדות הוא יקר מאד , ואין אחריות .</a:t>
            </a:r>
          </a:p>
          <a:p>
            <a:r>
              <a:rPr lang="he-IL" sz="2000" b="1" dirty="0"/>
              <a:t>עניין זה יכול להימנע ע"י ביצוע תחזוקה של הקירות , אחת לשנה יש לבצע סריקה ובדיקה ראייתית לאיתור כשלים ( לא ועד הבית אלא איש מקצוע ) וכמו כן ביצוע איטום של קירות החוץ ותיקונים קלים של לקויי טבע ומזג אוויר .</a:t>
            </a:r>
          </a:p>
          <a:p>
            <a:r>
              <a:rPr lang="he-IL" sz="2000" b="1" dirty="0" smtClean="0"/>
              <a:t>אחת </a:t>
            </a:r>
            <a:r>
              <a:rPr lang="he-IL" sz="2000" b="1" dirty="0"/>
              <a:t>ל 5 שנים יש לבצע סריקה מקיפה יותר ומקצועית יותר הדורשת הקמת פיגום ובדיקת כל  אבני החיפוי . באותו מעמד ביצוע תיקונים מקפים יותר ע"ג הקירות ,חיזוק אבנים רופפות </a:t>
            </a:r>
            <a:r>
              <a:rPr lang="he-IL" sz="2000" b="1" dirty="0" smtClean="0"/>
              <a:t>.</a:t>
            </a:r>
            <a:endParaRPr lang="he-IL" dirty="0"/>
          </a:p>
          <a:p>
            <a:r>
              <a:rPr lang="he-IL" sz="2000" b="1" dirty="0"/>
              <a:t>לצורך הקלה מה עושים ? מתי ?מי עושה ? מכון התקנים פרסם לאחרונה את תקן </a:t>
            </a:r>
            <a:r>
              <a:rPr lang="he-IL" sz="2000" b="1" dirty="0">
                <a:solidFill>
                  <a:srgbClr val="FF0000"/>
                </a:solidFill>
              </a:rPr>
              <a:t>1525</a:t>
            </a:r>
            <a:r>
              <a:rPr lang="he-IL" sz="2000" b="1" dirty="0"/>
              <a:t> חלק 1 ו -2 הדנים בניהול תחזוקת בניינים וזאת מתוך חשיבות רבה לעניין זה היום כשכל בניין גבוה הוא בעצם שכונה קטנה בעיר .</a:t>
            </a:r>
          </a:p>
          <a:p>
            <a:endParaRPr lang="he-IL" dirty="0"/>
          </a:p>
        </p:txBody>
      </p:sp>
    </p:spTree>
    <p:extLst>
      <p:ext uri="{BB962C8B-B14F-4D97-AF65-F5344CB8AC3E}">
        <p14:creationId xmlns:p14="http://schemas.microsoft.com/office/powerpoint/2010/main" val="33852122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55561"/>
          </a:xfrm>
        </p:spPr>
        <p:txBody>
          <a:bodyPr>
            <a:normAutofit/>
          </a:bodyPr>
          <a:lstStyle/>
          <a:p>
            <a:pPr algn="ctr"/>
            <a:r>
              <a:rPr lang="he-IL" sz="4000" b="1" dirty="0" smtClean="0"/>
              <a:t>דוגמה לחיפוי אבן </a:t>
            </a:r>
            <a:endParaRPr lang="he-IL" sz="4000" b="1" dirty="0"/>
          </a:p>
        </p:txBody>
      </p:sp>
      <p:pic>
        <p:nvPicPr>
          <p:cNvPr id="4" name="מציין מיקום תוכן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68777" y="1777285"/>
            <a:ext cx="4373713" cy="2514955"/>
          </a:xfr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897764" y="1777285"/>
            <a:ext cx="4405929" cy="3547622"/>
          </a:xfrm>
          <a:prstGeom prst="rect">
            <a:avLst/>
          </a:prstGeom>
        </p:spPr>
      </p:pic>
      <p:pic>
        <p:nvPicPr>
          <p:cNvPr id="6" name="תמונה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03693" y="4341784"/>
            <a:ext cx="4738803" cy="2516216"/>
          </a:xfrm>
          <a:prstGeom prst="rect">
            <a:avLst/>
          </a:prstGeom>
        </p:spPr>
      </p:pic>
    </p:spTree>
    <p:extLst>
      <p:ext uri="{BB962C8B-B14F-4D97-AF65-F5344CB8AC3E}">
        <p14:creationId xmlns:p14="http://schemas.microsoft.com/office/powerpoint/2010/main" val="3360051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68439"/>
          </a:xfrm>
        </p:spPr>
        <p:txBody>
          <a:bodyPr>
            <a:normAutofit/>
          </a:bodyPr>
          <a:lstStyle/>
          <a:p>
            <a:pPr algn="ctr"/>
            <a:r>
              <a:rPr lang="he-IL" sz="4000" b="1" dirty="0"/>
              <a:t>כשלים בעבודות רצוף</a:t>
            </a:r>
          </a:p>
        </p:txBody>
      </p:sp>
      <p:sp>
        <p:nvSpPr>
          <p:cNvPr id="3" name="מציין מיקום תוכן 2"/>
          <p:cNvSpPr>
            <a:spLocks noGrp="1"/>
          </p:cNvSpPr>
          <p:nvPr>
            <p:ph idx="1"/>
          </p:nvPr>
        </p:nvSpPr>
        <p:spPr/>
        <p:txBody>
          <a:bodyPr/>
          <a:lstStyle/>
          <a:p>
            <a:r>
              <a:rPr lang="he-IL" sz="2400" b="1" dirty="0"/>
              <a:t>ליקויים נפוצים בריצוף הינם: סדקים, חוסר פילוס, קרמיקות בולטות, מישקים לקויים, חול לח (מתחת לריצוף), בלטות לא מעוגנות, ריצוף מסוג שונה מזה שמופיע במפרט. ליקויים בריצוף נפוצים מאד היות והריצוף מיושם על שטחים גדולים (כל שטח הרצפה בנכס). חשוב </a:t>
            </a:r>
            <a:r>
              <a:rPr lang="he-IL" sz="2400" b="1" dirty="0" smtClean="0"/>
              <a:t>לדעת </a:t>
            </a:r>
            <a:r>
              <a:rPr lang="he-IL" sz="2400" b="1" dirty="0"/>
              <a:t>כי קיימים תקנים המפרטים </a:t>
            </a:r>
            <a:r>
              <a:rPr lang="he-IL" sz="2400" b="1" dirty="0" err="1"/>
              <a:t>במדוייק</a:t>
            </a:r>
            <a:r>
              <a:rPr lang="he-IL" sz="2400" b="1" dirty="0"/>
              <a:t> כיצד צריך להיות מיושם ריצוף</a:t>
            </a:r>
            <a:r>
              <a:rPr lang="he-IL" sz="2400" b="1" dirty="0" smtClean="0"/>
              <a:t>.</a:t>
            </a:r>
          </a:p>
          <a:p>
            <a:endParaRPr lang="he-IL" dirty="0"/>
          </a:p>
        </p:txBody>
      </p:sp>
    </p:spTree>
    <p:extLst>
      <p:ext uri="{BB962C8B-B14F-4D97-AF65-F5344CB8AC3E}">
        <p14:creationId xmlns:p14="http://schemas.microsoft.com/office/powerpoint/2010/main" val="20025751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227527"/>
          </a:xfrm>
        </p:spPr>
        <p:txBody>
          <a:bodyPr>
            <a:normAutofit fontScale="90000"/>
          </a:bodyPr>
          <a:lstStyle/>
          <a:p>
            <a:endParaRPr lang="he-IL" dirty="0"/>
          </a:p>
        </p:txBody>
      </p:sp>
      <p:sp>
        <p:nvSpPr>
          <p:cNvPr id="3" name="מציין מיקום תוכן 2"/>
          <p:cNvSpPr>
            <a:spLocks noGrp="1"/>
          </p:cNvSpPr>
          <p:nvPr>
            <p:ph idx="1"/>
          </p:nvPr>
        </p:nvSpPr>
        <p:spPr>
          <a:xfrm>
            <a:off x="677333" y="1403797"/>
            <a:ext cx="10308345" cy="5203065"/>
          </a:xfrm>
        </p:spPr>
        <p:txBody>
          <a:bodyPr/>
          <a:lstStyle/>
          <a:p>
            <a:r>
              <a:rPr lang="he-IL" sz="2000" b="1" dirty="0"/>
              <a:t>ריצוף הדירה הוא אחד </a:t>
            </a:r>
            <a:r>
              <a:rPr lang="he-IL" sz="2000" b="1" dirty="0" err="1"/>
              <a:t>ממרכי</a:t>
            </a:r>
            <a:r>
              <a:rPr lang="he-IL" sz="2000" b="1" dirty="0"/>
              <a:t> הגמר היקרים ביותר, ועלות החלפת הריצוף בדירה מאוכלסת - לעיתים כפולה מעלות הביצוע, משום שלצורך החלפת ריצוף דרוש לפרק ולפנות את אריחי הריצוף הפגומים, לפרק ולהתקין מחדש את ארונות המטבח וכן לפנות את הדירה ולספק מגורים חלופיים למשך תקופת העבודות</a:t>
            </a:r>
            <a:r>
              <a:rPr lang="he-IL" sz="2000" b="1" dirty="0" smtClean="0"/>
              <a:t>.</a:t>
            </a:r>
          </a:p>
          <a:p>
            <a:r>
              <a:rPr lang="he-IL" sz="2000" b="1" dirty="0"/>
              <a:t>כאשר הליקויים בריצוף הם שברים ופגמים, מציעים הקבלנים כי יותקנו אריחים חדשים על גבי האריחים הקיימים - ריצוף בהדבקה. בכך, מבקשים הקבלנים לחסוך את עלות פירוק ופינוי הריצוף הקיים, הפגום, אשר מסתכם באלפי שקלים לדירה ממוצעת</a:t>
            </a:r>
            <a:r>
              <a:rPr lang="he-IL" sz="2000" b="1" dirty="0" smtClean="0"/>
              <a:t>.</a:t>
            </a:r>
          </a:p>
          <a:p>
            <a:r>
              <a:rPr lang="he-IL" sz="2000" b="1" dirty="0"/>
              <a:t>כך גם קבע מומחה מטעם בית המשפט - המהנדס דן </a:t>
            </a:r>
            <a:r>
              <a:rPr lang="he-IL" sz="2000" b="1" dirty="0" err="1"/>
              <a:t>ברלינר</a:t>
            </a:r>
            <a:r>
              <a:rPr lang="he-IL" sz="2000" b="1" dirty="0"/>
              <a:t> - בת"א </a:t>
            </a:r>
            <a:r>
              <a:rPr lang="he-IL" sz="2000" b="1" dirty="0">
                <a:hlinkClick r:id="rId2"/>
              </a:rPr>
              <a:t>2881-10-12</a:t>
            </a:r>
            <a:r>
              <a:rPr lang="he-IL" sz="2000" b="1" dirty="0"/>
              <a:t> גונן נ' שיכון עובדים בע"מ (בית משפט שלום בחיפה, שופט: אבישי רובס. פס"ד מיום 04/07/2016), אולם בית המשפט לא קיבל את עמדת המומחה מטעמו, וקבע בסופו של דיון כי דרוש להחליף את האריחים במלואם.</a:t>
            </a:r>
          </a:p>
        </p:txBody>
      </p:sp>
    </p:spTree>
    <p:extLst>
      <p:ext uri="{BB962C8B-B14F-4D97-AF65-F5344CB8AC3E}">
        <p14:creationId xmlns:p14="http://schemas.microsoft.com/office/powerpoint/2010/main" val="4881132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04045"/>
          </a:xfrm>
        </p:spPr>
        <p:txBody>
          <a:bodyPr>
            <a:normAutofit fontScale="90000"/>
          </a:bodyPr>
          <a:lstStyle/>
          <a:p>
            <a:pPr algn="ctr"/>
            <a:r>
              <a:rPr lang="he-IL" sz="4000" b="1" dirty="0"/>
              <a:t>איך בוחרים ריצוף </a:t>
            </a:r>
            <a:r>
              <a:rPr lang="he-IL" sz="4000" b="1" dirty="0" smtClean="0"/>
              <a:t>מתאים </a:t>
            </a:r>
            <a:r>
              <a:rPr lang="he-IL" sz="4000" b="1" dirty="0"/>
              <a:t>לדירה?</a:t>
            </a:r>
            <a:br>
              <a:rPr lang="he-IL" sz="4000" b="1" dirty="0"/>
            </a:br>
            <a:endParaRPr lang="he-IL" sz="4000" dirty="0"/>
          </a:p>
        </p:txBody>
      </p:sp>
      <p:sp>
        <p:nvSpPr>
          <p:cNvPr id="3" name="מציין מיקום תוכן 2"/>
          <p:cNvSpPr>
            <a:spLocks noGrp="1"/>
          </p:cNvSpPr>
          <p:nvPr>
            <p:ph idx="1"/>
          </p:nvPr>
        </p:nvSpPr>
        <p:spPr>
          <a:xfrm>
            <a:off x="677333" y="1519707"/>
            <a:ext cx="9600007" cy="5074276"/>
          </a:xfrm>
        </p:spPr>
        <p:txBody>
          <a:bodyPr/>
          <a:lstStyle/>
          <a:p>
            <a:r>
              <a:rPr lang="he-IL" sz="2000" b="1" dirty="0"/>
              <a:t>באופן כללי, כאשר בוחרים ריצוף יש להתחשב במספר קריטריונים</a:t>
            </a:r>
          </a:p>
          <a:p>
            <a:r>
              <a:rPr lang="he-IL" sz="2000" b="1" dirty="0"/>
              <a:t>ראשית יש לבחור בריצוף שמסוגל לספוג בצורה יעילה. מבחנים שבדקו את כושר הספיגה של הריצופים השונים הוכיחו כי ריצוף </a:t>
            </a:r>
            <a:r>
              <a:rPr lang="he-IL" sz="2000" b="1" dirty="0" smtClean="0"/>
              <a:t>הקרמיקה או גרניט </a:t>
            </a:r>
            <a:r>
              <a:rPr lang="he-IL" sz="2000" b="1" dirty="0" err="1" smtClean="0"/>
              <a:t>פורצילן</a:t>
            </a:r>
            <a:r>
              <a:rPr lang="he-IL" sz="2000" b="1" dirty="0" smtClean="0"/>
              <a:t> </a:t>
            </a:r>
            <a:r>
              <a:rPr lang="he-IL" sz="2000" b="1" dirty="0"/>
              <a:t>בעל כושר ספיגה גבוה.</a:t>
            </a:r>
          </a:p>
          <a:p>
            <a:r>
              <a:rPr lang="he-IL" sz="2000" b="1" dirty="0"/>
              <a:t>שנית, יש לבדוק את דרגת החוזק של הריצוף- ריצוף חזק לא ישחק במהירות. הדבר השלישי שיש לבדוק הוא רמת העמידות של הריצוף מפני החלקה- חשוב מאוד לבחור בריצוף שמונע החלקה בעיקר כאשר מדובר על ריצוף שמיועד לחדרי אמבטיה- בחדרים אלו יש לבחור בריצוף בעל עמידות מפני החלקה של לפחות </a:t>
            </a:r>
            <a:r>
              <a:rPr lang="en-US" sz="2000" b="1" dirty="0"/>
              <a:t>R10.</a:t>
            </a:r>
          </a:p>
          <a:p>
            <a:endParaRPr lang="he-IL" dirty="0"/>
          </a:p>
        </p:txBody>
      </p:sp>
    </p:spTree>
    <p:extLst>
      <p:ext uri="{BB962C8B-B14F-4D97-AF65-F5344CB8AC3E}">
        <p14:creationId xmlns:p14="http://schemas.microsoft.com/office/powerpoint/2010/main" val="16703387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279042"/>
          </a:xfrm>
        </p:spPr>
        <p:txBody>
          <a:bodyPr>
            <a:normAutofit fontScale="90000"/>
          </a:bodyPr>
          <a:lstStyle/>
          <a:p>
            <a:endParaRPr lang="he-IL" dirty="0"/>
          </a:p>
        </p:txBody>
      </p:sp>
      <p:sp>
        <p:nvSpPr>
          <p:cNvPr id="3" name="מציין מיקום תוכן 2"/>
          <p:cNvSpPr>
            <a:spLocks noGrp="1"/>
          </p:cNvSpPr>
          <p:nvPr>
            <p:ph idx="1"/>
          </p:nvPr>
        </p:nvSpPr>
        <p:spPr>
          <a:xfrm>
            <a:off x="677333" y="1184856"/>
            <a:ext cx="9844705" cy="5673143"/>
          </a:xfrm>
        </p:spPr>
        <p:txBody>
          <a:bodyPr/>
          <a:lstStyle/>
          <a:p>
            <a:r>
              <a:rPr lang="he-IL" sz="2000" b="1" dirty="0"/>
              <a:t>נוסף על כך, מומלץ לבחון את הציון שקיבל כל אריח בו אתם מתעניינים- חלק מהחנויות מציגות את הטבלאות של הציונים. קריטריונים נוספים שיש לבדוק הם העיצוב והגודל של האריחים- הריצוף מגיע במבחר גדלים, מרקמים וצבעים וחשוב לבחור בריצוף שמתאים לגודל החלל, מתאים לחלל ותורם ליצירת האווירה הרצויה. כמו כן, יש לבחור בריצוף שמתאים לתקציב ומומלץ להחליט על התקציב מראש</a:t>
            </a:r>
            <a:r>
              <a:rPr lang="he-IL" sz="2000" b="1" dirty="0" smtClean="0"/>
              <a:t>.</a:t>
            </a:r>
          </a:p>
          <a:p>
            <a:endParaRPr lang="he-IL" dirty="0" smtClean="0"/>
          </a:p>
          <a:p>
            <a:r>
              <a:rPr lang="he-IL" sz="2000" b="1" dirty="0"/>
              <a:t>*טיפ קטן - כאשר מזמינים את האריחים יש להזמין כ- 15% אריחים נוספים, הסיבה לכך היא שבתהליך הריצוף האריחים יכולים להיסדק ולהישבר. כמו כן- תמיד טוב שיש עוד קצת אריחים מאותו הדגם- כך, במידה ומרצפת תשבר יהיה ניתן להחליפה בלי לפגוע במראה הרצפה.</a:t>
            </a:r>
          </a:p>
        </p:txBody>
      </p:sp>
    </p:spTree>
    <p:extLst>
      <p:ext uri="{BB962C8B-B14F-4D97-AF65-F5344CB8AC3E}">
        <p14:creationId xmlns:p14="http://schemas.microsoft.com/office/powerpoint/2010/main" val="16604398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68439"/>
          </a:xfrm>
        </p:spPr>
        <p:txBody>
          <a:bodyPr>
            <a:normAutofit fontScale="90000"/>
          </a:bodyPr>
          <a:lstStyle/>
          <a:p>
            <a:pPr algn="ctr"/>
            <a:r>
              <a:rPr lang="he-IL" sz="4000" b="1" dirty="0"/>
              <a:t>איך </a:t>
            </a:r>
            <a:r>
              <a:rPr lang="he-IL" sz="4000" b="1" dirty="0" smtClean="0"/>
              <a:t>לרצף?</a:t>
            </a:r>
            <a:r>
              <a:rPr lang="he-IL" sz="4000" b="1" dirty="0"/>
              <a:t/>
            </a:r>
            <a:br>
              <a:rPr lang="he-IL" sz="4000" b="1" dirty="0"/>
            </a:br>
            <a:endParaRPr lang="he-IL" sz="4000" dirty="0"/>
          </a:p>
        </p:txBody>
      </p:sp>
      <p:sp>
        <p:nvSpPr>
          <p:cNvPr id="3" name="מציין מיקום תוכן 2"/>
          <p:cNvSpPr>
            <a:spLocks noGrp="1"/>
          </p:cNvSpPr>
          <p:nvPr>
            <p:ph idx="1"/>
          </p:nvPr>
        </p:nvSpPr>
        <p:spPr/>
        <p:txBody>
          <a:bodyPr>
            <a:normAutofit/>
          </a:bodyPr>
          <a:lstStyle/>
          <a:p>
            <a:r>
              <a:rPr lang="he-IL" sz="2000" b="1" dirty="0"/>
              <a:t>לאחר בחירת האריחים אפשר להתחיל בתהליך הריצוף.</a:t>
            </a:r>
          </a:p>
          <a:p>
            <a:r>
              <a:rPr lang="he-IL" sz="2000" b="1" dirty="0"/>
              <a:t>בתחילה יש לוודא כי הרצפה ישרה- רצפה שאינה ישרה עלולה לגרום לאריחים להישבר. במידה ומדובר על אריחים שעשויים להירטב יש להיעזר בלוח תומך שעמיד בפי מים. חשוב שהמצע יהיה יציב ונקי ושהמשטח יהיה ישר. במידה ויש טיח רופף צריך להוריד אותו מהרצפה. לאחר מכן, יש למצוא את המרכז של הרצפה ולמדוד אותה. המדידה צריכה להתבצע מהצדדים. חשוב מאוד לשים לב לגודל שעומדים לרצף ולוודא שהתוצאה תהיה מאוזנת- ושהאריחים יהיו זהים ברוחבם בצדדים</a:t>
            </a:r>
            <a:r>
              <a:rPr lang="he-IL" sz="2000" b="1" dirty="0" smtClean="0"/>
              <a:t>.</a:t>
            </a:r>
            <a:endParaRPr lang="he-IL" sz="2000" b="1" dirty="0"/>
          </a:p>
        </p:txBody>
      </p:sp>
    </p:spTree>
    <p:extLst>
      <p:ext uri="{BB962C8B-B14F-4D97-AF65-F5344CB8AC3E}">
        <p14:creationId xmlns:p14="http://schemas.microsoft.com/office/powerpoint/2010/main" val="2439658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279042"/>
          </a:xfrm>
        </p:spPr>
        <p:txBody>
          <a:bodyPr>
            <a:normAutofit fontScale="90000"/>
          </a:bodyPr>
          <a:lstStyle/>
          <a:p>
            <a:endParaRPr lang="he-IL" dirty="0"/>
          </a:p>
        </p:txBody>
      </p:sp>
      <p:sp>
        <p:nvSpPr>
          <p:cNvPr id="3" name="מציין מיקום תוכן 2"/>
          <p:cNvSpPr>
            <a:spLocks noGrp="1"/>
          </p:cNvSpPr>
          <p:nvPr>
            <p:ph idx="1"/>
          </p:nvPr>
        </p:nvSpPr>
        <p:spPr/>
        <p:txBody>
          <a:bodyPr/>
          <a:lstStyle/>
          <a:p>
            <a:r>
              <a:rPr lang="he-IL" sz="2800" b="1" dirty="0"/>
              <a:t>העבודה עשויה להיות קשה יותר במקרים בהם הרצפה אינה מרובעת- במידה והרצפה אינה מרובעת רצוי להיעזר בקיר המרכזי ולבצע את המדידה באמצעותו- כך, האנשים שיכנסו לחלל יראו את האריחים באופן שמקביל לקיר. לאחר שמזהים את המרכז אפשר להצמיד את הסרגלים ולחלק את החלל לרבעים שווים.</a:t>
            </a:r>
          </a:p>
          <a:p>
            <a:endParaRPr lang="he-IL" dirty="0"/>
          </a:p>
        </p:txBody>
      </p:sp>
    </p:spTree>
    <p:extLst>
      <p:ext uri="{BB962C8B-B14F-4D97-AF65-F5344CB8AC3E}">
        <p14:creationId xmlns:p14="http://schemas.microsoft.com/office/powerpoint/2010/main" val="30894749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279042"/>
          </a:xfrm>
        </p:spPr>
        <p:txBody>
          <a:bodyPr>
            <a:normAutofit fontScale="90000"/>
          </a:bodyPr>
          <a:lstStyle/>
          <a:p>
            <a:endParaRPr lang="he-IL" dirty="0"/>
          </a:p>
        </p:txBody>
      </p:sp>
      <p:sp>
        <p:nvSpPr>
          <p:cNvPr id="3" name="מציין מיקום תוכן 2"/>
          <p:cNvSpPr>
            <a:spLocks noGrp="1"/>
          </p:cNvSpPr>
          <p:nvPr>
            <p:ph idx="1"/>
          </p:nvPr>
        </p:nvSpPr>
        <p:spPr/>
        <p:txBody>
          <a:bodyPr/>
          <a:lstStyle/>
          <a:p>
            <a:r>
              <a:rPr lang="he-IL" sz="2000" b="1" dirty="0"/>
              <a:t>בשלב הבא יש לפרוס את האריחים. בצורה זו יהיה ניתן לראות איך הם נראים על הרצפה. יש לפרוס אותם לפני ערבוב המלט או הדבק. חשוב מאוד שהרווחים בין האריחים יהיו אחידים ואין לדחוף אותם קרוב זה לזה. כמו כן, יש להשאיר מקום למצבים של נזקי מים, לחכות עד שהדבק יתייבש לגמרי ולעבוד לאורכו של הקצה החיצוני ברבע שמחלק את הרצפה כאשר העבודה מתבצעת מלמעלה למטה. בכל פעם יש לסיים שורה אחת. כפי שוודאי הבנתם לא מדובר על עבודה פשוטה ולכן מומלץ לפנות אל רצף קרמיקה מקצועי ובעל ניסיון.</a:t>
            </a:r>
          </a:p>
          <a:p>
            <a:r>
              <a:rPr lang="he-IL" dirty="0"/>
              <a:t/>
            </a:r>
            <a:br>
              <a:rPr lang="he-IL" dirty="0"/>
            </a:br>
            <a:endParaRPr lang="he-IL" dirty="0"/>
          </a:p>
          <a:p>
            <a:endParaRPr lang="he-IL" dirty="0"/>
          </a:p>
        </p:txBody>
      </p:sp>
    </p:spTree>
    <p:extLst>
      <p:ext uri="{BB962C8B-B14F-4D97-AF65-F5344CB8AC3E}">
        <p14:creationId xmlns:p14="http://schemas.microsoft.com/office/powerpoint/2010/main" val="35974509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691166"/>
          </a:xfrm>
        </p:spPr>
        <p:txBody>
          <a:bodyPr>
            <a:normAutofit fontScale="90000"/>
          </a:bodyPr>
          <a:lstStyle/>
          <a:p>
            <a:pPr algn="ctr"/>
            <a:r>
              <a:rPr lang="he-IL" sz="4000" b="1" dirty="0"/>
              <a:t>לבחור רצף מתאים</a:t>
            </a:r>
            <a:r>
              <a:rPr lang="he-IL" b="1" dirty="0"/>
              <a:t/>
            </a:r>
            <a:br>
              <a:rPr lang="he-IL" b="1" dirty="0"/>
            </a:br>
            <a:endParaRPr lang="he-IL" dirty="0"/>
          </a:p>
        </p:txBody>
      </p:sp>
      <p:sp>
        <p:nvSpPr>
          <p:cNvPr id="3" name="מציין מיקום תוכן 2"/>
          <p:cNvSpPr>
            <a:spLocks noGrp="1"/>
          </p:cNvSpPr>
          <p:nvPr>
            <p:ph idx="1"/>
          </p:nvPr>
        </p:nvSpPr>
        <p:spPr/>
        <p:txBody>
          <a:bodyPr>
            <a:normAutofit/>
          </a:bodyPr>
          <a:lstStyle/>
          <a:p>
            <a:r>
              <a:rPr lang="he-IL" sz="2000" b="1" dirty="0"/>
              <a:t>איך בוחרים רצף קרמיקה מקצועי ומתאים?</a:t>
            </a:r>
          </a:p>
          <a:p>
            <a:r>
              <a:rPr lang="he-IL" sz="2000" b="1" dirty="0"/>
              <a:t>אם אתם מעוניינים לבצע שיפוץ ולרצף את הבית מומלץ עבורכם לפנות אל רצף מקצועי וותיק אשר מתמחה בריצוף חוץ, ריצוף פנים ויודע כיצד לעבוד עם חומרים שונים, לרבות קרמיקה.</a:t>
            </a:r>
          </a:p>
          <a:p>
            <a:r>
              <a:rPr lang="he-IL" sz="2000" b="1" dirty="0"/>
              <a:t>כדי לבחור ברצף המתאים יש לקבל המלצות ולבחון עבודות שיפוצים שביצע. כמו כן, יש לקבל שירות מקבלן אחראי וקשוב שגובה מחיר הוגן, עומד בזמנים, מעניק אחריות, מסוגל לשמוע הערות ולבצע שינויים בהתאם לצורך ומשדר אמינות.</a:t>
            </a:r>
          </a:p>
          <a:p>
            <a:endParaRPr lang="he-IL" dirty="0"/>
          </a:p>
        </p:txBody>
      </p:sp>
    </p:spTree>
    <p:extLst>
      <p:ext uri="{BB962C8B-B14F-4D97-AF65-F5344CB8AC3E}">
        <p14:creationId xmlns:p14="http://schemas.microsoft.com/office/powerpoint/2010/main" val="935423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fontAlgn="base"/>
            <a:r>
              <a:rPr lang="he-IL" sz="4000" b="1" dirty="0"/>
              <a:t>ליקויי בניה מינוריים (בעלי משמעות נמוכה)</a:t>
            </a:r>
            <a:br>
              <a:rPr lang="he-IL" sz="4000" b="1" dirty="0"/>
            </a:br>
            <a:r>
              <a:rPr lang="he-IL" sz="4000" b="1" dirty="0"/>
              <a:t/>
            </a:r>
            <a:br>
              <a:rPr lang="he-IL" sz="4000" b="1" dirty="0"/>
            </a:br>
            <a:endParaRPr lang="he-IL" sz="4000" b="1" dirty="0"/>
          </a:p>
        </p:txBody>
      </p:sp>
      <p:sp>
        <p:nvSpPr>
          <p:cNvPr id="3" name="מציין מיקום תוכן 2"/>
          <p:cNvSpPr>
            <a:spLocks noGrp="1"/>
          </p:cNvSpPr>
          <p:nvPr>
            <p:ph idx="1"/>
          </p:nvPr>
        </p:nvSpPr>
        <p:spPr/>
        <p:txBody>
          <a:bodyPr/>
          <a:lstStyle/>
          <a:p>
            <a:pPr fontAlgn="base"/>
            <a:r>
              <a:rPr lang="he-IL" sz="2000" b="1" dirty="0"/>
              <a:t>אלו ליקויי בניה הנובעים בדרך כלל בשל ראיית עולם מסוימת של חלק מבעלי המקצוע האומרת שכדאי להשקיע בעיקר ולא בטפל, אכן ליקויים כאלה הם בדרך כלל לא העיקר, אם כי בחלק גדול מהמקרים ניתן למנוע אותם יחסית בקלות.</a:t>
            </a:r>
          </a:p>
          <a:p>
            <a:pPr fontAlgn="base"/>
            <a:r>
              <a:rPr lang="he-IL" sz="2000" b="1" dirty="0"/>
              <a:t>סיבה נוספת לקרות ליקויי בניה מינוריים היא חוסר הסבר מדויק של המתכננים לבעל המקצוע, כך שיקול הדעת לדרך הביצוע נשארת בידי בעל המקצוע ולא בטוח שמה שיבחר לעשות זהה למה שהתכוון המתכנן.</a:t>
            </a:r>
          </a:p>
          <a:p>
            <a:endParaRPr lang="he-IL" dirty="0"/>
          </a:p>
        </p:txBody>
      </p:sp>
    </p:spTree>
    <p:extLst>
      <p:ext uri="{BB962C8B-B14F-4D97-AF65-F5344CB8AC3E}">
        <p14:creationId xmlns:p14="http://schemas.microsoft.com/office/powerpoint/2010/main" val="7050767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266163"/>
          </a:xfrm>
        </p:spPr>
        <p:txBody>
          <a:bodyPr>
            <a:normAutofit fontScale="90000"/>
          </a:bodyPr>
          <a:lstStyle/>
          <a:p>
            <a:endParaRPr lang="he-IL" dirty="0"/>
          </a:p>
        </p:txBody>
      </p:sp>
      <p:sp>
        <p:nvSpPr>
          <p:cNvPr id="3" name="מציין מיקום תוכן 2"/>
          <p:cNvSpPr>
            <a:spLocks noGrp="1"/>
          </p:cNvSpPr>
          <p:nvPr>
            <p:ph idx="1"/>
          </p:nvPr>
        </p:nvSpPr>
        <p:spPr>
          <a:xfrm>
            <a:off x="677334" y="1403797"/>
            <a:ext cx="9677280" cy="5454203"/>
          </a:xfrm>
        </p:spPr>
        <p:txBody>
          <a:bodyPr/>
          <a:lstStyle/>
          <a:p>
            <a:r>
              <a:rPr lang="he-IL" sz="2000" b="1" dirty="0"/>
              <a:t>לפני שמתחילים לעבוד עם הקבלן יש לכתוב הסכם עבודה מפורט אשר כולל את כל שלבי העבודה, להכין כתב כמויות, לקבוע את זמני העבודה – לרבות תאריך סיום העבודה, לקבוע מהי רמת הניקיון אליה מתחייב הקבלן במהלך העבודה ועם סיומה ולסכם את תנאי התשלום (יש לשלם לקבלן לאחר סיומו של כל שלב ולא להקדים את מועד התשלום- בצורה זו הקבלן לא ידחה את העבודה או </a:t>
            </a:r>
            <a:r>
              <a:rPr lang="he-IL" sz="2000" b="1" dirty="0" err="1"/>
              <a:t>ינטוש</a:t>
            </a:r>
            <a:r>
              <a:rPr lang="he-IL" sz="2000" b="1" dirty="0"/>
              <a:t>).</a:t>
            </a:r>
          </a:p>
          <a:p>
            <a:r>
              <a:rPr lang="he-IL" sz="2000" b="1" dirty="0"/>
              <a:t>מומלץ לבדוק מהו המחיר הממוצע שגובים הקבלנים עבור עבודות ריצוף. תוכלו לקבל את המידע על ידי הקלדת המשפטים: "כמה עולה רצף מקצועי?", "עלות רצף" או "רצפים השוואת מחירים" בשורת החיפוש.</a:t>
            </a:r>
          </a:p>
          <a:p>
            <a:r>
              <a:rPr lang="he-IL" sz="2000" b="1" dirty="0"/>
              <a:t>יש לציין כי לא מומלץ לבחור ברצף שגובה מחירים נמוכים באופן קיצוני מהמחיר הממוצע משום שהוא עשוי להיות חסר ניסיון, לא לצבור ביקורות טובות </a:t>
            </a:r>
            <a:r>
              <a:rPr lang="he-IL" sz="2000" b="1" dirty="0" err="1"/>
              <a:t>וכו</a:t>
            </a:r>
            <a:r>
              <a:rPr lang="he-IL" sz="2000" b="1" dirty="0"/>
              <a:t>', אך גם אין צורך לבחור ברצף שגובה מחירים יקרים באופן קיצוני משום שהמחיר הגבוה אינו מעיד על כך שרמת העבודה שלו גבוהה יותר.</a:t>
            </a:r>
          </a:p>
          <a:p>
            <a:endParaRPr lang="he-IL" dirty="0"/>
          </a:p>
        </p:txBody>
      </p:sp>
    </p:spTree>
    <p:extLst>
      <p:ext uri="{BB962C8B-B14F-4D97-AF65-F5344CB8AC3E}">
        <p14:creationId xmlns:p14="http://schemas.microsoft.com/office/powerpoint/2010/main" val="35449700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78100" y="463816"/>
            <a:ext cx="8596668" cy="1320800"/>
          </a:xfrm>
        </p:spPr>
        <p:txBody>
          <a:bodyPr/>
          <a:lstStyle/>
          <a:p>
            <a:endParaRPr lang="he-IL" dirty="0"/>
          </a:p>
        </p:txBody>
      </p:sp>
      <p:sp>
        <p:nvSpPr>
          <p:cNvPr id="3" name="מציין מיקום תוכן 2"/>
          <p:cNvSpPr>
            <a:spLocks noGrp="1"/>
          </p:cNvSpPr>
          <p:nvPr>
            <p:ph idx="1"/>
          </p:nvPr>
        </p:nvSpPr>
        <p:spPr/>
        <p:txBody>
          <a:bodyPr/>
          <a:lstStyle/>
          <a:p>
            <a:r>
              <a:rPr lang="he-IL" sz="2000" b="1" dirty="0"/>
              <a:t>החלקה - תנועה יחסית של שני גופים הנמצאים במגע זה עם זה, אשר במהלכה המהירות היחסית בנקודות המגע שונה מאפס</a:t>
            </a:r>
            <a:r>
              <a:rPr lang="he-IL" sz="2000" b="1" dirty="0" smtClean="0"/>
              <a:t>.</a:t>
            </a:r>
          </a:p>
          <a:p>
            <a:r>
              <a:rPr lang="he-IL" sz="2000" b="1" dirty="0"/>
              <a:t>למעלה מ-50% ממקרי ההחלקה/נפילה נובעים מהליכה על ריצפה לא בטוחה, רטובה או שומנית. גורם הנזק השני בגודלו לאחר תאונות דרכים הנו החלקות ונפילות (המוסד לביטוח לאומי). ההחלקה עלולה חלילה להיות באמבטיה, במדרגות, במטבח ובשיפועים</a:t>
            </a:r>
            <a:r>
              <a:rPr lang="he-IL" sz="2000" b="1" dirty="0" smtClean="0"/>
              <a:t>.</a:t>
            </a:r>
          </a:p>
          <a:p>
            <a:r>
              <a:rPr lang="he-IL" sz="2000" b="1" dirty="0"/>
              <a:t>באפריל 2005 יצא תקן ישראלי 2279 "התנגדות להחלקה של משטחי הליכה". תקן 2279 קובע כי: מקדם ההחלקה הממוצע ל-10 בדיקות יהיה לא פחות מ-0.5 וכן לא פחות מ-0.45 בכל אחת מהבדיקות. בדיקות החלקה צריכות להיערך בתנאי השירות </a:t>
            </a:r>
            <a:r>
              <a:rPr lang="he-IL" sz="2000" b="1" dirty="0" err="1"/>
              <a:t>האמיתיים</a:t>
            </a:r>
            <a:r>
              <a:rPr lang="he-IL" sz="2000" b="1" dirty="0"/>
              <a:t> (תנאי עבודה) וזאת כדי לקבל תמונה </a:t>
            </a:r>
            <a:r>
              <a:rPr lang="he-IL" sz="2000" b="1" dirty="0" err="1"/>
              <a:t>אמיתית</a:t>
            </a:r>
            <a:r>
              <a:rPr lang="he-IL" sz="2000" b="1" dirty="0"/>
              <a:t> של סכנת ההחלקה.</a:t>
            </a:r>
          </a:p>
          <a:p>
            <a:endParaRPr lang="he-IL" dirty="0"/>
          </a:p>
        </p:txBody>
      </p:sp>
      <p:pic>
        <p:nvPicPr>
          <p:cNvPr id="5122" name="Picture 2" descr="teken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9460" y="510322"/>
            <a:ext cx="11430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569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279042"/>
          </a:xfrm>
        </p:spPr>
        <p:txBody>
          <a:bodyPr>
            <a:normAutofit fontScale="90000"/>
          </a:bodyPr>
          <a:lstStyle/>
          <a:p>
            <a:endParaRPr lang="he-IL" dirty="0"/>
          </a:p>
        </p:txBody>
      </p:sp>
      <p:sp>
        <p:nvSpPr>
          <p:cNvPr id="3" name="מציין מיקום תוכן 2"/>
          <p:cNvSpPr>
            <a:spLocks noGrp="1"/>
          </p:cNvSpPr>
          <p:nvPr>
            <p:ph idx="1"/>
          </p:nvPr>
        </p:nvSpPr>
        <p:spPr/>
        <p:txBody>
          <a:bodyPr/>
          <a:lstStyle/>
          <a:p>
            <a:r>
              <a:rPr lang="he-IL" sz="2000" b="1" dirty="0"/>
              <a:t>תקן עודכן באוקטובר 2009 והבדיקות ברצפות קיימות מתבצעות עם מכשיר </a:t>
            </a:r>
            <a:r>
              <a:rPr lang="en-US" sz="2000" b="1" dirty="0"/>
              <a:t>British Pendulum.</a:t>
            </a:r>
          </a:p>
          <a:p>
            <a:r>
              <a:rPr lang="he-IL" sz="2000" b="1" dirty="0"/>
              <a:t>תוצאות הבדיקה במטוטלת מתקבלות כערכים של </a:t>
            </a:r>
            <a:r>
              <a:rPr lang="en-US" sz="2000" b="1" dirty="0"/>
              <a:t>B.P.N = British Pendulum Number.</a:t>
            </a:r>
          </a:p>
          <a:p>
            <a:r>
              <a:rPr lang="he-IL" sz="2000" b="1" dirty="0"/>
              <a:t>כמתואר בתקן האוסטרלי - </a:t>
            </a:r>
            <a:r>
              <a:rPr lang="en-US" sz="2000" b="1" dirty="0"/>
              <a:t>AS\NZS 4586 - 2004.</a:t>
            </a:r>
          </a:p>
          <a:p>
            <a:r>
              <a:rPr lang="he-IL" sz="2000" b="1" dirty="0"/>
              <a:t>ראה בדיקת מעבדה אוסטרלית במטוטלת, לאריח קרמיקה שטופל בחומר 90378 תוצרת החברה הקנדית </a:t>
            </a:r>
            <a:r>
              <a:rPr lang="en-US" sz="2000" b="1" dirty="0"/>
              <a:t>No skidding</a:t>
            </a:r>
          </a:p>
          <a:p>
            <a:r>
              <a:rPr lang="he-IL" sz="2000" b="1" dirty="0">
                <a:hlinkClick r:id="rId2"/>
              </a:rPr>
              <a:t>תוצאות הבדיקה הם 46 </a:t>
            </a:r>
            <a:r>
              <a:rPr lang="en-US" sz="2000" b="1" dirty="0">
                <a:hlinkClick r:id="rId2"/>
              </a:rPr>
              <a:t>W = B.P.N</a:t>
            </a:r>
            <a:endParaRPr lang="en-US" sz="2000" b="1" dirty="0"/>
          </a:p>
          <a:p>
            <a:endParaRPr lang="he-IL" dirty="0"/>
          </a:p>
        </p:txBody>
      </p:sp>
    </p:spTree>
    <p:extLst>
      <p:ext uri="{BB962C8B-B14F-4D97-AF65-F5344CB8AC3E}">
        <p14:creationId xmlns:p14="http://schemas.microsoft.com/office/powerpoint/2010/main" val="28796842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כמו כן נקבעה טבלה בת חמישה ערכים, כאשר כל ערך מבטא תחום קבוע של ערכי </a:t>
            </a:r>
            <a:r>
              <a:rPr lang="en-US" dirty="0"/>
              <a:t>B.P.N</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685824324"/>
              </p:ext>
            </p:extLst>
          </p:nvPr>
        </p:nvGraphicFramePr>
        <p:xfrm>
          <a:off x="677863" y="2295366"/>
          <a:ext cx="8596311" cy="3611880"/>
        </p:xfrm>
        <a:graphic>
          <a:graphicData uri="http://schemas.openxmlformats.org/drawingml/2006/table">
            <a:tbl>
              <a:tblPr/>
              <a:tblGrid>
                <a:gridCol w="2865437">
                  <a:extLst>
                    <a:ext uri="{9D8B030D-6E8A-4147-A177-3AD203B41FA5}">
                      <a16:colId xmlns:a16="http://schemas.microsoft.com/office/drawing/2014/main" val="2109538186"/>
                    </a:ext>
                  </a:extLst>
                </a:gridCol>
                <a:gridCol w="2865437">
                  <a:extLst>
                    <a:ext uri="{9D8B030D-6E8A-4147-A177-3AD203B41FA5}">
                      <a16:colId xmlns:a16="http://schemas.microsoft.com/office/drawing/2014/main" val="1829357958"/>
                    </a:ext>
                  </a:extLst>
                </a:gridCol>
                <a:gridCol w="2865437">
                  <a:extLst>
                    <a:ext uri="{9D8B030D-6E8A-4147-A177-3AD203B41FA5}">
                      <a16:colId xmlns:a16="http://schemas.microsoft.com/office/drawing/2014/main" val="2633611903"/>
                    </a:ext>
                  </a:extLst>
                </a:gridCol>
              </a:tblGrid>
              <a:tr h="0">
                <a:tc>
                  <a:txBody>
                    <a:bodyPr/>
                    <a:lstStyle/>
                    <a:p>
                      <a:r>
                        <a:rPr lang="he-IL" b="1">
                          <a:solidFill>
                            <a:srgbClr val="000000"/>
                          </a:solidFill>
                          <a:effectLst/>
                        </a:rPr>
                        <a:t>דרגת המשטח</a:t>
                      </a:r>
                    </a:p>
                  </a:txBody>
                  <a:tcPr marL="47625" marR="47625" marT="95250" marB="95250" anchor="ctr">
                    <a:lnL>
                      <a:noFill/>
                    </a:lnL>
                    <a:lnR>
                      <a:noFill/>
                    </a:lnR>
                    <a:lnT>
                      <a:noFill/>
                    </a:lnT>
                    <a:lnB>
                      <a:noFill/>
                    </a:lnB>
                    <a:solidFill>
                      <a:srgbClr val="FFFFFF"/>
                    </a:solidFill>
                  </a:tcPr>
                </a:tc>
                <a:tc>
                  <a:txBody>
                    <a:bodyPr/>
                    <a:lstStyle/>
                    <a:p>
                      <a:r>
                        <a:rPr lang="he-IL" b="1">
                          <a:solidFill>
                            <a:srgbClr val="000000"/>
                          </a:solidFill>
                          <a:effectLst/>
                        </a:rPr>
                        <a:t>בבדיקה בגומי</a:t>
                      </a:r>
                    </a:p>
                  </a:txBody>
                  <a:tcPr marL="47625" marR="47625" marT="95250" marB="95250" anchor="ctr">
                    <a:lnL>
                      <a:noFill/>
                    </a:lnL>
                    <a:lnR>
                      <a:noFill/>
                    </a:lnR>
                    <a:lnT>
                      <a:noFill/>
                    </a:lnT>
                    <a:lnB>
                      <a:noFill/>
                    </a:lnB>
                    <a:solidFill>
                      <a:srgbClr val="FFFFFF"/>
                    </a:solidFill>
                  </a:tcPr>
                </a:tc>
                <a:tc>
                  <a:txBody>
                    <a:bodyPr/>
                    <a:lstStyle/>
                    <a:p>
                      <a:r>
                        <a:rPr lang="he-IL" b="1" dirty="0">
                          <a:solidFill>
                            <a:srgbClr val="000000"/>
                          </a:solidFill>
                          <a:effectLst/>
                        </a:rPr>
                        <a:t>תרומת המשטח הרטוב</a:t>
                      </a:r>
                      <a:br>
                        <a:rPr lang="he-IL" b="1" dirty="0">
                          <a:solidFill>
                            <a:srgbClr val="000000"/>
                          </a:solidFill>
                          <a:effectLst/>
                        </a:rPr>
                      </a:br>
                      <a:r>
                        <a:rPr lang="he-IL" b="1" dirty="0">
                          <a:solidFill>
                            <a:srgbClr val="000000"/>
                          </a:solidFill>
                          <a:effectLst/>
                        </a:rPr>
                        <a:t>במים לסיכוי להחליק</a:t>
                      </a:r>
                    </a:p>
                  </a:txBody>
                  <a:tcPr marL="47625" marR="47625" marT="95250" marB="95250" anchor="ctr">
                    <a:lnL>
                      <a:noFill/>
                    </a:lnL>
                    <a:lnR>
                      <a:noFill/>
                    </a:lnR>
                    <a:lnT>
                      <a:noFill/>
                    </a:lnT>
                    <a:lnB>
                      <a:noFill/>
                    </a:lnB>
                    <a:solidFill>
                      <a:srgbClr val="FFFFFF"/>
                    </a:solidFill>
                  </a:tcPr>
                </a:tc>
                <a:extLst>
                  <a:ext uri="{0D108BD9-81ED-4DB2-BD59-A6C34878D82A}">
                    <a16:rowId xmlns:a16="http://schemas.microsoft.com/office/drawing/2014/main" val="2095227769"/>
                  </a:ext>
                </a:extLst>
              </a:tr>
              <a:tr h="0">
                <a:tc>
                  <a:txBody>
                    <a:bodyPr/>
                    <a:lstStyle/>
                    <a:p>
                      <a:r>
                        <a:rPr lang="en-US" b="1">
                          <a:solidFill>
                            <a:srgbClr val="000000"/>
                          </a:solidFill>
                          <a:effectLst/>
                        </a:rPr>
                        <a:t>V</a:t>
                      </a:r>
                    </a:p>
                  </a:txBody>
                  <a:tcPr marL="47625" marR="47625" marT="95250" marB="95250" anchor="ctr">
                    <a:lnL>
                      <a:noFill/>
                    </a:lnL>
                    <a:lnR>
                      <a:noFill/>
                    </a:lnR>
                    <a:lnT>
                      <a:noFill/>
                    </a:lnT>
                    <a:lnB>
                      <a:noFill/>
                    </a:lnB>
                    <a:solidFill>
                      <a:srgbClr val="FFFFFF"/>
                    </a:solidFill>
                  </a:tcPr>
                </a:tc>
                <a:tc>
                  <a:txBody>
                    <a:bodyPr/>
                    <a:lstStyle/>
                    <a:p>
                      <a:r>
                        <a:rPr lang="he-IL" b="1">
                          <a:solidFill>
                            <a:srgbClr val="000000"/>
                          </a:solidFill>
                          <a:effectLst/>
                        </a:rPr>
                        <a:t>&gt;54</a:t>
                      </a:r>
                    </a:p>
                  </a:txBody>
                  <a:tcPr marL="47625" marR="47625" marT="95250" marB="95250" anchor="ctr">
                    <a:lnL>
                      <a:noFill/>
                    </a:lnL>
                    <a:lnR>
                      <a:noFill/>
                    </a:lnR>
                    <a:lnT>
                      <a:noFill/>
                    </a:lnT>
                    <a:lnB>
                      <a:noFill/>
                    </a:lnB>
                    <a:solidFill>
                      <a:srgbClr val="FFFFFF"/>
                    </a:solidFill>
                  </a:tcPr>
                </a:tc>
                <a:tc>
                  <a:txBody>
                    <a:bodyPr/>
                    <a:lstStyle/>
                    <a:p>
                      <a:r>
                        <a:rPr lang="he-IL" b="1" dirty="0">
                          <a:solidFill>
                            <a:srgbClr val="000000"/>
                          </a:solidFill>
                          <a:effectLst/>
                        </a:rPr>
                        <a:t>נמוכה מאוד</a:t>
                      </a:r>
                    </a:p>
                  </a:txBody>
                  <a:tcPr marL="47625" marR="47625" marT="95250" marB="95250" anchor="ctr">
                    <a:lnL>
                      <a:noFill/>
                    </a:lnL>
                    <a:lnR>
                      <a:noFill/>
                    </a:lnR>
                    <a:lnT>
                      <a:noFill/>
                    </a:lnT>
                    <a:lnB>
                      <a:noFill/>
                    </a:lnB>
                    <a:solidFill>
                      <a:srgbClr val="FFFFFF"/>
                    </a:solidFill>
                  </a:tcPr>
                </a:tc>
                <a:extLst>
                  <a:ext uri="{0D108BD9-81ED-4DB2-BD59-A6C34878D82A}">
                    <a16:rowId xmlns:a16="http://schemas.microsoft.com/office/drawing/2014/main" val="3536883601"/>
                  </a:ext>
                </a:extLst>
              </a:tr>
              <a:tr h="0">
                <a:tc>
                  <a:txBody>
                    <a:bodyPr/>
                    <a:lstStyle/>
                    <a:p>
                      <a:r>
                        <a:rPr lang="en-US" b="1">
                          <a:solidFill>
                            <a:srgbClr val="000000"/>
                          </a:solidFill>
                          <a:effectLst/>
                        </a:rPr>
                        <a:t>W</a:t>
                      </a:r>
                    </a:p>
                  </a:txBody>
                  <a:tcPr marL="47625" marR="47625" marT="95250" marB="95250" anchor="ctr">
                    <a:lnL>
                      <a:noFill/>
                    </a:lnL>
                    <a:lnR>
                      <a:noFill/>
                    </a:lnR>
                    <a:lnT>
                      <a:noFill/>
                    </a:lnT>
                    <a:lnB>
                      <a:noFill/>
                    </a:lnB>
                    <a:solidFill>
                      <a:srgbClr val="FFFFFF"/>
                    </a:solidFill>
                  </a:tcPr>
                </a:tc>
                <a:tc>
                  <a:txBody>
                    <a:bodyPr/>
                    <a:lstStyle/>
                    <a:p>
                      <a:r>
                        <a:rPr lang="he-IL" b="1">
                          <a:solidFill>
                            <a:srgbClr val="000000"/>
                          </a:solidFill>
                          <a:effectLst/>
                        </a:rPr>
                        <a:t>54-45</a:t>
                      </a:r>
                    </a:p>
                  </a:txBody>
                  <a:tcPr marL="47625" marR="47625" marT="95250" marB="95250" anchor="ctr">
                    <a:lnL>
                      <a:noFill/>
                    </a:lnL>
                    <a:lnR>
                      <a:noFill/>
                    </a:lnR>
                    <a:lnT>
                      <a:noFill/>
                    </a:lnT>
                    <a:lnB>
                      <a:noFill/>
                    </a:lnB>
                    <a:solidFill>
                      <a:srgbClr val="FFFFFF"/>
                    </a:solidFill>
                  </a:tcPr>
                </a:tc>
                <a:tc>
                  <a:txBody>
                    <a:bodyPr/>
                    <a:lstStyle/>
                    <a:p>
                      <a:r>
                        <a:rPr lang="he-IL" b="1" dirty="0">
                          <a:solidFill>
                            <a:srgbClr val="000000"/>
                          </a:solidFill>
                          <a:effectLst/>
                        </a:rPr>
                        <a:t>נמוכה</a:t>
                      </a:r>
                    </a:p>
                  </a:txBody>
                  <a:tcPr marL="47625" marR="47625" marT="95250" marB="95250" anchor="ctr">
                    <a:lnL>
                      <a:noFill/>
                    </a:lnL>
                    <a:lnR>
                      <a:noFill/>
                    </a:lnR>
                    <a:lnT>
                      <a:noFill/>
                    </a:lnT>
                    <a:lnB>
                      <a:noFill/>
                    </a:lnB>
                    <a:solidFill>
                      <a:srgbClr val="FFFFFF"/>
                    </a:solidFill>
                  </a:tcPr>
                </a:tc>
                <a:extLst>
                  <a:ext uri="{0D108BD9-81ED-4DB2-BD59-A6C34878D82A}">
                    <a16:rowId xmlns:a16="http://schemas.microsoft.com/office/drawing/2014/main" val="462083160"/>
                  </a:ext>
                </a:extLst>
              </a:tr>
              <a:tr h="0">
                <a:tc>
                  <a:txBody>
                    <a:bodyPr/>
                    <a:lstStyle/>
                    <a:p>
                      <a:r>
                        <a:rPr lang="en-US" b="1">
                          <a:solidFill>
                            <a:srgbClr val="000000"/>
                          </a:solidFill>
                          <a:effectLst/>
                        </a:rPr>
                        <a:t>X</a:t>
                      </a:r>
                    </a:p>
                  </a:txBody>
                  <a:tcPr marL="47625" marR="47625" marT="95250" marB="95250" anchor="ctr">
                    <a:lnL>
                      <a:noFill/>
                    </a:lnL>
                    <a:lnR>
                      <a:noFill/>
                    </a:lnR>
                    <a:lnT>
                      <a:noFill/>
                    </a:lnT>
                    <a:lnB>
                      <a:noFill/>
                    </a:lnB>
                    <a:solidFill>
                      <a:srgbClr val="FFFFFF"/>
                    </a:solidFill>
                  </a:tcPr>
                </a:tc>
                <a:tc>
                  <a:txBody>
                    <a:bodyPr/>
                    <a:lstStyle/>
                    <a:p>
                      <a:r>
                        <a:rPr lang="he-IL" b="1">
                          <a:solidFill>
                            <a:srgbClr val="000000"/>
                          </a:solidFill>
                          <a:effectLst/>
                        </a:rPr>
                        <a:t>44-35</a:t>
                      </a:r>
                    </a:p>
                  </a:txBody>
                  <a:tcPr marL="47625" marR="47625" marT="95250" marB="95250" anchor="ctr">
                    <a:lnL>
                      <a:noFill/>
                    </a:lnL>
                    <a:lnR>
                      <a:noFill/>
                    </a:lnR>
                    <a:lnT>
                      <a:noFill/>
                    </a:lnT>
                    <a:lnB>
                      <a:noFill/>
                    </a:lnB>
                    <a:solidFill>
                      <a:srgbClr val="FFFFFF"/>
                    </a:solidFill>
                  </a:tcPr>
                </a:tc>
                <a:tc>
                  <a:txBody>
                    <a:bodyPr/>
                    <a:lstStyle/>
                    <a:p>
                      <a:r>
                        <a:rPr lang="he-IL" b="1" dirty="0">
                          <a:solidFill>
                            <a:srgbClr val="000000"/>
                          </a:solidFill>
                          <a:effectLst/>
                        </a:rPr>
                        <a:t>בינונית</a:t>
                      </a:r>
                    </a:p>
                  </a:txBody>
                  <a:tcPr marL="47625" marR="47625" marT="95250" marB="95250" anchor="ctr">
                    <a:lnL>
                      <a:noFill/>
                    </a:lnL>
                    <a:lnR>
                      <a:noFill/>
                    </a:lnR>
                    <a:lnT>
                      <a:noFill/>
                    </a:lnT>
                    <a:lnB>
                      <a:noFill/>
                    </a:lnB>
                    <a:solidFill>
                      <a:srgbClr val="FFFFFF"/>
                    </a:solidFill>
                  </a:tcPr>
                </a:tc>
                <a:extLst>
                  <a:ext uri="{0D108BD9-81ED-4DB2-BD59-A6C34878D82A}">
                    <a16:rowId xmlns:a16="http://schemas.microsoft.com/office/drawing/2014/main" val="3724102589"/>
                  </a:ext>
                </a:extLst>
              </a:tr>
              <a:tr h="0">
                <a:tc>
                  <a:txBody>
                    <a:bodyPr/>
                    <a:lstStyle/>
                    <a:p>
                      <a:r>
                        <a:rPr lang="en-US" b="1">
                          <a:solidFill>
                            <a:srgbClr val="000000"/>
                          </a:solidFill>
                          <a:effectLst/>
                        </a:rPr>
                        <a:t>Y</a:t>
                      </a:r>
                    </a:p>
                  </a:txBody>
                  <a:tcPr marL="47625" marR="47625" marT="95250" marB="95250" anchor="ctr">
                    <a:lnL>
                      <a:noFill/>
                    </a:lnL>
                    <a:lnR>
                      <a:noFill/>
                    </a:lnR>
                    <a:lnT>
                      <a:noFill/>
                    </a:lnT>
                    <a:lnB>
                      <a:noFill/>
                    </a:lnB>
                    <a:solidFill>
                      <a:srgbClr val="FFFFFF"/>
                    </a:solidFill>
                  </a:tcPr>
                </a:tc>
                <a:tc>
                  <a:txBody>
                    <a:bodyPr/>
                    <a:lstStyle/>
                    <a:p>
                      <a:r>
                        <a:rPr lang="he-IL" b="1">
                          <a:solidFill>
                            <a:srgbClr val="000000"/>
                          </a:solidFill>
                          <a:effectLst/>
                        </a:rPr>
                        <a:t>34-25</a:t>
                      </a:r>
                    </a:p>
                  </a:txBody>
                  <a:tcPr marL="47625" marR="47625" marT="95250" marB="95250" anchor="ctr">
                    <a:lnL>
                      <a:noFill/>
                    </a:lnL>
                    <a:lnR>
                      <a:noFill/>
                    </a:lnR>
                    <a:lnT>
                      <a:noFill/>
                    </a:lnT>
                    <a:lnB>
                      <a:noFill/>
                    </a:lnB>
                    <a:solidFill>
                      <a:srgbClr val="FFFFFF"/>
                    </a:solidFill>
                  </a:tcPr>
                </a:tc>
                <a:tc>
                  <a:txBody>
                    <a:bodyPr/>
                    <a:lstStyle/>
                    <a:p>
                      <a:r>
                        <a:rPr lang="he-IL" b="1" dirty="0">
                          <a:solidFill>
                            <a:srgbClr val="000000"/>
                          </a:solidFill>
                          <a:effectLst/>
                        </a:rPr>
                        <a:t>גבוהה</a:t>
                      </a:r>
                    </a:p>
                  </a:txBody>
                  <a:tcPr marL="47625" marR="47625" marT="95250" marB="95250" anchor="ctr">
                    <a:lnL>
                      <a:noFill/>
                    </a:lnL>
                    <a:lnR>
                      <a:noFill/>
                    </a:lnR>
                    <a:lnT>
                      <a:noFill/>
                    </a:lnT>
                    <a:lnB>
                      <a:noFill/>
                    </a:lnB>
                    <a:solidFill>
                      <a:srgbClr val="FFFFFF"/>
                    </a:solidFill>
                  </a:tcPr>
                </a:tc>
                <a:extLst>
                  <a:ext uri="{0D108BD9-81ED-4DB2-BD59-A6C34878D82A}">
                    <a16:rowId xmlns:a16="http://schemas.microsoft.com/office/drawing/2014/main" val="3718125916"/>
                  </a:ext>
                </a:extLst>
              </a:tr>
              <a:tr h="0">
                <a:tc>
                  <a:txBody>
                    <a:bodyPr/>
                    <a:lstStyle/>
                    <a:p>
                      <a:r>
                        <a:rPr lang="en-US" b="1">
                          <a:solidFill>
                            <a:srgbClr val="000000"/>
                          </a:solidFill>
                          <a:effectLst/>
                        </a:rPr>
                        <a:t>Z</a:t>
                      </a:r>
                    </a:p>
                  </a:txBody>
                  <a:tcPr marL="47625" marR="47625" marT="95250" marB="95250" anchor="ctr">
                    <a:lnL>
                      <a:noFill/>
                    </a:lnL>
                    <a:lnR>
                      <a:noFill/>
                    </a:lnR>
                    <a:lnT>
                      <a:noFill/>
                    </a:lnT>
                    <a:lnB>
                      <a:noFill/>
                    </a:lnB>
                    <a:solidFill>
                      <a:srgbClr val="FFFFFF"/>
                    </a:solidFill>
                  </a:tcPr>
                </a:tc>
                <a:tc>
                  <a:txBody>
                    <a:bodyPr/>
                    <a:lstStyle/>
                    <a:p>
                      <a:r>
                        <a:rPr lang="he-IL" b="1" dirty="0">
                          <a:solidFill>
                            <a:srgbClr val="000000"/>
                          </a:solidFill>
                          <a:effectLst/>
                        </a:rPr>
                        <a:t>&lt;25</a:t>
                      </a:r>
                    </a:p>
                  </a:txBody>
                  <a:tcPr marL="47625" marR="47625" marT="95250" marB="95250" anchor="ctr">
                    <a:lnL>
                      <a:noFill/>
                    </a:lnL>
                    <a:lnR>
                      <a:noFill/>
                    </a:lnR>
                    <a:lnT>
                      <a:noFill/>
                    </a:lnT>
                    <a:lnB>
                      <a:noFill/>
                    </a:lnB>
                    <a:solidFill>
                      <a:srgbClr val="FFFFFF"/>
                    </a:solidFill>
                  </a:tcPr>
                </a:tc>
                <a:tc>
                  <a:txBody>
                    <a:bodyPr/>
                    <a:lstStyle/>
                    <a:p>
                      <a:r>
                        <a:rPr lang="he-IL" b="1" dirty="0">
                          <a:solidFill>
                            <a:srgbClr val="000000"/>
                          </a:solidFill>
                          <a:effectLst/>
                        </a:rPr>
                        <a:t>גבוהה מאוד,</a:t>
                      </a:r>
                      <a:br>
                        <a:rPr lang="he-IL" b="1" dirty="0">
                          <a:solidFill>
                            <a:srgbClr val="000000"/>
                          </a:solidFill>
                          <a:effectLst/>
                        </a:rPr>
                      </a:br>
                      <a:r>
                        <a:rPr lang="he-IL" b="1" dirty="0">
                          <a:solidFill>
                            <a:srgbClr val="000000"/>
                          </a:solidFill>
                          <a:effectLst/>
                        </a:rPr>
                        <a:t>משטחים וחומרים בדרגה זו</a:t>
                      </a:r>
                      <a:br>
                        <a:rPr lang="he-IL" b="1" dirty="0">
                          <a:solidFill>
                            <a:srgbClr val="000000"/>
                          </a:solidFill>
                          <a:effectLst/>
                        </a:rPr>
                      </a:br>
                      <a:r>
                        <a:rPr lang="he-IL" b="1" dirty="0">
                          <a:solidFill>
                            <a:srgbClr val="000000"/>
                          </a:solidFill>
                          <a:effectLst/>
                        </a:rPr>
                        <a:t>אינם מתאימים לריצוף</a:t>
                      </a:r>
                    </a:p>
                  </a:txBody>
                  <a:tcPr marL="47625" marR="47625" marT="95250" marB="95250" anchor="ctr">
                    <a:lnL>
                      <a:noFill/>
                    </a:lnL>
                    <a:lnR>
                      <a:noFill/>
                    </a:lnR>
                    <a:lnT>
                      <a:noFill/>
                    </a:lnT>
                    <a:lnB>
                      <a:noFill/>
                    </a:lnB>
                    <a:solidFill>
                      <a:srgbClr val="FFFFFF"/>
                    </a:solidFill>
                  </a:tcPr>
                </a:tc>
                <a:extLst>
                  <a:ext uri="{0D108BD9-81ED-4DB2-BD59-A6C34878D82A}">
                    <a16:rowId xmlns:a16="http://schemas.microsoft.com/office/drawing/2014/main" val="4144060093"/>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e-IL" altLang="he-IL" sz="900" b="0" i="0" u="none" strike="noStrike" cap="none" normalizeH="0" baseline="0" smtClean="0">
                <a:ln>
                  <a:noFill/>
                </a:ln>
                <a:solidFill>
                  <a:srgbClr val="4D4D4D"/>
                </a:solidFill>
                <a:effectLst/>
                <a:latin typeface="Arial" panose="020B0604020202020204" pitchFamily="34" charset="0"/>
                <a:cs typeface="Arial" panose="020B0604020202020204" pitchFamily="34" charset="0"/>
              </a:rPr>
              <a:t>כמו כן נקבעה טבלה בת חמישה ערכים, כאשר כל ערך מבטא תחום קבוע של ערכי B.P.N</a:t>
            </a:r>
            <a:endParaRPr kumimoji="0" lang="he-IL" altLang="he-IL"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e-IL" altLang="he-IL" sz="1800" b="0" i="0" u="none" strike="noStrike" cap="none" normalizeH="0" baseline="0" smtClean="0">
                <a:ln>
                  <a:noFill/>
                </a:ln>
                <a:solidFill>
                  <a:schemeClr val="tx1"/>
                </a:solidFill>
                <a:effectLst/>
                <a:latin typeface="Arial" panose="020B0604020202020204" pitchFamily="34" charset="0"/>
              </a:rPr>
              <a:t/>
            </a:r>
            <a:br>
              <a:rPr kumimoji="0" lang="he-IL" altLang="he-IL" sz="1800" b="0" i="0" u="none" strike="noStrike" cap="none" normalizeH="0" baseline="0" smtClean="0">
                <a:ln>
                  <a:noFill/>
                </a:ln>
                <a:solidFill>
                  <a:schemeClr val="tx1"/>
                </a:solidFill>
                <a:effectLst/>
                <a:latin typeface="Arial" panose="020B0604020202020204" pitchFamily="34" charset="0"/>
              </a:rPr>
            </a:br>
            <a:endParaRPr kumimoji="0" lang="he-IL" altLang="he-IL"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35110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369194"/>
          </a:xfrm>
        </p:spPr>
        <p:txBody>
          <a:bodyPr>
            <a:normAutofit fontScale="90000"/>
          </a:bodyPr>
          <a:lstStyle/>
          <a:p>
            <a:endParaRPr lang="he-IL" dirty="0"/>
          </a:p>
        </p:txBody>
      </p:sp>
      <p:sp>
        <p:nvSpPr>
          <p:cNvPr id="3" name="מציין מיקום תוכן 2"/>
          <p:cNvSpPr>
            <a:spLocks noGrp="1"/>
          </p:cNvSpPr>
          <p:nvPr>
            <p:ph idx="1"/>
          </p:nvPr>
        </p:nvSpPr>
        <p:spPr/>
        <p:txBody>
          <a:bodyPr>
            <a:normAutofit/>
          </a:bodyPr>
          <a:lstStyle/>
          <a:p>
            <a:r>
              <a:rPr lang="he-IL" sz="2400" b="1" dirty="0"/>
              <a:t>ש להביא בחשבון גם נתונים כגון: שיפוע, מידות האריחים, המישקים וחומרי המילוי, רמת </a:t>
            </a:r>
            <a:r>
              <a:rPr lang="he-IL" sz="2400" b="1" dirty="0" err="1"/>
              <a:t>הנקיון</a:t>
            </a:r>
            <a:r>
              <a:rPr lang="he-IL" sz="2400" b="1" dirty="0"/>
              <a:t>, אופי תנועת האנשים (הליכה מהירה, בעלי מוגבלויות ..), מעקים מסעדים ועוד. הנתון הקובע בכל מקרה הוא מקדם ההתנגדות להחלקה של משטח ההליכה.</a:t>
            </a:r>
          </a:p>
        </p:txBody>
      </p:sp>
    </p:spTree>
    <p:extLst>
      <p:ext uri="{BB962C8B-B14F-4D97-AF65-F5344CB8AC3E}">
        <p14:creationId xmlns:p14="http://schemas.microsoft.com/office/powerpoint/2010/main" val="12573979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1077532"/>
          </a:xfrm>
        </p:spPr>
        <p:txBody>
          <a:bodyPr>
            <a:noAutofit/>
          </a:bodyPr>
          <a:lstStyle/>
          <a:p>
            <a:pPr algn="r" rtl="0"/>
            <a:r>
              <a:rPr lang="he-IL" sz="4000" b="1" dirty="0"/>
              <a:t>בהתאם לטבלה הנ"ל נקבעו הדרישות לייעודי השימוש השונים ברצפה:</a:t>
            </a:r>
            <a:br>
              <a:rPr lang="he-IL" sz="4000" b="1" dirty="0"/>
            </a:br>
            <a:endParaRPr lang="he-IL" sz="4000" b="1"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799597762"/>
              </p:ext>
            </p:extLst>
          </p:nvPr>
        </p:nvGraphicFramePr>
        <p:xfrm>
          <a:off x="1233502" y="2135674"/>
          <a:ext cx="8618835" cy="4722328"/>
        </p:xfrm>
        <a:graphic>
          <a:graphicData uri="http://schemas.openxmlformats.org/drawingml/2006/table">
            <a:tbl>
              <a:tblPr/>
              <a:tblGrid>
                <a:gridCol w="2872945">
                  <a:extLst>
                    <a:ext uri="{9D8B030D-6E8A-4147-A177-3AD203B41FA5}">
                      <a16:colId xmlns:a16="http://schemas.microsoft.com/office/drawing/2014/main" val="360910118"/>
                    </a:ext>
                  </a:extLst>
                </a:gridCol>
                <a:gridCol w="2872945">
                  <a:extLst>
                    <a:ext uri="{9D8B030D-6E8A-4147-A177-3AD203B41FA5}">
                      <a16:colId xmlns:a16="http://schemas.microsoft.com/office/drawing/2014/main" val="3091303614"/>
                    </a:ext>
                  </a:extLst>
                </a:gridCol>
                <a:gridCol w="2872945">
                  <a:extLst>
                    <a:ext uri="{9D8B030D-6E8A-4147-A177-3AD203B41FA5}">
                      <a16:colId xmlns:a16="http://schemas.microsoft.com/office/drawing/2014/main" val="3551741192"/>
                    </a:ext>
                  </a:extLst>
                </a:gridCol>
              </a:tblGrid>
              <a:tr h="492158">
                <a:tc>
                  <a:txBody>
                    <a:bodyPr/>
                    <a:lstStyle/>
                    <a:p>
                      <a:pPr algn="r" rtl="1"/>
                      <a:r>
                        <a:rPr lang="he-IL" sz="1600" b="1">
                          <a:solidFill>
                            <a:srgbClr val="000000"/>
                          </a:solidFill>
                          <a:effectLst/>
                        </a:rPr>
                        <a:t>האזור</a:t>
                      </a:r>
                    </a:p>
                  </a:txBody>
                  <a:tcPr marL="41468" marR="41468" marT="82937" marB="82937" anchor="ctr">
                    <a:lnL>
                      <a:noFill/>
                    </a:lnL>
                    <a:lnR>
                      <a:noFill/>
                    </a:lnR>
                    <a:lnT>
                      <a:noFill/>
                    </a:lnT>
                    <a:lnB>
                      <a:noFill/>
                    </a:lnB>
                    <a:solidFill>
                      <a:srgbClr val="FFFFFF"/>
                    </a:solidFill>
                  </a:tcPr>
                </a:tc>
                <a:tc>
                  <a:txBody>
                    <a:bodyPr/>
                    <a:lstStyle/>
                    <a:p>
                      <a:pPr algn="r" rtl="1"/>
                      <a:r>
                        <a:rPr lang="he-IL" sz="1600" b="1">
                          <a:solidFill>
                            <a:srgbClr val="000000"/>
                          </a:solidFill>
                          <a:effectLst/>
                        </a:rPr>
                        <a:t>הדרגה בבדיקה בכבש</a:t>
                      </a:r>
                    </a:p>
                  </a:txBody>
                  <a:tcPr marL="41468" marR="41468" marT="82937" marB="82937" anchor="ctr">
                    <a:lnL>
                      <a:noFill/>
                    </a:lnL>
                    <a:lnR>
                      <a:noFill/>
                    </a:lnR>
                    <a:lnT>
                      <a:noFill/>
                    </a:lnT>
                    <a:lnB>
                      <a:noFill/>
                    </a:lnB>
                    <a:solidFill>
                      <a:srgbClr val="FFFFFF"/>
                    </a:solidFill>
                  </a:tcPr>
                </a:tc>
                <a:tc>
                  <a:txBody>
                    <a:bodyPr/>
                    <a:lstStyle/>
                    <a:p>
                      <a:pPr algn="r" rtl="1"/>
                      <a:r>
                        <a:rPr lang="he-IL" sz="1600" b="1" dirty="0">
                          <a:solidFill>
                            <a:srgbClr val="000000"/>
                          </a:solidFill>
                          <a:effectLst/>
                        </a:rPr>
                        <a:t>הדרגה בבדיקה במטוטלת</a:t>
                      </a:r>
                    </a:p>
                  </a:txBody>
                  <a:tcPr marL="41468" marR="41468" marT="82937" marB="82937" anchor="ctr">
                    <a:lnL>
                      <a:noFill/>
                    </a:lnL>
                    <a:lnR>
                      <a:noFill/>
                    </a:lnR>
                    <a:lnT>
                      <a:noFill/>
                    </a:lnT>
                    <a:lnB>
                      <a:noFill/>
                    </a:lnB>
                    <a:solidFill>
                      <a:srgbClr val="FFFFFF"/>
                    </a:solidFill>
                  </a:tcPr>
                </a:tc>
                <a:extLst>
                  <a:ext uri="{0D108BD9-81ED-4DB2-BD59-A6C34878D82A}">
                    <a16:rowId xmlns:a16="http://schemas.microsoft.com/office/drawing/2014/main" val="2480695232"/>
                  </a:ext>
                </a:extLst>
              </a:tr>
              <a:tr h="492158">
                <a:tc>
                  <a:txBody>
                    <a:bodyPr/>
                    <a:lstStyle/>
                    <a:p>
                      <a:pPr algn="r" rtl="1"/>
                      <a:r>
                        <a:rPr lang="he-IL" sz="1600" b="1">
                          <a:solidFill>
                            <a:srgbClr val="000000"/>
                          </a:solidFill>
                          <a:effectLst/>
                        </a:rPr>
                        <a:t>חדרי שירותים ציבוריים</a:t>
                      </a:r>
                    </a:p>
                  </a:txBody>
                  <a:tcPr marL="41468" marR="41468" marT="82937" marB="82937" anchor="ctr">
                    <a:lnL>
                      <a:noFill/>
                    </a:lnL>
                    <a:lnR>
                      <a:noFill/>
                    </a:lnR>
                    <a:lnT>
                      <a:noFill/>
                    </a:lnT>
                    <a:lnB>
                      <a:noFill/>
                    </a:lnB>
                    <a:solidFill>
                      <a:srgbClr val="FFFFFF"/>
                    </a:solidFill>
                  </a:tcPr>
                </a:tc>
                <a:tc>
                  <a:txBody>
                    <a:bodyPr/>
                    <a:lstStyle/>
                    <a:p>
                      <a:pPr algn="r" rtl="1"/>
                      <a:r>
                        <a:rPr lang="en-US" sz="1600" b="1">
                          <a:solidFill>
                            <a:srgbClr val="000000"/>
                          </a:solidFill>
                          <a:effectLst/>
                        </a:rPr>
                        <a:t>R10</a:t>
                      </a:r>
                    </a:p>
                  </a:txBody>
                  <a:tcPr marL="41468" marR="41468" marT="82937" marB="82937" anchor="ctr">
                    <a:lnL>
                      <a:noFill/>
                    </a:lnL>
                    <a:lnR>
                      <a:noFill/>
                    </a:lnR>
                    <a:lnT>
                      <a:noFill/>
                    </a:lnT>
                    <a:lnB>
                      <a:noFill/>
                    </a:lnB>
                    <a:solidFill>
                      <a:srgbClr val="FFFFFF"/>
                    </a:solidFill>
                  </a:tcPr>
                </a:tc>
                <a:tc>
                  <a:txBody>
                    <a:bodyPr/>
                    <a:lstStyle/>
                    <a:p>
                      <a:pPr algn="r" rtl="1"/>
                      <a:r>
                        <a:rPr lang="en-US" sz="1600" b="1" dirty="0">
                          <a:solidFill>
                            <a:srgbClr val="000000"/>
                          </a:solidFill>
                          <a:effectLst/>
                        </a:rPr>
                        <a:t>X</a:t>
                      </a:r>
                    </a:p>
                  </a:txBody>
                  <a:tcPr marL="41468" marR="41468" marT="82937" marB="82937" anchor="ctr">
                    <a:lnL>
                      <a:noFill/>
                    </a:lnL>
                    <a:lnR>
                      <a:noFill/>
                    </a:lnR>
                    <a:lnT>
                      <a:noFill/>
                    </a:lnT>
                    <a:lnB>
                      <a:noFill/>
                    </a:lnB>
                    <a:solidFill>
                      <a:srgbClr val="FFFFFF"/>
                    </a:solidFill>
                  </a:tcPr>
                </a:tc>
                <a:extLst>
                  <a:ext uri="{0D108BD9-81ED-4DB2-BD59-A6C34878D82A}">
                    <a16:rowId xmlns:a16="http://schemas.microsoft.com/office/drawing/2014/main" val="4070707387"/>
                  </a:ext>
                </a:extLst>
              </a:tr>
              <a:tr h="492158">
                <a:tc>
                  <a:txBody>
                    <a:bodyPr/>
                    <a:lstStyle/>
                    <a:p>
                      <a:pPr algn="r" rtl="1"/>
                      <a:r>
                        <a:rPr lang="he-IL" sz="1600" b="1">
                          <a:solidFill>
                            <a:srgbClr val="000000"/>
                          </a:solidFill>
                          <a:effectLst/>
                        </a:rPr>
                        <a:t>מרפסות בבניינים</a:t>
                      </a:r>
                    </a:p>
                  </a:txBody>
                  <a:tcPr marL="41468" marR="41468" marT="82937" marB="82937" anchor="ctr">
                    <a:lnL>
                      <a:noFill/>
                    </a:lnL>
                    <a:lnR>
                      <a:noFill/>
                    </a:lnR>
                    <a:lnT>
                      <a:noFill/>
                    </a:lnT>
                    <a:lnB>
                      <a:noFill/>
                    </a:lnB>
                    <a:solidFill>
                      <a:srgbClr val="FFFFFF"/>
                    </a:solidFill>
                  </a:tcPr>
                </a:tc>
                <a:tc>
                  <a:txBody>
                    <a:bodyPr/>
                    <a:lstStyle/>
                    <a:p>
                      <a:pPr algn="r" rtl="1"/>
                      <a:r>
                        <a:rPr lang="en-US" sz="1600" b="1">
                          <a:solidFill>
                            <a:srgbClr val="000000"/>
                          </a:solidFill>
                          <a:effectLst/>
                        </a:rPr>
                        <a:t>R10 </a:t>
                      </a:r>
                      <a:r>
                        <a:rPr lang="he-IL" sz="1600" b="1">
                          <a:solidFill>
                            <a:srgbClr val="000000"/>
                          </a:solidFill>
                          <a:effectLst/>
                        </a:rPr>
                        <a:t>או </a:t>
                      </a:r>
                      <a:r>
                        <a:rPr lang="en-US" sz="1600" b="1">
                          <a:solidFill>
                            <a:srgbClr val="000000"/>
                          </a:solidFill>
                          <a:effectLst/>
                        </a:rPr>
                        <a:t>A</a:t>
                      </a:r>
                    </a:p>
                  </a:txBody>
                  <a:tcPr marL="41468" marR="41468" marT="82937" marB="82937" anchor="ctr">
                    <a:lnL>
                      <a:noFill/>
                    </a:lnL>
                    <a:lnR>
                      <a:noFill/>
                    </a:lnR>
                    <a:lnT>
                      <a:noFill/>
                    </a:lnT>
                    <a:lnB>
                      <a:noFill/>
                    </a:lnB>
                    <a:solidFill>
                      <a:srgbClr val="FFFFFF"/>
                    </a:solidFill>
                  </a:tcPr>
                </a:tc>
                <a:tc>
                  <a:txBody>
                    <a:bodyPr/>
                    <a:lstStyle/>
                    <a:p>
                      <a:pPr algn="r" rtl="1"/>
                      <a:r>
                        <a:rPr lang="en-US" sz="1600" b="1" dirty="0">
                          <a:solidFill>
                            <a:srgbClr val="000000"/>
                          </a:solidFill>
                          <a:effectLst/>
                        </a:rPr>
                        <a:t>X</a:t>
                      </a:r>
                    </a:p>
                  </a:txBody>
                  <a:tcPr marL="41468" marR="41468" marT="82937" marB="82937" anchor="ctr">
                    <a:lnL>
                      <a:noFill/>
                    </a:lnL>
                    <a:lnR>
                      <a:noFill/>
                    </a:lnR>
                    <a:lnT>
                      <a:noFill/>
                    </a:lnT>
                    <a:lnB>
                      <a:noFill/>
                    </a:lnB>
                    <a:solidFill>
                      <a:srgbClr val="FFFFFF"/>
                    </a:solidFill>
                  </a:tcPr>
                </a:tc>
                <a:extLst>
                  <a:ext uri="{0D108BD9-81ED-4DB2-BD59-A6C34878D82A}">
                    <a16:rowId xmlns:a16="http://schemas.microsoft.com/office/drawing/2014/main" val="1938356546"/>
                  </a:ext>
                </a:extLst>
              </a:tr>
              <a:tr h="492158">
                <a:tc>
                  <a:txBody>
                    <a:bodyPr/>
                    <a:lstStyle/>
                    <a:p>
                      <a:pPr algn="r" rtl="1"/>
                      <a:r>
                        <a:rPr lang="he-IL" sz="1600" b="1">
                          <a:solidFill>
                            <a:srgbClr val="000000"/>
                          </a:solidFill>
                          <a:effectLst/>
                        </a:rPr>
                        <a:t>חדרי רחצה פרטיים</a:t>
                      </a:r>
                    </a:p>
                  </a:txBody>
                  <a:tcPr marL="41468" marR="41468" marT="82937" marB="82937" anchor="ctr">
                    <a:lnL>
                      <a:noFill/>
                    </a:lnL>
                    <a:lnR>
                      <a:noFill/>
                    </a:lnR>
                    <a:lnT>
                      <a:noFill/>
                    </a:lnT>
                    <a:lnB>
                      <a:noFill/>
                    </a:lnB>
                    <a:solidFill>
                      <a:srgbClr val="FFFFFF"/>
                    </a:solidFill>
                  </a:tcPr>
                </a:tc>
                <a:tc>
                  <a:txBody>
                    <a:bodyPr/>
                    <a:lstStyle/>
                    <a:p>
                      <a:pPr algn="r" rtl="1"/>
                      <a:r>
                        <a:rPr lang="en-US" sz="1600" b="1">
                          <a:solidFill>
                            <a:srgbClr val="000000"/>
                          </a:solidFill>
                          <a:effectLst/>
                        </a:rPr>
                        <a:t>R10</a:t>
                      </a:r>
                    </a:p>
                  </a:txBody>
                  <a:tcPr marL="41468" marR="41468" marT="82937" marB="82937" anchor="ctr">
                    <a:lnL>
                      <a:noFill/>
                    </a:lnL>
                    <a:lnR>
                      <a:noFill/>
                    </a:lnR>
                    <a:lnT>
                      <a:noFill/>
                    </a:lnT>
                    <a:lnB>
                      <a:noFill/>
                    </a:lnB>
                    <a:solidFill>
                      <a:srgbClr val="FFFFFF"/>
                    </a:solidFill>
                  </a:tcPr>
                </a:tc>
                <a:tc>
                  <a:txBody>
                    <a:bodyPr/>
                    <a:lstStyle/>
                    <a:p>
                      <a:pPr algn="r" rtl="1"/>
                      <a:r>
                        <a:rPr lang="en-US" sz="1600" b="1" dirty="0">
                          <a:solidFill>
                            <a:srgbClr val="000000"/>
                          </a:solidFill>
                          <a:effectLst/>
                        </a:rPr>
                        <a:t>X</a:t>
                      </a:r>
                    </a:p>
                  </a:txBody>
                  <a:tcPr marL="41468" marR="41468" marT="82937" marB="82937" anchor="ctr">
                    <a:lnL>
                      <a:noFill/>
                    </a:lnL>
                    <a:lnR>
                      <a:noFill/>
                    </a:lnR>
                    <a:lnT>
                      <a:noFill/>
                    </a:lnT>
                    <a:lnB>
                      <a:noFill/>
                    </a:lnB>
                    <a:solidFill>
                      <a:srgbClr val="FFFFFF"/>
                    </a:solidFill>
                  </a:tcPr>
                </a:tc>
                <a:extLst>
                  <a:ext uri="{0D108BD9-81ED-4DB2-BD59-A6C34878D82A}">
                    <a16:rowId xmlns:a16="http://schemas.microsoft.com/office/drawing/2014/main" val="2792860307"/>
                  </a:ext>
                </a:extLst>
              </a:tr>
              <a:tr h="492158">
                <a:tc>
                  <a:txBody>
                    <a:bodyPr/>
                    <a:lstStyle/>
                    <a:p>
                      <a:pPr algn="r" rtl="1"/>
                      <a:r>
                        <a:rPr lang="he-IL" sz="1600" b="1">
                          <a:solidFill>
                            <a:srgbClr val="000000"/>
                          </a:solidFill>
                          <a:effectLst/>
                        </a:rPr>
                        <a:t>חדרי רחצה ציבוריים, מלתחות</a:t>
                      </a:r>
                    </a:p>
                  </a:txBody>
                  <a:tcPr marL="41468" marR="41468" marT="82937" marB="82937" anchor="ctr">
                    <a:lnL>
                      <a:noFill/>
                    </a:lnL>
                    <a:lnR>
                      <a:noFill/>
                    </a:lnR>
                    <a:lnT>
                      <a:noFill/>
                    </a:lnT>
                    <a:lnB>
                      <a:noFill/>
                    </a:lnB>
                    <a:solidFill>
                      <a:srgbClr val="FFFFFF"/>
                    </a:solidFill>
                  </a:tcPr>
                </a:tc>
                <a:tc>
                  <a:txBody>
                    <a:bodyPr/>
                    <a:lstStyle/>
                    <a:p>
                      <a:pPr algn="r" rtl="1"/>
                      <a:r>
                        <a:rPr lang="en-US" sz="1600" b="1">
                          <a:solidFill>
                            <a:srgbClr val="000000"/>
                          </a:solidFill>
                          <a:effectLst/>
                        </a:rPr>
                        <a:t>R11 </a:t>
                      </a:r>
                      <a:r>
                        <a:rPr lang="he-IL" sz="1600" b="1">
                          <a:solidFill>
                            <a:srgbClr val="000000"/>
                          </a:solidFill>
                          <a:effectLst/>
                        </a:rPr>
                        <a:t>או </a:t>
                      </a:r>
                      <a:r>
                        <a:rPr lang="en-US" sz="1600" b="1">
                          <a:solidFill>
                            <a:srgbClr val="000000"/>
                          </a:solidFill>
                          <a:effectLst/>
                        </a:rPr>
                        <a:t>B</a:t>
                      </a:r>
                    </a:p>
                  </a:txBody>
                  <a:tcPr marL="41468" marR="41468" marT="82937" marB="82937" anchor="ctr">
                    <a:lnL>
                      <a:noFill/>
                    </a:lnL>
                    <a:lnR>
                      <a:noFill/>
                    </a:lnR>
                    <a:lnT>
                      <a:noFill/>
                    </a:lnT>
                    <a:lnB>
                      <a:noFill/>
                    </a:lnB>
                    <a:solidFill>
                      <a:srgbClr val="FFFFFF"/>
                    </a:solidFill>
                  </a:tcPr>
                </a:tc>
                <a:tc>
                  <a:txBody>
                    <a:bodyPr/>
                    <a:lstStyle/>
                    <a:p>
                      <a:pPr algn="r" rtl="1"/>
                      <a:r>
                        <a:rPr lang="en-US" sz="1600" b="1" dirty="0">
                          <a:solidFill>
                            <a:srgbClr val="000000"/>
                          </a:solidFill>
                          <a:effectLst/>
                        </a:rPr>
                        <a:t>W</a:t>
                      </a:r>
                    </a:p>
                  </a:txBody>
                  <a:tcPr marL="41468" marR="41468" marT="82937" marB="82937" anchor="ctr">
                    <a:lnL>
                      <a:noFill/>
                    </a:lnL>
                    <a:lnR>
                      <a:noFill/>
                    </a:lnR>
                    <a:lnT>
                      <a:noFill/>
                    </a:lnT>
                    <a:lnB>
                      <a:noFill/>
                    </a:lnB>
                    <a:solidFill>
                      <a:srgbClr val="FFFFFF"/>
                    </a:solidFill>
                  </a:tcPr>
                </a:tc>
                <a:extLst>
                  <a:ext uri="{0D108BD9-81ED-4DB2-BD59-A6C34878D82A}">
                    <a16:rowId xmlns:a16="http://schemas.microsoft.com/office/drawing/2014/main" val="1631631671"/>
                  </a:ext>
                </a:extLst>
              </a:tr>
              <a:tr h="492158">
                <a:tc>
                  <a:txBody>
                    <a:bodyPr/>
                    <a:lstStyle/>
                    <a:p>
                      <a:pPr algn="r" rtl="1"/>
                      <a:r>
                        <a:rPr lang="he-IL" sz="1600" b="1">
                          <a:solidFill>
                            <a:srgbClr val="000000"/>
                          </a:solidFill>
                          <a:effectLst/>
                        </a:rPr>
                        <a:t>תאי מקלחת ביחידת דיור</a:t>
                      </a:r>
                    </a:p>
                  </a:txBody>
                  <a:tcPr marL="41468" marR="41468" marT="82937" marB="82937" anchor="ctr">
                    <a:lnL>
                      <a:noFill/>
                    </a:lnL>
                    <a:lnR>
                      <a:noFill/>
                    </a:lnR>
                    <a:lnT>
                      <a:noFill/>
                    </a:lnT>
                    <a:lnB>
                      <a:noFill/>
                    </a:lnB>
                    <a:solidFill>
                      <a:srgbClr val="FFFFFF"/>
                    </a:solidFill>
                  </a:tcPr>
                </a:tc>
                <a:tc>
                  <a:txBody>
                    <a:bodyPr/>
                    <a:lstStyle/>
                    <a:p>
                      <a:pPr algn="r" rtl="1"/>
                      <a:r>
                        <a:rPr lang="en-US" sz="1600" b="1">
                          <a:solidFill>
                            <a:srgbClr val="000000"/>
                          </a:solidFill>
                          <a:effectLst/>
                        </a:rPr>
                        <a:t>R11 </a:t>
                      </a:r>
                      <a:r>
                        <a:rPr lang="he-IL" sz="1600" b="1">
                          <a:solidFill>
                            <a:srgbClr val="000000"/>
                          </a:solidFill>
                          <a:effectLst/>
                        </a:rPr>
                        <a:t>או </a:t>
                      </a:r>
                      <a:r>
                        <a:rPr lang="en-US" sz="1600" b="1">
                          <a:solidFill>
                            <a:srgbClr val="000000"/>
                          </a:solidFill>
                          <a:effectLst/>
                        </a:rPr>
                        <a:t>B</a:t>
                      </a:r>
                    </a:p>
                  </a:txBody>
                  <a:tcPr marL="41468" marR="41468" marT="82937" marB="82937" anchor="ctr">
                    <a:lnL>
                      <a:noFill/>
                    </a:lnL>
                    <a:lnR>
                      <a:noFill/>
                    </a:lnR>
                    <a:lnT>
                      <a:noFill/>
                    </a:lnT>
                    <a:lnB>
                      <a:noFill/>
                    </a:lnB>
                    <a:solidFill>
                      <a:srgbClr val="FFFFFF"/>
                    </a:solidFill>
                  </a:tcPr>
                </a:tc>
                <a:tc>
                  <a:txBody>
                    <a:bodyPr/>
                    <a:lstStyle/>
                    <a:p>
                      <a:pPr algn="r" rtl="1"/>
                      <a:r>
                        <a:rPr lang="en-US" sz="1600" b="1" dirty="0">
                          <a:solidFill>
                            <a:srgbClr val="000000"/>
                          </a:solidFill>
                          <a:effectLst/>
                        </a:rPr>
                        <a:t>W</a:t>
                      </a:r>
                    </a:p>
                  </a:txBody>
                  <a:tcPr marL="41468" marR="41468" marT="82937" marB="82937" anchor="ctr">
                    <a:lnL>
                      <a:noFill/>
                    </a:lnL>
                    <a:lnR>
                      <a:noFill/>
                    </a:lnR>
                    <a:lnT>
                      <a:noFill/>
                    </a:lnT>
                    <a:lnB>
                      <a:noFill/>
                    </a:lnB>
                    <a:solidFill>
                      <a:srgbClr val="FFFFFF"/>
                    </a:solidFill>
                  </a:tcPr>
                </a:tc>
                <a:extLst>
                  <a:ext uri="{0D108BD9-81ED-4DB2-BD59-A6C34878D82A}">
                    <a16:rowId xmlns:a16="http://schemas.microsoft.com/office/drawing/2014/main" val="236735605"/>
                  </a:ext>
                </a:extLst>
              </a:tr>
              <a:tr h="492158">
                <a:tc>
                  <a:txBody>
                    <a:bodyPr/>
                    <a:lstStyle/>
                    <a:p>
                      <a:pPr algn="r" rtl="1"/>
                      <a:r>
                        <a:rPr lang="he-IL" sz="1600" b="1">
                          <a:solidFill>
                            <a:srgbClr val="000000"/>
                          </a:solidFill>
                          <a:effectLst/>
                        </a:rPr>
                        <a:t>תאי מקלחת ציבוריים</a:t>
                      </a:r>
                    </a:p>
                  </a:txBody>
                  <a:tcPr marL="41468" marR="41468" marT="82937" marB="82937" anchor="ctr">
                    <a:lnL>
                      <a:noFill/>
                    </a:lnL>
                    <a:lnR>
                      <a:noFill/>
                    </a:lnR>
                    <a:lnT>
                      <a:noFill/>
                    </a:lnT>
                    <a:lnB>
                      <a:noFill/>
                    </a:lnB>
                    <a:solidFill>
                      <a:srgbClr val="FFFFFF"/>
                    </a:solidFill>
                  </a:tcPr>
                </a:tc>
                <a:tc>
                  <a:txBody>
                    <a:bodyPr/>
                    <a:lstStyle/>
                    <a:p>
                      <a:pPr algn="r" rtl="1"/>
                      <a:r>
                        <a:rPr lang="en-US" sz="1600" b="1">
                          <a:solidFill>
                            <a:srgbClr val="000000"/>
                          </a:solidFill>
                          <a:effectLst/>
                        </a:rPr>
                        <a:t>R12 </a:t>
                      </a:r>
                      <a:r>
                        <a:rPr lang="he-IL" sz="1600" b="1">
                          <a:solidFill>
                            <a:srgbClr val="000000"/>
                          </a:solidFill>
                          <a:effectLst/>
                        </a:rPr>
                        <a:t>או </a:t>
                      </a:r>
                      <a:r>
                        <a:rPr lang="en-US" sz="1600" b="1">
                          <a:solidFill>
                            <a:srgbClr val="000000"/>
                          </a:solidFill>
                          <a:effectLst/>
                        </a:rPr>
                        <a:t>B</a:t>
                      </a:r>
                    </a:p>
                  </a:txBody>
                  <a:tcPr marL="41468" marR="41468" marT="82937" marB="82937" anchor="ctr">
                    <a:lnL>
                      <a:noFill/>
                    </a:lnL>
                    <a:lnR>
                      <a:noFill/>
                    </a:lnR>
                    <a:lnT>
                      <a:noFill/>
                    </a:lnT>
                    <a:lnB>
                      <a:noFill/>
                    </a:lnB>
                    <a:solidFill>
                      <a:srgbClr val="FFFFFF"/>
                    </a:solidFill>
                  </a:tcPr>
                </a:tc>
                <a:tc>
                  <a:txBody>
                    <a:bodyPr/>
                    <a:lstStyle/>
                    <a:p>
                      <a:pPr algn="r" rtl="1"/>
                      <a:r>
                        <a:rPr lang="en-US" sz="1600" b="1" dirty="0">
                          <a:solidFill>
                            <a:srgbClr val="000000"/>
                          </a:solidFill>
                          <a:effectLst/>
                        </a:rPr>
                        <a:t>V</a:t>
                      </a:r>
                    </a:p>
                  </a:txBody>
                  <a:tcPr marL="41468" marR="41468" marT="82937" marB="82937" anchor="ctr">
                    <a:lnL>
                      <a:noFill/>
                    </a:lnL>
                    <a:lnR>
                      <a:noFill/>
                    </a:lnR>
                    <a:lnT>
                      <a:noFill/>
                    </a:lnT>
                    <a:lnB>
                      <a:noFill/>
                    </a:lnB>
                    <a:solidFill>
                      <a:srgbClr val="FFFFFF"/>
                    </a:solidFill>
                  </a:tcPr>
                </a:tc>
                <a:extLst>
                  <a:ext uri="{0D108BD9-81ED-4DB2-BD59-A6C34878D82A}">
                    <a16:rowId xmlns:a16="http://schemas.microsoft.com/office/drawing/2014/main" val="927199523"/>
                  </a:ext>
                </a:extLst>
              </a:tr>
              <a:tr h="492158">
                <a:tc>
                  <a:txBody>
                    <a:bodyPr/>
                    <a:lstStyle/>
                    <a:p>
                      <a:pPr algn="r" rtl="1"/>
                      <a:r>
                        <a:rPr lang="he-IL" sz="1600" b="1">
                          <a:solidFill>
                            <a:srgbClr val="000000"/>
                          </a:solidFill>
                          <a:effectLst/>
                        </a:rPr>
                        <a:t>מעברים חיצוניים</a:t>
                      </a:r>
                    </a:p>
                  </a:txBody>
                  <a:tcPr marL="41468" marR="41468" marT="82937" marB="82937" anchor="ctr">
                    <a:lnL>
                      <a:noFill/>
                    </a:lnL>
                    <a:lnR>
                      <a:noFill/>
                    </a:lnR>
                    <a:lnT>
                      <a:noFill/>
                    </a:lnT>
                    <a:lnB>
                      <a:noFill/>
                    </a:lnB>
                    <a:solidFill>
                      <a:srgbClr val="FFFFFF"/>
                    </a:solidFill>
                  </a:tcPr>
                </a:tc>
                <a:tc>
                  <a:txBody>
                    <a:bodyPr/>
                    <a:lstStyle/>
                    <a:p>
                      <a:pPr algn="r" rtl="1"/>
                      <a:r>
                        <a:rPr lang="en-US" sz="1600" b="1">
                          <a:solidFill>
                            <a:srgbClr val="000000"/>
                          </a:solidFill>
                          <a:effectLst/>
                        </a:rPr>
                        <a:t>R10</a:t>
                      </a:r>
                    </a:p>
                  </a:txBody>
                  <a:tcPr marL="41468" marR="41468" marT="82937" marB="82937" anchor="ctr">
                    <a:lnL>
                      <a:noFill/>
                    </a:lnL>
                    <a:lnR>
                      <a:noFill/>
                    </a:lnR>
                    <a:lnT>
                      <a:noFill/>
                    </a:lnT>
                    <a:lnB>
                      <a:noFill/>
                    </a:lnB>
                    <a:solidFill>
                      <a:srgbClr val="FFFFFF"/>
                    </a:solidFill>
                  </a:tcPr>
                </a:tc>
                <a:tc>
                  <a:txBody>
                    <a:bodyPr/>
                    <a:lstStyle/>
                    <a:p>
                      <a:pPr algn="r" rtl="1"/>
                      <a:r>
                        <a:rPr lang="en-US" sz="1600" b="1" dirty="0">
                          <a:solidFill>
                            <a:srgbClr val="000000"/>
                          </a:solidFill>
                          <a:effectLst/>
                        </a:rPr>
                        <a:t>W</a:t>
                      </a:r>
                    </a:p>
                  </a:txBody>
                  <a:tcPr marL="41468" marR="41468" marT="82937" marB="82937" anchor="ctr">
                    <a:lnL>
                      <a:noFill/>
                    </a:lnL>
                    <a:lnR>
                      <a:noFill/>
                    </a:lnR>
                    <a:lnT>
                      <a:noFill/>
                    </a:lnT>
                    <a:lnB>
                      <a:noFill/>
                    </a:lnB>
                    <a:solidFill>
                      <a:srgbClr val="FFFFFF"/>
                    </a:solidFill>
                  </a:tcPr>
                </a:tc>
                <a:extLst>
                  <a:ext uri="{0D108BD9-81ED-4DB2-BD59-A6C34878D82A}">
                    <a16:rowId xmlns:a16="http://schemas.microsoft.com/office/drawing/2014/main" val="268104600"/>
                  </a:ext>
                </a:extLst>
              </a:tr>
              <a:tr h="785064">
                <a:tc>
                  <a:txBody>
                    <a:bodyPr/>
                    <a:lstStyle/>
                    <a:p>
                      <a:pPr algn="r" rtl="1"/>
                      <a:r>
                        <a:rPr lang="he-IL" sz="1600" b="1">
                          <a:solidFill>
                            <a:srgbClr val="000000"/>
                          </a:solidFill>
                          <a:effectLst/>
                        </a:rPr>
                        <a:t>אזורים רטובים רוב הזמן, חנויות</a:t>
                      </a:r>
                    </a:p>
                  </a:txBody>
                  <a:tcPr marL="41468" marR="41468" marT="82937" marB="82937" anchor="ctr">
                    <a:lnL>
                      <a:noFill/>
                    </a:lnL>
                    <a:lnR>
                      <a:noFill/>
                    </a:lnR>
                    <a:lnT>
                      <a:noFill/>
                    </a:lnT>
                    <a:lnB>
                      <a:noFill/>
                    </a:lnB>
                    <a:solidFill>
                      <a:srgbClr val="FFFFFF"/>
                    </a:solidFill>
                  </a:tcPr>
                </a:tc>
                <a:tc>
                  <a:txBody>
                    <a:bodyPr/>
                    <a:lstStyle/>
                    <a:p>
                      <a:pPr algn="r" rtl="1"/>
                      <a:r>
                        <a:rPr lang="en-US" sz="1600" b="1" dirty="0">
                          <a:solidFill>
                            <a:srgbClr val="000000"/>
                          </a:solidFill>
                          <a:effectLst/>
                        </a:rPr>
                        <a:t>R11</a:t>
                      </a:r>
                    </a:p>
                  </a:txBody>
                  <a:tcPr marL="41468" marR="41468" marT="82937" marB="82937" anchor="ctr">
                    <a:lnL>
                      <a:noFill/>
                    </a:lnL>
                    <a:lnR>
                      <a:noFill/>
                    </a:lnR>
                    <a:lnT>
                      <a:noFill/>
                    </a:lnT>
                    <a:lnB>
                      <a:noFill/>
                    </a:lnB>
                    <a:solidFill>
                      <a:srgbClr val="FFFFFF"/>
                    </a:solidFill>
                  </a:tcPr>
                </a:tc>
                <a:tc>
                  <a:txBody>
                    <a:bodyPr/>
                    <a:lstStyle/>
                    <a:p>
                      <a:pPr algn="r" rtl="1"/>
                      <a:r>
                        <a:rPr lang="en-US" sz="1600" b="1" dirty="0">
                          <a:solidFill>
                            <a:srgbClr val="000000"/>
                          </a:solidFill>
                          <a:effectLst/>
                        </a:rPr>
                        <a:t>W</a:t>
                      </a:r>
                    </a:p>
                  </a:txBody>
                  <a:tcPr marL="41468" marR="41468" marT="82937" marB="82937" anchor="ctr">
                    <a:lnL>
                      <a:noFill/>
                    </a:lnL>
                    <a:lnR>
                      <a:noFill/>
                    </a:lnR>
                    <a:lnT>
                      <a:noFill/>
                    </a:lnT>
                    <a:lnB>
                      <a:noFill/>
                    </a:lnB>
                    <a:solidFill>
                      <a:srgbClr val="FFFFFF"/>
                    </a:solidFill>
                  </a:tcPr>
                </a:tc>
                <a:extLst>
                  <a:ext uri="{0D108BD9-81ED-4DB2-BD59-A6C34878D82A}">
                    <a16:rowId xmlns:a16="http://schemas.microsoft.com/office/drawing/2014/main" val="1733852859"/>
                  </a:ext>
                </a:extLst>
              </a:tr>
            </a:tbl>
          </a:graphicData>
        </a:graphic>
      </p:graphicFrame>
      <p:sp>
        <p:nvSpPr>
          <p:cNvPr id="5" name="Rectangle 1"/>
          <p:cNvSpPr>
            <a:spLocks noChangeArrowheads="1"/>
          </p:cNvSpPr>
          <p:nvPr/>
        </p:nvSpPr>
        <p:spPr bwMode="auto">
          <a:xfrm>
            <a:off x="0" y="113184"/>
            <a:ext cx="21672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he-IL" altLang="he-IL" sz="900" b="0" i="0" u="none" strike="noStrike" cap="none" normalizeH="0" baseline="0" smtClean="0">
                <a:ln>
                  <a:noFill/>
                </a:ln>
                <a:solidFill>
                  <a:srgbClr val="4D4D4D"/>
                </a:solidFill>
                <a:effectLst/>
                <a:latin typeface="Arial" panose="020B0604020202020204" pitchFamily="34" charset="0"/>
                <a:cs typeface="Arial" panose="020B0604020202020204" pitchFamily="34" charset="0"/>
              </a:rPr>
              <a:t> </a:t>
            </a:r>
            <a:endParaRPr kumimoji="0" lang="he-IL" altLang="he-IL"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66396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356315"/>
          </a:xfrm>
        </p:spPr>
        <p:txBody>
          <a:bodyPr>
            <a:normAutofit fontScale="90000"/>
          </a:bodyPr>
          <a:lstStyle/>
          <a:p>
            <a:endParaRPr lang="he-IL" dirty="0"/>
          </a:p>
        </p:txBody>
      </p:sp>
      <p:sp>
        <p:nvSpPr>
          <p:cNvPr id="3" name="מציין מיקום תוכן 2"/>
          <p:cNvSpPr>
            <a:spLocks noGrp="1"/>
          </p:cNvSpPr>
          <p:nvPr>
            <p:ph idx="1"/>
          </p:nvPr>
        </p:nvSpPr>
        <p:spPr/>
        <p:txBody>
          <a:bodyPr/>
          <a:lstStyle/>
          <a:p>
            <a:r>
              <a:rPr lang="he-IL" sz="2000" b="1" dirty="0"/>
              <a:t>התקן הישראלי קובע כי יש לעמוד במקדם התנגדות להחלקה מעל-</a:t>
            </a:r>
            <a:r>
              <a:rPr lang="en-US" sz="2000" b="1" dirty="0"/>
              <a:t>BPN 25 </a:t>
            </a:r>
            <a:r>
              <a:rPr lang="he-IL" sz="2000" b="1" dirty="0"/>
              <a:t>בתנאי העבודה של השטח. התקן ממליץ עוד כמה סוגי המלצות ושיטות מדידה.</a:t>
            </a:r>
          </a:p>
          <a:p>
            <a:r>
              <a:rPr lang="he-IL" b="1" dirty="0"/>
              <a:t>* בדיקת רמת ההתנגדות על רמפה רטובה במים (יחף) עם רמות התנגדות </a:t>
            </a:r>
            <a:r>
              <a:rPr lang="en-US" b="1" dirty="0"/>
              <a:t>B A </a:t>
            </a:r>
            <a:r>
              <a:rPr lang="he-IL" b="1" dirty="0"/>
              <a:t>ו- </a:t>
            </a:r>
            <a:r>
              <a:rPr lang="en-US" b="1" dirty="0"/>
              <a:t>C </a:t>
            </a:r>
            <a:r>
              <a:rPr lang="he-IL" b="1" dirty="0"/>
              <a:t>כאשר </a:t>
            </a:r>
            <a:r>
              <a:rPr lang="en-US" b="1" dirty="0"/>
              <a:t>A </a:t>
            </a:r>
            <a:r>
              <a:rPr lang="he-IL" b="1" dirty="0"/>
              <a:t>היא הנמוכה ביותר.</a:t>
            </a:r>
            <a:br>
              <a:rPr lang="he-IL" b="1" dirty="0"/>
            </a:br>
            <a:r>
              <a:rPr lang="he-IL" b="1" dirty="0"/>
              <a:t>ברצפה רטובה במים-</a:t>
            </a:r>
            <a:br>
              <a:rPr lang="he-IL" b="1" dirty="0"/>
            </a:br>
            <a:r>
              <a:rPr lang="he-IL" b="1" dirty="0"/>
              <a:t/>
            </a:r>
            <a:br>
              <a:rPr lang="he-IL" b="1" dirty="0"/>
            </a:br>
            <a:r>
              <a:rPr lang="en-US" b="1" dirty="0"/>
              <a:t>A </a:t>
            </a:r>
            <a:r>
              <a:rPr lang="he-IL" b="1" dirty="0"/>
              <a:t>מקביל ל -</a:t>
            </a:r>
            <a:r>
              <a:rPr lang="en-US" b="1" dirty="0"/>
              <a:t>R10 </a:t>
            </a:r>
            <a:br>
              <a:rPr lang="en-US" b="1" dirty="0"/>
            </a:br>
            <a:r>
              <a:rPr lang="en-US" b="1" dirty="0"/>
              <a:t/>
            </a:r>
            <a:br>
              <a:rPr lang="en-US" b="1" dirty="0"/>
            </a:br>
            <a:r>
              <a:rPr lang="en-US" b="1" dirty="0"/>
              <a:t>B </a:t>
            </a:r>
            <a:r>
              <a:rPr lang="he-IL" b="1" dirty="0"/>
              <a:t>מקביל ל-</a:t>
            </a:r>
            <a:r>
              <a:rPr lang="en-US" b="1" dirty="0"/>
              <a:t>R11</a:t>
            </a:r>
            <a:br>
              <a:rPr lang="en-US" b="1" dirty="0"/>
            </a:br>
            <a:r>
              <a:rPr lang="en-US" b="1" dirty="0"/>
              <a:t/>
            </a:r>
            <a:br>
              <a:rPr lang="en-US" b="1" dirty="0"/>
            </a:br>
            <a:r>
              <a:rPr lang="en-US" b="1" dirty="0"/>
              <a:t>C </a:t>
            </a:r>
            <a:r>
              <a:rPr lang="he-IL" b="1" dirty="0"/>
              <a:t>מקביל ל-</a:t>
            </a:r>
            <a:r>
              <a:rPr lang="en-US" b="1" dirty="0"/>
              <a:t>R12</a:t>
            </a:r>
          </a:p>
          <a:p>
            <a:endParaRPr lang="he-IL" dirty="0"/>
          </a:p>
        </p:txBody>
      </p:sp>
    </p:spTree>
    <p:extLst>
      <p:ext uri="{BB962C8B-B14F-4D97-AF65-F5344CB8AC3E}">
        <p14:creationId xmlns:p14="http://schemas.microsoft.com/office/powerpoint/2010/main" val="125678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188890"/>
          </a:xfrm>
        </p:spPr>
        <p:txBody>
          <a:bodyPr>
            <a:normAutofit fontScale="90000"/>
          </a:bodyPr>
          <a:lstStyle/>
          <a:p>
            <a:endParaRPr lang="he-IL" dirty="0"/>
          </a:p>
        </p:txBody>
      </p:sp>
      <p:sp>
        <p:nvSpPr>
          <p:cNvPr id="3" name="מציין מיקום תוכן 2"/>
          <p:cNvSpPr>
            <a:spLocks noGrp="1"/>
          </p:cNvSpPr>
          <p:nvPr>
            <p:ph idx="1"/>
          </p:nvPr>
        </p:nvSpPr>
        <p:spPr/>
        <p:txBody>
          <a:bodyPr>
            <a:normAutofit/>
          </a:bodyPr>
          <a:lstStyle/>
          <a:p>
            <a:r>
              <a:rPr lang="he-IL" sz="2400" b="1" dirty="0"/>
              <a:t>לדוגמא: חדרי רחצה </a:t>
            </a:r>
            <a:r>
              <a:rPr lang="en-US" sz="2400" b="1" dirty="0"/>
              <a:t>R11 </a:t>
            </a:r>
            <a:r>
              <a:rPr lang="he-IL" sz="2400" b="1" dirty="0"/>
              <a:t>או </a:t>
            </a:r>
            <a:r>
              <a:rPr lang="en-US" sz="2400" b="1" dirty="0"/>
              <a:t>B. * </a:t>
            </a:r>
            <a:r>
              <a:rPr lang="he-IL" sz="2400" b="1" dirty="0"/>
              <a:t>בדיקת רמת ההתנגדות על רמפה רטובה בשמן (עם נעליים), עם רמות התנגדות </a:t>
            </a:r>
            <a:r>
              <a:rPr lang="en-US" sz="2400" b="1" dirty="0"/>
              <a:t>R9 </a:t>
            </a:r>
            <a:r>
              <a:rPr lang="he-IL" sz="2400" b="1" dirty="0"/>
              <a:t>עד </a:t>
            </a:r>
            <a:r>
              <a:rPr lang="en-US" sz="2400" b="1" dirty="0"/>
              <a:t>R13 </a:t>
            </a:r>
            <a:r>
              <a:rPr lang="he-IL" sz="2400" b="1" dirty="0"/>
              <a:t>כאשר </a:t>
            </a:r>
            <a:r>
              <a:rPr lang="en-US" sz="2400" b="1" dirty="0"/>
              <a:t>R9 </a:t>
            </a:r>
            <a:r>
              <a:rPr lang="he-IL" sz="2400" b="1" dirty="0"/>
              <a:t>היא הנמוכה ביותר. * בדיקת נפח חלל ההדחק של משטחים עם פרופיל, עם סקאלה שנעה בין </a:t>
            </a:r>
            <a:r>
              <a:rPr lang="en-US" sz="2400" b="1" dirty="0"/>
              <a:t>V4 </a:t>
            </a:r>
            <a:r>
              <a:rPr lang="he-IL" sz="2400" b="1" dirty="0"/>
              <a:t>ל- </a:t>
            </a:r>
            <a:r>
              <a:rPr lang="en-US" sz="2400" b="1" dirty="0"/>
              <a:t>V10 </a:t>
            </a:r>
            <a:r>
              <a:rPr lang="he-IL" sz="2400" b="1" dirty="0"/>
              <a:t>כאשר </a:t>
            </a:r>
            <a:r>
              <a:rPr lang="en-US" sz="2400" b="1" dirty="0"/>
              <a:t>V4 </a:t>
            </a:r>
            <a:r>
              <a:rPr lang="he-IL" sz="2400" b="1" dirty="0"/>
              <a:t>הנמוך ביותר. התקן מתייחס ליעוד משטחים שונים וממליץ מה צריכה להיות רמת ההתנגדות שלהם בפרמטרים הנקובים לעיל.</a:t>
            </a:r>
          </a:p>
        </p:txBody>
      </p:sp>
    </p:spTree>
    <p:extLst>
      <p:ext uri="{BB962C8B-B14F-4D97-AF65-F5344CB8AC3E}">
        <p14:creationId xmlns:p14="http://schemas.microsoft.com/office/powerpoint/2010/main" val="13968743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1090411"/>
          </a:xfrm>
        </p:spPr>
        <p:txBody>
          <a:bodyPr>
            <a:normAutofit fontScale="90000"/>
          </a:bodyPr>
          <a:lstStyle/>
          <a:p>
            <a:pPr algn="r" rtl="0"/>
            <a:r>
              <a:rPr lang="he-IL" dirty="0"/>
              <a:t>להלן כמה דוגמאות מהתקן לאזורי מסחר ואזורי עבודה </a:t>
            </a:r>
            <a:r>
              <a:rPr lang="he-IL" dirty="0" err="1"/>
              <a:t>תעשיתיים</a:t>
            </a:r>
            <a:r>
              <a:rPr lang="he-IL" dirty="0"/>
              <a:t>:</a:t>
            </a:r>
            <a:br>
              <a:rPr lang="he-IL" dirty="0"/>
            </a:b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3847052387"/>
              </p:ext>
            </p:extLst>
          </p:nvPr>
        </p:nvGraphicFramePr>
        <p:xfrm>
          <a:off x="883733" y="2160589"/>
          <a:ext cx="8184572" cy="3881435"/>
        </p:xfrm>
        <a:graphic>
          <a:graphicData uri="http://schemas.openxmlformats.org/drawingml/2006/table">
            <a:tbl>
              <a:tblPr/>
              <a:tblGrid>
                <a:gridCol w="2046143">
                  <a:extLst>
                    <a:ext uri="{9D8B030D-6E8A-4147-A177-3AD203B41FA5}">
                      <a16:colId xmlns:a16="http://schemas.microsoft.com/office/drawing/2014/main" val="1022864163"/>
                    </a:ext>
                  </a:extLst>
                </a:gridCol>
                <a:gridCol w="2046143">
                  <a:extLst>
                    <a:ext uri="{9D8B030D-6E8A-4147-A177-3AD203B41FA5}">
                      <a16:colId xmlns:a16="http://schemas.microsoft.com/office/drawing/2014/main" val="471052456"/>
                    </a:ext>
                  </a:extLst>
                </a:gridCol>
                <a:gridCol w="2046143">
                  <a:extLst>
                    <a:ext uri="{9D8B030D-6E8A-4147-A177-3AD203B41FA5}">
                      <a16:colId xmlns:a16="http://schemas.microsoft.com/office/drawing/2014/main" val="3951736390"/>
                    </a:ext>
                  </a:extLst>
                </a:gridCol>
                <a:gridCol w="2046143">
                  <a:extLst>
                    <a:ext uri="{9D8B030D-6E8A-4147-A177-3AD203B41FA5}">
                      <a16:colId xmlns:a16="http://schemas.microsoft.com/office/drawing/2014/main" val="1755630487"/>
                    </a:ext>
                  </a:extLst>
                </a:gridCol>
              </a:tblGrid>
              <a:tr h="703737">
                <a:tc>
                  <a:txBody>
                    <a:bodyPr/>
                    <a:lstStyle/>
                    <a:p>
                      <a:r>
                        <a:rPr lang="he-IL" sz="1700" b="1">
                          <a:solidFill>
                            <a:srgbClr val="000000"/>
                          </a:solidFill>
                          <a:effectLst/>
                        </a:rPr>
                        <a:t>האזור</a:t>
                      </a:r>
                    </a:p>
                  </a:txBody>
                  <a:tcPr marL="45344" marR="45344" marT="90688" marB="90688" anchor="ctr">
                    <a:lnL>
                      <a:noFill/>
                    </a:lnL>
                    <a:lnR>
                      <a:noFill/>
                    </a:lnR>
                    <a:lnT>
                      <a:noFill/>
                    </a:lnT>
                    <a:lnB>
                      <a:noFill/>
                    </a:lnB>
                    <a:solidFill>
                      <a:srgbClr val="FFFFFF"/>
                    </a:solidFill>
                  </a:tcPr>
                </a:tc>
                <a:tc>
                  <a:txBody>
                    <a:bodyPr/>
                    <a:lstStyle/>
                    <a:p>
                      <a:r>
                        <a:rPr lang="he-IL" sz="1700" b="1">
                          <a:solidFill>
                            <a:srgbClr val="000000"/>
                          </a:solidFill>
                          <a:effectLst/>
                        </a:rPr>
                        <a:t>הדרגה בבדיקה בכבש</a:t>
                      </a:r>
                    </a:p>
                  </a:txBody>
                  <a:tcPr marL="45344" marR="45344" marT="90688" marB="90688" anchor="ctr">
                    <a:lnL>
                      <a:noFill/>
                    </a:lnL>
                    <a:lnR>
                      <a:noFill/>
                    </a:lnR>
                    <a:lnT>
                      <a:noFill/>
                    </a:lnT>
                    <a:lnB>
                      <a:noFill/>
                    </a:lnB>
                    <a:solidFill>
                      <a:srgbClr val="FFFFFF"/>
                    </a:solidFill>
                  </a:tcPr>
                </a:tc>
                <a:tc>
                  <a:txBody>
                    <a:bodyPr/>
                    <a:lstStyle/>
                    <a:p>
                      <a:r>
                        <a:rPr lang="he-IL" sz="1700" b="1">
                          <a:solidFill>
                            <a:srgbClr val="000000"/>
                          </a:solidFill>
                          <a:effectLst/>
                        </a:rPr>
                        <a:t>הדרגה בבדיקה במטוטלת</a:t>
                      </a:r>
                    </a:p>
                  </a:txBody>
                  <a:tcPr marL="45344" marR="45344" marT="90688" marB="90688" anchor="ctr">
                    <a:lnL>
                      <a:noFill/>
                    </a:lnL>
                    <a:lnR>
                      <a:noFill/>
                    </a:lnR>
                    <a:lnT>
                      <a:noFill/>
                    </a:lnT>
                    <a:lnB>
                      <a:noFill/>
                    </a:lnB>
                    <a:solidFill>
                      <a:srgbClr val="FFFFFF"/>
                    </a:solidFill>
                  </a:tcPr>
                </a:tc>
                <a:tc>
                  <a:txBody>
                    <a:bodyPr/>
                    <a:lstStyle/>
                    <a:p>
                      <a:r>
                        <a:rPr lang="he-IL" sz="1700" b="1" dirty="0">
                          <a:solidFill>
                            <a:srgbClr val="000000"/>
                          </a:solidFill>
                          <a:effectLst/>
                        </a:rPr>
                        <a:t>דרגת נפח חלל הדחק</a:t>
                      </a:r>
                    </a:p>
                  </a:txBody>
                  <a:tcPr marL="45344" marR="45344" marT="90688" marB="90688" anchor="ctr">
                    <a:lnL>
                      <a:noFill/>
                    </a:lnL>
                    <a:lnR>
                      <a:noFill/>
                    </a:lnR>
                    <a:lnT>
                      <a:noFill/>
                    </a:lnT>
                    <a:lnB>
                      <a:noFill/>
                    </a:lnB>
                    <a:solidFill>
                      <a:srgbClr val="FFFFFF"/>
                    </a:solidFill>
                  </a:tcPr>
                </a:tc>
                <a:extLst>
                  <a:ext uri="{0D108BD9-81ED-4DB2-BD59-A6C34878D82A}">
                    <a16:rowId xmlns:a16="http://schemas.microsoft.com/office/drawing/2014/main" val="4198878425"/>
                  </a:ext>
                </a:extLst>
              </a:tr>
              <a:tr h="442556">
                <a:tc>
                  <a:txBody>
                    <a:bodyPr/>
                    <a:lstStyle/>
                    <a:p>
                      <a:r>
                        <a:rPr lang="he-IL" sz="1700" b="1">
                          <a:solidFill>
                            <a:srgbClr val="000000"/>
                          </a:solidFill>
                          <a:effectLst/>
                        </a:rPr>
                        <a:t>חדרי שטיפה</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R12</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V</a:t>
                      </a:r>
                    </a:p>
                  </a:txBody>
                  <a:tcPr marL="45344" marR="45344" marT="90688" marB="90688" anchor="ctr">
                    <a:lnL>
                      <a:noFill/>
                    </a:lnL>
                    <a:lnR>
                      <a:noFill/>
                    </a:lnR>
                    <a:lnT>
                      <a:noFill/>
                    </a:lnT>
                    <a:lnB>
                      <a:noFill/>
                    </a:lnB>
                    <a:solidFill>
                      <a:srgbClr val="FFFFFF"/>
                    </a:solidFill>
                  </a:tcPr>
                </a:tc>
                <a:tc>
                  <a:txBody>
                    <a:bodyPr/>
                    <a:lstStyle/>
                    <a:p>
                      <a:r>
                        <a:rPr lang="en-US" sz="1700" b="1" dirty="0">
                          <a:solidFill>
                            <a:srgbClr val="000000"/>
                          </a:solidFill>
                          <a:effectLst/>
                        </a:rPr>
                        <a:t>V4</a:t>
                      </a:r>
                    </a:p>
                  </a:txBody>
                  <a:tcPr marL="45344" marR="45344" marT="90688" marB="90688" anchor="ctr">
                    <a:lnL>
                      <a:noFill/>
                    </a:lnL>
                    <a:lnR>
                      <a:noFill/>
                    </a:lnR>
                    <a:lnT>
                      <a:noFill/>
                    </a:lnT>
                    <a:lnB>
                      <a:noFill/>
                    </a:lnB>
                    <a:solidFill>
                      <a:srgbClr val="FFFFFF"/>
                    </a:solidFill>
                  </a:tcPr>
                </a:tc>
                <a:extLst>
                  <a:ext uri="{0D108BD9-81ED-4DB2-BD59-A6C34878D82A}">
                    <a16:rowId xmlns:a16="http://schemas.microsoft.com/office/drawing/2014/main" val="2663285737"/>
                  </a:ext>
                </a:extLst>
              </a:tr>
              <a:tr h="442556">
                <a:tc>
                  <a:txBody>
                    <a:bodyPr/>
                    <a:lstStyle/>
                    <a:p>
                      <a:r>
                        <a:rPr lang="he-IL" sz="1700" b="1">
                          <a:solidFill>
                            <a:srgbClr val="000000"/>
                          </a:solidFill>
                          <a:effectLst/>
                        </a:rPr>
                        <a:t>עיבוד עופות</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R12</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V</a:t>
                      </a:r>
                    </a:p>
                  </a:txBody>
                  <a:tcPr marL="45344" marR="45344" marT="90688" marB="90688" anchor="ctr">
                    <a:lnL>
                      <a:noFill/>
                    </a:lnL>
                    <a:lnR>
                      <a:noFill/>
                    </a:lnR>
                    <a:lnT>
                      <a:noFill/>
                    </a:lnT>
                    <a:lnB>
                      <a:noFill/>
                    </a:lnB>
                    <a:solidFill>
                      <a:srgbClr val="FFFFFF"/>
                    </a:solidFill>
                  </a:tcPr>
                </a:tc>
                <a:tc>
                  <a:txBody>
                    <a:bodyPr/>
                    <a:lstStyle/>
                    <a:p>
                      <a:r>
                        <a:rPr lang="en-US" sz="1700" b="1" dirty="0">
                          <a:solidFill>
                            <a:srgbClr val="000000"/>
                          </a:solidFill>
                          <a:effectLst/>
                        </a:rPr>
                        <a:t>V6</a:t>
                      </a:r>
                    </a:p>
                  </a:txBody>
                  <a:tcPr marL="45344" marR="45344" marT="90688" marB="90688" anchor="ctr">
                    <a:lnL>
                      <a:noFill/>
                    </a:lnL>
                    <a:lnR>
                      <a:noFill/>
                    </a:lnR>
                    <a:lnT>
                      <a:noFill/>
                    </a:lnT>
                    <a:lnB>
                      <a:noFill/>
                    </a:lnB>
                    <a:solidFill>
                      <a:srgbClr val="FFFFFF"/>
                    </a:solidFill>
                  </a:tcPr>
                </a:tc>
                <a:extLst>
                  <a:ext uri="{0D108BD9-81ED-4DB2-BD59-A6C34878D82A}">
                    <a16:rowId xmlns:a16="http://schemas.microsoft.com/office/drawing/2014/main" val="3549120793"/>
                  </a:ext>
                </a:extLst>
              </a:tr>
              <a:tr h="703737">
                <a:tc>
                  <a:txBody>
                    <a:bodyPr/>
                    <a:lstStyle/>
                    <a:p>
                      <a:r>
                        <a:rPr lang="he-IL" sz="1700" b="1">
                          <a:solidFill>
                            <a:srgbClr val="000000"/>
                          </a:solidFill>
                          <a:effectLst/>
                        </a:rPr>
                        <a:t>מטבחי בתי מלון ומסעדות</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R11</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W</a:t>
                      </a:r>
                    </a:p>
                  </a:txBody>
                  <a:tcPr marL="45344" marR="45344" marT="90688" marB="90688" anchor="ctr">
                    <a:lnL>
                      <a:noFill/>
                    </a:lnL>
                    <a:lnR>
                      <a:noFill/>
                    </a:lnR>
                    <a:lnT>
                      <a:noFill/>
                    </a:lnT>
                    <a:lnB>
                      <a:noFill/>
                    </a:lnB>
                    <a:solidFill>
                      <a:srgbClr val="FFFFFF"/>
                    </a:solidFill>
                  </a:tcPr>
                </a:tc>
                <a:tc>
                  <a:txBody>
                    <a:bodyPr/>
                    <a:lstStyle/>
                    <a:p>
                      <a:r>
                        <a:rPr lang="en-US" sz="1700" b="1" dirty="0">
                          <a:solidFill>
                            <a:srgbClr val="000000"/>
                          </a:solidFill>
                          <a:effectLst/>
                        </a:rPr>
                        <a:t>V4</a:t>
                      </a:r>
                    </a:p>
                  </a:txBody>
                  <a:tcPr marL="45344" marR="45344" marT="90688" marB="90688" anchor="ctr">
                    <a:lnL>
                      <a:noFill/>
                    </a:lnL>
                    <a:lnR>
                      <a:noFill/>
                    </a:lnR>
                    <a:lnT>
                      <a:noFill/>
                    </a:lnT>
                    <a:lnB>
                      <a:noFill/>
                    </a:lnB>
                    <a:solidFill>
                      <a:srgbClr val="FFFFFF"/>
                    </a:solidFill>
                  </a:tcPr>
                </a:tc>
                <a:extLst>
                  <a:ext uri="{0D108BD9-81ED-4DB2-BD59-A6C34878D82A}">
                    <a16:rowId xmlns:a16="http://schemas.microsoft.com/office/drawing/2014/main" val="339850145"/>
                  </a:ext>
                </a:extLst>
              </a:tr>
              <a:tr h="703737">
                <a:tc>
                  <a:txBody>
                    <a:bodyPr/>
                    <a:lstStyle/>
                    <a:p>
                      <a:r>
                        <a:rPr lang="he-IL" sz="1700" b="1">
                          <a:solidFill>
                            <a:srgbClr val="000000"/>
                          </a:solidFill>
                          <a:effectLst/>
                        </a:rPr>
                        <a:t>אזורי טיגון עמוק ומתקני צליה</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R12</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V</a:t>
                      </a:r>
                    </a:p>
                  </a:txBody>
                  <a:tcPr marL="45344" marR="45344" marT="90688" marB="90688" anchor="ctr">
                    <a:lnL>
                      <a:noFill/>
                    </a:lnL>
                    <a:lnR>
                      <a:noFill/>
                    </a:lnR>
                    <a:lnT>
                      <a:noFill/>
                    </a:lnT>
                    <a:lnB>
                      <a:noFill/>
                    </a:lnB>
                    <a:solidFill>
                      <a:srgbClr val="FFFFFF"/>
                    </a:solidFill>
                  </a:tcPr>
                </a:tc>
                <a:tc>
                  <a:txBody>
                    <a:bodyPr/>
                    <a:lstStyle/>
                    <a:p>
                      <a:r>
                        <a:rPr lang="en-US" sz="1700" b="1" dirty="0">
                          <a:solidFill>
                            <a:srgbClr val="000000"/>
                          </a:solidFill>
                          <a:effectLst/>
                        </a:rPr>
                        <a:t>V4</a:t>
                      </a:r>
                    </a:p>
                  </a:txBody>
                  <a:tcPr marL="45344" marR="45344" marT="90688" marB="90688" anchor="ctr">
                    <a:lnL>
                      <a:noFill/>
                    </a:lnL>
                    <a:lnR>
                      <a:noFill/>
                    </a:lnR>
                    <a:lnT>
                      <a:noFill/>
                    </a:lnT>
                    <a:lnB>
                      <a:noFill/>
                    </a:lnB>
                    <a:solidFill>
                      <a:srgbClr val="FFFFFF"/>
                    </a:solidFill>
                  </a:tcPr>
                </a:tc>
                <a:extLst>
                  <a:ext uri="{0D108BD9-81ED-4DB2-BD59-A6C34878D82A}">
                    <a16:rowId xmlns:a16="http://schemas.microsoft.com/office/drawing/2014/main" val="1784373319"/>
                  </a:ext>
                </a:extLst>
              </a:tr>
              <a:tr h="442556">
                <a:tc>
                  <a:txBody>
                    <a:bodyPr/>
                    <a:lstStyle/>
                    <a:p>
                      <a:r>
                        <a:rPr lang="he-IL" sz="1700" b="1">
                          <a:solidFill>
                            <a:srgbClr val="000000"/>
                          </a:solidFill>
                          <a:effectLst/>
                        </a:rPr>
                        <a:t>רחיצת מכוניות</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R11</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W</a:t>
                      </a:r>
                    </a:p>
                  </a:txBody>
                  <a:tcPr marL="45344" marR="45344" marT="90688" marB="90688" anchor="ctr">
                    <a:lnL>
                      <a:noFill/>
                    </a:lnL>
                    <a:lnR>
                      <a:noFill/>
                    </a:lnR>
                    <a:lnT>
                      <a:noFill/>
                    </a:lnT>
                    <a:lnB>
                      <a:noFill/>
                    </a:lnB>
                    <a:solidFill>
                      <a:srgbClr val="FFFFFF"/>
                    </a:solidFill>
                  </a:tcPr>
                </a:tc>
                <a:tc>
                  <a:txBody>
                    <a:bodyPr/>
                    <a:lstStyle/>
                    <a:p>
                      <a:r>
                        <a:rPr lang="en-US" sz="1700" b="1" dirty="0">
                          <a:solidFill>
                            <a:srgbClr val="000000"/>
                          </a:solidFill>
                          <a:effectLst/>
                        </a:rPr>
                        <a:t>V4</a:t>
                      </a:r>
                    </a:p>
                  </a:txBody>
                  <a:tcPr marL="45344" marR="45344" marT="90688" marB="90688" anchor="ctr">
                    <a:lnL>
                      <a:noFill/>
                    </a:lnL>
                    <a:lnR>
                      <a:noFill/>
                    </a:lnR>
                    <a:lnT>
                      <a:noFill/>
                    </a:lnT>
                    <a:lnB>
                      <a:noFill/>
                    </a:lnB>
                    <a:solidFill>
                      <a:srgbClr val="FFFFFF"/>
                    </a:solidFill>
                  </a:tcPr>
                </a:tc>
                <a:extLst>
                  <a:ext uri="{0D108BD9-81ED-4DB2-BD59-A6C34878D82A}">
                    <a16:rowId xmlns:a16="http://schemas.microsoft.com/office/drawing/2014/main" val="1173777814"/>
                  </a:ext>
                </a:extLst>
              </a:tr>
              <a:tr h="442556">
                <a:tc>
                  <a:txBody>
                    <a:bodyPr/>
                    <a:lstStyle/>
                    <a:p>
                      <a:r>
                        <a:rPr lang="he-IL" sz="1700" b="1">
                          <a:solidFill>
                            <a:srgbClr val="000000"/>
                          </a:solidFill>
                          <a:effectLst/>
                        </a:rPr>
                        <a:t>חניונים</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R10</a:t>
                      </a:r>
                    </a:p>
                  </a:txBody>
                  <a:tcPr marL="45344" marR="45344" marT="90688" marB="90688" anchor="ctr">
                    <a:lnL>
                      <a:noFill/>
                    </a:lnL>
                    <a:lnR>
                      <a:noFill/>
                    </a:lnR>
                    <a:lnT>
                      <a:noFill/>
                    </a:lnT>
                    <a:lnB>
                      <a:noFill/>
                    </a:lnB>
                    <a:solidFill>
                      <a:srgbClr val="FFFFFF"/>
                    </a:solidFill>
                  </a:tcPr>
                </a:tc>
                <a:tc>
                  <a:txBody>
                    <a:bodyPr/>
                    <a:lstStyle/>
                    <a:p>
                      <a:r>
                        <a:rPr lang="en-US" sz="1700" b="1">
                          <a:solidFill>
                            <a:srgbClr val="000000"/>
                          </a:solidFill>
                          <a:effectLst/>
                        </a:rPr>
                        <a:t>X</a:t>
                      </a:r>
                    </a:p>
                  </a:txBody>
                  <a:tcPr marL="45344" marR="45344" marT="90688" marB="90688" anchor="ctr">
                    <a:lnL>
                      <a:noFill/>
                    </a:lnL>
                    <a:lnR>
                      <a:noFill/>
                    </a:lnR>
                    <a:lnT>
                      <a:noFill/>
                    </a:lnT>
                    <a:lnB>
                      <a:noFill/>
                    </a:lnB>
                    <a:solidFill>
                      <a:srgbClr val="FFFFFF"/>
                    </a:solidFill>
                  </a:tcPr>
                </a:tc>
                <a:tc>
                  <a:txBody>
                    <a:bodyPr/>
                    <a:lstStyle/>
                    <a:p>
                      <a:r>
                        <a:rPr lang="he-IL" sz="1700" b="1" dirty="0">
                          <a:solidFill>
                            <a:srgbClr val="000000"/>
                          </a:solidFill>
                          <a:effectLst/>
                        </a:rPr>
                        <a:t> </a:t>
                      </a:r>
                    </a:p>
                  </a:txBody>
                  <a:tcPr marL="45344" marR="45344" marT="90688" marB="90688" anchor="ctr">
                    <a:lnL>
                      <a:noFill/>
                    </a:lnL>
                    <a:lnR>
                      <a:noFill/>
                    </a:lnR>
                    <a:lnT>
                      <a:noFill/>
                    </a:lnT>
                    <a:lnB>
                      <a:noFill/>
                    </a:lnB>
                    <a:solidFill>
                      <a:srgbClr val="FFFFFF"/>
                    </a:solidFill>
                  </a:tcPr>
                </a:tc>
                <a:extLst>
                  <a:ext uri="{0D108BD9-81ED-4DB2-BD59-A6C34878D82A}">
                    <a16:rowId xmlns:a16="http://schemas.microsoft.com/office/drawing/2014/main" val="4230025425"/>
                  </a:ext>
                </a:extLst>
              </a:tr>
            </a:tbl>
          </a:graphicData>
        </a:graphic>
      </p:graphicFrame>
    </p:spTree>
    <p:extLst>
      <p:ext uri="{BB962C8B-B14F-4D97-AF65-F5344CB8AC3E}">
        <p14:creationId xmlns:p14="http://schemas.microsoft.com/office/powerpoint/2010/main" val="16681870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82579" y="491218"/>
            <a:ext cx="9955369" cy="7017306"/>
          </a:xfrm>
          <a:prstGeom prst="rect">
            <a:avLst/>
          </a:prstGeom>
        </p:spPr>
        <p:txBody>
          <a:bodyPr wrap="square">
            <a:spAutoFit/>
          </a:bodyPr>
          <a:lstStyle/>
          <a:p>
            <a:pPr algn="r" rtl="1"/>
            <a:r>
              <a:rPr lang="he-IL" b="1" dirty="0">
                <a:solidFill>
                  <a:srgbClr val="616469"/>
                </a:solidFill>
                <a:latin typeface="Arial" panose="020B0604020202020204" pitchFamily="34" charset="0"/>
              </a:rPr>
              <a:t>התקן הישראלי למניעת החלקה – ת"י 2279 המעודכן (2009) מחליף את תקן ישראלי 2279 משנת 2005 ועוסק ב "התנגדות להחלקה על משטחי הליכה קיימים ושל מוצרים חדשים המיועדים למשטחי הליכה". בנוסף לכך מגדיר תקן 2279 את המכשיר בעזרתו יש לבצע את בדיקת ההתנגדות להחלקה אותה מייצר המשטח ואת אופן ביצוע הבדיקה</a:t>
            </a:r>
            <a:r>
              <a:rPr lang="he-IL" b="1" dirty="0" smtClean="0">
                <a:solidFill>
                  <a:srgbClr val="616469"/>
                </a:solidFill>
                <a:latin typeface="Arial" panose="020B0604020202020204" pitchFamily="34" charset="0"/>
              </a:rPr>
              <a:t>.</a:t>
            </a:r>
          </a:p>
          <a:p>
            <a:pPr algn="r"/>
            <a:r>
              <a:rPr lang="he-IL" b="1" dirty="0" smtClean="0"/>
              <a:t>חשוב </a:t>
            </a:r>
            <a:r>
              <a:rPr lang="he-IL" b="1" dirty="0"/>
              <a:t>לדעת כי ביצוע טיפול למניעת החלקה לכשעצמו אינו מבטיח לך דבר ולא תמיד יגן עליך בפני תביעה. לאחר ביצוע הטיפול חובה לבצע בדיקת לעמידה בתקן הישראלי למניעת החלקה כיוון שלא פעם קורה שהעבודה שבוצעה אינה עומדת בתקן ויש לחזור עליה פעם נוספת עד להשגת רמת </a:t>
            </a:r>
            <a:r>
              <a:rPr lang="he-IL" b="1" dirty="0" err="1"/>
              <a:t>החיספוס</a:t>
            </a:r>
            <a:r>
              <a:rPr lang="he-IL" b="1" dirty="0"/>
              <a:t> הדרושה. לפיכך, יש לדרוש מהקבלן לבצע בסיום העבודה בדיקת עמידות בתקן המוכרת ע"י מכון התקנים או לחילופין להזמין בדיקה שכזו ממי שיכול לבצעה.</a:t>
            </a:r>
          </a:p>
          <a:p>
            <a:pPr algn="r"/>
            <a:r>
              <a:rPr lang="he-IL" b="1" dirty="0"/>
              <a:t>חברת ריצוף בטוח בע"מ היא החברה היחידה בארץ אשר מבצעת בדיקות לעמידה בתנאי התקן הישראלי. ריצוף בטוח עושה שימוש במכשיר המטוטלת (</a:t>
            </a:r>
            <a:r>
              <a:rPr lang="he-IL" b="1" dirty="0" err="1"/>
              <a:t>פנדולום</a:t>
            </a:r>
            <a:r>
              <a:rPr lang="he-IL" b="1" dirty="0"/>
              <a:t>) הנמצא גם בשימוש מכון התקנים הישראלי והבדיקות המבוצעות על ידה מתקבלות כראיה על ידי בית המשפט.</a:t>
            </a:r>
          </a:p>
          <a:p>
            <a:pPr algn="r" rtl="1"/>
            <a:r>
              <a:rPr lang="he-IL" b="1" dirty="0"/>
              <a:t>יחידות דיור (למעט חדרי רחצה ומרפסות) – </a:t>
            </a:r>
            <a:r>
              <a:rPr lang="en-US" b="1" dirty="0"/>
              <a:t>R9</a:t>
            </a:r>
          </a:p>
          <a:p>
            <a:pPr algn="r" rtl="1"/>
            <a:r>
              <a:rPr lang="he-IL" b="1" dirty="0"/>
              <a:t>תאי מקלחת ביחידות דיור – </a:t>
            </a:r>
            <a:r>
              <a:rPr lang="en-US" b="1" dirty="0"/>
              <a:t>R11</a:t>
            </a:r>
          </a:p>
          <a:p>
            <a:pPr algn="r" rtl="1"/>
            <a:r>
              <a:rPr lang="he-IL" b="1" dirty="0" err="1"/>
              <a:t>איזורים</a:t>
            </a:r>
            <a:r>
              <a:rPr lang="he-IL" b="1" dirty="0"/>
              <a:t> בבניני ציבור, חנויות, קניונים וכו' שאינם רטובים רוב הזמן  – </a:t>
            </a:r>
            <a:r>
              <a:rPr lang="en-US" b="1" dirty="0"/>
              <a:t>R10</a:t>
            </a:r>
          </a:p>
          <a:p>
            <a:pPr algn="r" rtl="1"/>
            <a:r>
              <a:rPr lang="he-IL" b="1" dirty="0" err="1"/>
              <a:t>איזורים</a:t>
            </a:r>
            <a:r>
              <a:rPr lang="he-IL" b="1" dirty="0"/>
              <a:t> בבניני ציבור, חנויות, קניונים וכו' שרטובים רוב הזמן  – </a:t>
            </a:r>
            <a:r>
              <a:rPr lang="en-US" b="1" dirty="0"/>
              <a:t>R11</a:t>
            </a:r>
          </a:p>
          <a:p>
            <a:pPr algn="r" rtl="1"/>
            <a:r>
              <a:rPr lang="he-IL" b="1" dirty="0"/>
              <a:t>דוכנים למכירת מזון – </a:t>
            </a:r>
            <a:r>
              <a:rPr lang="en-US" b="1" dirty="0"/>
              <a:t>R10</a:t>
            </a:r>
          </a:p>
          <a:p>
            <a:pPr algn="r" rtl="1"/>
            <a:endParaRPr lang="he-IL" dirty="0">
              <a:solidFill>
                <a:srgbClr val="616469"/>
              </a:solidFill>
              <a:latin typeface="Arial" panose="020B0604020202020204" pitchFamily="34" charset="0"/>
            </a:endParaRPr>
          </a:p>
          <a:p>
            <a:pPr algn="r" rtl="1"/>
            <a:endParaRPr lang="he-IL" dirty="0" smtClean="0">
              <a:solidFill>
                <a:srgbClr val="616469"/>
              </a:solidFill>
              <a:latin typeface="Arial" panose="020B0604020202020204" pitchFamily="34" charset="0"/>
            </a:endParaRPr>
          </a:p>
          <a:p>
            <a:pPr algn="r" rtl="1"/>
            <a:endParaRPr lang="he-IL" dirty="0">
              <a:solidFill>
                <a:srgbClr val="616469"/>
              </a:solidFill>
              <a:latin typeface="Arial" panose="020B0604020202020204" pitchFamily="34" charset="0"/>
            </a:endParaRPr>
          </a:p>
          <a:p>
            <a:pPr algn="r" rtl="1"/>
            <a:endParaRPr lang="he-IL" dirty="0" smtClean="0">
              <a:solidFill>
                <a:srgbClr val="616469"/>
              </a:solidFill>
              <a:latin typeface="Arial" panose="020B0604020202020204" pitchFamily="34" charset="0"/>
            </a:endParaRPr>
          </a:p>
          <a:p>
            <a:pPr algn="r" rtl="1"/>
            <a:endParaRPr lang="he-IL" dirty="0">
              <a:solidFill>
                <a:srgbClr val="616469"/>
              </a:solidFill>
              <a:latin typeface="Arial" panose="020B0604020202020204" pitchFamily="34" charset="0"/>
            </a:endParaRPr>
          </a:p>
          <a:p>
            <a:pPr algn="r" rtl="1"/>
            <a:endParaRPr lang="he-IL" dirty="0" smtClean="0">
              <a:solidFill>
                <a:srgbClr val="616469"/>
              </a:solidFill>
              <a:latin typeface="Arial" panose="020B0604020202020204" pitchFamily="34" charset="0"/>
            </a:endParaRPr>
          </a:p>
          <a:p>
            <a:pPr algn="r" rtl="1"/>
            <a:endParaRPr lang="he-IL" dirty="0">
              <a:solidFill>
                <a:srgbClr val="616469"/>
              </a:solidFill>
              <a:latin typeface="Arial" panose="020B0604020202020204" pitchFamily="34" charset="0"/>
            </a:endParaRPr>
          </a:p>
          <a:p>
            <a:pPr algn="r" rtl="1"/>
            <a:endParaRPr lang="he-IL" dirty="0" smtClean="0">
              <a:solidFill>
                <a:srgbClr val="616469"/>
              </a:solidFill>
              <a:latin typeface="Arial" panose="020B0604020202020204" pitchFamily="34" charset="0"/>
            </a:endParaRPr>
          </a:p>
        </p:txBody>
      </p:sp>
    </p:spTree>
    <p:extLst>
      <p:ext uri="{BB962C8B-B14F-4D97-AF65-F5344CB8AC3E}">
        <p14:creationId xmlns:p14="http://schemas.microsoft.com/office/powerpoint/2010/main" val="3766034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fontAlgn="base"/>
            <a:r>
              <a:rPr lang="he-IL" sz="4400" b="1" dirty="0"/>
              <a:t>ליקויי בניה מהותיים (בעלי משמעות גדולה)</a:t>
            </a:r>
            <a:br>
              <a:rPr lang="he-IL" sz="4400" b="1" dirty="0"/>
            </a:br>
            <a:r>
              <a:rPr lang="he-IL" dirty="0"/>
              <a:t/>
            </a:r>
            <a:br>
              <a:rPr lang="he-IL" dirty="0"/>
            </a:br>
            <a:endParaRPr lang="he-IL" dirty="0"/>
          </a:p>
        </p:txBody>
      </p:sp>
      <p:sp>
        <p:nvSpPr>
          <p:cNvPr id="3" name="מציין מיקום תוכן 2"/>
          <p:cNvSpPr>
            <a:spLocks noGrp="1"/>
          </p:cNvSpPr>
          <p:nvPr>
            <p:ph idx="1"/>
          </p:nvPr>
        </p:nvSpPr>
        <p:spPr/>
        <p:txBody>
          <a:bodyPr>
            <a:normAutofit lnSpcReduction="10000"/>
          </a:bodyPr>
          <a:lstStyle/>
          <a:p>
            <a:pPr fontAlgn="base"/>
            <a:r>
              <a:rPr lang="he-IL" sz="2000" b="1" dirty="0"/>
              <a:t>משפחת ליקויי בניה זו היא אחת ממשפחות הליקויים שכדאי מאד ולא יקרו אצלכם בבית.</a:t>
            </a:r>
          </a:p>
          <a:p>
            <a:pPr fontAlgn="base"/>
            <a:r>
              <a:rPr lang="he-IL" sz="2000" b="1" dirty="0"/>
              <a:t>ליקויים אלה לרוב מתגלים לאחר סיום הבניה ולא לפני שגבו מחיר כבד בנפש או ברכוש.</a:t>
            </a:r>
          </a:p>
          <a:p>
            <a:pPr fontAlgn="base"/>
            <a:r>
              <a:rPr lang="he-IL" sz="2000" b="1" dirty="0"/>
              <a:t>להלן הסיבות העיקריות לליקויי בניה מהותיים</a:t>
            </a:r>
            <a:r>
              <a:rPr lang="he-IL" sz="2000" b="1" dirty="0" smtClean="0"/>
              <a:t>:</a:t>
            </a:r>
          </a:p>
          <a:p>
            <a:pPr fontAlgn="base"/>
            <a:r>
              <a:rPr lang="he-IL" sz="2000" b="1" dirty="0"/>
              <a:t>רשלנות של המתכננים-</a:t>
            </a:r>
          </a:p>
          <a:p>
            <a:pPr fontAlgn="base"/>
            <a:r>
              <a:rPr lang="he-IL" sz="2000" b="1" dirty="0"/>
              <a:t>קורה ומתכננים שוגים בתכנון הבית, בחלק גדול מהמקרים, חוסר שימת לב מספקת לפרויקט היא זו שגורמת למתכנן לשגות שגיאות מהותיות, לעיתים זהו עומס היתר המקהה את חדות קבלת ההחלטות של המתכנן בתכנון, לעיתים שכר טרחה נמוך גורם למתכנן זה או אחר לחשוב שהוא יכול לחפף בתכנון (מבלי שהוא צופה את התוצאה) ובכך לבצע טעויות תכנוניות.</a:t>
            </a:r>
          </a:p>
          <a:p>
            <a:pPr fontAlgn="base"/>
            <a:endParaRPr lang="he-IL" dirty="0"/>
          </a:p>
          <a:p>
            <a:endParaRPr lang="he-IL" dirty="0"/>
          </a:p>
        </p:txBody>
      </p:sp>
    </p:spTree>
    <p:extLst>
      <p:ext uri="{BB962C8B-B14F-4D97-AF65-F5344CB8AC3E}">
        <p14:creationId xmlns:p14="http://schemas.microsoft.com/office/powerpoint/2010/main" val="36636420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832834"/>
          </a:xfrm>
        </p:spPr>
        <p:txBody>
          <a:bodyPr>
            <a:normAutofit/>
          </a:bodyPr>
          <a:lstStyle/>
          <a:p>
            <a:pPr algn="ctr"/>
            <a:r>
              <a:rPr lang="he-IL" sz="4000" dirty="0"/>
              <a:t>מניעת כשלים בבדיקות בטון</a:t>
            </a:r>
          </a:p>
        </p:txBody>
      </p:sp>
      <p:sp>
        <p:nvSpPr>
          <p:cNvPr id="3" name="מציין מיקום תוכן 2"/>
          <p:cNvSpPr>
            <a:spLocks noGrp="1"/>
          </p:cNvSpPr>
          <p:nvPr>
            <p:ph idx="1"/>
          </p:nvPr>
        </p:nvSpPr>
        <p:spPr>
          <a:xfrm>
            <a:off x="677334" y="1442435"/>
            <a:ext cx="9741674" cy="5215942"/>
          </a:xfrm>
        </p:spPr>
        <p:txBody>
          <a:bodyPr>
            <a:normAutofit fontScale="85000" lnSpcReduction="20000"/>
          </a:bodyPr>
          <a:lstStyle/>
          <a:p>
            <a:r>
              <a:rPr lang="he-IL" sz="2200" b="1" dirty="0"/>
              <a:t>לבנות על זה? כשלים חמורים בבדיקת חוזק הבטון</a:t>
            </a:r>
          </a:p>
          <a:p>
            <a:r>
              <a:rPr lang="he-IL" sz="2200" b="1" dirty="0"/>
              <a:t>תהליכי הבדיקה של הבטון לבנייה לוקים בחסר, והמדינה גם מעניקה הקלות למפעלים שנכשלו במבחן איכות הבטון לפי התקן הבינלאומי. כשלים נוספים במכון התקנים גורמים לכך שתקנים בינלאומיים שנועדו להוריד את יוקר המחיה - אינם מיושמים</a:t>
            </a:r>
          </a:p>
          <a:p>
            <a:r>
              <a:rPr lang="he-IL" sz="2400" b="1" dirty="0"/>
              <a:t>אחד מהדברים החשובים ביותר לכל אזרח הוא הפיקוח על המוצרים בהם אנו משתמשים, על אחת כמה וכמה בתוכם אנו חיים - מבני בטון. אלא שלפי בדיקת המבקר, בתחום שורר כאוס, שחלקו מכוון לטובת בעלי אינטרסים: אין גוף ממלכתי שמפקח באתרי הבנייה על תהליך נטילת הבטון לבדיקה במעבדות כדי לוודא שהבטון טוב ויעמוד בלחצים המופעלים עליו. במילים אחרות אין שום פיקוח שוטף המוודא שהמעבדות הממונות על כך נטלו בדיקות בטון במועד, באופן ובמקום שנקבעו בתקן. כמו כן אין בדיקות המנטרות אם דגימות הבטון שניטלו מטופלות, מוחזקות ומובאות למעבדות בהתאם לתנאים שנקבעו בתקן. </a:t>
            </a:r>
            <a:br>
              <a:rPr lang="he-IL" sz="2400" b="1" dirty="0"/>
            </a:br>
            <a:r>
              <a:rPr lang="he-IL" sz="2400" b="1" dirty="0"/>
              <a:t/>
            </a:r>
            <a:br>
              <a:rPr lang="he-IL" sz="2400" b="1" dirty="0"/>
            </a:br>
            <a:r>
              <a:rPr lang="he-IL" sz="2400" b="1" dirty="0"/>
              <a:t>נספח שעליו המליצה ועדה מקצועית, מגלם הקלה של 10% בקירוב באיכות הבטון יחסית לתקן הבין-לאומי. מעבר לכך, מינוין של הוועדה המקצועית וּועדת ההיתרים במכון התקנים בתחום הבטון לעניין מתן סימון בתו תקן ולמתן אישור למפעל, אינן כוללות מנגנון של </a:t>
            </a:r>
            <a:r>
              <a:rPr lang="he-IL" sz="2400" b="1" dirty="0" err="1"/>
              <a:t>איזונים</a:t>
            </a:r>
            <a:r>
              <a:rPr lang="he-IL" sz="2400" b="1" dirty="0"/>
              <a:t> המחייב נציגות של צרכנים, משתמשים, יצרנים, יבואנים ומשרדי ממשלה. </a:t>
            </a:r>
          </a:p>
        </p:txBody>
      </p:sp>
    </p:spTree>
    <p:extLst>
      <p:ext uri="{BB962C8B-B14F-4D97-AF65-F5344CB8AC3E}">
        <p14:creationId xmlns:p14="http://schemas.microsoft.com/office/powerpoint/2010/main" val="41176827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9414" y="1077643"/>
            <a:ext cx="5203065" cy="5632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26970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927279" y="364566"/>
            <a:ext cx="10251583" cy="6217087"/>
          </a:xfrm>
          <a:prstGeom prst="rect">
            <a:avLst/>
          </a:prstGeom>
        </p:spPr>
        <p:txBody>
          <a:bodyPr wrap="square">
            <a:spAutoFit/>
          </a:bodyPr>
          <a:lstStyle/>
          <a:p>
            <a:pPr algn="r"/>
            <a:r>
              <a:rPr lang="he-IL" b="1" dirty="0">
                <a:solidFill>
                  <a:srgbClr val="000000"/>
                </a:solidFill>
                <a:latin typeface="Arial" panose="020B0604020202020204" pitchFamily="34" charset="0"/>
              </a:rPr>
              <a:t>ליקויים במצב הקיים</a:t>
            </a:r>
            <a:endParaRPr lang="he-IL" sz="2000" b="1" dirty="0">
              <a:latin typeface="Lato"/>
            </a:endParaRPr>
          </a:p>
          <a:p>
            <a:pPr algn="r"/>
            <a:r>
              <a:rPr lang="he-IL" sz="2000" b="1" dirty="0">
                <a:solidFill>
                  <a:srgbClr val="000000"/>
                </a:solidFill>
                <a:latin typeface="Arial" panose="020B0604020202020204" pitchFamily="34" charset="0"/>
              </a:rPr>
              <a:t>במדינת ישראל קיימים תקנים שעניינם חוזקו של הבטון, וביצוע בדיקות בנדון, ויש גם הוראות פנימיות של גופים שונים - הג"א, משרד הבינוי והשיכון, ועוד. עמידתו של הבטון בדרישות נעשית בהתאמה להוראות התקן הישראלי - ולא נתונות לשום שיקול דעת של המתכנן, דבר שהוא פסול לכשעצמו</a:t>
            </a:r>
            <a:r>
              <a:rPr lang="he-IL" sz="2000" b="1" dirty="0" smtClean="0">
                <a:solidFill>
                  <a:srgbClr val="000000"/>
                </a:solidFill>
                <a:latin typeface="Arial" panose="020B0604020202020204" pitchFamily="34" charset="0"/>
              </a:rPr>
              <a:t>.</a:t>
            </a:r>
            <a:endParaRPr lang="he-IL" sz="2000" b="1" dirty="0">
              <a:latin typeface="Lato"/>
            </a:endParaRPr>
          </a:p>
          <a:p>
            <a:pPr algn="r"/>
            <a:r>
              <a:rPr lang="he-IL" sz="2000" b="1" dirty="0">
                <a:solidFill>
                  <a:srgbClr val="000000"/>
                </a:solidFill>
                <a:latin typeface="Arial" panose="020B0604020202020204" pitchFamily="34" charset="0"/>
              </a:rPr>
              <a:t>הנכון הוא, כי מהנדס צריך להציג חישוב לגבי חוזק הבטון לאחר קבלת תוצאות הבדיקה, כי חוזקו של הבטון הוא משתנה רציף אינסופי, והוא תלוי בממוצע האריתמטי שכל כך מקובל כקריטריון לחוזק הבטון - אולם הוא גם תלוי בגורמים אחרים, כגון: גודל המדגם [מספר הבדיקות], סטיית התקן [פיזור התוצאות של הבדיקות</a:t>
            </a:r>
            <a:r>
              <a:rPr lang="he-IL" sz="2000" b="1" dirty="0" smtClean="0">
                <a:solidFill>
                  <a:srgbClr val="000000"/>
                </a:solidFill>
                <a:latin typeface="Arial" panose="020B0604020202020204" pitchFamily="34" charset="0"/>
              </a:rPr>
              <a:t>].</a:t>
            </a:r>
            <a:endParaRPr lang="he-IL" sz="2000" b="1" dirty="0">
              <a:latin typeface="Lato"/>
            </a:endParaRPr>
          </a:p>
          <a:p>
            <a:pPr algn="r"/>
            <a:r>
              <a:rPr lang="he-IL" sz="2000" b="1" dirty="0">
                <a:solidFill>
                  <a:srgbClr val="000000"/>
                </a:solidFill>
                <a:latin typeface="Arial" panose="020B0604020202020204" pitchFamily="34" charset="0"/>
              </a:rPr>
              <a:t>אנו לוקחים מדגם בגודל מסוים, ובודקים את חוזק הבטון של המדגם. רק אם ניקח מדגם בגודל אינסופי, כגודל האוכלוסייה האינסופית, נוכל לומר כי אכן החוזק הממוצע של המדגם הוא כחוזק הממוצע של האוכלוסייה, ובכל מקרה אחר - אין הדבר כך.</a:t>
            </a:r>
            <a:endParaRPr lang="he-IL" sz="2000" b="1" dirty="0">
              <a:latin typeface="Lato"/>
            </a:endParaRPr>
          </a:p>
          <a:p>
            <a:pPr algn="r"/>
            <a:r>
              <a:rPr lang="he-IL" sz="2000" b="1" dirty="0">
                <a:solidFill>
                  <a:srgbClr val="000000"/>
                </a:solidFill>
                <a:latin typeface="Arial" panose="020B0604020202020204" pitchFamily="34" charset="0"/>
              </a:rPr>
              <a:t> </a:t>
            </a:r>
            <a:endParaRPr lang="he-IL" sz="2000" b="1" dirty="0">
              <a:latin typeface="Lato"/>
            </a:endParaRPr>
          </a:p>
          <a:p>
            <a:pPr algn="r"/>
            <a:r>
              <a:rPr lang="he-IL" sz="2000" b="1" dirty="0">
                <a:solidFill>
                  <a:srgbClr val="000000"/>
                </a:solidFill>
                <a:latin typeface="Arial" panose="020B0604020202020204" pitchFamily="34" charset="0"/>
              </a:rPr>
              <a:t>לשאלה מהו החוזק הממוצע של בטון ממנו נוטלים מדגם בן 3 קוביות בטון, שתוצאותיו הן כדלקמן: </a:t>
            </a:r>
            <a:r>
              <a:rPr lang="en-US" sz="2000" b="1" dirty="0">
                <a:solidFill>
                  <a:srgbClr val="000000"/>
                </a:solidFill>
                <a:latin typeface="Arial" panose="020B0604020202020204" pitchFamily="34" charset="0"/>
              </a:rPr>
              <a:t>x1 x2 x3 </a:t>
            </a:r>
            <a:r>
              <a:rPr lang="he-IL" sz="2000" b="1" dirty="0">
                <a:solidFill>
                  <a:srgbClr val="000000"/>
                </a:solidFill>
                <a:latin typeface="Arial" panose="020B0604020202020204" pitchFamily="34" charset="0"/>
              </a:rPr>
              <a:t>והממוצע האריתמטי של בדיקות אלו יהיה </a:t>
            </a:r>
            <a:r>
              <a:rPr lang="en-US" sz="2000" b="1" dirty="0">
                <a:solidFill>
                  <a:srgbClr val="000000"/>
                </a:solidFill>
                <a:latin typeface="Arial" panose="020B0604020202020204" pitchFamily="34" charset="0"/>
              </a:rPr>
              <a:t>Ā.</a:t>
            </a:r>
            <a:endParaRPr lang="en-US" sz="2000" b="1" dirty="0">
              <a:latin typeface="Lato"/>
            </a:endParaRPr>
          </a:p>
          <a:p>
            <a:pPr algn="r"/>
            <a:r>
              <a:rPr lang="en-US" sz="2000" b="1" dirty="0">
                <a:solidFill>
                  <a:srgbClr val="000000"/>
                </a:solidFill>
                <a:latin typeface="Arial" panose="020B0604020202020204" pitchFamily="34" charset="0"/>
              </a:rPr>
              <a:t> </a:t>
            </a:r>
            <a:endParaRPr lang="en-US" sz="2000" b="1" dirty="0">
              <a:latin typeface="Lato"/>
            </a:endParaRPr>
          </a:p>
          <a:p>
            <a:pPr algn="ctr"/>
            <a:r>
              <a:rPr lang="en-US" sz="2000" b="1" dirty="0">
                <a:solidFill>
                  <a:srgbClr val="000000"/>
                </a:solidFill>
                <a:latin typeface="Arial" panose="020B0604020202020204" pitchFamily="34" charset="0"/>
              </a:rPr>
              <a:t>Ā = [x1+x2+x3]:3</a:t>
            </a:r>
            <a:endParaRPr lang="en-US" sz="2000" b="1" dirty="0">
              <a:latin typeface="Lato"/>
            </a:endParaRPr>
          </a:p>
          <a:p>
            <a:pPr algn="r"/>
            <a:r>
              <a:rPr lang="en-US" sz="2000" b="1" dirty="0">
                <a:solidFill>
                  <a:srgbClr val="000000"/>
                </a:solidFill>
                <a:latin typeface="Arial" panose="020B0604020202020204" pitchFamily="34" charset="0"/>
              </a:rPr>
              <a:t> </a:t>
            </a:r>
            <a:endParaRPr lang="en-US" sz="2000" b="1" dirty="0">
              <a:latin typeface="Lato"/>
            </a:endParaRPr>
          </a:p>
          <a:p>
            <a:pPr algn="r"/>
            <a:r>
              <a:rPr lang="he-IL" sz="2000" b="1" dirty="0">
                <a:solidFill>
                  <a:srgbClr val="000000"/>
                </a:solidFill>
                <a:latin typeface="Arial" panose="020B0604020202020204" pitchFamily="34" charset="0"/>
              </a:rPr>
              <a:t>אין תשובה חד משמעית ואין להסיק מהממוצע האריתמטי כאילו הוא החוזק הממוצע של הבטון שממנו נלקח מדגם.</a:t>
            </a:r>
            <a:endParaRPr lang="he-IL" sz="2000" b="1" i="0" dirty="0">
              <a:effectLst/>
              <a:latin typeface="Lato"/>
            </a:endParaRPr>
          </a:p>
        </p:txBody>
      </p:sp>
    </p:spTree>
    <p:extLst>
      <p:ext uri="{BB962C8B-B14F-4D97-AF65-F5344CB8AC3E}">
        <p14:creationId xmlns:p14="http://schemas.microsoft.com/office/powerpoint/2010/main" val="177315642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dirty="0"/>
              <a:t>תקן 1752 איטום + איטום גגות קלים</a:t>
            </a:r>
          </a:p>
        </p:txBody>
      </p:sp>
      <p:sp>
        <p:nvSpPr>
          <p:cNvPr id="4" name="Rectangle 1"/>
          <p:cNvSpPr>
            <a:spLocks noGrp="1" noChangeArrowheads="1"/>
          </p:cNvSpPr>
          <p:nvPr>
            <p:ph idx="1"/>
          </p:nvPr>
        </p:nvSpPr>
        <p:spPr bwMode="auto">
          <a:xfrm>
            <a:off x="984381" y="2393750"/>
            <a:ext cx="902250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חומרי איטום המבוססים על ביטומן מושבח בפולימרים משמשים מזה 30 שנה ויותר כחומרי בסיס למערכות איטום רבות.</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הביטומן, כידוע, הינו חומר איטום מעולה המשמש מזה אלפי שנים למטרה זו, לאורך ההיסטוריה.</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אלא שכאשר עשו בו שימוש נרחב בבניה המודרנית, התגלו גם חסרונותיו כמו רגישות לבליה עקב חשיפה לקרינת השמש ולחום, נטייה להתקשחות והיסדקות בטמפרטורות</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 </a:t>
            </a:r>
            <a:r>
              <a:rPr kumimoji="0" lang="he-IL" altLang="he-IL" sz="2000" b="1" i="0" u="none" strike="noStrike" cap="none" normalizeH="0" baseline="0" dirty="0" smtClean="0">
                <a:ln>
                  <a:noFill/>
                </a:ln>
                <a:solidFill>
                  <a:srgbClr val="333333"/>
                </a:solidFill>
                <a:effectLst/>
                <a:cs typeface="Arial" panose="020B0604020202020204" pitchFamily="34" charset="0"/>
              </a:rPr>
              <a:t>נמוכות, איבוד תכונות עקב חימום לא מבוקר בזמן היישום וכן קושי וסיכון עקב הצורך בישום החומר בטמפרטורות של מעל </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C</a:t>
            </a:r>
            <a:r>
              <a:rPr kumimoji="0" lang="he-IL" altLang="he-IL" sz="2000" b="1" i="0" u="none" strike="noStrike" cap="none" normalizeH="0" baseline="0" dirty="0" smtClean="0">
                <a:ln>
                  <a:noFill/>
                </a:ln>
                <a:solidFill>
                  <a:srgbClr val="333333"/>
                </a:solidFill>
                <a:effectLst/>
                <a:cs typeface="Arial" panose="020B0604020202020204" pitchFamily="34" charset="0"/>
              </a:rPr>
              <a:t> </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º</a:t>
            </a:r>
            <a:r>
              <a:rPr kumimoji="0" lang="he-IL" altLang="he-IL" sz="2000" b="1" i="0" u="none" strike="noStrike" cap="none" normalizeH="0" baseline="0" dirty="0" smtClean="0">
                <a:ln>
                  <a:noFill/>
                </a:ln>
                <a:solidFill>
                  <a:srgbClr val="333333"/>
                </a:solidFill>
                <a:effectLst/>
                <a:cs typeface="Arial" panose="020B0604020202020204" pitchFamily="34" charset="0"/>
              </a:rPr>
              <a:t> 150.</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מאז שנות השישים החלו לשלב חומרים פולימרים שונים עם הביטומן לצורך קבלת תכונות משופרות.</a:t>
            </a:r>
          </a:p>
          <a:p>
            <a:pPr marL="0" marR="0" lvl="0" indent="0" algn="r" defTabSz="914400" eaLnBrk="0" fontAlgn="base" latinLnBrk="0" hangingPunct="0">
              <a:lnSpc>
                <a:spcPct val="100000"/>
              </a:lnSpc>
              <a:spcBef>
                <a:spcPct val="0"/>
              </a:spcBef>
              <a:spcAft>
                <a:spcPct val="0"/>
              </a:spcAft>
              <a:buClrTx/>
              <a:buSzTx/>
              <a:buFontTx/>
              <a:buNone/>
              <a:tabLst/>
            </a:pPr>
            <a:endParaRPr kumimoji="0" lang="he-IL" altLang="he-IL"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27849452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31217"/>
            <a:ext cx="1089552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cs typeface="Arial" panose="020B0604020202020204" pitchFamily="34" charset="0"/>
              </a:rPr>
              <a:t>הפולימרים הנפוצים בשילוב עם ביטומן חם הינם:</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APP</a:t>
            </a:r>
            <a:r>
              <a:rPr kumimoji="0" lang="he-IL" altLang="he-IL" sz="1600" b="1" i="0" u="none" strike="noStrike" cap="none" normalizeH="0" baseline="0" dirty="0" smtClean="0">
                <a:ln>
                  <a:noFill/>
                </a:ln>
                <a:solidFill>
                  <a:srgbClr val="333333"/>
                </a:solidFill>
                <a:effectLst/>
                <a:cs typeface="Arial" panose="020B0604020202020204" pitchFamily="34" charset="0"/>
              </a:rPr>
              <a:t>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ATACTED POLYPROPYLENE</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IPP</a:t>
            </a:r>
            <a:r>
              <a:rPr kumimoji="0" lang="he-IL" altLang="he-IL" sz="1600" b="1" i="0" u="none" strike="noStrike" cap="none" normalizeH="0" baseline="0" dirty="0" smtClean="0">
                <a:ln>
                  <a:noFill/>
                </a:ln>
                <a:solidFill>
                  <a:srgbClr val="333333"/>
                </a:solidFill>
                <a:effectLst/>
                <a:cs typeface="Arial" panose="020B0604020202020204" pitchFamily="34" charset="0"/>
              </a:rPr>
              <a:t>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ISO POLYPROPYLENE</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SBS</a:t>
            </a:r>
            <a:r>
              <a:rPr kumimoji="0" lang="he-IL" altLang="he-IL" sz="1600" b="1" i="0" u="none" strike="noStrike" cap="none" normalizeH="0" baseline="0" dirty="0" smtClean="0">
                <a:ln>
                  <a:noFill/>
                </a:ln>
                <a:solidFill>
                  <a:srgbClr val="333333"/>
                </a:solidFill>
                <a:effectLst/>
                <a:cs typeface="Arial" panose="020B0604020202020204" pitchFamily="34" charset="0"/>
              </a:rPr>
              <a:t>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STYREN-BUTADIEN-STYREN</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PU</a:t>
            </a:r>
            <a:r>
              <a:rPr kumimoji="0" lang="he-IL" altLang="he-IL" sz="1600" b="1" i="0" u="none" strike="noStrike" cap="none" normalizeH="0" baseline="0" dirty="0" smtClean="0">
                <a:ln>
                  <a:noFill/>
                </a:ln>
                <a:solidFill>
                  <a:srgbClr val="333333"/>
                </a:solidFill>
                <a:effectLst/>
                <a:cs typeface="Arial" panose="020B0604020202020204" pitchFamily="34" charset="0"/>
              </a:rPr>
              <a:t>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POLYURETHANE</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SBR</a:t>
            </a:r>
            <a:r>
              <a:rPr kumimoji="0" lang="he-IL" altLang="he-IL" sz="1600" b="1" i="0" u="none" strike="noStrike" cap="none" normalizeH="0" baseline="0" dirty="0" smtClean="0">
                <a:ln>
                  <a:noFill/>
                </a:ln>
                <a:solidFill>
                  <a:srgbClr val="333333"/>
                </a:solidFill>
                <a:effectLst/>
                <a:cs typeface="Arial" panose="020B0604020202020204" pitchFamily="34" charset="0"/>
              </a:rPr>
              <a:t>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STYREN BUTADIEN RUBBER</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PE</a:t>
            </a:r>
            <a:r>
              <a:rPr kumimoji="0" lang="he-IL" altLang="he-IL" sz="1600" b="1" i="0" u="none" strike="noStrike" cap="none" normalizeH="0" baseline="0" dirty="0" smtClean="0">
                <a:ln>
                  <a:noFill/>
                </a:ln>
                <a:solidFill>
                  <a:srgbClr val="333333"/>
                </a:solidFill>
                <a:effectLst/>
                <a:cs typeface="Arial" panose="020B0604020202020204" pitchFamily="34" charset="0"/>
              </a:rPr>
              <a:t>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 POLYETHYLENE</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CR</a:t>
            </a:r>
            <a:r>
              <a:rPr kumimoji="0" lang="he-IL" altLang="he-IL" sz="1600" b="1" i="0" u="none" strike="noStrike" cap="none" normalizeH="0" baseline="0" dirty="0" smtClean="0">
                <a:ln>
                  <a:noFill/>
                </a:ln>
                <a:solidFill>
                  <a:srgbClr val="333333"/>
                </a:solidFill>
                <a:effectLst/>
                <a:cs typeface="Arial" panose="020B0604020202020204" pitchFamily="34" charset="0"/>
              </a:rPr>
              <a:t>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NEOPRENE</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cs typeface="Arial" panose="020B0604020202020204" pitchFamily="34" charset="0"/>
              </a:rPr>
              <a:t>ה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APP</a:t>
            </a:r>
            <a:r>
              <a:rPr kumimoji="0" lang="he-IL" altLang="he-IL" sz="1600" b="1" i="0" u="none" strike="noStrike" cap="none" normalizeH="0" baseline="0" dirty="0" smtClean="0">
                <a:ln>
                  <a:noFill/>
                </a:ln>
                <a:solidFill>
                  <a:srgbClr val="333333"/>
                </a:solidFill>
                <a:effectLst/>
                <a:cs typeface="Arial" panose="020B0604020202020204" pitchFamily="34" charset="0"/>
              </a:rPr>
              <a:t> </a:t>
            </a:r>
            <a:r>
              <a:rPr kumimoji="0" lang="he-IL" altLang="he-IL" sz="1600" b="1" i="0" u="none" strike="noStrike" cap="none" normalizeH="0" baseline="0" dirty="0" err="1" smtClean="0">
                <a:ln>
                  <a:noFill/>
                </a:ln>
                <a:solidFill>
                  <a:srgbClr val="333333"/>
                </a:solidFill>
                <a:effectLst/>
                <a:cs typeface="Arial" panose="020B0604020202020204" pitchFamily="34" charset="0"/>
              </a:rPr>
              <a:t>וה</a:t>
            </a:r>
            <a:r>
              <a:rPr kumimoji="0" lang="he-IL" altLang="he-IL" sz="1600" b="1" i="0" u="none" strike="noStrike" cap="none" normalizeH="0" baseline="0" dirty="0" smtClean="0">
                <a:ln>
                  <a:noFill/>
                </a:ln>
                <a:solidFill>
                  <a:srgbClr val="333333"/>
                </a:solidFill>
                <a:effectLst/>
                <a:cs typeface="Arial" panose="020B0604020202020204" pitchFamily="34" charset="0"/>
              </a:rPr>
              <a:t>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IPP</a:t>
            </a:r>
            <a:r>
              <a:rPr kumimoji="0" lang="he-IL" altLang="he-IL" sz="1600" b="1" i="0" u="none" strike="noStrike" cap="none" normalizeH="0" baseline="0" dirty="0" smtClean="0">
                <a:ln>
                  <a:noFill/>
                </a:ln>
                <a:solidFill>
                  <a:srgbClr val="333333"/>
                </a:solidFill>
                <a:effectLst/>
                <a:cs typeface="Arial" panose="020B0604020202020204" pitchFamily="34" charset="0"/>
              </a:rPr>
              <a:t> משמשים בעיקר ליצור יריעות </a:t>
            </a:r>
            <a:r>
              <a:rPr kumimoji="0" lang="he-IL" altLang="he-IL" sz="1600" b="1" i="0" u="none" strike="noStrike" cap="none" normalizeH="0" baseline="0" dirty="0" err="1" smtClean="0">
                <a:ln>
                  <a:noFill/>
                </a:ln>
                <a:solidFill>
                  <a:srgbClr val="333333"/>
                </a:solidFill>
                <a:effectLst/>
                <a:cs typeface="Arial" panose="020B0604020202020204" pitchFamily="34" charset="0"/>
              </a:rPr>
              <a:t>ביטומניות</a:t>
            </a:r>
            <a:r>
              <a:rPr kumimoji="0" lang="he-IL" altLang="he-IL" sz="1600" b="1" i="0" u="none" strike="noStrike" cap="none" normalizeH="0" baseline="0" dirty="0" smtClean="0">
                <a:ln>
                  <a:noFill/>
                </a:ln>
                <a:solidFill>
                  <a:srgbClr val="333333"/>
                </a:solidFill>
                <a:effectLst/>
                <a:cs typeface="Arial" panose="020B0604020202020204" pitchFamily="34" charset="0"/>
              </a:rPr>
              <a:t>. פולימרים אלה מקנים לביטומן תכונות פלסטיות משופרות, גמישות בקור (עד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C</a:t>
            </a:r>
            <a:r>
              <a:rPr kumimoji="0" lang="he-IL" altLang="he-IL" sz="1600" b="1" i="0" u="none" strike="noStrike" cap="none" normalizeH="0" baseline="0" dirty="0" smtClean="0">
                <a:ln>
                  <a:noFill/>
                </a:ln>
                <a:solidFill>
                  <a:srgbClr val="333333"/>
                </a:solidFill>
                <a:effectLst/>
                <a:cs typeface="Arial" panose="020B0604020202020204" pitchFamily="34" charset="0"/>
              </a:rPr>
              <a:t>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º</a:t>
            </a:r>
            <a:r>
              <a:rPr kumimoji="0" lang="he-IL" altLang="he-IL" sz="1600" b="1" i="0" u="none" strike="noStrike" cap="none" normalizeH="0" baseline="0" dirty="0" smtClean="0">
                <a:ln>
                  <a:noFill/>
                </a:ln>
                <a:solidFill>
                  <a:srgbClr val="333333"/>
                </a:solidFill>
                <a:effectLst/>
                <a:cs typeface="Arial" panose="020B0604020202020204" pitchFamily="34" charset="0"/>
              </a:rPr>
              <a:t>15-), עמידות בחום ובקרינת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V.</a:t>
            </a:r>
            <a:r>
              <a:rPr kumimoji="0" lang="he-IL" altLang="he-IL" sz="1600" b="1" i="0" u="none" strike="noStrike" cap="none" normalizeH="0" baseline="0" dirty="0" smtClean="0">
                <a:ln>
                  <a:noFill/>
                </a:ln>
                <a:solidFill>
                  <a:srgbClr val="333333"/>
                </a:solidFill>
                <a:effectLst/>
                <a:cs typeface="Arial" panose="020B0604020202020204" pitchFamily="34" charset="0"/>
              </a:rPr>
              <a:t>.</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U</a:t>
            </a:r>
            <a:r>
              <a:rPr kumimoji="0" lang="he-IL" altLang="he-IL" sz="1600" b="1" i="0" u="none" strike="noStrike" cap="none" normalizeH="0" baseline="0" dirty="0" smtClean="0">
                <a:ln>
                  <a:noFill/>
                </a:ln>
                <a:solidFill>
                  <a:srgbClr val="333333"/>
                </a:solidFill>
                <a:effectLst/>
                <a:cs typeface="Arial" panose="020B0604020202020204" pitchFamily="34" charset="0"/>
              </a:rPr>
              <a:t>. לעיתים משלבים עימם את ה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PE</a:t>
            </a:r>
            <a:r>
              <a:rPr kumimoji="0" lang="he-IL" altLang="he-IL" sz="1600" b="1" i="0" u="none" strike="noStrike" cap="none" normalizeH="0" baseline="0" dirty="0" smtClean="0">
                <a:ln>
                  <a:noFill/>
                </a:ln>
                <a:solidFill>
                  <a:srgbClr val="333333"/>
                </a:solidFill>
                <a:effectLst/>
                <a:cs typeface="Arial" panose="020B0604020202020204" pitchFamily="34" charset="0"/>
              </a:rPr>
              <a:t> (פוליאתילן).</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cs typeface="Arial" panose="020B0604020202020204" pitchFamily="34" charset="0"/>
              </a:rPr>
              <a:t>ה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SBS</a:t>
            </a:r>
            <a:r>
              <a:rPr kumimoji="0" lang="he-IL" altLang="he-IL" sz="1600" b="1" i="0" u="none" strike="noStrike" cap="none" normalizeH="0" baseline="0" dirty="0" smtClean="0">
                <a:ln>
                  <a:noFill/>
                </a:ln>
                <a:solidFill>
                  <a:srgbClr val="333333"/>
                </a:solidFill>
                <a:effectLst/>
                <a:cs typeface="Arial" panose="020B0604020202020204" pitchFamily="34" charset="0"/>
              </a:rPr>
              <a:t> משמש בעיקר ליריעות </a:t>
            </a:r>
            <a:r>
              <a:rPr kumimoji="0" lang="he-IL" altLang="he-IL" sz="1600" b="1" i="0" u="none" strike="noStrike" cap="none" normalizeH="0" baseline="0" dirty="0" err="1" smtClean="0">
                <a:ln>
                  <a:noFill/>
                </a:ln>
                <a:solidFill>
                  <a:srgbClr val="333333"/>
                </a:solidFill>
                <a:effectLst/>
                <a:cs typeface="Arial" panose="020B0604020202020204" pitchFamily="34" charset="0"/>
              </a:rPr>
              <a:t>ביטומניות</a:t>
            </a:r>
            <a:r>
              <a:rPr kumimoji="0" lang="he-IL" altLang="he-IL" sz="1600" b="1" i="0" u="none" strike="noStrike" cap="none" normalizeH="0" baseline="0" dirty="0" smtClean="0">
                <a:ln>
                  <a:noFill/>
                </a:ln>
                <a:solidFill>
                  <a:srgbClr val="333333"/>
                </a:solidFill>
                <a:effectLst/>
                <a:cs typeface="Arial" panose="020B0604020202020204" pitchFamily="34" charset="0"/>
              </a:rPr>
              <a:t> ולמסטיקים </a:t>
            </a:r>
            <a:r>
              <a:rPr kumimoji="0" lang="he-IL" altLang="he-IL" sz="1600" b="1" i="0" u="none" strike="noStrike" cap="none" normalizeH="0" baseline="0" dirty="0" err="1" smtClean="0">
                <a:ln>
                  <a:noFill/>
                </a:ln>
                <a:solidFill>
                  <a:srgbClr val="333333"/>
                </a:solidFill>
                <a:effectLst/>
                <a:cs typeface="Arial" panose="020B0604020202020204" pitchFamily="34" charset="0"/>
              </a:rPr>
              <a:t>ביטומניים</a:t>
            </a:r>
            <a:r>
              <a:rPr kumimoji="0" lang="he-IL" altLang="he-IL" sz="1600" b="1" i="0" u="none" strike="noStrike" cap="none" normalizeH="0" baseline="0" dirty="0" smtClean="0">
                <a:ln>
                  <a:noFill/>
                </a:ln>
                <a:solidFill>
                  <a:srgbClr val="333333"/>
                </a:solidFill>
                <a:effectLst/>
                <a:cs typeface="Arial" panose="020B0604020202020204" pitchFamily="34" charset="0"/>
              </a:rPr>
              <a:t> והוא מקנה לביטומן תכונות אלסטיות משופרות, גמישות מעולה בקור (עד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C</a:t>
            </a:r>
            <a:r>
              <a:rPr kumimoji="0" lang="he-IL" altLang="he-IL" sz="1600" b="1" i="0" u="none" strike="noStrike" cap="none" normalizeH="0" baseline="0" dirty="0" smtClean="0">
                <a:ln>
                  <a:noFill/>
                </a:ln>
                <a:solidFill>
                  <a:srgbClr val="333333"/>
                </a:solidFill>
                <a:effectLst/>
                <a:cs typeface="Arial" panose="020B0604020202020204" pitchFamily="34" charset="0"/>
              </a:rPr>
              <a:t>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º</a:t>
            </a:r>
            <a:r>
              <a:rPr kumimoji="0" lang="he-IL" altLang="he-IL" sz="1600" b="1" i="0" u="none" strike="noStrike" cap="none" normalizeH="0" baseline="0" dirty="0" smtClean="0">
                <a:ln>
                  <a:noFill/>
                </a:ln>
                <a:solidFill>
                  <a:srgbClr val="333333"/>
                </a:solidFill>
                <a:effectLst/>
                <a:cs typeface="Arial" panose="020B0604020202020204" pitchFamily="34" charset="0"/>
              </a:rPr>
              <a:t>30 –), דביקות, עמידות משופרת </a:t>
            </a:r>
            <a:r>
              <a:rPr kumimoji="0" lang="he-IL" altLang="he-IL" sz="1600" b="1" i="0" u="none" strike="noStrike" cap="none" normalizeH="0" baseline="0" dirty="0" err="1" smtClean="0">
                <a:ln>
                  <a:noFill/>
                </a:ln>
                <a:solidFill>
                  <a:srgbClr val="333333"/>
                </a:solidFill>
                <a:effectLst/>
                <a:cs typeface="Arial" panose="020B0604020202020204" pitchFamily="34" charset="0"/>
              </a:rPr>
              <a:t>בקרינת</a:t>
            </a:r>
            <a:r>
              <a:rPr kumimoji="0" lang="he-IL" altLang="he-IL" sz="1600" b="1" i="0" u="none" strike="noStrike" cap="none" normalizeH="0" baseline="0" dirty="0" err="1" smtClean="0">
                <a:ln>
                  <a:noFill/>
                </a:ln>
                <a:solidFill>
                  <a:srgbClr val="333333"/>
                </a:solidFill>
                <a:effectLst/>
                <a:latin typeface="Calibri" panose="020F0502020204030204" pitchFamily="34" charset="0"/>
                <a:cs typeface="Calibri" panose="020F0502020204030204" pitchFamily="34" charset="0"/>
              </a:rPr>
              <a:t>UV</a:t>
            </a:r>
            <a:r>
              <a:rPr kumimoji="0" lang="he-IL" altLang="he-IL" sz="1600" b="1" i="0" u="none" strike="noStrike" cap="none" normalizeH="0" baseline="0" dirty="0" smtClean="0">
                <a:ln>
                  <a:noFill/>
                </a:ln>
                <a:solidFill>
                  <a:srgbClr val="333333"/>
                </a:solidFill>
                <a:effectLst/>
                <a:cs typeface="Arial" panose="020B0604020202020204" pitchFamily="34" charset="0"/>
              </a:rPr>
              <a:t> ובחום.</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cs typeface="Arial" panose="020B0604020202020204" pitchFamily="34" charset="0"/>
              </a:rPr>
              <a:t>ה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PIB</a:t>
            </a:r>
            <a:r>
              <a:rPr kumimoji="0" lang="he-IL" altLang="he-IL" sz="1600" b="1" i="0" u="none" strike="noStrike" cap="none" normalizeH="0" baseline="0" dirty="0" smtClean="0">
                <a:ln>
                  <a:noFill/>
                </a:ln>
                <a:solidFill>
                  <a:srgbClr val="333333"/>
                </a:solidFill>
                <a:effectLst/>
                <a:cs typeface="Arial" panose="020B0604020202020204" pitchFamily="34" charset="0"/>
              </a:rPr>
              <a:t> מקנה לביטומן בעיקר תכונות של דביקות ונעשה בו שימוש בייצור יריעות להדבקה עצמית.</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cs typeface="Arial" panose="020B0604020202020204" pitchFamily="34" charset="0"/>
              </a:rPr>
              <a:t>כאשר מגיעים ליישום קר של </a:t>
            </a:r>
            <a:r>
              <a:rPr kumimoji="0" lang="he-IL" altLang="he-IL" sz="1600" b="1" i="0" u="none" strike="noStrike" cap="none" normalizeH="0" baseline="0" dirty="0" err="1" smtClean="0">
                <a:ln>
                  <a:noFill/>
                </a:ln>
                <a:solidFill>
                  <a:srgbClr val="333333"/>
                </a:solidFill>
                <a:effectLst/>
                <a:cs typeface="Arial" panose="020B0604020202020204" pitchFamily="34" charset="0"/>
              </a:rPr>
              <a:t>ביטומנים</a:t>
            </a:r>
            <a:r>
              <a:rPr kumimoji="0" lang="he-IL" altLang="he-IL" sz="1600" b="1" i="0" u="none" strike="noStrike" cap="none" normalizeH="0" baseline="0" dirty="0" smtClean="0">
                <a:ln>
                  <a:noFill/>
                </a:ln>
                <a:solidFill>
                  <a:srgbClr val="333333"/>
                </a:solidFill>
                <a:effectLst/>
                <a:cs typeface="Arial" panose="020B0604020202020204" pitchFamily="34" charset="0"/>
              </a:rPr>
              <a:t>, הרי שבעבר השתמשו בעיקר בתמיסות </a:t>
            </a:r>
            <a:r>
              <a:rPr kumimoji="0" lang="he-IL" altLang="he-IL" sz="1600" b="1" i="0" u="none" strike="noStrike" cap="none" normalizeH="0" baseline="0" dirty="0" err="1" smtClean="0">
                <a:ln>
                  <a:noFill/>
                </a:ln>
                <a:solidFill>
                  <a:srgbClr val="333333"/>
                </a:solidFill>
                <a:effectLst/>
                <a:cs typeface="Arial" panose="020B0604020202020204" pitchFamily="34" charset="0"/>
              </a:rPr>
              <a:t>ביטומניות</a:t>
            </a:r>
            <a:r>
              <a:rPr kumimoji="0" lang="he-IL" altLang="he-IL" sz="1600" b="1" i="0" u="none" strike="noStrike" cap="none" normalizeH="0" baseline="0" dirty="0" smtClean="0">
                <a:ln>
                  <a:noFill/>
                </a:ln>
                <a:solidFill>
                  <a:srgbClr val="333333"/>
                </a:solidFill>
                <a:effectLst/>
                <a:cs typeface="Arial" panose="020B0604020202020204" pitchFamily="34" charset="0"/>
              </a:rPr>
              <a:t> (עם ממיסים אורגניים) וכיום משתמשים בעיקר באמולסיות </a:t>
            </a:r>
            <a:r>
              <a:rPr kumimoji="0" lang="he-IL" altLang="he-IL" sz="1600" b="1" i="0" u="none" strike="noStrike" cap="none" normalizeH="0" baseline="0" dirty="0" err="1" smtClean="0">
                <a:ln>
                  <a:noFill/>
                </a:ln>
                <a:solidFill>
                  <a:srgbClr val="333333"/>
                </a:solidFill>
                <a:effectLst/>
                <a:cs typeface="Arial" panose="020B0604020202020204" pitchFamily="34" charset="0"/>
              </a:rPr>
              <a:t>ביטומניות</a:t>
            </a:r>
            <a:r>
              <a:rPr kumimoji="0" lang="he-IL" altLang="he-IL" sz="1600" b="1" i="0" u="none" strike="noStrike" cap="none" normalizeH="0" baseline="0" dirty="0" smtClean="0">
                <a:ln>
                  <a:noFill/>
                </a:ln>
                <a:solidFill>
                  <a:srgbClr val="333333"/>
                </a:solidFill>
                <a:effectLst/>
                <a:cs typeface="Arial" panose="020B0604020202020204" pitchFamily="34" charset="0"/>
              </a:rPr>
              <a:t> על בסיס מימי.</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cs typeface="Arial" panose="020B0604020202020204" pitchFamily="34" charset="0"/>
              </a:rPr>
              <a:t>בתמיסות </a:t>
            </a:r>
            <a:r>
              <a:rPr kumimoji="0" lang="he-IL" altLang="he-IL" sz="1600" b="1" i="0" u="none" strike="noStrike" cap="none" normalizeH="0" baseline="0" dirty="0" err="1" smtClean="0">
                <a:ln>
                  <a:noFill/>
                </a:ln>
                <a:solidFill>
                  <a:srgbClr val="333333"/>
                </a:solidFill>
                <a:effectLst/>
                <a:cs typeface="Arial" panose="020B0604020202020204" pitchFamily="34" charset="0"/>
              </a:rPr>
              <a:t>ביטומניות</a:t>
            </a:r>
            <a:r>
              <a:rPr kumimoji="0" lang="he-IL" altLang="he-IL" sz="1600" b="1" i="0" u="none" strike="noStrike" cap="none" normalizeH="0" baseline="0" dirty="0" smtClean="0">
                <a:ln>
                  <a:noFill/>
                </a:ln>
                <a:solidFill>
                  <a:srgbClr val="333333"/>
                </a:solidFill>
                <a:effectLst/>
                <a:cs typeface="Arial" panose="020B0604020202020204" pitchFamily="34" charset="0"/>
              </a:rPr>
              <a:t> נהוג לשפר את הביטומן בעיקר בפולימר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SBS</a:t>
            </a:r>
            <a:r>
              <a:rPr kumimoji="0" lang="he-IL" altLang="he-IL" sz="1600" b="1" i="0" u="none" strike="noStrike" cap="none" normalizeH="0" baseline="0" dirty="0" smtClean="0">
                <a:ln>
                  <a:noFill/>
                </a:ln>
                <a:solidFill>
                  <a:srgbClr val="333333"/>
                </a:solidFill>
                <a:effectLst/>
                <a:cs typeface="Arial" panose="020B0604020202020204" pitchFamily="34" charset="0"/>
              </a:rPr>
              <a:t>, כאשר ניתן לשלב לעיתים גם פולימרים אחרים כמו </a:t>
            </a:r>
            <a:r>
              <a:rPr kumimoji="0" lang="he-IL" altLang="he-IL" sz="1600" b="1" i="0" u="none" strike="noStrike" cap="none" normalizeH="0" baseline="0" dirty="0" err="1" smtClean="0">
                <a:ln>
                  <a:noFill/>
                </a:ln>
                <a:solidFill>
                  <a:srgbClr val="333333"/>
                </a:solidFill>
                <a:effectLst/>
                <a:cs typeface="Arial" panose="020B0604020202020204" pitchFamily="34" charset="0"/>
              </a:rPr>
              <a:t>פוליאוריטן</a:t>
            </a:r>
            <a:r>
              <a:rPr kumimoji="0" lang="he-IL" altLang="he-IL" sz="1600" b="1" i="0" u="none" strike="noStrike" cap="none" normalizeH="0" baseline="0" dirty="0" smtClean="0">
                <a:ln>
                  <a:noFill/>
                </a:ln>
                <a:solidFill>
                  <a:srgbClr val="333333"/>
                </a:solidFill>
                <a:effectLst/>
                <a:cs typeface="Arial" panose="020B0604020202020204" pitchFamily="34" charset="0"/>
              </a:rPr>
              <a:t> ועוד.</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cs typeface="Arial" panose="020B0604020202020204" pitchFamily="34" charset="0"/>
              </a:rPr>
              <a:t>באמולסיות </a:t>
            </a:r>
            <a:r>
              <a:rPr kumimoji="0" lang="he-IL" altLang="he-IL" sz="1600" b="1" i="0" u="none" strike="noStrike" cap="none" normalizeH="0" baseline="0" dirty="0" err="1" smtClean="0">
                <a:ln>
                  <a:noFill/>
                </a:ln>
                <a:solidFill>
                  <a:srgbClr val="333333"/>
                </a:solidFill>
                <a:effectLst/>
                <a:cs typeface="Arial" panose="020B0604020202020204" pitchFamily="34" charset="0"/>
              </a:rPr>
              <a:t>ביטומניות</a:t>
            </a:r>
            <a:r>
              <a:rPr kumimoji="0" lang="he-IL" altLang="he-IL" sz="1600" b="1" i="0" u="none" strike="noStrike" cap="none" normalizeH="0" baseline="0" dirty="0" smtClean="0">
                <a:ln>
                  <a:noFill/>
                </a:ln>
                <a:solidFill>
                  <a:srgbClr val="333333"/>
                </a:solidFill>
                <a:effectLst/>
                <a:cs typeface="Arial" panose="020B0604020202020204" pitchFamily="34" charset="0"/>
              </a:rPr>
              <a:t> (תרחיף חלקיקי ביטומן במים) נהוג לשפר את הביטומן בעיקר בלטקס </a:t>
            </a:r>
            <a:r>
              <a:rPr kumimoji="0" lang="he-IL" altLang="he-IL" sz="1600" b="1" i="0" u="none" strike="noStrike" cap="none" normalizeH="0" baseline="0" dirty="0" err="1" smtClean="0">
                <a:ln>
                  <a:noFill/>
                </a:ln>
                <a:solidFill>
                  <a:srgbClr val="333333"/>
                </a:solidFill>
                <a:effectLst/>
                <a:cs typeface="Arial" panose="020B0604020202020204" pitchFamily="34" charset="0"/>
              </a:rPr>
              <a:t>ניאופרני</a:t>
            </a:r>
            <a:r>
              <a:rPr kumimoji="0" lang="he-IL" altLang="he-IL" sz="1600" b="1" i="0" u="none" strike="noStrike" cap="none" normalizeH="0" baseline="0" dirty="0" smtClean="0">
                <a:ln>
                  <a:noFill/>
                </a:ln>
                <a:solidFill>
                  <a:srgbClr val="333333"/>
                </a:solidFill>
                <a:effectLst/>
                <a:cs typeface="Arial" panose="020B0604020202020204" pitchFamily="34" charset="0"/>
              </a:rPr>
              <a:t> </a:t>
            </a:r>
            <a:r>
              <a:rPr kumimoji="0" lang="he-IL" altLang="he-IL" sz="1600" b="1" i="0" u="none" strike="noStrike" cap="none" normalizeH="0" baseline="0" dirty="0" err="1" smtClean="0">
                <a:ln>
                  <a:noFill/>
                </a:ln>
                <a:solidFill>
                  <a:srgbClr val="333333"/>
                </a:solidFill>
                <a:effectLst/>
                <a:cs typeface="Arial" panose="020B0604020202020204" pitchFamily="34" charset="0"/>
              </a:rPr>
              <a:t>וב</a:t>
            </a:r>
            <a:r>
              <a:rPr kumimoji="0" lang="he-IL" altLang="he-IL" sz="1600" b="1" i="0" u="none" strike="noStrike" cap="none" normalizeH="0" baseline="0" dirty="0" smtClean="0">
                <a:ln>
                  <a:noFill/>
                </a:ln>
                <a:solidFill>
                  <a:srgbClr val="333333"/>
                </a:solidFill>
                <a:effectLst/>
                <a:cs typeface="Arial" panose="020B0604020202020204" pitchFamily="34" charset="0"/>
              </a:rPr>
              <a:t> – </a:t>
            </a:r>
            <a:r>
              <a:rPr kumimoji="0" lang="he-IL" altLang="he-IL" sz="16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SBR</a:t>
            </a:r>
            <a:r>
              <a:rPr kumimoji="0" lang="he-IL" altLang="he-IL" sz="1600" b="1" i="0" u="none" strike="noStrike" cap="none" normalizeH="0" baseline="0" dirty="0" smtClean="0">
                <a:ln>
                  <a:noFill/>
                </a:ln>
                <a:solidFill>
                  <a:srgbClr val="333333"/>
                </a:solidFill>
                <a:effectLst/>
                <a:cs typeface="Arial" panose="020B0604020202020204" pitchFamily="34" charset="0"/>
              </a:rPr>
              <a:t>, כאשר ניתן לשלב גם פולימרים אחרים.</a:t>
            </a:r>
            <a:endParaRPr kumimoji="0" lang="he-IL" altLang="he-IL" sz="16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1600" b="1" i="0" u="none" strike="noStrike" cap="none" normalizeH="0" baseline="0" dirty="0" smtClean="0">
                <a:ln>
                  <a:noFill/>
                </a:ln>
                <a:solidFill>
                  <a:srgbClr val="333333"/>
                </a:solidFill>
                <a:effectLst/>
                <a:cs typeface="Arial" panose="020B0604020202020204" pitchFamily="34" charset="0"/>
              </a:rPr>
              <a:t>כאשר באים לדון </a:t>
            </a:r>
            <a:r>
              <a:rPr kumimoji="0" lang="he-IL" altLang="he-IL" sz="1600" b="1" i="0" u="none" strike="noStrike" cap="none" normalizeH="0" baseline="0" dirty="0" err="1" smtClean="0">
                <a:ln>
                  <a:noFill/>
                </a:ln>
                <a:solidFill>
                  <a:srgbClr val="333333"/>
                </a:solidFill>
                <a:effectLst/>
                <a:cs typeface="Arial" panose="020B0604020202020204" pitchFamily="34" charset="0"/>
              </a:rPr>
              <a:t>בנסיון</a:t>
            </a:r>
            <a:r>
              <a:rPr kumimoji="0" lang="he-IL" altLang="he-IL" sz="1600" b="1" i="0" u="none" strike="noStrike" cap="none" normalizeH="0" baseline="0" dirty="0" smtClean="0">
                <a:ln>
                  <a:noFill/>
                </a:ln>
                <a:solidFill>
                  <a:srgbClr val="333333"/>
                </a:solidFill>
                <a:effectLst/>
                <a:cs typeface="Arial" panose="020B0604020202020204" pitchFamily="34" charset="0"/>
              </a:rPr>
              <a:t> המצטבר עם הביטומן המושבח בפולימרים לסוגיו השונים, יש להתייחס לנושא עפ"י סוגי המוצרים המיוצרים מביטומן זה, כדלקמן:</a:t>
            </a:r>
            <a:endParaRPr kumimoji="0" lang="he-IL" altLang="he-IL" sz="1600"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5101913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77284" y="243164"/>
            <a:ext cx="883490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1. יריעות </a:t>
            </a:r>
            <a:r>
              <a:rPr kumimoji="0" lang="he-IL" altLang="he-IL" sz="2000" b="1" i="0" u="none" strike="noStrike" cap="none" normalizeH="0" baseline="0" dirty="0" err="1" smtClean="0">
                <a:ln>
                  <a:noFill/>
                </a:ln>
                <a:solidFill>
                  <a:srgbClr val="333333"/>
                </a:solidFill>
                <a:effectLst/>
                <a:cs typeface="Arial" panose="020B0604020202020204" pitchFamily="34" charset="0"/>
              </a:rPr>
              <a:t>ביטומניות</a:t>
            </a:r>
            <a:r>
              <a:rPr kumimoji="0" lang="he-IL" altLang="he-IL" sz="2000" b="1" i="0" u="none" strike="noStrike" cap="none" normalizeH="0" baseline="0" dirty="0" smtClean="0">
                <a:ln>
                  <a:noFill/>
                </a:ln>
                <a:solidFill>
                  <a:srgbClr val="333333"/>
                </a:solidFill>
                <a:effectLst/>
                <a:cs typeface="Arial" panose="020B0604020202020204" pitchFamily="34" charset="0"/>
              </a:rPr>
              <a:t> – היריעות </a:t>
            </a:r>
            <a:r>
              <a:rPr kumimoji="0" lang="he-IL" altLang="he-IL" sz="2000" b="1" i="0" u="none" strike="noStrike" cap="none" normalizeH="0" baseline="0" dirty="0" err="1" smtClean="0">
                <a:ln>
                  <a:noFill/>
                </a:ln>
                <a:solidFill>
                  <a:srgbClr val="333333"/>
                </a:solidFill>
                <a:effectLst/>
                <a:cs typeface="Arial" panose="020B0604020202020204" pitchFamily="34" charset="0"/>
              </a:rPr>
              <a:t>הביטומניות</a:t>
            </a:r>
            <a:r>
              <a:rPr kumimoji="0" lang="he-IL" altLang="he-IL" sz="2000" b="1" i="0" u="none" strike="noStrike" cap="none" normalizeH="0" baseline="0" dirty="0" smtClean="0">
                <a:ln>
                  <a:noFill/>
                </a:ln>
                <a:solidFill>
                  <a:srgbClr val="333333"/>
                </a:solidFill>
                <a:effectLst/>
                <a:cs typeface="Arial" panose="020B0604020202020204" pitchFamily="34" charset="0"/>
              </a:rPr>
              <a:t> מהוות את הקבוצה הדומיננטית של מוצרי הביטומן-פולימר.</a:t>
            </a: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
            </a:r>
            <a:br>
              <a:rPr kumimoji="0" lang="he-IL" altLang="he-IL" sz="2000" b="1" i="0" u="none" strike="noStrike" cap="none" normalizeH="0" baseline="0" dirty="0" smtClean="0">
                <a:ln>
                  <a:noFill/>
                </a:ln>
                <a:solidFill>
                  <a:srgbClr val="333333"/>
                </a:solidFill>
                <a:effectLst/>
                <a:cs typeface="Arial" panose="020B0604020202020204" pitchFamily="34" charset="0"/>
              </a:rPr>
            </a:br>
            <a:r>
              <a:rPr kumimoji="0" lang="he-IL" altLang="he-IL" sz="2000" b="1" i="0" u="none" strike="noStrike" cap="none" normalizeH="0" baseline="0" dirty="0" smtClean="0">
                <a:ln>
                  <a:noFill/>
                </a:ln>
                <a:solidFill>
                  <a:srgbClr val="333333"/>
                </a:solidFill>
                <a:effectLst/>
                <a:cs typeface="Arial" panose="020B0604020202020204" pitchFamily="34" charset="0"/>
              </a:rPr>
              <a:t>בסה"כ הניסיון המצטבר עם היריעות </a:t>
            </a:r>
            <a:r>
              <a:rPr kumimoji="0" lang="he-IL" altLang="he-IL" sz="2000" b="1" i="0" u="none" strike="noStrike" cap="none" normalizeH="0" baseline="0" dirty="0" err="1" smtClean="0">
                <a:ln>
                  <a:noFill/>
                </a:ln>
                <a:solidFill>
                  <a:srgbClr val="333333"/>
                </a:solidFill>
                <a:effectLst/>
                <a:cs typeface="Arial" panose="020B0604020202020204" pitchFamily="34" charset="0"/>
              </a:rPr>
              <a:t>הביטומניות</a:t>
            </a:r>
            <a:r>
              <a:rPr kumimoji="0" lang="he-IL" altLang="he-IL" sz="2000" b="1" i="0" u="none" strike="noStrike" cap="none" normalizeH="0" baseline="0" dirty="0" smtClean="0">
                <a:ln>
                  <a:noFill/>
                </a:ln>
                <a:solidFill>
                  <a:srgbClr val="333333"/>
                </a:solidFill>
                <a:effectLst/>
                <a:cs typeface="Arial" panose="020B0604020202020204" pitchFamily="34" charset="0"/>
              </a:rPr>
              <a:t> הוא טוב, בעיקר ביישום</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 </a:t>
            </a:r>
            <a:r>
              <a:rPr kumimoji="0" lang="he-IL" altLang="he-IL" sz="2000" b="1" i="0" u="none" strike="noStrike" cap="none" normalizeH="0" baseline="0" dirty="0" smtClean="0">
                <a:ln>
                  <a:noFill/>
                </a:ln>
                <a:solidFill>
                  <a:srgbClr val="333333"/>
                </a:solidFill>
                <a:effectLst/>
                <a:cs typeface="Arial" panose="020B0604020202020204" pitchFamily="34" charset="0"/>
              </a:rPr>
              <a:t>על גגות גדולים חשופים, משטחים מרוצפים, רצפות מרתף ועוד.</a:t>
            </a: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
            </a:r>
            <a:br>
              <a:rPr kumimoji="0" lang="he-IL" altLang="he-IL" sz="2000" b="1" i="0" u="none" strike="noStrike" cap="none" normalizeH="0" baseline="0" dirty="0" smtClean="0">
                <a:ln>
                  <a:noFill/>
                </a:ln>
                <a:solidFill>
                  <a:srgbClr val="333333"/>
                </a:solidFill>
                <a:effectLst/>
                <a:cs typeface="Arial" panose="020B0604020202020204" pitchFamily="34" charset="0"/>
              </a:rPr>
            </a:br>
            <a:r>
              <a:rPr kumimoji="0" lang="he-IL" altLang="he-IL" sz="2000" b="1" i="0" u="none" strike="noStrike" cap="none" normalizeH="0" baseline="0" dirty="0" smtClean="0">
                <a:ln>
                  <a:noFill/>
                </a:ln>
                <a:solidFill>
                  <a:srgbClr val="333333"/>
                </a:solidFill>
                <a:effectLst/>
                <a:cs typeface="Arial" panose="020B0604020202020204" pitchFamily="34" charset="0"/>
              </a:rPr>
              <a:t>התפקוד של הביטומן-פולימר המרכיב אותן בתנאי אקלים החוץ הינו טוב, כאשר הן עשויות באיכות טובה.</a:t>
            </a: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בשנים האחרונות, עקב פרסום תקן 1430/3 המגדיר את איכות היריעות והיותו תקן מחייב, ועקב פרסום תקנים 1752/1 ו – 1752/2 המגדירים את אופן היישום של היריעות, חל שיפור הן באיכות היריעות המסופקות בשוק והן ברמת היישום.</a:t>
            </a:r>
            <a:br>
              <a:rPr kumimoji="0" lang="he-IL" altLang="he-IL" sz="2000" b="1" i="0" u="none" strike="noStrike" cap="none" normalizeH="0" baseline="0" dirty="0" smtClean="0">
                <a:ln>
                  <a:noFill/>
                </a:ln>
                <a:solidFill>
                  <a:srgbClr val="333333"/>
                </a:solidFill>
                <a:effectLst/>
                <a:cs typeface="Arial" panose="020B0604020202020204" pitchFamily="34" charset="0"/>
              </a:rPr>
            </a:br>
            <a:r>
              <a:rPr kumimoji="0" lang="he-IL" altLang="he-IL" sz="2000" b="1" i="0" u="none" strike="noStrike" cap="none" normalizeH="0" baseline="0" dirty="0" smtClean="0">
                <a:ln>
                  <a:noFill/>
                </a:ln>
                <a:solidFill>
                  <a:srgbClr val="333333"/>
                </a:solidFill>
                <a:effectLst/>
                <a:cs typeface="Arial" panose="020B0604020202020204" pitchFamily="34" charset="0"/>
              </a:rPr>
              <a:t>בבדיקות מואצות (2000 שעות של מחזורי קרינת </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V</a:t>
            </a:r>
            <a:r>
              <a:rPr kumimoji="0" lang="he-IL" altLang="he-IL" sz="2000" b="1" i="0" u="none" strike="noStrike" cap="none" normalizeH="0" baseline="0" dirty="0" smtClean="0">
                <a:ln>
                  <a:noFill/>
                </a:ln>
                <a:solidFill>
                  <a:srgbClr val="333333"/>
                </a:solidFill>
                <a:effectLst/>
                <a:cs typeface="Arial" panose="020B0604020202020204" pitchFamily="34" charset="0"/>
              </a:rPr>
              <a:t>.</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U</a:t>
            </a:r>
            <a:r>
              <a:rPr kumimoji="0" lang="he-IL" altLang="he-IL" sz="2000" b="1" i="0" u="none" strike="noStrike" cap="none" normalizeH="0" baseline="0" dirty="0" smtClean="0">
                <a:ln>
                  <a:noFill/>
                </a:ln>
                <a:solidFill>
                  <a:srgbClr val="333333"/>
                </a:solidFill>
                <a:effectLst/>
                <a:cs typeface="Arial" panose="020B0604020202020204" pitchFamily="34" charset="0"/>
              </a:rPr>
              <a:t> חום ולחות) או בליה בחום (</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C</a:t>
            </a:r>
            <a:r>
              <a:rPr kumimoji="0" lang="he-IL" altLang="he-IL" sz="2000" b="1" i="0" u="none" strike="noStrike" cap="none" normalizeH="0" baseline="0" dirty="0" smtClean="0">
                <a:ln>
                  <a:noFill/>
                </a:ln>
                <a:solidFill>
                  <a:srgbClr val="333333"/>
                </a:solidFill>
                <a:effectLst/>
                <a:cs typeface="Arial" panose="020B0604020202020204" pitchFamily="34" charset="0"/>
              </a:rPr>
              <a:t> </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º</a:t>
            </a:r>
            <a:r>
              <a:rPr kumimoji="0" lang="he-IL" altLang="he-IL" sz="2000" b="1" i="0" u="none" strike="noStrike" cap="none" normalizeH="0" baseline="0" dirty="0" smtClean="0">
                <a:ln>
                  <a:noFill/>
                </a:ln>
                <a:solidFill>
                  <a:srgbClr val="333333"/>
                </a:solidFill>
                <a:effectLst/>
                <a:cs typeface="Arial" panose="020B0604020202020204" pitchFamily="34" charset="0"/>
              </a:rPr>
              <a:t>80 ל – 30 יום) נמצא שתכונות היריעות </a:t>
            </a:r>
            <a:r>
              <a:rPr kumimoji="0" lang="he-IL" altLang="he-IL" sz="2000" b="1" i="0" u="none" strike="noStrike" cap="none" normalizeH="0" baseline="0" dirty="0" err="1" smtClean="0">
                <a:ln>
                  <a:noFill/>
                </a:ln>
                <a:solidFill>
                  <a:srgbClr val="333333"/>
                </a:solidFill>
                <a:effectLst/>
                <a:cs typeface="Arial" panose="020B0604020202020204" pitchFamily="34" charset="0"/>
              </a:rPr>
              <a:t>הביטומניות</a:t>
            </a:r>
            <a:r>
              <a:rPr kumimoji="0" lang="he-IL" altLang="he-IL" sz="2000" b="1" i="0" u="none" strike="noStrike" cap="none" normalizeH="0" baseline="0" dirty="0" smtClean="0">
                <a:ln>
                  <a:noFill/>
                </a:ln>
                <a:solidFill>
                  <a:srgbClr val="333333"/>
                </a:solidFill>
                <a:effectLst/>
                <a:cs typeface="Arial" panose="020B0604020202020204" pitchFamily="34" charset="0"/>
              </a:rPr>
              <a:t> משתנות בד"כ בערכים הממוצעים המתוארים בטבלה שלהלן (ממוצע של כ:15 בדיקות בכל סוג יריעה).</a:t>
            </a:r>
            <a:endParaRPr kumimoji="0" lang="he-IL" altLang="he-IL" sz="2000"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5677944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14400" y="1167810"/>
            <a:ext cx="1056067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2000" b="1" i="0" u="sng" strike="noStrike" cap="none" normalizeH="0" baseline="0" dirty="0" smtClean="0">
                <a:ln>
                  <a:noFill/>
                </a:ln>
                <a:solidFill>
                  <a:srgbClr val="333333"/>
                </a:solidFill>
                <a:effectLst/>
                <a:cs typeface="Arial" panose="020B0604020202020204" pitchFamily="34" charset="0"/>
              </a:rPr>
              <a:t>שינוי בתכונות יריעות </a:t>
            </a:r>
            <a:r>
              <a:rPr kumimoji="0" lang="he-IL" altLang="he-IL" sz="2000" b="1" i="0" u="sng" strike="noStrike" cap="none" normalizeH="0" baseline="0" dirty="0" err="1" smtClean="0">
                <a:ln>
                  <a:noFill/>
                </a:ln>
                <a:solidFill>
                  <a:srgbClr val="333333"/>
                </a:solidFill>
                <a:effectLst/>
                <a:cs typeface="Arial" panose="020B0604020202020204" pitchFamily="34" charset="0"/>
              </a:rPr>
              <a:t>ביטומניות</a:t>
            </a:r>
            <a:r>
              <a:rPr kumimoji="0" lang="he-IL" altLang="he-IL" sz="2000" b="1" i="0" u="sng" strike="noStrike" cap="none" normalizeH="0" baseline="0" dirty="0" smtClean="0">
                <a:ln>
                  <a:noFill/>
                </a:ln>
                <a:solidFill>
                  <a:srgbClr val="333333"/>
                </a:solidFill>
                <a:effectLst/>
                <a:cs typeface="Arial" panose="020B0604020202020204" pitchFamily="34" charset="0"/>
              </a:rPr>
              <a:t> לאחר בלייה</a:t>
            </a:r>
            <a:endParaRPr kumimoji="0" lang="he-IL" altLang="he-IL" sz="20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כפי שניתן לראות, השינויים אינם דרסטיים ואיכות המוצר נשמרת ברמה טובה.</a:t>
            </a:r>
            <a:endParaRPr kumimoji="0" lang="he-IL" altLang="he-IL" sz="20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מניסיון השטח ניתן לקבוע שגגות שנאטמו ביריעות </a:t>
            </a:r>
            <a:r>
              <a:rPr kumimoji="0" lang="he-IL" altLang="he-IL" sz="2000" b="1" i="0" u="none" strike="noStrike" cap="none" normalizeH="0" baseline="0" dirty="0" err="1" smtClean="0">
                <a:ln>
                  <a:noFill/>
                </a:ln>
                <a:solidFill>
                  <a:srgbClr val="333333"/>
                </a:solidFill>
                <a:effectLst/>
                <a:cs typeface="Arial" panose="020B0604020202020204" pitchFamily="34" charset="0"/>
              </a:rPr>
              <a:t>ביטומניות</a:t>
            </a:r>
            <a:r>
              <a:rPr kumimoji="0" lang="he-IL" altLang="he-IL" sz="2000" b="1" i="0" u="none" strike="noStrike" cap="none" normalizeH="0" baseline="0" dirty="0" smtClean="0">
                <a:ln>
                  <a:noFill/>
                </a:ln>
                <a:solidFill>
                  <a:srgbClr val="333333"/>
                </a:solidFill>
                <a:effectLst/>
                <a:cs typeface="Arial" panose="020B0604020202020204" pitchFamily="34" charset="0"/>
              </a:rPr>
              <a:t> באיכות טובה מתפקדים יפה מעל 10 שנים, בד"כ.</a:t>
            </a:r>
            <a:endParaRPr kumimoji="0" lang="he-IL" altLang="he-IL" sz="20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הבעיות המלוות את מערכות האיטום ביריעות </a:t>
            </a:r>
            <a:r>
              <a:rPr kumimoji="0" lang="he-IL" altLang="he-IL" sz="2000" b="1" i="0" u="none" strike="noStrike" cap="none" normalizeH="0" baseline="0" dirty="0" err="1" smtClean="0">
                <a:ln>
                  <a:noFill/>
                </a:ln>
                <a:solidFill>
                  <a:srgbClr val="333333"/>
                </a:solidFill>
                <a:effectLst/>
                <a:cs typeface="Arial" panose="020B0604020202020204" pitchFamily="34" charset="0"/>
              </a:rPr>
              <a:t>ביטומניות</a:t>
            </a:r>
            <a:r>
              <a:rPr kumimoji="0" lang="he-IL" altLang="he-IL" sz="2000" b="1" i="0" u="none" strike="noStrike" cap="none" normalizeH="0" baseline="0" dirty="0" smtClean="0">
                <a:ln>
                  <a:noFill/>
                </a:ln>
                <a:solidFill>
                  <a:srgbClr val="333333"/>
                </a:solidFill>
                <a:effectLst/>
                <a:cs typeface="Arial" panose="020B0604020202020204" pitchFamily="34" charset="0"/>
              </a:rPr>
              <a:t> מתרכזות בעיקרן בנושא היישום אשר הופך להיות מורכב ובלתי אמין בשטחים אנכיים כמו קירות מרתף, בשטחים בעלי צורות גיאומטריות מורכבות, בגגות מרובי מתקנים ובשטחים קטנים כמו רצפת מרפסות כביסה, למשל.</a:t>
            </a:r>
            <a:endParaRPr kumimoji="0" lang="he-IL" altLang="he-IL" sz="20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בשטחים אלה מחריפות התופעות של הדבקה חלקית לפני השטח, אי רציפות בממברנה, בעיות בחיבור בין יריעות סמוכות בחפיפות והתנתקות מן התשתית בקצה המשטח האטום.</a:t>
            </a:r>
            <a:endParaRPr kumimoji="0" lang="he-IL" altLang="he-IL" sz="20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בחלק מן המקרים ניתן לשפר את מערכת האיטום ע"י שימוש בביטומן </a:t>
            </a:r>
            <a:r>
              <a:rPr kumimoji="0" lang="he-IL" altLang="he-IL" sz="2000" b="1" i="0" u="none" strike="noStrike" cap="none" normalizeH="0" baseline="0" dirty="0" err="1" smtClean="0">
                <a:ln>
                  <a:noFill/>
                </a:ln>
                <a:solidFill>
                  <a:srgbClr val="333333"/>
                </a:solidFill>
                <a:effectLst/>
                <a:cs typeface="Arial" panose="020B0604020202020204" pitchFamily="34" charset="0"/>
              </a:rPr>
              <a:t>אלסטומרי</a:t>
            </a:r>
            <a:r>
              <a:rPr kumimoji="0" lang="he-IL" altLang="he-IL" sz="2000" b="1" i="0" u="none" strike="noStrike" cap="none" normalizeH="0" baseline="0" dirty="0" smtClean="0">
                <a:ln>
                  <a:noFill/>
                </a:ln>
                <a:solidFill>
                  <a:srgbClr val="333333"/>
                </a:solidFill>
                <a:effectLst/>
                <a:cs typeface="Arial" panose="020B0604020202020204" pitchFamily="34" charset="0"/>
              </a:rPr>
              <a:t> המיושם בחם.</a:t>
            </a:r>
            <a:endParaRPr kumimoji="0" lang="he-IL" altLang="he-IL" sz="2000"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0063284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30114" y="418733"/>
            <a:ext cx="1115178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0" i="0" u="none" strike="noStrike" cap="none" normalizeH="0" baseline="0" dirty="0" smtClean="0">
                <a:ln>
                  <a:noFill/>
                </a:ln>
                <a:solidFill>
                  <a:srgbClr val="333333"/>
                </a:solidFill>
                <a:effectLst/>
                <a:cs typeface="Arial" panose="020B0604020202020204" pitchFamily="34" charset="0"/>
              </a:rPr>
              <a:t>2. </a:t>
            </a:r>
            <a:r>
              <a:rPr kumimoji="0" lang="he-IL" altLang="he-IL" sz="2000" b="1" i="0" u="none" strike="noStrike" cap="none" normalizeH="0" baseline="0" dirty="0" smtClean="0">
                <a:ln>
                  <a:noFill/>
                </a:ln>
                <a:solidFill>
                  <a:srgbClr val="333333"/>
                </a:solidFill>
                <a:effectLst/>
                <a:cs typeface="Arial" panose="020B0604020202020204" pitchFamily="34" charset="0"/>
              </a:rPr>
              <a:t>ביטומן </a:t>
            </a:r>
            <a:r>
              <a:rPr kumimoji="0" lang="he-IL" altLang="he-IL" sz="2000" b="1" i="0" u="none" strike="noStrike" cap="none" normalizeH="0" baseline="0" dirty="0" err="1" smtClean="0">
                <a:ln>
                  <a:noFill/>
                </a:ln>
                <a:solidFill>
                  <a:srgbClr val="333333"/>
                </a:solidFill>
                <a:effectLst/>
                <a:cs typeface="Arial" panose="020B0604020202020204" pitchFamily="34" charset="0"/>
              </a:rPr>
              <a:t>אלסטומרי</a:t>
            </a:r>
            <a:r>
              <a:rPr kumimoji="0" lang="he-IL" altLang="he-IL" sz="2000" b="1" i="0" u="none" strike="noStrike" cap="none" normalizeH="0" baseline="0" dirty="0" smtClean="0">
                <a:ln>
                  <a:noFill/>
                </a:ln>
                <a:solidFill>
                  <a:srgbClr val="333333"/>
                </a:solidFill>
                <a:effectLst/>
                <a:cs typeface="Arial" panose="020B0604020202020204" pitchFamily="34" charset="0"/>
              </a:rPr>
              <a:t> המיושם בחם </a:t>
            </a:r>
            <a:r>
              <a:rPr kumimoji="0" lang="he-IL" altLang="he-IL" sz="2000" b="0" i="0" u="none" strike="noStrike" cap="none" normalizeH="0" baseline="0" dirty="0" smtClean="0">
                <a:ln>
                  <a:noFill/>
                </a:ln>
                <a:solidFill>
                  <a:srgbClr val="333333"/>
                </a:solidFill>
                <a:effectLst/>
                <a:cs typeface="Arial" panose="020B0604020202020204" pitchFamily="34" charset="0"/>
              </a:rPr>
              <a:t>(כדוגמת </a:t>
            </a:r>
            <a:r>
              <a:rPr kumimoji="0" lang="he-IL" altLang="he-IL" sz="2000" b="0" i="0" u="none" strike="noStrike" cap="none" normalizeH="0" baseline="0" dirty="0" err="1" smtClean="0">
                <a:ln>
                  <a:noFill/>
                </a:ln>
                <a:solidFill>
                  <a:srgbClr val="333333"/>
                </a:solidFill>
                <a:effectLst/>
                <a:cs typeface="Arial" panose="020B0604020202020204" pitchFamily="34" charset="0"/>
              </a:rPr>
              <a:t>ה"</a:t>
            </a:r>
            <a:r>
              <a:rPr kumimoji="0" lang="he-IL" altLang="he-IL" sz="2000" b="0" i="0" u="none" strike="noStrike" cap="none" normalizeH="0" baseline="0" dirty="0" err="1" smtClean="0">
                <a:ln>
                  <a:noFill/>
                </a:ln>
                <a:solidFill>
                  <a:srgbClr val="0000FF"/>
                </a:solidFill>
                <a:effectLst/>
                <a:cs typeface="Arial" panose="020B0604020202020204" pitchFamily="34" charset="0"/>
                <a:hlinkClick r:id="rId2"/>
              </a:rPr>
              <a:t>פוליגום</a:t>
            </a:r>
            <a:r>
              <a:rPr kumimoji="0" lang="he-IL" altLang="he-IL" sz="2000" b="0" i="0" u="none" strike="noStrike" cap="none" normalizeH="0" baseline="0" dirty="0" smtClean="0">
                <a:ln>
                  <a:noFill/>
                </a:ln>
                <a:solidFill>
                  <a:srgbClr val="333333"/>
                </a:solidFill>
                <a:effectLst/>
                <a:cs typeface="Arial" panose="020B0604020202020204" pitchFamily="34" charset="0"/>
              </a:rPr>
              <a:t>" מתוצרת "</a:t>
            </a:r>
            <a:r>
              <a:rPr kumimoji="0" lang="he-IL" altLang="he-IL" sz="2000" b="0" i="0" u="none" strike="noStrike" cap="none" normalizeH="0" baseline="0" dirty="0" err="1" smtClean="0">
                <a:ln>
                  <a:noFill/>
                </a:ln>
                <a:solidFill>
                  <a:srgbClr val="333333"/>
                </a:solidFill>
                <a:effectLst/>
                <a:cs typeface="Arial" panose="020B0604020202020204" pitchFamily="34" charset="0"/>
              </a:rPr>
              <a:t>ביטום</a:t>
            </a:r>
            <a:r>
              <a:rPr kumimoji="0" lang="he-IL" altLang="he-IL" sz="2000" b="0" i="0" u="none" strike="noStrike" cap="none" normalizeH="0" baseline="0" dirty="0" smtClean="0">
                <a:ln>
                  <a:noFill/>
                </a:ln>
                <a:solidFill>
                  <a:srgbClr val="333333"/>
                </a:solidFill>
                <a:effectLst/>
                <a:cs typeface="Arial" panose="020B0604020202020204" pitchFamily="34" charset="0"/>
              </a:rPr>
              <a:t>").</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err="1" smtClean="0">
                <a:ln>
                  <a:noFill/>
                </a:ln>
                <a:solidFill>
                  <a:srgbClr val="333333"/>
                </a:solidFill>
                <a:effectLst/>
                <a:cs typeface="Arial" panose="020B0604020202020204" pitchFamily="34" charset="0"/>
              </a:rPr>
              <a:t>ביטומנים</a:t>
            </a:r>
            <a:r>
              <a:rPr kumimoji="0" lang="he-IL" altLang="he-IL" sz="2000" b="1" i="0" u="none" strike="noStrike" cap="none" normalizeH="0" baseline="0" dirty="0" smtClean="0">
                <a:ln>
                  <a:noFill/>
                </a:ln>
                <a:solidFill>
                  <a:srgbClr val="333333"/>
                </a:solidFill>
                <a:effectLst/>
                <a:cs typeface="Arial" panose="020B0604020202020204" pitchFamily="34" charset="0"/>
              </a:rPr>
              <a:t> מסוג זה מושבחים בד"כ ב – </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SBS</a:t>
            </a:r>
            <a:r>
              <a:rPr kumimoji="0" lang="he-IL" altLang="he-IL" sz="2000" b="1" i="0" u="none" strike="noStrike" cap="none" normalizeH="0" baseline="0" dirty="0" smtClean="0">
                <a:ln>
                  <a:noFill/>
                </a:ln>
                <a:solidFill>
                  <a:srgbClr val="333333"/>
                </a:solidFill>
                <a:effectLst/>
                <a:cs typeface="Arial" panose="020B0604020202020204" pitchFamily="34" charset="0"/>
              </a:rPr>
              <a:t> והם מגלים תכונות מכניות טובות מאוד כדלקמן:</a:t>
            </a:r>
            <a:br>
              <a:rPr kumimoji="0" lang="he-IL" altLang="he-IL" sz="2000" b="1" i="0" u="none" strike="noStrike" cap="none" normalizeH="0" baseline="0" dirty="0" smtClean="0">
                <a:ln>
                  <a:noFill/>
                </a:ln>
                <a:solidFill>
                  <a:srgbClr val="333333"/>
                </a:solidFill>
                <a:effectLst/>
                <a:cs typeface="Arial" panose="020B0604020202020204" pitchFamily="34" charset="0"/>
              </a:rPr>
            </a:br>
            <a:r>
              <a:rPr kumimoji="0" lang="he-IL" altLang="he-IL" sz="2000" b="1" i="0" u="none" strike="noStrike" cap="none" normalizeH="0" baseline="0" dirty="0" smtClean="0">
                <a:ln>
                  <a:noFill/>
                </a:ln>
                <a:solidFill>
                  <a:srgbClr val="333333"/>
                </a:solidFill>
                <a:effectLst/>
                <a:cs typeface="Arial" panose="020B0604020202020204" pitchFamily="34" charset="0"/>
              </a:rPr>
              <a:t>התארכות בקריעה – 1000%</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err="1" smtClean="0">
                <a:ln>
                  <a:noFill/>
                </a:ln>
                <a:solidFill>
                  <a:srgbClr val="333333"/>
                </a:solidFill>
                <a:effectLst/>
                <a:cs typeface="Arial" panose="020B0604020202020204" pitchFamily="34" charset="0"/>
              </a:rPr>
              <a:t>שיוב</a:t>
            </a:r>
            <a:r>
              <a:rPr kumimoji="0" lang="he-IL" altLang="he-IL" sz="2000" b="1" i="0" u="none" strike="noStrike" cap="none" normalizeH="0" baseline="0" dirty="0" smtClean="0">
                <a:ln>
                  <a:noFill/>
                </a:ln>
                <a:solidFill>
                  <a:srgbClr val="333333"/>
                </a:solidFill>
                <a:effectLst/>
                <a:cs typeface="Arial" panose="020B0604020202020204" pitchFamily="34" charset="0"/>
              </a:rPr>
              <a:t> לאחר 500% התארכות – 90%</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גמישות בקור – </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C º</a:t>
            </a:r>
            <a:r>
              <a:rPr kumimoji="0" lang="he-IL" altLang="he-IL" sz="2000" b="1" i="0" u="none" strike="noStrike" cap="none" normalizeH="0" baseline="0" dirty="0" smtClean="0">
                <a:ln>
                  <a:noFill/>
                </a:ln>
                <a:solidFill>
                  <a:srgbClr val="333333"/>
                </a:solidFill>
                <a:effectLst/>
                <a:cs typeface="Arial" panose="020B0604020202020204" pitchFamily="34" charset="0"/>
              </a:rPr>
              <a:t> 10 -</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עמידות בחום –</a:t>
            </a:r>
            <a:r>
              <a:rPr kumimoji="0" lang="he-IL" altLang="he-IL" sz="2000" b="1" i="0" u="none" strike="noStrike" cap="none" normalizeH="0" baseline="0" dirty="0" smtClean="0">
                <a:ln>
                  <a:noFill/>
                </a:ln>
                <a:solidFill>
                  <a:srgbClr val="333333"/>
                </a:solidFill>
                <a:effectLst/>
                <a:latin typeface="Calibri" panose="020F0502020204030204" pitchFamily="34" charset="0"/>
                <a:cs typeface="Calibri" panose="020F0502020204030204" pitchFamily="34" charset="0"/>
              </a:rPr>
              <a:t> C º</a:t>
            </a:r>
            <a:r>
              <a:rPr kumimoji="0" lang="he-IL" altLang="he-IL" sz="2000" b="1" i="0" u="none" strike="noStrike" cap="none" normalizeH="0" baseline="0" dirty="0" smtClean="0">
                <a:ln>
                  <a:noFill/>
                </a:ln>
                <a:solidFill>
                  <a:srgbClr val="333333"/>
                </a:solidFill>
                <a:effectLst/>
                <a:cs typeface="Arial" panose="020B0604020202020204" pitchFamily="34" charset="0"/>
              </a:rPr>
              <a:t> 100</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err="1" smtClean="0">
                <a:ln>
                  <a:noFill/>
                </a:ln>
                <a:solidFill>
                  <a:srgbClr val="333333"/>
                </a:solidFill>
                <a:effectLst/>
                <a:cs typeface="Arial" panose="020B0604020202020204" pitchFamily="34" charset="0"/>
              </a:rPr>
              <a:t>ביטומנים</a:t>
            </a:r>
            <a:r>
              <a:rPr kumimoji="0" lang="he-IL" altLang="he-IL" sz="2000" b="1" i="0" u="none" strike="noStrike" cap="none" normalizeH="0" baseline="0" dirty="0" smtClean="0">
                <a:ln>
                  <a:noFill/>
                </a:ln>
                <a:solidFill>
                  <a:srgbClr val="333333"/>
                </a:solidFill>
                <a:effectLst/>
                <a:cs typeface="Arial" panose="020B0604020202020204" pitchFamily="34" charset="0"/>
              </a:rPr>
              <a:t> אלה מיושמים בד"כ כשכבת איטום ראשונה גמישה ורציפה, לפני יישום יריעות על גגות , </a:t>
            </a:r>
            <a:r>
              <a:rPr kumimoji="0" lang="he-IL" altLang="he-IL" sz="2000" b="1" i="0" u="none" strike="noStrike" cap="none" normalizeH="0" baseline="0" dirty="0" err="1" smtClean="0">
                <a:ln>
                  <a:noFill/>
                </a:ln>
                <a:solidFill>
                  <a:srgbClr val="333333"/>
                </a:solidFill>
                <a:effectLst/>
                <a:cs typeface="Arial" panose="020B0604020202020204" pitchFamily="34" charset="0"/>
              </a:rPr>
              <a:t>בדר"כ</a:t>
            </a:r>
            <a:r>
              <a:rPr kumimoji="0" lang="he-IL" altLang="he-IL" sz="2000" b="1" i="0" u="none" strike="noStrike" cap="none" normalizeH="0" baseline="0" dirty="0" smtClean="0">
                <a:ln>
                  <a:noFill/>
                </a:ln>
                <a:solidFill>
                  <a:srgbClr val="333333"/>
                </a:solidFill>
                <a:effectLst/>
                <a:cs typeface="Arial" panose="020B0604020202020204" pitchFamily="34" charset="0"/>
              </a:rPr>
              <a:t> גגות מרוצפים אשר הינם רגישים יותר במקרה של חדירת רטיבות.</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כמו כן מיושמים </a:t>
            </a:r>
            <a:r>
              <a:rPr kumimoji="0" lang="he-IL" altLang="he-IL" sz="2000" b="1" i="0" u="none" strike="noStrike" cap="none" normalizeH="0" baseline="0" dirty="0" err="1" smtClean="0">
                <a:ln>
                  <a:noFill/>
                </a:ln>
                <a:solidFill>
                  <a:srgbClr val="333333"/>
                </a:solidFill>
                <a:effectLst/>
                <a:cs typeface="Arial" panose="020B0604020202020204" pitchFamily="34" charset="0"/>
              </a:rPr>
              <a:t>ביטומנים</a:t>
            </a:r>
            <a:r>
              <a:rPr kumimoji="0" lang="he-IL" altLang="he-IL" sz="2000" b="1" i="0" u="none" strike="noStrike" cap="none" normalizeH="0" baseline="0" dirty="0" smtClean="0">
                <a:ln>
                  <a:noFill/>
                </a:ln>
                <a:solidFill>
                  <a:srgbClr val="333333"/>
                </a:solidFill>
                <a:effectLst/>
                <a:cs typeface="Arial" panose="020B0604020202020204" pitchFamily="34" charset="0"/>
              </a:rPr>
              <a:t> אלה לעיתים בקירות מרתף, בשילוב עם יריעות </a:t>
            </a:r>
            <a:r>
              <a:rPr kumimoji="0" lang="he-IL" altLang="he-IL" sz="2000" b="1" i="0" u="none" strike="noStrike" cap="none" normalizeH="0" baseline="0" dirty="0" err="1" smtClean="0">
                <a:ln>
                  <a:noFill/>
                </a:ln>
                <a:solidFill>
                  <a:srgbClr val="333333"/>
                </a:solidFill>
                <a:effectLst/>
                <a:cs typeface="Arial" panose="020B0604020202020204" pitchFamily="34" charset="0"/>
              </a:rPr>
              <a:t>ביטומניות</a:t>
            </a:r>
            <a:r>
              <a:rPr kumimoji="0" lang="he-IL" altLang="he-IL" sz="2000" b="1" i="0" u="none" strike="noStrike" cap="none" normalizeH="0" baseline="0" dirty="0" smtClean="0">
                <a:ln>
                  <a:noFill/>
                </a:ln>
                <a:solidFill>
                  <a:srgbClr val="333333"/>
                </a:solidFill>
                <a:effectLst/>
                <a:cs typeface="Arial" panose="020B0604020202020204" pitchFamily="34" charset="0"/>
              </a:rPr>
              <a:t> (אם כי יישום זה קשה ומסורבל יחסית) או ברצפות מרתף במקרים </a:t>
            </a:r>
            <a:r>
              <a:rPr kumimoji="0" lang="he-IL" altLang="he-IL" sz="2000" b="1" i="0" u="none" strike="noStrike" cap="none" normalizeH="0" baseline="0" dirty="0" err="1" smtClean="0">
                <a:ln>
                  <a:noFill/>
                </a:ln>
                <a:solidFill>
                  <a:srgbClr val="333333"/>
                </a:solidFill>
                <a:effectLst/>
                <a:cs typeface="Arial" panose="020B0604020202020204" pitchFamily="34" charset="0"/>
              </a:rPr>
              <a:t>מסויימים</a:t>
            </a:r>
            <a:r>
              <a:rPr kumimoji="0" lang="he-IL" altLang="he-IL" sz="2000" b="1" i="0" u="none" strike="noStrike" cap="none" normalizeH="0" baseline="0" dirty="0" smtClean="0">
                <a:ln>
                  <a:noFill/>
                </a:ln>
                <a:solidFill>
                  <a:srgbClr val="333333"/>
                </a:solidFill>
                <a:effectLst/>
                <a:cs typeface="Arial" panose="020B0604020202020204" pitchFamily="34" charset="0"/>
              </a:rPr>
              <a:t>.</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ככלל, במידה </a:t>
            </a:r>
            <a:r>
              <a:rPr kumimoji="0" lang="he-IL" altLang="he-IL" sz="2000" b="1" i="0" u="none" strike="noStrike" cap="none" normalizeH="0" baseline="0" dirty="0" err="1" smtClean="0">
                <a:ln>
                  <a:noFill/>
                </a:ln>
                <a:solidFill>
                  <a:srgbClr val="333333"/>
                </a:solidFill>
                <a:effectLst/>
                <a:cs typeface="Arial" panose="020B0604020202020204" pitchFamily="34" charset="0"/>
              </a:rPr>
              <a:t>וישום</a:t>
            </a:r>
            <a:r>
              <a:rPr kumimoji="0" lang="he-IL" altLang="he-IL" sz="2000" b="1" i="0" u="none" strike="noStrike" cap="none" normalizeH="0" baseline="0" dirty="0" smtClean="0">
                <a:ln>
                  <a:noFill/>
                </a:ln>
                <a:solidFill>
                  <a:srgbClr val="333333"/>
                </a:solidFill>
                <a:effectLst/>
                <a:cs typeface="Arial" panose="020B0604020202020204" pitchFamily="34" charset="0"/>
              </a:rPr>
              <a:t> מערכת איטום המבוססת על </a:t>
            </a:r>
            <a:r>
              <a:rPr kumimoji="0" lang="he-IL" altLang="he-IL" sz="2000" b="1" i="0" u="none" strike="noStrike" cap="none" normalizeH="0" baseline="0" dirty="0" err="1" smtClean="0">
                <a:ln>
                  <a:noFill/>
                </a:ln>
                <a:solidFill>
                  <a:srgbClr val="333333"/>
                </a:solidFill>
                <a:effectLst/>
                <a:cs typeface="Arial" panose="020B0604020202020204" pitchFamily="34" charset="0"/>
              </a:rPr>
              <a:t>ביטומנים</a:t>
            </a:r>
            <a:r>
              <a:rPr kumimoji="0" lang="he-IL" altLang="he-IL" sz="2000" b="1" i="0" u="none" strike="noStrike" cap="none" normalizeH="0" baseline="0" dirty="0" smtClean="0">
                <a:ln>
                  <a:noFill/>
                </a:ln>
                <a:solidFill>
                  <a:srgbClr val="333333"/>
                </a:solidFill>
                <a:effectLst/>
                <a:cs typeface="Arial" panose="020B0604020202020204" pitchFamily="34" charset="0"/>
              </a:rPr>
              <a:t> אלה נעשה באופן תקין, התוצאות הן טובות, בעיקר במשטחים אופקיים.</a:t>
            </a:r>
            <a:endParaRPr kumimoji="0" lang="he-IL" altLang="he-IL" sz="2000" b="1" i="0" u="none" strike="noStrike" cap="none" normalizeH="0" baseline="0" dirty="0" smtClean="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smtClean="0">
                <a:ln>
                  <a:noFill/>
                </a:ln>
                <a:solidFill>
                  <a:srgbClr val="333333"/>
                </a:solidFill>
                <a:effectLst/>
                <a:cs typeface="Arial" panose="020B0604020202020204" pitchFamily="34" charset="0"/>
              </a:rPr>
              <a:t/>
            </a:r>
            <a:br>
              <a:rPr kumimoji="0" lang="he-IL" altLang="he-IL" sz="2000" b="1" i="0" u="none" strike="noStrike" cap="none" normalizeH="0" baseline="0" dirty="0" smtClean="0">
                <a:ln>
                  <a:noFill/>
                </a:ln>
                <a:solidFill>
                  <a:srgbClr val="333333"/>
                </a:solidFill>
                <a:effectLst/>
                <a:cs typeface="Arial" panose="020B0604020202020204" pitchFamily="34" charset="0"/>
              </a:rPr>
            </a:br>
            <a:endParaRPr kumimoji="0" lang="he-IL" altLang="he-IL" sz="2000"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22756961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373487" y="1028343"/>
            <a:ext cx="11153105" cy="5632311"/>
          </a:xfrm>
          <a:prstGeom prst="rect">
            <a:avLst/>
          </a:prstGeom>
        </p:spPr>
        <p:txBody>
          <a:bodyPr wrap="square">
            <a:spAutoFit/>
          </a:bodyPr>
          <a:lstStyle/>
          <a:p>
            <a:pPr lvl="0" algn="r" defTabSz="914400" eaLnBrk="0" fontAlgn="base" hangingPunct="0">
              <a:spcBef>
                <a:spcPct val="0"/>
              </a:spcBef>
              <a:spcAft>
                <a:spcPct val="0"/>
              </a:spcAft>
            </a:pPr>
            <a:r>
              <a:rPr lang="he-IL" altLang="he-IL" b="1" dirty="0">
                <a:solidFill>
                  <a:srgbClr val="333333"/>
                </a:solidFill>
                <a:latin typeface="Calibri" panose="020F0502020204030204" pitchFamily="34" charset="0"/>
                <a:cs typeface="Calibri" panose="020F0502020204030204" pitchFamily="34" charset="0"/>
              </a:rPr>
              <a:t>v</a:t>
            </a:r>
            <a:r>
              <a:rPr lang="he-IL" altLang="he-IL" b="1" dirty="0">
                <a:solidFill>
                  <a:srgbClr val="333333"/>
                </a:solidFill>
                <a:cs typeface="Arial" panose="020B0604020202020204" pitchFamily="34" charset="0"/>
              </a:rPr>
              <a:t> הניסיון מורה שיש להיות מודעים לבעיית ההתכווצות של היריעות </a:t>
            </a:r>
            <a:r>
              <a:rPr lang="he-IL" altLang="he-IL" b="1" dirty="0" err="1">
                <a:solidFill>
                  <a:srgbClr val="333333"/>
                </a:solidFill>
                <a:cs typeface="Arial" panose="020B0604020202020204" pitchFamily="34" charset="0"/>
              </a:rPr>
              <a:t>הביטומניות</a:t>
            </a:r>
            <a:r>
              <a:rPr lang="he-IL" altLang="he-IL" b="1" dirty="0">
                <a:solidFill>
                  <a:srgbClr val="333333"/>
                </a:solidFill>
                <a:cs typeface="Arial" panose="020B0604020202020204" pitchFamily="34" charset="0"/>
              </a:rPr>
              <a:t> ובעיקר יריעות ה </a:t>
            </a:r>
            <a:r>
              <a:rPr lang="he-IL" altLang="he-IL" b="1" dirty="0">
                <a:solidFill>
                  <a:srgbClr val="333333"/>
                </a:solidFill>
                <a:latin typeface="Calibri" panose="020F0502020204030204" pitchFamily="34" charset="0"/>
                <a:cs typeface="Calibri" panose="020F0502020204030204" pitchFamily="34" charset="0"/>
              </a:rPr>
              <a:t>SBS</a:t>
            </a:r>
            <a:r>
              <a:rPr lang="he-IL" altLang="he-IL" b="1" dirty="0">
                <a:solidFill>
                  <a:srgbClr val="333333"/>
                </a:solidFill>
                <a:cs typeface="Arial" panose="020B0604020202020204" pitchFamily="34" charset="0"/>
              </a:rPr>
              <a:t> אשר מרותכות לשכבה של ביטומן </a:t>
            </a:r>
            <a:r>
              <a:rPr lang="he-IL" altLang="he-IL" b="1" dirty="0" err="1">
                <a:solidFill>
                  <a:srgbClr val="333333"/>
                </a:solidFill>
                <a:cs typeface="Arial" panose="020B0604020202020204" pitchFamily="34" charset="0"/>
              </a:rPr>
              <a:t>אלסטומרי</a:t>
            </a:r>
            <a:r>
              <a:rPr lang="he-IL" altLang="he-IL" b="1" dirty="0">
                <a:solidFill>
                  <a:srgbClr val="333333"/>
                </a:solidFill>
                <a:cs typeface="Arial" panose="020B0604020202020204" pitchFamily="34" charset="0"/>
              </a:rPr>
              <a:t> . מאחר ושכבת הביטומן </a:t>
            </a:r>
            <a:r>
              <a:rPr lang="he-IL" altLang="he-IL" b="1" dirty="0" err="1">
                <a:solidFill>
                  <a:srgbClr val="333333"/>
                </a:solidFill>
                <a:cs typeface="Arial" panose="020B0604020202020204" pitchFamily="34" charset="0"/>
              </a:rPr>
              <a:t>האלסטומרי</a:t>
            </a:r>
            <a:r>
              <a:rPr lang="he-IL" altLang="he-IL" b="1" dirty="0">
                <a:solidFill>
                  <a:srgbClr val="333333"/>
                </a:solidFill>
                <a:cs typeface="Arial" panose="020B0604020202020204" pitchFamily="34" charset="0"/>
              </a:rPr>
              <a:t> גמישה, היא אינה יכולה לרסן את התכווצות היריעה, אשר מתרחשת בטמפרטורות נמוכות, התכווצות אשר גורמת לעיתים לפתיחת החפיפות בכיוון האורכי בין יריעות סמוכות (בתפר שרוחבו 1 מטר).</a:t>
            </a:r>
            <a:endParaRPr lang="he-IL" altLang="he-IL" b="1" dirty="0"/>
          </a:p>
          <a:p>
            <a:pPr lvl="0" algn="r" defTabSz="914400" eaLnBrk="0" fontAlgn="base" hangingPunct="0">
              <a:spcBef>
                <a:spcPct val="0"/>
              </a:spcBef>
              <a:spcAft>
                <a:spcPct val="0"/>
              </a:spcAft>
            </a:pPr>
            <a:r>
              <a:rPr lang="he-IL" altLang="he-IL" b="1" dirty="0">
                <a:solidFill>
                  <a:srgbClr val="333333"/>
                </a:solidFill>
                <a:cs typeface="Arial" panose="020B0604020202020204" pitchFamily="34" charset="0"/>
              </a:rPr>
              <a:t>ניתן להתגבר על בעיה זו ע"י שימוש במערכת דו שכבתית של יריעות </a:t>
            </a:r>
            <a:r>
              <a:rPr lang="he-IL" altLang="he-IL" b="1" dirty="0" err="1">
                <a:solidFill>
                  <a:srgbClr val="333333"/>
                </a:solidFill>
                <a:cs typeface="Arial" panose="020B0604020202020204" pitchFamily="34" charset="0"/>
              </a:rPr>
              <a:t>ביטומניות</a:t>
            </a:r>
            <a:r>
              <a:rPr lang="he-IL" altLang="he-IL" b="1" dirty="0">
                <a:solidFill>
                  <a:srgbClr val="333333"/>
                </a:solidFill>
                <a:cs typeface="Arial" panose="020B0604020202020204" pitchFamily="34" charset="0"/>
              </a:rPr>
              <a:t> מעל שכבת הביטומן </a:t>
            </a:r>
            <a:r>
              <a:rPr lang="he-IL" altLang="he-IL" b="1" dirty="0" err="1">
                <a:solidFill>
                  <a:srgbClr val="333333"/>
                </a:solidFill>
                <a:cs typeface="Arial" panose="020B0604020202020204" pitchFamily="34" charset="0"/>
              </a:rPr>
              <a:t>האלסטומרי</a:t>
            </a:r>
            <a:r>
              <a:rPr lang="he-IL" altLang="he-IL" b="1" dirty="0">
                <a:solidFill>
                  <a:srgbClr val="333333"/>
                </a:solidFill>
                <a:cs typeface="Arial" panose="020B0604020202020204" pitchFamily="34" charset="0"/>
              </a:rPr>
              <a:t>. במצב זה, כל שכבת יריעות מרסנת את ההתכווצויות של השכבה הצמודה לה והתוצאה הסופית טובה.</a:t>
            </a:r>
            <a:endParaRPr lang="he-IL" altLang="he-IL" b="1" dirty="0"/>
          </a:p>
          <a:p>
            <a:pPr lvl="0" algn="r" defTabSz="914400" eaLnBrk="0" fontAlgn="base" hangingPunct="0">
              <a:spcBef>
                <a:spcPct val="0"/>
              </a:spcBef>
              <a:spcAft>
                <a:spcPct val="0"/>
              </a:spcAft>
            </a:pPr>
            <a:r>
              <a:rPr lang="he-IL" altLang="he-IL" b="1" dirty="0">
                <a:solidFill>
                  <a:srgbClr val="333333"/>
                </a:solidFill>
                <a:latin typeface="Calibri" panose="020F0502020204030204" pitchFamily="34" charset="0"/>
                <a:cs typeface="Calibri" panose="020F0502020204030204" pitchFamily="34" charset="0"/>
              </a:rPr>
              <a:t>v</a:t>
            </a:r>
            <a:r>
              <a:rPr lang="he-IL" altLang="he-IL" b="1" dirty="0">
                <a:solidFill>
                  <a:srgbClr val="333333"/>
                </a:solidFill>
                <a:cs typeface="Arial" panose="020B0604020202020204" pitchFamily="34" charset="0"/>
              </a:rPr>
              <a:t> ביישום ביטומן </a:t>
            </a:r>
            <a:r>
              <a:rPr lang="he-IL" altLang="he-IL" b="1" dirty="0" err="1">
                <a:solidFill>
                  <a:srgbClr val="333333"/>
                </a:solidFill>
                <a:cs typeface="Arial" panose="020B0604020202020204" pitchFamily="34" charset="0"/>
              </a:rPr>
              <a:t>אלסטומרי</a:t>
            </a:r>
            <a:r>
              <a:rPr lang="he-IL" altLang="he-IL" b="1" dirty="0">
                <a:solidFill>
                  <a:srgbClr val="333333"/>
                </a:solidFill>
                <a:cs typeface="Arial" panose="020B0604020202020204" pitchFamily="34" charset="0"/>
              </a:rPr>
              <a:t> חם בשטחים אנכים (קירות מרתף) כאשר מעליו</a:t>
            </a:r>
            <a:endParaRPr lang="he-IL" altLang="he-IL" b="1" dirty="0"/>
          </a:p>
          <a:p>
            <a:pPr lvl="0" algn="r" defTabSz="914400" eaLnBrk="0" fontAlgn="base" hangingPunct="0">
              <a:spcBef>
                <a:spcPct val="0"/>
              </a:spcBef>
              <a:spcAft>
                <a:spcPct val="0"/>
              </a:spcAft>
            </a:pPr>
            <a:r>
              <a:rPr lang="he-IL" altLang="he-IL" b="1" dirty="0">
                <a:solidFill>
                  <a:srgbClr val="333333"/>
                </a:solidFill>
                <a:cs typeface="Arial" panose="020B0604020202020204" pitchFamily="34" charset="0"/>
              </a:rPr>
              <a:t>מרותכת יריעה </a:t>
            </a:r>
            <a:r>
              <a:rPr lang="he-IL" altLang="he-IL" b="1" dirty="0" err="1">
                <a:solidFill>
                  <a:srgbClr val="333333"/>
                </a:solidFill>
                <a:cs typeface="Arial" panose="020B0604020202020204" pitchFamily="34" charset="0"/>
              </a:rPr>
              <a:t>ביטומנית</a:t>
            </a:r>
            <a:r>
              <a:rPr lang="he-IL" altLang="he-IL" b="1" dirty="0">
                <a:solidFill>
                  <a:srgbClr val="333333"/>
                </a:solidFill>
                <a:cs typeface="Arial" panose="020B0604020202020204" pitchFamily="34" charset="0"/>
              </a:rPr>
              <a:t>, ישנן מספר בעיות:</a:t>
            </a:r>
            <a:endParaRPr lang="he-IL" altLang="he-IL" b="1" dirty="0"/>
          </a:p>
          <a:p>
            <a:pPr lvl="0" algn="r" defTabSz="914400" eaLnBrk="0" fontAlgn="base" hangingPunct="0">
              <a:spcBef>
                <a:spcPct val="0"/>
              </a:spcBef>
              <a:spcAft>
                <a:spcPct val="0"/>
              </a:spcAft>
            </a:pPr>
            <a:r>
              <a:rPr lang="he-IL" altLang="he-IL" b="1" dirty="0">
                <a:solidFill>
                  <a:srgbClr val="333333"/>
                </a:solidFill>
                <a:cs typeface="Arial" panose="020B0604020202020204" pitchFamily="34" charset="0"/>
              </a:rPr>
              <a:t>א. קושי בישום הביטומן הרותח, אשר כרוך גם בסיכון גדול.</a:t>
            </a:r>
            <a:endParaRPr lang="he-IL" altLang="he-IL" b="1" dirty="0"/>
          </a:p>
          <a:p>
            <a:pPr lvl="0" algn="r" defTabSz="914400" eaLnBrk="0" fontAlgn="base" hangingPunct="0">
              <a:spcBef>
                <a:spcPct val="0"/>
              </a:spcBef>
              <a:spcAft>
                <a:spcPct val="0"/>
              </a:spcAft>
            </a:pPr>
            <a:r>
              <a:rPr lang="he-IL" altLang="he-IL" b="1" dirty="0">
                <a:solidFill>
                  <a:srgbClr val="333333"/>
                </a:solidFill>
                <a:cs typeface="Arial" panose="020B0604020202020204" pitchFamily="34" charset="0"/>
              </a:rPr>
              <a:t>ב. סכנה של גלישת היריעות על פני הביטומן </a:t>
            </a:r>
            <a:r>
              <a:rPr lang="he-IL" altLang="he-IL" b="1" dirty="0" err="1">
                <a:solidFill>
                  <a:srgbClr val="333333"/>
                </a:solidFill>
                <a:cs typeface="Arial" panose="020B0604020202020204" pitchFamily="34" charset="0"/>
              </a:rPr>
              <a:t>האלסטומרי</a:t>
            </a:r>
            <a:r>
              <a:rPr lang="he-IL" altLang="he-IL" b="1" dirty="0">
                <a:solidFill>
                  <a:srgbClr val="333333"/>
                </a:solidFill>
                <a:cs typeface="Arial" panose="020B0604020202020204" pitchFamily="34" charset="0"/>
              </a:rPr>
              <a:t>, עקב </a:t>
            </a:r>
            <a:br>
              <a:rPr lang="he-IL" altLang="he-IL" b="1" dirty="0">
                <a:solidFill>
                  <a:srgbClr val="333333"/>
                </a:solidFill>
                <a:cs typeface="Arial" panose="020B0604020202020204" pitchFamily="34" charset="0"/>
              </a:rPr>
            </a:br>
            <a:r>
              <a:rPr lang="he-IL" altLang="he-IL" b="1" dirty="0">
                <a:solidFill>
                  <a:srgbClr val="333333"/>
                </a:solidFill>
                <a:cs typeface="Arial" panose="020B0604020202020204" pitchFamily="34" charset="0"/>
              </a:rPr>
              <a:t>המשקל העצמי שלהן</a:t>
            </a:r>
            <a:r>
              <a:rPr lang="he-IL" altLang="he-IL" b="1" dirty="0" smtClean="0">
                <a:solidFill>
                  <a:srgbClr val="333333"/>
                </a:solidFill>
                <a:cs typeface="Arial" panose="020B0604020202020204" pitchFamily="34" charset="0"/>
              </a:rPr>
              <a:t>.</a:t>
            </a:r>
            <a:endParaRPr lang="en-US" altLang="he-IL" b="1" dirty="0" smtClean="0">
              <a:solidFill>
                <a:srgbClr val="333333"/>
              </a:solidFill>
              <a:cs typeface="Arial" panose="020B0604020202020204" pitchFamily="34" charset="0"/>
            </a:endParaRPr>
          </a:p>
          <a:p>
            <a:pPr lvl="0" algn="r" defTabSz="914400" eaLnBrk="0" fontAlgn="base" hangingPunct="0">
              <a:spcBef>
                <a:spcPct val="0"/>
              </a:spcBef>
              <a:spcAft>
                <a:spcPct val="0"/>
              </a:spcAft>
            </a:pPr>
            <a:r>
              <a:rPr lang="he-IL" altLang="he-IL" b="1" dirty="0">
                <a:solidFill>
                  <a:srgbClr val="333333"/>
                </a:solidFill>
                <a:cs typeface="Arial" panose="020B0604020202020204" pitchFamily="34" charset="0"/>
              </a:rPr>
              <a:t>עקב בעיות אלה, נכון יותר לאטום קירות מרתף עם מערכות </a:t>
            </a:r>
            <a:br>
              <a:rPr lang="he-IL" altLang="he-IL" b="1" dirty="0">
                <a:solidFill>
                  <a:srgbClr val="333333"/>
                </a:solidFill>
                <a:cs typeface="Arial" panose="020B0604020202020204" pitchFamily="34" charset="0"/>
              </a:rPr>
            </a:br>
            <a:r>
              <a:rPr lang="he-IL" altLang="he-IL" b="1" dirty="0">
                <a:solidFill>
                  <a:srgbClr val="333333"/>
                </a:solidFill>
                <a:cs typeface="Arial" panose="020B0604020202020204" pitchFamily="34" charset="0"/>
              </a:rPr>
              <a:t>איטום קרות, על בסיס ביטומן </a:t>
            </a:r>
            <a:r>
              <a:rPr lang="he-IL" altLang="he-IL" b="1" dirty="0" err="1">
                <a:solidFill>
                  <a:srgbClr val="333333"/>
                </a:solidFill>
                <a:cs typeface="Arial" panose="020B0604020202020204" pitchFamily="34" charset="0"/>
              </a:rPr>
              <a:t>אלסטומרי</a:t>
            </a:r>
            <a:r>
              <a:rPr lang="he-IL" altLang="he-IL" b="1" dirty="0">
                <a:solidFill>
                  <a:srgbClr val="333333"/>
                </a:solidFill>
                <a:cs typeface="Arial" panose="020B0604020202020204" pitchFamily="34" charset="0"/>
              </a:rPr>
              <a:t>, המיושמות בהתזה.</a:t>
            </a:r>
            <a:endParaRPr lang="he-IL" altLang="he-IL" b="1" dirty="0"/>
          </a:p>
          <a:p>
            <a:pPr lvl="0" algn="r" defTabSz="914400" eaLnBrk="0" fontAlgn="base" hangingPunct="0">
              <a:spcBef>
                <a:spcPct val="0"/>
              </a:spcBef>
              <a:spcAft>
                <a:spcPct val="0"/>
              </a:spcAft>
            </a:pPr>
            <a:r>
              <a:rPr lang="he-IL" altLang="he-IL" b="1" dirty="0">
                <a:solidFill>
                  <a:srgbClr val="333333"/>
                </a:solidFill>
                <a:cs typeface="Arial" panose="020B0604020202020204" pitchFamily="34" charset="0"/>
              </a:rPr>
              <a:t>נקודה נוספת שיש להקדיש לה תשומת לב היא אופן חימום הביטומן </a:t>
            </a:r>
            <a:r>
              <a:rPr lang="he-IL" altLang="he-IL" b="1" dirty="0" err="1">
                <a:solidFill>
                  <a:srgbClr val="333333"/>
                </a:solidFill>
                <a:cs typeface="Arial" panose="020B0604020202020204" pitchFamily="34" charset="0"/>
              </a:rPr>
              <a:t>האלסטומרי</a:t>
            </a:r>
            <a:r>
              <a:rPr lang="he-IL" altLang="he-IL" b="1" dirty="0">
                <a:solidFill>
                  <a:srgbClr val="333333"/>
                </a:solidFill>
                <a:cs typeface="Arial" panose="020B0604020202020204" pitchFamily="34" charset="0"/>
              </a:rPr>
              <a:t>. רצוי שחימום ביטומן </a:t>
            </a:r>
            <a:r>
              <a:rPr lang="he-IL" altLang="he-IL" b="1" dirty="0" err="1">
                <a:solidFill>
                  <a:srgbClr val="333333"/>
                </a:solidFill>
                <a:cs typeface="Arial" panose="020B0604020202020204" pitchFamily="34" charset="0"/>
              </a:rPr>
              <a:t>אלסטומרי</a:t>
            </a:r>
            <a:r>
              <a:rPr lang="he-IL" altLang="he-IL" b="1" dirty="0">
                <a:solidFill>
                  <a:srgbClr val="333333"/>
                </a:solidFill>
                <a:cs typeface="Arial" panose="020B0604020202020204" pitchFamily="34" charset="0"/>
              </a:rPr>
              <a:t> יתבצע באופן מבוקר, כדי לא לחשוף אותו זמן ממושך מידי לטמפרטורות חמות מעבר לנדרש להמסתו. חשיפה זו יכולה לגרום לירידה בתכונות המכניות של ביטומן זה. ניתן להשיג זאת ע"י חימום </a:t>
            </a:r>
            <a:r>
              <a:rPr lang="he-IL" altLang="he-IL" b="1" dirty="0" err="1">
                <a:solidFill>
                  <a:srgbClr val="333333"/>
                </a:solidFill>
                <a:cs typeface="Arial" panose="020B0604020202020204" pitchFamily="34" charset="0"/>
              </a:rPr>
              <a:t>בדוודים</a:t>
            </a:r>
            <a:r>
              <a:rPr lang="he-IL" altLang="he-IL" b="1" dirty="0">
                <a:solidFill>
                  <a:srgbClr val="333333"/>
                </a:solidFill>
                <a:cs typeface="Arial" panose="020B0604020202020204" pitchFamily="34" charset="0"/>
              </a:rPr>
              <a:t> עם שמן חם.</a:t>
            </a:r>
            <a:endParaRPr lang="he-IL" altLang="he-IL" b="1" dirty="0"/>
          </a:p>
          <a:p>
            <a:pPr lvl="0" algn="r" defTabSz="914400" eaLnBrk="0" fontAlgn="base" hangingPunct="0">
              <a:spcBef>
                <a:spcPct val="0"/>
              </a:spcBef>
              <a:spcAft>
                <a:spcPct val="0"/>
              </a:spcAft>
            </a:pPr>
            <a:r>
              <a:rPr lang="he-IL" altLang="he-IL" b="1" dirty="0">
                <a:solidFill>
                  <a:srgbClr val="333333"/>
                </a:solidFill>
                <a:cs typeface="Arial" panose="020B0604020202020204" pitchFamily="34" charset="0"/>
              </a:rPr>
              <a:t>הקושי ביישום הביטומן </a:t>
            </a:r>
            <a:r>
              <a:rPr lang="he-IL" altLang="he-IL" b="1" dirty="0" err="1">
                <a:solidFill>
                  <a:srgbClr val="333333"/>
                </a:solidFill>
                <a:cs typeface="Arial" panose="020B0604020202020204" pitchFamily="34" charset="0"/>
              </a:rPr>
              <a:t>האלסטומרי</a:t>
            </a:r>
            <a:r>
              <a:rPr lang="he-IL" altLang="he-IL" b="1" dirty="0">
                <a:solidFill>
                  <a:srgbClr val="333333"/>
                </a:solidFill>
                <a:cs typeface="Arial" panose="020B0604020202020204" pitchFamily="34" charset="0"/>
              </a:rPr>
              <a:t> החם והיריעות </a:t>
            </a:r>
            <a:r>
              <a:rPr lang="he-IL" altLang="he-IL" b="1" dirty="0" err="1">
                <a:solidFill>
                  <a:srgbClr val="333333"/>
                </a:solidFill>
                <a:cs typeface="Arial" panose="020B0604020202020204" pitchFamily="34" charset="0"/>
              </a:rPr>
              <a:t>הביטומניות</a:t>
            </a:r>
            <a:r>
              <a:rPr lang="he-IL" altLang="he-IL" b="1" dirty="0">
                <a:solidFill>
                  <a:srgbClr val="333333"/>
                </a:solidFill>
                <a:cs typeface="Arial" panose="020B0604020202020204" pitchFamily="34" charset="0"/>
              </a:rPr>
              <a:t>, באלמנטים שהוזכרו, הוביל לפיתוח חומרי איטום </a:t>
            </a:r>
            <a:r>
              <a:rPr lang="he-IL" altLang="he-IL" b="1" dirty="0" err="1">
                <a:solidFill>
                  <a:srgbClr val="333333"/>
                </a:solidFill>
                <a:cs typeface="Arial" panose="020B0604020202020204" pitchFamily="34" charset="0"/>
              </a:rPr>
              <a:t>ביטומנים</a:t>
            </a:r>
            <a:r>
              <a:rPr lang="he-IL" altLang="he-IL" b="1" dirty="0">
                <a:solidFill>
                  <a:srgbClr val="333333"/>
                </a:solidFill>
                <a:cs typeface="Arial" panose="020B0604020202020204" pitchFamily="34" charset="0"/>
              </a:rPr>
              <a:t> מושבחים בפולימרים, המיושמים בהתזה קרה.</a:t>
            </a:r>
            <a:endParaRPr lang="he-IL" altLang="he-IL" b="1" dirty="0"/>
          </a:p>
          <a:p>
            <a:pPr lvl="0" algn="r" defTabSz="914400" eaLnBrk="0" fontAlgn="base" hangingPunct="0">
              <a:spcBef>
                <a:spcPct val="0"/>
              </a:spcBef>
              <a:spcAft>
                <a:spcPct val="0"/>
              </a:spcAft>
            </a:pPr>
            <a:r>
              <a:rPr lang="he-IL" altLang="he-IL" b="1" dirty="0">
                <a:solidFill>
                  <a:srgbClr val="333333"/>
                </a:solidFill>
                <a:cs typeface="Arial" panose="020B0604020202020204" pitchFamily="34" charset="0"/>
              </a:rPr>
              <a:t>שני המוצרים העיקריים השייכים לקטגוריה זו מתוארים בסעיפים הבאים.</a:t>
            </a:r>
            <a:endParaRPr lang="he-IL" altLang="he-IL" b="1" dirty="0"/>
          </a:p>
          <a:p>
            <a:pPr lvl="0" algn="r" defTabSz="914400" eaLnBrk="0" fontAlgn="base" hangingPunct="0">
              <a:spcBef>
                <a:spcPct val="0"/>
              </a:spcBef>
              <a:spcAft>
                <a:spcPct val="0"/>
              </a:spcAft>
            </a:pPr>
            <a:endParaRPr lang="he-IL" altLang="he-IL" b="1" dirty="0"/>
          </a:p>
        </p:txBody>
      </p:sp>
    </p:spTree>
    <p:extLst>
      <p:ext uri="{BB962C8B-B14F-4D97-AF65-F5344CB8AC3E}">
        <p14:creationId xmlns:p14="http://schemas.microsoft.com/office/powerpoint/2010/main" val="41670764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02276" y="378681"/>
            <a:ext cx="11281893" cy="11449288"/>
          </a:xfrm>
          <a:prstGeom prst="rect">
            <a:avLst/>
          </a:prstGeom>
        </p:spPr>
        <p:txBody>
          <a:bodyPr wrap="square">
            <a:spAutoFit/>
          </a:bodyPr>
          <a:lstStyle/>
          <a:p>
            <a:pPr algn="r" rtl="1"/>
            <a:r>
              <a:rPr lang="he-IL" b="1" dirty="0">
                <a:solidFill>
                  <a:srgbClr val="333333"/>
                </a:solidFill>
                <a:latin typeface="arial" panose="020B0604020202020204" pitchFamily="34" charset="0"/>
              </a:rPr>
              <a:t>3. מערכת איטום דו </a:t>
            </a:r>
            <a:r>
              <a:rPr lang="he-IL" b="1" dirty="0" err="1">
                <a:solidFill>
                  <a:srgbClr val="333333"/>
                </a:solidFill>
                <a:latin typeface="arial" panose="020B0604020202020204" pitchFamily="34" charset="0"/>
              </a:rPr>
              <a:t>רכיבית</a:t>
            </a:r>
            <a:r>
              <a:rPr lang="he-IL" b="1" dirty="0">
                <a:solidFill>
                  <a:srgbClr val="333333"/>
                </a:solidFill>
                <a:latin typeface="arial" panose="020B0604020202020204" pitchFamily="34" charset="0"/>
              </a:rPr>
              <a:t> המורכבת מאמולסיה </a:t>
            </a:r>
            <a:r>
              <a:rPr lang="he-IL" b="1" dirty="0" err="1">
                <a:solidFill>
                  <a:srgbClr val="333333"/>
                </a:solidFill>
                <a:latin typeface="arial" panose="020B0604020202020204" pitchFamily="34" charset="0"/>
              </a:rPr>
              <a:t>ביטומנית</a:t>
            </a:r>
            <a:r>
              <a:rPr lang="he-IL" b="1" dirty="0">
                <a:solidFill>
                  <a:srgbClr val="333333"/>
                </a:solidFill>
                <a:latin typeface="arial" panose="020B0604020202020204" pitchFamily="34" charset="0"/>
              </a:rPr>
              <a:t> מושבחת בפולימרים ומיושמת בהתזה, </a:t>
            </a:r>
            <a:r>
              <a:rPr lang="he-IL" dirty="0">
                <a:solidFill>
                  <a:srgbClr val="333333"/>
                </a:solidFill>
                <a:cs typeface="arial" panose="020B0604020202020204" pitchFamily="34" charset="0"/>
              </a:rPr>
              <a:t>(כדוגמת </a:t>
            </a:r>
            <a:r>
              <a:rPr lang="he-IL" dirty="0" err="1">
                <a:solidFill>
                  <a:srgbClr val="333333"/>
                </a:solidFill>
                <a:cs typeface="arial" panose="020B0604020202020204" pitchFamily="34" charset="0"/>
              </a:rPr>
              <a:t>ה"</a:t>
            </a:r>
            <a:r>
              <a:rPr lang="he-IL" dirty="0" err="1">
                <a:latin typeface="arial" panose="020B0604020202020204" pitchFamily="34" charset="0"/>
                <a:hlinkClick r:id="rId2"/>
              </a:rPr>
              <a:t>פלקסיגום</a:t>
            </a:r>
            <a:r>
              <a:rPr lang="he-IL" dirty="0" smtClean="0">
                <a:solidFill>
                  <a:srgbClr val="333333"/>
                </a:solidFill>
                <a:cs typeface="arial" panose="020B0604020202020204" pitchFamily="34" charset="0"/>
              </a:rPr>
              <a:t>")</a:t>
            </a:r>
            <a:r>
              <a:rPr lang="he-IL" b="1" dirty="0" smtClean="0">
                <a:solidFill>
                  <a:srgbClr val="333333"/>
                </a:solidFill>
                <a:cs typeface="arial" panose="020B0604020202020204" pitchFamily="34" charset="0"/>
              </a:rPr>
              <a:t>.</a:t>
            </a:r>
          </a:p>
          <a:p>
            <a:pPr algn="r" rtl="1"/>
            <a:endParaRPr lang="he-IL" b="1" dirty="0">
              <a:solidFill>
                <a:srgbClr val="333333"/>
              </a:solidFill>
              <a:cs typeface="arial" panose="020B0604020202020204" pitchFamily="34" charset="0"/>
            </a:endParaRPr>
          </a:p>
          <a:p>
            <a:pPr algn="r" rtl="1"/>
            <a:r>
              <a:rPr lang="he-IL" b="1" dirty="0">
                <a:solidFill>
                  <a:srgbClr val="333333"/>
                </a:solidFill>
                <a:cs typeface="arial" panose="020B0604020202020204" pitchFamily="34" charset="0"/>
              </a:rPr>
              <a:t>מערכת </a:t>
            </a:r>
            <a:r>
              <a:rPr lang="he-IL" b="1" dirty="0" err="1">
                <a:solidFill>
                  <a:srgbClr val="333333"/>
                </a:solidFill>
                <a:cs typeface="arial" panose="020B0604020202020204" pitchFamily="34" charset="0"/>
              </a:rPr>
              <a:t>ה"פלקסיגום</a:t>
            </a:r>
            <a:r>
              <a:rPr lang="he-IL" b="1" dirty="0">
                <a:solidFill>
                  <a:srgbClr val="333333"/>
                </a:solidFill>
                <a:cs typeface="arial" panose="020B0604020202020204" pitchFamily="34" charset="0"/>
              </a:rPr>
              <a:t>", מבוססת, כאמור על אמולסיה </a:t>
            </a:r>
            <a:r>
              <a:rPr lang="he-IL" b="1" dirty="0" err="1">
                <a:solidFill>
                  <a:srgbClr val="333333"/>
                </a:solidFill>
                <a:cs typeface="arial" panose="020B0604020202020204" pitchFamily="34" charset="0"/>
              </a:rPr>
              <a:t>ביטומנית</a:t>
            </a:r>
            <a:r>
              <a:rPr lang="he-IL" b="1" dirty="0">
                <a:solidFill>
                  <a:srgbClr val="333333"/>
                </a:solidFill>
                <a:cs typeface="arial" panose="020B0604020202020204" pitchFamily="34" charset="0"/>
              </a:rPr>
              <a:t> מושבחת בפולימרים. במערכת זו מותזים חומר האיטום </a:t>
            </a:r>
            <a:r>
              <a:rPr lang="he-IL" b="1" dirty="0" err="1">
                <a:solidFill>
                  <a:srgbClr val="333333"/>
                </a:solidFill>
                <a:cs typeface="arial" panose="020B0604020202020204" pitchFamily="34" charset="0"/>
              </a:rPr>
              <a:t>והקואגולנט</a:t>
            </a:r>
            <a:r>
              <a:rPr lang="he-IL" b="1" dirty="0">
                <a:solidFill>
                  <a:srgbClr val="333333"/>
                </a:solidFill>
                <a:cs typeface="arial" panose="020B0604020202020204" pitchFamily="34" charset="0"/>
              </a:rPr>
              <a:t> (מקריש) בו זמנית דרך שתי </a:t>
            </a:r>
            <a:r>
              <a:rPr lang="he-IL" b="1" dirty="0" err="1">
                <a:solidFill>
                  <a:srgbClr val="333333"/>
                </a:solidFill>
                <a:cs typeface="arial" panose="020B0604020202020204" pitchFamily="34" charset="0"/>
              </a:rPr>
              <a:t>דיזות</a:t>
            </a:r>
            <a:r>
              <a:rPr lang="he-IL" b="1" dirty="0">
                <a:solidFill>
                  <a:srgbClr val="333333"/>
                </a:solidFill>
                <a:cs typeface="arial" panose="020B0604020202020204" pitchFamily="34" charset="0"/>
              </a:rPr>
              <a:t> באקדח הריסוס. שני החומרים נפגשים באוויר, מתרחשת שבירה מהירה של האמולסיה </a:t>
            </a:r>
            <a:r>
              <a:rPr lang="he-IL" b="1" dirty="0" err="1">
                <a:solidFill>
                  <a:srgbClr val="333333"/>
                </a:solidFill>
                <a:cs typeface="arial" panose="020B0604020202020204" pitchFamily="34" charset="0"/>
              </a:rPr>
              <a:t>הביטומנית</a:t>
            </a:r>
            <a:r>
              <a:rPr lang="he-IL" b="1" dirty="0">
                <a:solidFill>
                  <a:srgbClr val="333333"/>
                </a:solidFill>
                <a:cs typeface="arial" panose="020B0604020202020204" pitchFamily="34" charset="0"/>
              </a:rPr>
              <a:t> וחלקיקים מוצקים של חומר האיטום מצטברים על פני השטח, תוך הפרשת עיקר כמות המים המרכיבה אותם. לאחר תהליך ייבוש של מספר ימים נוצרת ממברנה אוטמת וגמישה, ללא תפרים, בעובי אופייני של 4-5 מ"מ, על פני השטח.</a:t>
            </a:r>
          </a:p>
          <a:p>
            <a:pPr algn="r" rtl="1"/>
            <a:endParaRPr lang="he-IL" b="1" dirty="0">
              <a:solidFill>
                <a:srgbClr val="333333"/>
              </a:solidFill>
              <a:cs typeface="arial" panose="020B0604020202020204" pitchFamily="34" charset="0"/>
            </a:endParaRPr>
          </a:p>
          <a:p>
            <a:pPr algn="r" rtl="1"/>
            <a:r>
              <a:rPr lang="he-IL" b="1" dirty="0">
                <a:solidFill>
                  <a:srgbClr val="333333"/>
                </a:solidFill>
                <a:cs typeface="arial" panose="020B0604020202020204" pitchFamily="34" charset="0"/>
              </a:rPr>
              <a:t>מערכת </a:t>
            </a:r>
            <a:r>
              <a:rPr lang="he-IL" b="1" dirty="0" err="1">
                <a:solidFill>
                  <a:srgbClr val="333333"/>
                </a:solidFill>
                <a:cs typeface="arial" panose="020B0604020202020204" pitchFamily="34" charset="0"/>
              </a:rPr>
              <a:t>ה"פלקסיגום</a:t>
            </a:r>
            <a:r>
              <a:rPr lang="he-IL" b="1" dirty="0">
                <a:solidFill>
                  <a:srgbClr val="333333"/>
                </a:solidFill>
                <a:cs typeface="arial" panose="020B0604020202020204" pitchFamily="34" charset="0"/>
              </a:rPr>
              <a:t>" מצטיינת בגמישות גבוהה במיוחד (כושר התארכות מעל % 1500), אשר מעניק לה יכולת גישור מעולה על פני סדקים, הידבקות מלאה לפני השטח ואטימות מלאה.</a:t>
            </a:r>
          </a:p>
          <a:p>
            <a:pPr algn="r" rtl="1"/>
            <a:endParaRPr lang="he-IL" b="1" dirty="0">
              <a:solidFill>
                <a:srgbClr val="333333"/>
              </a:solidFill>
              <a:cs typeface="arial" panose="020B0604020202020204" pitchFamily="34" charset="0"/>
            </a:endParaRPr>
          </a:p>
          <a:p>
            <a:pPr algn="r" rtl="1"/>
            <a:r>
              <a:rPr lang="he-IL" b="1" dirty="0">
                <a:solidFill>
                  <a:srgbClr val="333333"/>
                </a:solidFill>
                <a:cs typeface="arial" panose="020B0604020202020204" pitchFamily="34" charset="0"/>
              </a:rPr>
              <a:t>יישום </a:t>
            </a:r>
            <a:r>
              <a:rPr lang="he-IL" b="1" dirty="0" err="1">
                <a:solidFill>
                  <a:srgbClr val="333333"/>
                </a:solidFill>
                <a:cs typeface="arial" panose="020B0604020202020204" pitchFamily="34" charset="0"/>
              </a:rPr>
              <a:t>ה"פלקסיגום</a:t>
            </a:r>
            <a:r>
              <a:rPr lang="he-IL" b="1" dirty="0">
                <a:solidFill>
                  <a:srgbClr val="333333"/>
                </a:solidFill>
                <a:cs typeface="arial" panose="020B0604020202020204" pitchFamily="34" charset="0"/>
              </a:rPr>
              <a:t>" הינו מהיר ויעיל.</a:t>
            </a:r>
          </a:p>
          <a:p>
            <a:pPr algn="r" rtl="1"/>
            <a:endParaRPr lang="he-IL" b="1" dirty="0">
              <a:solidFill>
                <a:srgbClr val="333333"/>
              </a:solidFill>
              <a:cs typeface="arial" panose="020B0604020202020204" pitchFamily="34" charset="0"/>
            </a:endParaRPr>
          </a:p>
          <a:p>
            <a:pPr algn="r" rtl="1"/>
            <a:r>
              <a:rPr lang="he-IL" b="1" dirty="0">
                <a:solidFill>
                  <a:srgbClr val="333333"/>
                </a:solidFill>
                <a:cs typeface="arial" panose="020B0604020202020204" pitchFamily="34" charset="0"/>
              </a:rPr>
              <a:t>ניתן ליישם כ-1000 מ"ר </a:t>
            </a:r>
            <a:r>
              <a:rPr lang="he-IL" b="1" dirty="0" err="1">
                <a:solidFill>
                  <a:srgbClr val="333333"/>
                </a:solidFill>
                <a:cs typeface="arial" panose="020B0604020202020204" pitchFamily="34" charset="0"/>
              </a:rPr>
              <a:t>פלקסיגום</a:t>
            </a:r>
            <a:r>
              <a:rPr lang="he-IL" b="1" dirty="0">
                <a:solidFill>
                  <a:srgbClr val="333333"/>
                </a:solidFill>
                <a:cs typeface="arial" panose="020B0604020202020204" pitchFamily="34" charset="0"/>
              </a:rPr>
              <a:t> ביום עבודה אחד ע"י צוות של 2-3 איש בלבד. הניסיון המצטבר עם מערכת </a:t>
            </a:r>
            <a:r>
              <a:rPr lang="he-IL" b="1" dirty="0" err="1">
                <a:solidFill>
                  <a:srgbClr val="333333"/>
                </a:solidFill>
                <a:cs typeface="arial" panose="020B0604020202020204" pitchFamily="34" charset="0"/>
              </a:rPr>
              <a:t>ה"פלקסיגום</a:t>
            </a:r>
            <a:r>
              <a:rPr lang="he-IL" b="1" dirty="0">
                <a:solidFill>
                  <a:srgbClr val="333333"/>
                </a:solidFill>
                <a:cs typeface="arial" panose="020B0604020202020204" pitchFamily="34" charset="0"/>
              </a:rPr>
              <a:t>" לאורך שנים רבות הינו חיובי ביותר. </a:t>
            </a:r>
            <a:r>
              <a:rPr lang="he-IL" b="1" dirty="0" err="1">
                <a:solidFill>
                  <a:srgbClr val="333333"/>
                </a:solidFill>
                <a:cs typeface="arial" panose="020B0604020202020204" pitchFamily="34" charset="0"/>
              </a:rPr>
              <a:t>פרוייקטים</a:t>
            </a:r>
            <a:r>
              <a:rPr lang="he-IL" b="1" dirty="0">
                <a:solidFill>
                  <a:srgbClr val="333333"/>
                </a:solidFill>
                <a:cs typeface="arial" panose="020B0604020202020204" pitchFamily="34" charset="0"/>
              </a:rPr>
              <a:t> גדולים ומורכבים, בעיקרם מרתפים הטבולים במי תהום, נאטמו בהצלחה ע"י מערכת </a:t>
            </a:r>
            <a:r>
              <a:rPr lang="he-IL" b="1" dirty="0" err="1">
                <a:solidFill>
                  <a:srgbClr val="333333"/>
                </a:solidFill>
                <a:cs typeface="arial" panose="020B0604020202020204" pitchFamily="34" charset="0"/>
              </a:rPr>
              <a:t>ה"פלקסיגום</a:t>
            </a:r>
            <a:r>
              <a:rPr lang="he-IL" b="1" dirty="0">
                <a:solidFill>
                  <a:srgbClr val="333333"/>
                </a:solidFill>
                <a:cs typeface="arial" panose="020B0604020202020204" pitchFamily="34" charset="0"/>
              </a:rPr>
              <a:t>" בארץ ובחו"ל, בהיקפים נרחבים ביותר.</a:t>
            </a:r>
          </a:p>
          <a:p>
            <a:pPr algn="r" rtl="1"/>
            <a:endParaRPr lang="he-IL" b="1" dirty="0">
              <a:solidFill>
                <a:srgbClr val="333333"/>
              </a:solidFill>
              <a:cs typeface="arial" panose="020B0604020202020204" pitchFamily="34" charset="0"/>
            </a:endParaRPr>
          </a:p>
          <a:p>
            <a:pPr algn="r" rtl="1"/>
            <a:r>
              <a:rPr lang="en-US" b="1" dirty="0">
                <a:solidFill>
                  <a:srgbClr val="333333"/>
                </a:solidFill>
                <a:cs typeface="arial" panose="020B0604020202020204" pitchFamily="34" charset="0"/>
              </a:rPr>
              <a:t>v </a:t>
            </a:r>
            <a:r>
              <a:rPr lang="he-IL" b="1" dirty="0" err="1">
                <a:solidFill>
                  <a:srgbClr val="333333"/>
                </a:solidFill>
                <a:cs typeface="arial" panose="020B0604020202020204" pitchFamily="34" charset="0"/>
              </a:rPr>
              <a:t>הנסיון</a:t>
            </a:r>
            <a:r>
              <a:rPr lang="he-IL" b="1" dirty="0">
                <a:solidFill>
                  <a:srgbClr val="333333"/>
                </a:solidFill>
                <a:cs typeface="arial" panose="020B0604020202020204" pitchFamily="34" charset="0"/>
              </a:rPr>
              <a:t> מלמד שעל מנת ליישם בהצלחה את מערכת </a:t>
            </a:r>
            <a:r>
              <a:rPr lang="he-IL" b="1" dirty="0" err="1">
                <a:solidFill>
                  <a:srgbClr val="333333"/>
                </a:solidFill>
                <a:cs typeface="arial" panose="020B0604020202020204" pitchFamily="34" charset="0"/>
              </a:rPr>
              <a:t>ה"פלקסיגום</a:t>
            </a:r>
            <a:r>
              <a:rPr lang="he-IL" b="1" dirty="0">
                <a:solidFill>
                  <a:srgbClr val="333333"/>
                </a:solidFill>
                <a:cs typeface="arial" panose="020B0604020202020204" pitchFamily="34" charset="0"/>
              </a:rPr>
              <a:t>" יש צורך בקבלן איטום אחראי, מנוסה בעבודות איטום בכלל, ומאומן בנושא התזת </a:t>
            </a:r>
            <a:r>
              <a:rPr lang="he-IL" b="1" dirty="0" err="1">
                <a:solidFill>
                  <a:srgbClr val="333333"/>
                </a:solidFill>
                <a:cs typeface="arial" panose="020B0604020202020204" pitchFamily="34" charset="0"/>
              </a:rPr>
              <a:t>ה"פלקסיגום</a:t>
            </a:r>
            <a:r>
              <a:rPr lang="he-IL" b="1" dirty="0">
                <a:solidFill>
                  <a:srgbClr val="333333"/>
                </a:solidFill>
                <a:cs typeface="arial" panose="020B0604020202020204" pitchFamily="34" charset="0"/>
              </a:rPr>
              <a:t>" בפרט. מסיבה זו משקיעה חב` </a:t>
            </a:r>
            <a:r>
              <a:rPr lang="he-IL" b="1" dirty="0" err="1">
                <a:solidFill>
                  <a:srgbClr val="333333"/>
                </a:solidFill>
                <a:cs typeface="arial" panose="020B0604020202020204" pitchFamily="34" charset="0"/>
              </a:rPr>
              <a:t>ביטום</a:t>
            </a:r>
            <a:r>
              <a:rPr lang="he-IL" b="1" dirty="0">
                <a:solidFill>
                  <a:srgbClr val="333333"/>
                </a:solidFill>
                <a:cs typeface="arial" panose="020B0604020202020204" pitchFamily="34" charset="0"/>
              </a:rPr>
              <a:t> מאמצים בהכשרה של קבלני-איטום אלה, כולל ליווי צמוד של הצוות הטכני של "</a:t>
            </a:r>
            <a:r>
              <a:rPr lang="he-IL" b="1" dirty="0" err="1">
                <a:solidFill>
                  <a:srgbClr val="333333"/>
                </a:solidFill>
                <a:cs typeface="arial" panose="020B0604020202020204" pitchFamily="34" charset="0"/>
              </a:rPr>
              <a:t>ביטום</a:t>
            </a:r>
            <a:r>
              <a:rPr lang="he-IL" b="1" dirty="0">
                <a:solidFill>
                  <a:srgbClr val="333333"/>
                </a:solidFill>
                <a:cs typeface="arial" panose="020B0604020202020204" pitchFamily="34" charset="0"/>
              </a:rPr>
              <a:t>", עד להסמכתם.</a:t>
            </a:r>
          </a:p>
          <a:p>
            <a:pPr algn="r" rtl="1"/>
            <a:endParaRPr lang="he-IL" b="1" dirty="0">
              <a:solidFill>
                <a:srgbClr val="333333"/>
              </a:solidFill>
              <a:cs typeface="arial" panose="020B0604020202020204" pitchFamily="34" charset="0"/>
            </a:endParaRPr>
          </a:p>
          <a:p>
            <a:pPr algn="r" rtl="1"/>
            <a:endParaRPr lang="he-IL" b="1" dirty="0">
              <a:solidFill>
                <a:srgbClr val="333333"/>
              </a:solidFill>
              <a:cs typeface="arial" panose="020B0604020202020204" pitchFamily="34" charset="0"/>
            </a:endParaRPr>
          </a:p>
          <a:p>
            <a:pPr algn="r" rtl="1"/>
            <a:endParaRPr lang="he-IL" b="1" dirty="0" smtClean="0">
              <a:solidFill>
                <a:srgbClr val="333333"/>
              </a:solidFill>
              <a:cs typeface="arial" panose="020B0604020202020204" pitchFamily="34" charset="0"/>
            </a:endParaRPr>
          </a:p>
          <a:p>
            <a:pPr algn="r" rtl="1"/>
            <a:endParaRPr lang="he-IL" b="1" dirty="0">
              <a:solidFill>
                <a:srgbClr val="333333"/>
              </a:solidFill>
              <a:cs typeface="arial" panose="020B0604020202020204" pitchFamily="34" charset="0"/>
            </a:endParaRPr>
          </a:p>
          <a:p>
            <a:pPr algn="r" rtl="1"/>
            <a:endParaRPr lang="he-IL" b="1" dirty="0" smtClean="0">
              <a:solidFill>
                <a:srgbClr val="333333"/>
              </a:solidFill>
              <a:cs typeface="arial" panose="020B0604020202020204" pitchFamily="34" charset="0"/>
            </a:endParaRPr>
          </a:p>
          <a:p>
            <a:pPr algn="r" rtl="1"/>
            <a:endParaRPr lang="he-IL" b="1" dirty="0">
              <a:solidFill>
                <a:srgbClr val="333333"/>
              </a:solidFill>
              <a:cs typeface="arial" panose="020B0604020202020204" pitchFamily="34" charset="0"/>
            </a:endParaRPr>
          </a:p>
          <a:p>
            <a:pPr algn="r" rtl="1"/>
            <a:endParaRPr lang="he-IL" b="1" dirty="0" smtClean="0">
              <a:solidFill>
                <a:srgbClr val="333333"/>
              </a:solidFill>
              <a:cs typeface="arial" panose="020B0604020202020204" pitchFamily="34" charset="0"/>
            </a:endParaRPr>
          </a:p>
          <a:p>
            <a:pPr algn="r" rtl="1"/>
            <a:endParaRPr lang="he-IL" b="1" dirty="0">
              <a:solidFill>
                <a:srgbClr val="333333"/>
              </a:solidFill>
              <a:cs typeface="arial" panose="020B0604020202020204" pitchFamily="34" charset="0"/>
            </a:endParaRPr>
          </a:p>
          <a:p>
            <a:pPr algn="r" rtl="1"/>
            <a:endParaRPr lang="he-IL" b="1" dirty="0" smtClean="0">
              <a:solidFill>
                <a:srgbClr val="333333"/>
              </a:solidFill>
              <a:cs typeface="arial" panose="020B0604020202020204" pitchFamily="34" charset="0"/>
            </a:endParaRPr>
          </a:p>
          <a:p>
            <a:pPr algn="r" rtl="1"/>
            <a:endParaRPr lang="he-IL" b="1" dirty="0">
              <a:solidFill>
                <a:srgbClr val="333333"/>
              </a:solidFill>
              <a:cs typeface="arial" panose="020B0604020202020204" pitchFamily="34" charset="0"/>
            </a:endParaRPr>
          </a:p>
          <a:p>
            <a:pPr algn="r" rtl="1"/>
            <a:endParaRPr lang="he-IL" b="1" dirty="0" smtClean="0">
              <a:solidFill>
                <a:srgbClr val="333333"/>
              </a:solidFill>
              <a:cs typeface="arial" panose="020B0604020202020204" pitchFamily="34" charset="0"/>
            </a:endParaRPr>
          </a:p>
          <a:p>
            <a:pPr algn="r" rtl="1"/>
            <a:endParaRPr lang="he-IL" b="1" dirty="0">
              <a:solidFill>
                <a:srgbClr val="333333"/>
              </a:solidFill>
              <a:cs typeface="arial" panose="020B0604020202020204" pitchFamily="34" charset="0"/>
            </a:endParaRPr>
          </a:p>
          <a:p>
            <a:pPr algn="r" rtl="1"/>
            <a:endParaRPr lang="he-IL" b="1" dirty="0" smtClean="0">
              <a:solidFill>
                <a:srgbClr val="333333"/>
              </a:solidFill>
              <a:cs typeface="arial" panose="020B0604020202020204" pitchFamily="34" charset="0"/>
            </a:endParaRPr>
          </a:p>
          <a:p>
            <a:pPr algn="r" rtl="1"/>
            <a:endParaRPr lang="he-IL" b="1" dirty="0">
              <a:solidFill>
                <a:srgbClr val="333333"/>
              </a:solidFill>
              <a:cs typeface="arial" panose="020B0604020202020204" pitchFamily="34" charset="0"/>
            </a:endParaRPr>
          </a:p>
          <a:p>
            <a:pPr algn="r" rtl="1"/>
            <a:endParaRPr lang="he-IL" b="1" dirty="0" smtClean="0">
              <a:solidFill>
                <a:srgbClr val="333333"/>
              </a:solidFill>
              <a:cs typeface="arial" panose="020B0604020202020204" pitchFamily="34" charset="0"/>
            </a:endParaRPr>
          </a:p>
          <a:p>
            <a:pPr algn="r" rtl="1"/>
            <a:endParaRPr lang="he-IL" b="1" dirty="0">
              <a:solidFill>
                <a:srgbClr val="333333"/>
              </a:solidFill>
              <a:cs typeface="arial" panose="020B0604020202020204" pitchFamily="34" charset="0"/>
            </a:endParaRPr>
          </a:p>
          <a:p>
            <a:pPr algn="r" rtl="1"/>
            <a:endParaRPr lang="he-IL" b="1" dirty="0" smtClean="0">
              <a:solidFill>
                <a:srgbClr val="333333"/>
              </a:solidFill>
              <a:cs typeface="arial" panose="020B0604020202020204" pitchFamily="34" charset="0"/>
            </a:endParaRPr>
          </a:p>
          <a:p>
            <a:pPr algn="r" rtl="1"/>
            <a:endParaRPr lang="he-IL" b="1" dirty="0">
              <a:solidFill>
                <a:srgbClr val="333333"/>
              </a:solidFill>
              <a:cs typeface="arial" panose="020B0604020202020204" pitchFamily="34" charset="0"/>
            </a:endParaRPr>
          </a:p>
          <a:p>
            <a:pPr algn="r" rtl="1"/>
            <a:endParaRPr lang="he-IL" b="1" dirty="0" smtClean="0">
              <a:solidFill>
                <a:srgbClr val="333333"/>
              </a:solidFill>
              <a:cs typeface="arial" panose="020B0604020202020204" pitchFamily="34" charset="0"/>
            </a:endParaRPr>
          </a:p>
          <a:p>
            <a:pPr algn="r" rtl="1"/>
            <a:endParaRPr lang="he-IL" dirty="0"/>
          </a:p>
        </p:txBody>
      </p:sp>
    </p:spTree>
    <p:extLst>
      <p:ext uri="{BB962C8B-B14F-4D97-AF65-F5344CB8AC3E}">
        <p14:creationId xmlns:p14="http://schemas.microsoft.com/office/powerpoint/2010/main" val="848967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pPr fontAlgn="base"/>
            <a:r>
              <a:rPr lang="he-IL" sz="2000" b="1" dirty="0"/>
              <a:t>אי תאום בין התוכנית האדריכלית לתוכנית הקונסטרוקציה-</a:t>
            </a:r>
          </a:p>
          <a:p>
            <a:pPr fontAlgn="base"/>
            <a:r>
              <a:rPr lang="he-IL" sz="2000" b="1" dirty="0"/>
              <a:t>בתהליך תכנון, סדר הפעולות חשוב ביותר, בדרך כלל מתכנן האדריכל את הבית ורק אז משלב את המהנדס המתכנן את קונסטרוקציית הבית, משסיים המהנדס לתכנן את הקונסטרוקציה, הוא מעביר לאדריכל את התוכנית בקובץ, האדריכל משלב את התוכנית האדריכלית ותוכנית הקונסטרוקציה לתוכנית אחת ובוחן האם יש סטירות בין שתי התוכניות, אם פעולה זו לא בוצעה כלל או לא בוצעה בשימת לב מספקת, ייתכן ויהיו סטירות שלא יתגלו ויגיעו לשטח לביצוע ולמעשה ייצרו ליקויי בניה.</a:t>
            </a:r>
          </a:p>
          <a:p>
            <a:endParaRPr lang="he-IL" dirty="0"/>
          </a:p>
        </p:txBody>
      </p:sp>
    </p:spTree>
    <p:extLst>
      <p:ext uri="{BB962C8B-B14F-4D97-AF65-F5344CB8AC3E}">
        <p14:creationId xmlns:p14="http://schemas.microsoft.com/office/powerpoint/2010/main" val="7320520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326523" y="515154"/>
            <a:ext cx="10225825" cy="6001643"/>
          </a:xfrm>
          <a:prstGeom prst="rect">
            <a:avLst/>
          </a:prstGeom>
        </p:spPr>
        <p:txBody>
          <a:bodyPr wrap="square">
            <a:spAutoFit/>
          </a:bodyPr>
          <a:lstStyle/>
          <a:p>
            <a:pPr algn="r" rtl="1"/>
            <a:r>
              <a:rPr lang="en-US" sz="1600" b="1" dirty="0">
                <a:solidFill>
                  <a:srgbClr val="333333"/>
                </a:solidFill>
                <a:cs typeface="arial" panose="020B0604020202020204" pitchFamily="34" charset="0"/>
              </a:rPr>
              <a:t>v </a:t>
            </a:r>
            <a:r>
              <a:rPr lang="he-IL" sz="1600" b="1" dirty="0">
                <a:solidFill>
                  <a:srgbClr val="333333"/>
                </a:solidFill>
                <a:cs typeface="arial" panose="020B0604020202020204" pitchFamily="34" charset="0"/>
              </a:rPr>
              <a:t>כאשר יושם בעבר </a:t>
            </a:r>
            <a:r>
              <a:rPr lang="he-IL" sz="1600" b="1" dirty="0" err="1">
                <a:solidFill>
                  <a:srgbClr val="333333"/>
                </a:solidFill>
                <a:cs typeface="arial" panose="020B0604020202020204" pitchFamily="34" charset="0"/>
              </a:rPr>
              <a:t>ה"פלקסיגום</a:t>
            </a:r>
            <a:r>
              <a:rPr lang="he-IL" sz="1600" b="1" dirty="0">
                <a:solidFill>
                  <a:srgbClr val="333333"/>
                </a:solidFill>
                <a:cs typeface="arial" panose="020B0604020202020204" pitchFamily="34" charset="0"/>
              </a:rPr>
              <a:t>" על קירות מרתף, שהרצפה שלו </a:t>
            </a:r>
            <a:r>
              <a:rPr lang="he-IL" sz="1600" b="1" dirty="0" err="1">
                <a:solidFill>
                  <a:srgbClr val="333333"/>
                </a:solidFill>
                <a:cs typeface="arial" panose="020B0604020202020204" pitchFamily="34" charset="0"/>
              </a:rPr>
              <a:t>היתה</a:t>
            </a:r>
            <a:r>
              <a:rPr lang="he-IL" sz="1600" b="1" dirty="0">
                <a:solidFill>
                  <a:srgbClr val="333333"/>
                </a:solidFill>
                <a:cs typeface="arial" panose="020B0604020202020204" pitchFamily="34" charset="0"/>
              </a:rPr>
              <a:t> אטומה ביריעות </a:t>
            </a:r>
            <a:r>
              <a:rPr lang="he-IL" sz="1600" b="1" dirty="0" err="1">
                <a:solidFill>
                  <a:srgbClr val="333333"/>
                </a:solidFill>
                <a:cs typeface="arial" panose="020B0604020202020204" pitchFamily="34" charset="0"/>
              </a:rPr>
              <a:t>ביטומניות</a:t>
            </a:r>
            <a:r>
              <a:rPr lang="he-IL" sz="1600" b="1" dirty="0">
                <a:solidFill>
                  <a:srgbClr val="333333"/>
                </a:solidFill>
                <a:cs typeface="arial" panose="020B0604020202020204" pitchFamily="34" charset="0"/>
              </a:rPr>
              <a:t>, נתגלתה תופעה של אי התחברות בין </a:t>
            </a:r>
            <a:r>
              <a:rPr lang="he-IL" sz="1600" b="1" dirty="0" err="1">
                <a:solidFill>
                  <a:srgbClr val="333333"/>
                </a:solidFill>
                <a:cs typeface="arial" panose="020B0604020202020204" pitchFamily="34" charset="0"/>
              </a:rPr>
              <a:t>הפלקסיגום</a:t>
            </a:r>
            <a:r>
              <a:rPr lang="he-IL" sz="1600" b="1" dirty="0">
                <a:solidFill>
                  <a:srgbClr val="333333"/>
                </a:solidFill>
                <a:cs typeface="arial" panose="020B0604020202020204" pitchFamily="34" charset="0"/>
              </a:rPr>
              <a:t> בקיר ליריעות שברצפה. תופעה זו התרחשה עקב הצטברות המים, המופרשים מן </a:t>
            </a:r>
            <a:r>
              <a:rPr lang="he-IL" sz="1600" b="1" dirty="0" err="1">
                <a:solidFill>
                  <a:srgbClr val="333333"/>
                </a:solidFill>
                <a:cs typeface="arial" panose="020B0604020202020204" pitchFamily="34" charset="0"/>
              </a:rPr>
              <a:t>הפלקסיגום</a:t>
            </a:r>
            <a:r>
              <a:rPr lang="he-IL" sz="1600" b="1" dirty="0">
                <a:solidFill>
                  <a:srgbClr val="333333"/>
                </a:solidFill>
                <a:cs typeface="arial" panose="020B0604020202020204" pitchFamily="34" charset="0"/>
              </a:rPr>
              <a:t> במהלך היישום, בתחתית הקיר, מעל רצועת היריעות </a:t>
            </a:r>
            <a:r>
              <a:rPr lang="he-IL" sz="1600" b="1" dirty="0" err="1">
                <a:solidFill>
                  <a:srgbClr val="333333"/>
                </a:solidFill>
                <a:cs typeface="arial" panose="020B0604020202020204" pitchFamily="34" charset="0"/>
              </a:rPr>
              <a:t>הביטומניות</a:t>
            </a:r>
            <a:r>
              <a:rPr lang="he-IL" sz="1600" b="1" dirty="0">
                <a:solidFill>
                  <a:srgbClr val="333333"/>
                </a:solidFill>
                <a:cs typeface="arial" panose="020B0604020202020204" pitchFamily="34" charset="0"/>
              </a:rPr>
              <a:t> הבולטת מן הרצפה.</a:t>
            </a:r>
          </a:p>
          <a:p>
            <a:pPr algn="r" rtl="1"/>
            <a:endParaRPr lang="he-IL" sz="1600" b="1" dirty="0">
              <a:solidFill>
                <a:srgbClr val="333333"/>
              </a:solidFill>
              <a:cs typeface="arial" panose="020B0604020202020204" pitchFamily="34" charset="0"/>
            </a:endParaRPr>
          </a:p>
          <a:p>
            <a:pPr algn="r" rtl="1"/>
            <a:r>
              <a:rPr lang="he-IL" sz="1600" b="1" dirty="0">
                <a:solidFill>
                  <a:srgbClr val="333333"/>
                </a:solidFill>
                <a:cs typeface="arial" panose="020B0604020202020204" pitchFamily="34" charset="0"/>
              </a:rPr>
              <a:t>בעקבות זאת שונה מפרט היישום של </a:t>
            </a:r>
            <a:r>
              <a:rPr lang="he-IL" sz="1600" b="1" dirty="0" err="1">
                <a:solidFill>
                  <a:srgbClr val="333333"/>
                </a:solidFill>
                <a:cs typeface="arial" panose="020B0604020202020204" pitchFamily="34" charset="0"/>
              </a:rPr>
              <a:t>הפלקסיגום</a:t>
            </a:r>
            <a:r>
              <a:rPr lang="he-IL" sz="1600" b="1" dirty="0">
                <a:solidFill>
                  <a:srgbClr val="333333"/>
                </a:solidFill>
                <a:cs typeface="arial" panose="020B0604020202020204" pitchFamily="34" charset="0"/>
              </a:rPr>
              <a:t> והוא מגדיר ריתוך יריעת חיזוק (יריעה תקנית מסוג </a:t>
            </a:r>
            <a:r>
              <a:rPr lang="en-US" sz="1600" b="1" dirty="0">
                <a:solidFill>
                  <a:srgbClr val="333333"/>
                </a:solidFill>
                <a:cs typeface="arial" panose="020B0604020202020204" pitchFamily="34" charset="0"/>
              </a:rPr>
              <a:t>SBS) </a:t>
            </a:r>
            <a:r>
              <a:rPr lang="he-IL" sz="1600" b="1" dirty="0">
                <a:solidFill>
                  <a:srgbClr val="333333"/>
                </a:solidFill>
                <a:cs typeface="arial" panose="020B0604020202020204" pitchFamily="34" charset="0"/>
              </a:rPr>
              <a:t>בהיקף הקיר עד לגובה של 15 ס"מ, כך שההצמדה בין שתי מערכות האיטום מתרחשת במישור אנכי, החופשי ממים עומדים. ע"י כך מתקבלת הדבקה מעולה בין </a:t>
            </a:r>
            <a:r>
              <a:rPr lang="he-IL" sz="1600" b="1" dirty="0" err="1">
                <a:solidFill>
                  <a:srgbClr val="333333"/>
                </a:solidFill>
                <a:cs typeface="arial" panose="020B0604020202020204" pitchFamily="34" charset="0"/>
              </a:rPr>
              <a:t>הפלקסיגום</a:t>
            </a:r>
            <a:r>
              <a:rPr lang="he-IL" sz="1600" b="1" dirty="0">
                <a:solidFill>
                  <a:srgbClr val="333333"/>
                </a:solidFill>
                <a:cs typeface="arial" panose="020B0604020202020204" pitchFamily="34" charset="0"/>
              </a:rPr>
              <a:t> ליריעה </a:t>
            </a:r>
            <a:r>
              <a:rPr lang="he-IL" sz="1600" b="1" dirty="0" err="1">
                <a:solidFill>
                  <a:srgbClr val="333333"/>
                </a:solidFill>
                <a:cs typeface="arial" panose="020B0604020202020204" pitchFamily="34" charset="0"/>
              </a:rPr>
              <a:t>הביטומנית</a:t>
            </a:r>
            <a:r>
              <a:rPr lang="he-IL" sz="1600" b="1" dirty="0">
                <a:solidFill>
                  <a:srgbClr val="333333"/>
                </a:solidFill>
                <a:cs typeface="arial" panose="020B0604020202020204" pitchFamily="34" charset="0"/>
              </a:rPr>
              <a:t>.</a:t>
            </a:r>
          </a:p>
          <a:p>
            <a:pPr algn="r" rtl="1"/>
            <a:endParaRPr lang="he-IL" sz="1600" b="1" dirty="0">
              <a:solidFill>
                <a:srgbClr val="333333"/>
              </a:solidFill>
              <a:cs typeface="arial" panose="020B0604020202020204" pitchFamily="34" charset="0"/>
            </a:endParaRPr>
          </a:p>
          <a:p>
            <a:pPr algn="r" rtl="1"/>
            <a:r>
              <a:rPr lang="en-US" sz="1600" b="1" dirty="0">
                <a:solidFill>
                  <a:srgbClr val="333333"/>
                </a:solidFill>
                <a:cs typeface="arial" panose="020B0604020202020204" pitchFamily="34" charset="0"/>
              </a:rPr>
              <a:t>v </a:t>
            </a:r>
            <a:r>
              <a:rPr lang="he-IL" sz="1600" b="1" dirty="0" err="1">
                <a:solidFill>
                  <a:srgbClr val="333333"/>
                </a:solidFill>
                <a:cs typeface="arial" panose="020B0604020202020204" pitchFamily="34" charset="0"/>
              </a:rPr>
              <a:t>הפלקסיגום</a:t>
            </a:r>
            <a:r>
              <a:rPr lang="he-IL" sz="1600" b="1" dirty="0">
                <a:solidFill>
                  <a:srgbClr val="333333"/>
                </a:solidFill>
                <a:cs typeface="arial" panose="020B0604020202020204" pitchFamily="34" charset="0"/>
              </a:rPr>
              <a:t> יושם במזרח אירופה, בתקופת החורף, </a:t>
            </a:r>
            <a:r>
              <a:rPr lang="he-IL" sz="1600" b="1" dirty="0" err="1">
                <a:solidFill>
                  <a:srgbClr val="333333"/>
                </a:solidFill>
                <a:cs typeface="arial" panose="020B0604020202020204" pitchFamily="34" charset="0"/>
              </a:rPr>
              <a:t>בטמפטורה</a:t>
            </a:r>
            <a:r>
              <a:rPr lang="he-IL" sz="1600" b="1" dirty="0">
                <a:solidFill>
                  <a:srgbClr val="333333"/>
                </a:solidFill>
                <a:cs typeface="arial" panose="020B0604020202020204" pitchFamily="34" charset="0"/>
              </a:rPr>
              <a:t> חיצונית של </a:t>
            </a:r>
            <a:r>
              <a:rPr lang="en-US" sz="1600" b="1" dirty="0">
                <a:solidFill>
                  <a:srgbClr val="333333"/>
                </a:solidFill>
                <a:cs typeface="arial" panose="020B0604020202020204" pitchFamily="34" charset="0"/>
              </a:rPr>
              <a:t>C º 10-, </a:t>
            </a:r>
            <a:r>
              <a:rPr lang="he-IL" sz="1600" b="1" dirty="0">
                <a:solidFill>
                  <a:srgbClr val="333333"/>
                </a:solidFill>
                <a:cs typeface="arial" panose="020B0604020202020204" pitchFamily="34" charset="0"/>
              </a:rPr>
              <a:t>בעוד שטמפרטורת העבודה המינימלית המוגדרת עבורו הינה </a:t>
            </a:r>
            <a:r>
              <a:rPr lang="en-US" sz="1600" b="1" dirty="0">
                <a:solidFill>
                  <a:srgbClr val="333333"/>
                </a:solidFill>
                <a:cs typeface="arial" panose="020B0604020202020204" pitchFamily="34" charset="0"/>
              </a:rPr>
              <a:t>C º 7.</a:t>
            </a:r>
          </a:p>
          <a:p>
            <a:pPr algn="r" rtl="1"/>
            <a:endParaRPr lang="en-US" sz="1600" b="1" dirty="0">
              <a:solidFill>
                <a:srgbClr val="333333"/>
              </a:solidFill>
              <a:cs typeface="arial" panose="020B0604020202020204" pitchFamily="34" charset="0"/>
            </a:endParaRPr>
          </a:p>
          <a:p>
            <a:pPr algn="r" rtl="1"/>
            <a:endParaRPr lang="en-US" sz="1600" b="1" dirty="0">
              <a:solidFill>
                <a:srgbClr val="333333"/>
              </a:solidFill>
              <a:cs typeface="arial" panose="020B0604020202020204" pitchFamily="34" charset="0"/>
            </a:endParaRPr>
          </a:p>
          <a:p>
            <a:pPr algn="r" rtl="1"/>
            <a:r>
              <a:rPr lang="he-IL" sz="1600" b="1" dirty="0">
                <a:solidFill>
                  <a:srgbClr val="333333"/>
                </a:solidFill>
                <a:cs typeface="arial" panose="020B0604020202020204" pitchFamily="34" charset="0"/>
              </a:rPr>
              <a:t>הדבר התאפשר ע"י שימוש באוהל מחומם שנפרש על שטח של כ – 600 מ"ר ובו שררה טמפרטורה של כ - </a:t>
            </a:r>
            <a:r>
              <a:rPr lang="en-US" sz="1600" b="1" dirty="0">
                <a:solidFill>
                  <a:srgbClr val="333333"/>
                </a:solidFill>
                <a:cs typeface="arial" panose="020B0604020202020204" pitchFamily="34" charset="0"/>
              </a:rPr>
              <a:t>C º20 </a:t>
            </a:r>
            <a:r>
              <a:rPr lang="he-IL" sz="1600" b="1" dirty="0">
                <a:solidFill>
                  <a:srgbClr val="333333"/>
                </a:solidFill>
                <a:cs typeface="arial" panose="020B0604020202020204" pitchFamily="34" charset="0"/>
              </a:rPr>
              <a:t>ואוהל מחומם נוסף, קטן יותר, שבו עמדו מכונת ההתזה </a:t>
            </a:r>
            <a:r>
              <a:rPr lang="he-IL" sz="1600" b="1" dirty="0" err="1">
                <a:solidFill>
                  <a:srgbClr val="333333"/>
                </a:solidFill>
                <a:cs typeface="arial" panose="020B0604020202020204" pitchFamily="34" charset="0"/>
              </a:rPr>
              <a:t>והמיכלים</a:t>
            </a:r>
            <a:r>
              <a:rPr lang="he-IL" sz="1600" b="1" dirty="0">
                <a:solidFill>
                  <a:srgbClr val="333333"/>
                </a:solidFill>
                <a:cs typeface="arial" panose="020B0604020202020204" pitchFamily="34" charset="0"/>
              </a:rPr>
              <a:t> של </a:t>
            </a:r>
            <a:r>
              <a:rPr lang="he-IL" sz="1600" b="1" dirty="0" err="1">
                <a:solidFill>
                  <a:srgbClr val="333333"/>
                </a:solidFill>
                <a:cs typeface="arial" panose="020B0604020202020204" pitchFamily="34" charset="0"/>
              </a:rPr>
              <a:t>הפלקסיגום</a:t>
            </a:r>
            <a:r>
              <a:rPr lang="he-IL" sz="1600" b="1" dirty="0">
                <a:solidFill>
                  <a:srgbClr val="333333"/>
                </a:solidFill>
                <a:cs typeface="arial" panose="020B0604020202020204" pitchFamily="34" charset="0"/>
              </a:rPr>
              <a:t>. האוהל המחומם הפרוש מעל </a:t>
            </a:r>
            <a:r>
              <a:rPr lang="he-IL" sz="1600" b="1" dirty="0" err="1">
                <a:solidFill>
                  <a:srgbClr val="333333"/>
                </a:solidFill>
                <a:cs typeface="arial" panose="020B0604020202020204" pitchFamily="34" charset="0"/>
              </a:rPr>
              <a:t>איזור</a:t>
            </a:r>
            <a:r>
              <a:rPr lang="he-IL" sz="1600" b="1" dirty="0">
                <a:solidFill>
                  <a:srgbClr val="333333"/>
                </a:solidFill>
                <a:cs typeface="arial" panose="020B0604020202020204" pitchFamily="34" charset="0"/>
              </a:rPr>
              <a:t> ההתזה הוחזק במצב זה 5 ימים לאחר היישום, ולאחר מכן נמשכו עבודות הבניה האחרות, גם הן בחימום.</a:t>
            </a:r>
          </a:p>
          <a:p>
            <a:pPr algn="r" rtl="1"/>
            <a:endParaRPr lang="he-IL" sz="1600" b="1" dirty="0">
              <a:solidFill>
                <a:srgbClr val="333333"/>
              </a:solidFill>
              <a:cs typeface="arial" panose="020B0604020202020204" pitchFamily="34" charset="0"/>
            </a:endParaRPr>
          </a:p>
          <a:p>
            <a:pPr algn="r" rtl="1"/>
            <a:r>
              <a:rPr lang="en-US" sz="1600" b="1" dirty="0">
                <a:solidFill>
                  <a:srgbClr val="333333"/>
                </a:solidFill>
                <a:cs typeface="arial" panose="020B0604020202020204" pitchFamily="34" charset="0"/>
              </a:rPr>
              <a:t>v </a:t>
            </a:r>
            <a:r>
              <a:rPr lang="he-IL" sz="1600" b="1" dirty="0" err="1">
                <a:solidFill>
                  <a:srgbClr val="333333"/>
                </a:solidFill>
                <a:cs typeface="arial" panose="020B0604020202020204" pitchFamily="34" charset="0"/>
              </a:rPr>
              <a:t>הפלקסיגום</a:t>
            </a:r>
            <a:r>
              <a:rPr lang="he-IL" sz="1600" b="1" dirty="0">
                <a:solidFill>
                  <a:srgbClr val="333333"/>
                </a:solidFill>
                <a:cs typeface="arial" panose="020B0604020202020204" pitchFamily="34" charset="0"/>
              </a:rPr>
              <a:t> כבר יושם במספר מקרים ישירות על גבי הסלע הטבעי המהווה את קיר החפירה, במרתפים עמוקים, לאחר עבודות הכנה כמו התזת בטון עם גודל גרגיר קטן, בשכבה דקה יחסית, להחלקת השטח </a:t>
            </a:r>
            <a:r>
              <a:rPr lang="he-IL" sz="1600" b="1" dirty="0" err="1">
                <a:solidFill>
                  <a:srgbClr val="333333"/>
                </a:solidFill>
                <a:cs typeface="arial" panose="020B0604020202020204" pitchFamily="34" charset="0"/>
              </a:rPr>
              <a:t>באיזורים</a:t>
            </a:r>
            <a:r>
              <a:rPr lang="he-IL" sz="1600" b="1" dirty="0">
                <a:solidFill>
                  <a:srgbClr val="333333"/>
                </a:solidFill>
                <a:cs typeface="arial" panose="020B0604020202020204" pitchFamily="34" charset="0"/>
              </a:rPr>
              <a:t> הנדרשים. הסלע במקרה זה היה סלע קשה, אחיד ורציף.</a:t>
            </a:r>
          </a:p>
          <a:p>
            <a:pPr algn="r" rtl="1"/>
            <a:endParaRPr lang="he-IL" sz="1600" b="1" dirty="0">
              <a:solidFill>
                <a:srgbClr val="333333"/>
              </a:solidFill>
              <a:cs typeface="arial" panose="020B0604020202020204" pitchFamily="34" charset="0"/>
            </a:endParaRPr>
          </a:p>
          <a:p>
            <a:pPr algn="r" rtl="1"/>
            <a:r>
              <a:rPr lang="he-IL" sz="1600" b="1" dirty="0">
                <a:solidFill>
                  <a:srgbClr val="333333"/>
                </a:solidFill>
                <a:cs typeface="arial" panose="020B0604020202020204" pitchFamily="34" charset="0"/>
              </a:rPr>
              <a:t>במקרים </a:t>
            </a:r>
            <a:r>
              <a:rPr lang="he-IL" sz="1600" b="1" dirty="0" err="1">
                <a:solidFill>
                  <a:srgbClr val="333333"/>
                </a:solidFill>
                <a:cs typeface="arial" panose="020B0604020202020204" pitchFamily="34" charset="0"/>
              </a:rPr>
              <a:t>מסויימים</a:t>
            </a:r>
            <a:r>
              <a:rPr lang="he-IL" sz="1600" b="1" dirty="0">
                <a:solidFill>
                  <a:srgbClr val="333333"/>
                </a:solidFill>
                <a:cs typeface="arial" panose="020B0604020202020204" pitchFamily="34" charset="0"/>
              </a:rPr>
              <a:t> בוצע הדבר גם כאשר קורות או עמודי פלדה הותקנו עם </a:t>
            </a:r>
            <a:r>
              <a:rPr lang="he-IL" sz="1600" b="1" dirty="0" err="1">
                <a:solidFill>
                  <a:srgbClr val="333333"/>
                </a:solidFill>
                <a:cs typeface="arial" panose="020B0604020202020204" pitchFamily="34" charset="0"/>
              </a:rPr>
              <a:t>ברגי</a:t>
            </a:r>
            <a:r>
              <a:rPr lang="he-IL" sz="1600" b="1" dirty="0">
                <a:solidFill>
                  <a:srgbClr val="333333"/>
                </a:solidFill>
                <a:cs typeface="arial" panose="020B0604020202020204" pitchFamily="34" charset="0"/>
              </a:rPr>
              <a:t> סלע, לתמיכת הקיר. התוצאות היו מוצלחות מאוד.</a:t>
            </a:r>
          </a:p>
          <a:p>
            <a:pPr algn="r" rtl="1"/>
            <a:endParaRPr lang="he-IL" sz="1600" b="1" dirty="0">
              <a:solidFill>
                <a:srgbClr val="333333"/>
              </a:solidFill>
              <a:cs typeface="arial" panose="020B0604020202020204" pitchFamily="34" charset="0"/>
            </a:endParaRPr>
          </a:p>
          <a:p>
            <a:pPr algn="r" rtl="1"/>
            <a:r>
              <a:rPr lang="he-IL" sz="1600" b="1" dirty="0">
                <a:solidFill>
                  <a:srgbClr val="333333"/>
                </a:solidFill>
                <a:cs typeface="arial" panose="020B0604020202020204" pitchFamily="34" charset="0"/>
              </a:rPr>
              <a:t>דוגמא לכך ניתן לראות בתמונה המצורפת, המתארת התזה על קיר סלע נתמך </a:t>
            </a:r>
            <a:r>
              <a:rPr lang="he-IL" sz="1600" b="1" dirty="0" err="1">
                <a:solidFill>
                  <a:srgbClr val="333333"/>
                </a:solidFill>
                <a:cs typeface="arial" panose="020B0604020202020204" pitchFamily="34" charset="0"/>
              </a:rPr>
              <a:t>בפרופילי</a:t>
            </a:r>
            <a:r>
              <a:rPr lang="he-IL" sz="1600" b="1" dirty="0">
                <a:solidFill>
                  <a:srgbClr val="333333"/>
                </a:solidFill>
                <a:cs typeface="arial" panose="020B0604020202020204" pitchFamily="34" charset="0"/>
              </a:rPr>
              <a:t> פלדה אשר בוצעה בפיראוס, יוון.</a:t>
            </a:r>
          </a:p>
        </p:txBody>
      </p:sp>
    </p:spTree>
    <p:extLst>
      <p:ext uri="{BB962C8B-B14F-4D97-AF65-F5344CB8AC3E}">
        <p14:creationId xmlns:p14="http://schemas.microsoft.com/office/powerpoint/2010/main" val="151283537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50761" y="246725"/>
            <a:ext cx="10277340" cy="9387185"/>
          </a:xfrm>
          <a:prstGeom prst="rect">
            <a:avLst/>
          </a:prstGeom>
        </p:spPr>
        <p:txBody>
          <a:bodyPr wrap="square">
            <a:spAutoFit/>
          </a:bodyPr>
          <a:lstStyle/>
          <a:p>
            <a:pPr algn="ctr" rtl="1"/>
            <a:r>
              <a:rPr lang="he-IL" sz="2000" b="1" dirty="0"/>
              <a:t>4 . מערכת איטום חד </a:t>
            </a:r>
            <a:r>
              <a:rPr lang="he-IL" sz="2000" b="1" dirty="0" err="1"/>
              <a:t>רכיבית</a:t>
            </a:r>
            <a:r>
              <a:rPr lang="he-IL" sz="2000" b="1" dirty="0"/>
              <a:t> המורכבת מאמולסיה </a:t>
            </a:r>
            <a:r>
              <a:rPr lang="he-IL" sz="2000" b="1" dirty="0" err="1"/>
              <a:t>ביטומנית</a:t>
            </a:r>
            <a:r>
              <a:rPr lang="he-IL" sz="2000" b="1" dirty="0"/>
              <a:t> מושבחת בפולימרים ומיושמת בהתזה. כדוגמת " </a:t>
            </a:r>
            <a:r>
              <a:rPr lang="he-IL" sz="2000" b="1" dirty="0" err="1"/>
              <a:t>ה"מסטיגום</a:t>
            </a:r>
            <a:r>
              <a:rPr lang="he-IL" sz="2000" b="1" dirty="0" smtClean="0"/>
              <a:t>".</a:t>
            </a:r>
          </a:p>
          <a:p>
            <a:pPr algn="ctr" rtl="1"/>
            <a:endParaRPr lang="he-IL" sz="2000" b="1" dirty="0"/>
          </a:p>
          <a:p>
            <a:pPr algn="ctr" rtl="1"/>
            <a:r>
              <a:rPr lang="he-IL" sz="2000" b="1" dirty="0" err="1"/>
              <a:t>ה"מסטיגום</a:t>
            </a:r>
            <a:r>
              <a:rPr lang="he-IL" sz="2000" b="1" dirty="0"/>
              <a:t>" הינו חומר איטום משחתי, חד רכיבי, המיועד ליישום במריחה ו/או בהתזה.</a:t>
            </a:r>
          </a:p>
          <a:p>
            <a:pPr algn="ctr" rtl="1"/>
            <a:endParaRPr lang="he-IL" sz="2000" b="1" dirty="0"/>
          </a:p>
          <a:p>
            <a:pPr algn="ctr" rtl="1"/>
            <a:r>
              <a:rPr lang="he-IL" sz="2000" b="1" dirty="0" err="1"/>
              <a:t>ה"מסטיגום</a:t>
            </a:r>
            <a:r>
              <a:rPr lang="he-IL" sz="2000" b="1" dirty="0"/>
              <a:t>" יוצר עם התייבשותו שכבת איטום גמישה ורציפה בעלת התארכות של מעל 1000%, תוך הידבקות של 100% לפני השטח.</a:t>
            </a:r>
          </a:p>
          <a:p>
            <a:pPr algn="ctr" rtl="1"/>
            <a:endParaRPr lang="he-IL" sz="2000" b="1" dirty="0"/>
          </a:p>
          <a:p>
            <a:pPr algn="ctr" rtl="1"/>
            <a:r>
              <a:rPr lang="he-IL" sz="2000" b="1" dirty="0"/>
              <a:t>ניתן ליישם את </a:t>
            </a:r>
            <a:r>
              <a:rPr lang="he-IL" sz="2000" b="1" dirty="0" err="1"/>
              <a:t>המסטיגום</a:t>
            </a:r>
            <a:r>
              <a:rPr lang="he-IL" sz="2000" b="1" dirty="0"/>
              <a:t> במהירות וביעילות ע"י התזה </a:t>
            </a:r>
            <a:r>
              <a:rPr lang="he-IL" sz="2000" b="1" dirty="0" err="1"/>
              <a:t>באיירלס</a:t>
            </a:r>
            <a:r>
              <a:rPr lang="he-IL" sz="2000" b="1" dirty="0"/>
              <a:t> גם על שטחים אנכיים ללא נזילה של החומר המיושם, עפ"י הנחיות היישום. </a:t>
            </a:r>
            <a:r>
              <a:rPr lang="he-IL" sz="2000" b="1" dirty="0" err="1"/>
              <a:t>המסטיגום</a:t>
            </a:r>
            <a:r>
              <a:rPr lang="he-IL" sz="2000" b="1" dirty="0"/>
              <a:t> מיועד לאיטום קירות מרתפים קטנים ובינוניים, רצפת מקלחות ורצפת מרפסות קטנות מרוצפות. הניסיון המצטבר עם מערכת </a:t>
            </a:r>
            <a:r>
              <a:rPr lang="he-IL" sz="2000" b="1" dirty="0" err="1"/>
              <a:t>ה"מסטיגום</a:t>
            </a:r>
            <a:r>
              <a:rPr lang="he-IL" sz="2000" b="1" dirty="0"/>
              <a:t>" לאורך כ-15 השנים האחרונות היינו חיובי ביותר. נאטמו בו עשרות אלפי מרתפים (קירות מרתף), מקלחות ומרפסות קטנות, כאשר אחוז הכשלים היינו נמוך ביותר, במיוחד בהשוואה לאחוז הכשלים האופייני ליריעות </a:t>
            </a:r>
            <a:r>
              <a:rPr lang="he-IL" sz="2000" b="1" dirty="0" err="1"/>
              <a:t>ביטומניות</a:t>
            </a:r>
            <a:r>
              <a:rPr lang="he-IL" sz="2000" b="1" dirty="0"/>
              <a:t> בישום על אותם אלמנטים.</a:t>
            </a:r>
            <a:endParaRPr lang="he-IL" sz="2000" b="1" dirty="0" smtClean="0"/>
          </a:p>
          <a:p>
            <a:pPr algn="ctr" rtl="1"/>
            <a:endParaRPr lang="he-IL" dirty="0"/>
          </a:p>
          <a:p>
            <a:pPr algn="ctr" rtl="1"/>
            <a:endParaRPr lang="he-IL" dirty="0" smtClean="0"/>
          </a:p>
          <a:p>
            <a:pPr algn="ctr" rtl="1"/>
            <a:endParaRPr lang="he-IL" dirty="0"/>
          </a:p>
          <a:p>
            <a:pPr algn="ctr" rtl="1"/>
            <a:endParaRPr lang="he-IL" dirty="0" smtClean="0"/>
          </a:p>
          <a:p>
            <a:pPr algn="ctr" rtl="1"/>
            <a:endParaRPr lang="he-IL" dirty="0"/>
          </a:p>
          <a:p>
            <a:pPr algn="ctr" rtl="1"/>
            <a:endParaRPr lang="he-IL" dirty="0" smtClean="0"/>
          </a:p>
          <a:p>
            <a:pPr algn="ctr" rtl="1"/>
            <a:endParaRPr lang="he-IL" dirty="0"/>
          </a:p>
          <a:p>
            <a:pPr algn="ctr" rtl="1"/>
            <a:endParaRPr lang="he-IL" dirty="0" smtClean="0"/>
          </a:p>
          <a:p>
            <a:pPr algn="ctr" rtl="1"/>
            <a:endParaRPr lang="he-IL" dirty="0"/>
          </a:p>
          <a:p>
            <a:pPr algn="ctr" rtl="1"/>
            <a:endParaRPr lang="he-IL" dirty="0" smtClean="0"/>
          </a:p>
          <a:p>
            <a:pPr algn="ctr" rtl="1"/>
            <a:endParaRPr lang="he-IL" dirty="0"/>
          </a:p>
          <a:p>
            <a:pPr algn="ctr" rtl="1"/>
            <a:endParaRPr lang="he-IL" dirty="0" smtClean="0"/>
          </a:p>
          <a:p>
            <a:pPr algn="ctr" rtl="1"/>
            <a:endParaRPr lang="he-IL" dirty="0"/>
          </a:p>
          <a:p>
            <a:pPr algn="ctr" rtl="1"/>
            <a:endParaRPr lang="he-IL" dirty="0" smtClean="0"/>
          </a:p>
          <a:p>
            <a:pPr algn="ctr" rtl="1"/>
            <a:endParaRPr lang="he-IL" dirty="0"/>
          </a:p>
          <a:p>
            <a:pPr algn="ctr" rtl="1"/>
            <a:endParaRPr lang="he-IL" dirty="0" smtClean="0"/>
          </a:p>
          <a:p>
            <a:pPr algn="ctr" rtl="1"/>
            <a:endParaRPr lang="he-IL" dirty="0"/>
          </a:p>
          <a:p>
            <a:pPr algn="ctr" rtl="1"/>
            <a:endParaRPr lang="he-IL" dirty="0"/>
          </a:p>
        </p:txBody>
      </p:sp>
    </p:spTree>
    <p:extLst>
      <p:ext uri="{BB962C8B-B14F-4D97-AF65-F5344CB8AC3E}">
        <p14:creationId xmlns:p14="http://schemas.microsoft.com/office/powerpoint/2010/main" val="12447886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53793" y="721217"/>
            <a:ext cx="11333407" cy="6247864"/>
          </a:xfrm>
          <a:prstGeom prst="rect">
            <a:avLst/>
          </a:prstGeom>
        </p:spPr>
        <p:txBody>
          <a:bodyPr wrap="square">
            <a:spAutoFit/>
          </a:bodyPr>
          <a:lstStyle/>
          <a:p>
            <a:pPr algn="r" rtl="1"/>
            <a:r>
              <a:rPr lang="he-IL" sz="2000" b="1" dirty="0" err="1"/>
              <a:t>הנסיון</a:t>
            </a:r>
            <a:r>
              <a:rPr lang="he-IL" sz="2000" b="1" dirty="0"/>
              <a:t> מלמד שעל מנת ליישם בהצלחה את מערכת </a:t>
            </a:r>
            <a:r>
              <a:rPr lang="he-IL" sz="2000" b="1" dirty="0" err="1"/>
              <a:t>ה"מסטיגום</a:t>
            </a:r>
            <a:r>
              <a:rPr lang="he-IL" sz="2000" b="1" dirty="0"/>
              <a:t>" יש צורך בצוות מנוסה בעבודות איטום בכלל ומאומן בנושא התזת </a:t>
            </a:r>
            <a:r>
              <a:rPr lang="he-IL" sz="2000" b="1" dirty="0" err="1"/>
              <a:t>ה"מסטיגום</a:t>
            </a:r>
            <a:r>
              <a:rPr lang="he-IL" sz="2000" b="1" dirty="0"/>
              <a:t>" בפרט. מסיבה זו משקיעה חברת "</a:t>
            </a:r>
            <a:r>
              <a:rPr lang="he-IL" sz="2000" b="1" dirty="0" err="1"/>
              <a:t>ביטום</a:t>
            </a:r>
            <a:r>
              <a:rPr lang="he-IL" sz="2000" b="1" dirty="0"/>
              <a:t>" משאבים ומאמצים רבים בהדרכה וליווי של קבלני איטום בתחילת דרכם בשימוש במערכת זו.</a:t>
            </a:r>
          </a:p>
          <a:p>
            <a:pPr algn="r" rtl="1"/>
            <a:endParaRPr lang="he-IL" sz="2000" b="1" dirty="0"/>
          </a:p>
          <a:p>
            <a:pPr algn="r" rtl="1"/>
            <a:r>
              <a:rPr lang="he-IL" sz="2000" b="1" dirty="0"/>
              <a:t>אופן ההתזה המומלץ, על קירות מרתף, כפי שהתברר עם השנים, היינו התזה של 4.5 ק"ג/מ"ר ב: 4-3 שלבים, תוך המתנה קצרה של 40-30 דקות בין השלבים, לייבוש ראשוני. ע"י כך משיגים שתי מטרות:</a:t>
            </a:r>
          </a:p>
          <a:p>
            <a:pPr algn="r" rtl="1"/>
            <a:endParaRPr lang="he-IL" sz="2000" b="1" dirty="0"/>
          </a:p>
          <a:p>
            <a:pPr algn="r" rtl="1"/>
            <a:r>
              <a:rPr lang="he-IL" sz="2000" b="1" dirty="0"/>
              <a:t>א. ייבוש טוב לעומק השכבה.</a:t>
            </a:r>
          </a:p>
          <a:p>
            <a:pPr algn="r" rtl="1"/>
            <a:endParaRPr lang="he-IL" sz="2000" b="1" dirty="0"/>
          </a:p>
          <a:p>
            <a:pPr algn="r" rtl="1"/>
            <a:r>
              <a:rPr lang="he-IL" sz="2000" b="1" dirty="0"/>
              <a:t>ב. מניעת הפרדה בין שכבות </a:t>
            </a:r>
            <a:r>
              <a:rPr lang="he-IL" sz="2000" b="1" dirty="0" err="1"/>
              <a:t>ה"מסטיגום</a:t>
            </a:r>
            <a:r>
              <a:rPr lang="he-IL" sz="2000" b="1" dirty="0"/>
              <a:t>".</a:t>
            </a:r>
          </a:p>
          <a:p>
            <a:pPr algn="r" rtl="1"/>
            <a:endParaRPr lang="he-IL" sz="2000" b="1" dirty="0"/>
          </a:p>
          <a:p>
            <a:pPr algn="r" rtl="1"/>
            <a:r>
              <a:rPr lang="en-US" sz="2000" b="1" dirty="0"/>
              <a:t>v </a:t>
            </a:r>
            <a:r>
              <a:rPr lang="he-IL" sz="2000" b="1" dirty="0"/>
              <a:t>כאשר אוטמים קירות מרתף בהתזה עם </a:t>
            </a:r>
            <a:r>
              <a:rPr lang="he-IL" sz="2000" b="1" dirty="0" err="1"/>
              <a:t>מסטיגום</a:t>
            </a:r>
            <a:r>
              <a:rPr lang="he-IL" sz="2000" b="1" dirty="0"/>
              <a:t>, יש לשים לב </a:t>
            </a:r>
            <a:r>
              <a:rPr lang="he-IL" sz="2000" b="1" dirty="0" err="1"/>
              <a:t>לאיזור</a:t>
            </a:r>
            <a:r>
              <a:rPr lang="he-IL" sz="2000" b="1" dirty="0"/>
              <a:t> החיבור עם היריעות </a:t>
            </a:r>
            <a:r>
              <a:rPr lang="he-IL" sz="2000" b="1" dirty="0" err="1"/>
              <a:t>הביטומניות</a:t>
            </a:r>
            <a:r>
              <a:rPr lang="he-IL" sz="2000" b="1" dirty="0"/>
              <a:t> (שמתחת לרצפת המרתף) אשר בולטות מקירות המרתף. במקרה של מרתף מבוסס על אדמה תופחת, יש לרתך תחילה יריעות חיזוק (יריעת </a:t>
            </a:r>
            <a:r>
              <a:rPr lang="en-US" sz="2000" b="1" dirty="0"/>
              <a:t>SBS </a:t>
            </a:r>
            <a:r>
              <a:rPr lang="he-IL" sz="2000" b="1" dirty="0" err="1"/>
              <a:t>תיקנית</a:t>
            </a:r>
            <a:r>
              <a:rPr lang="he-IL" sz="2000" b="1" dirty="0"/>
              <a:t> ללא אגרגט) במפגש בין רצועת היריעות לקיר המרתף (לאחר יישום </a:t>
            </a:r>
            <a:r>
              <a:rPr lang="he-IL" sz="2000" b="1" dirty="0" err="1"/>
              <a:t>רולקה</a:t>
            </a:r>
            <a:r>
              <a:rPr lang="he-IL" sz="2000" b="1" dirty="0"/>
              <a:t> מתאימה) ורק לאחר מכן להתיז את </a:t>
            </a:r>
            <a:r>
              <a:rPr lang="he-IL" sz="2000" b="1" dirty="0" err="1"/>
              <a:t>המסטיגום</a:t>
            </a:r>
            <a:r>
              <a:rPr lang="he-IL" sz="2000" b="1" dirty="0"/>
              <a:t> עפ"י שלבי המפרט. ע"י כך נמנעת הסכנה של פתיחת </a:t>
            </a:r>
            <a:r>
              <a:rPr lang="he-IL" sz="2000" b="1" dirty="0" err="1"/>
              <a:t>איזור</a:t>
            </a:r>
            <a:r>
              <a:rPr lang="he-IL" sz="2000" b="1" dirty="0"/>
              <a:t> החיבור בין היריעות ברצפה </a:t>
            </a:r>
            <a:r>
              <a:rPr lang="he-IL" sz="2000" b="1" dirty="0" err="1"/>
              <a:t>למסטיגום</a:t>
            </a:r>
            <a:r>
              <a:rPr lang="he-IL" sz="2000" b="1" dirty="0"/>
              <a:t> בקירות, במקרה של התמוטטות ארגזי הקלקר והבטון הרזה שמתחת ליריעות.</a:t>
            </a:r>
          </a:p>
          <a:p>
            <a:pPr algn="r" rtl="1"/>
            <a:endParaRPr lang="he-IL" sz="2000" b="1" dirty="0"/>
          </a:p>
          <a:p>
            <a:pPr algn="r" rtl="1"/>
            <a:r>
              <a:rPr lang="en-US" sz="2000" b="1" dirty="0"/>
              <a:t>v </a:t>
            </a:r>
            <a:r>
              <a:rPr lang="he-IL" sz="2000" b="1" dirty="0" err="1"/>
              <a:t>ה"מסטיגום</a:t>
            </a:r>
            <a:r>
              <a:rPr lang="he-IL" sz="2000" b="1" dirty="0"/>
              <a:t>" מיושם בהצלחה מזה כ – 10 שנים גם כציפוי אוטם מתחת לציפי אבן ירושלמית אשר מקובעת באופן שהיא נתמכת ע"י רשתות ועוגני פלדה.</a:t>
            </a:r>
          </a:p>
        </p:txBody>
      </p:sp>
    </p:spTree>
    <p:extLst>
      <p:ext uri="{BB962C8B-B14F-4D97-AF65-F5344CB8AC3E}">
        <p14:creationId xmlns:p14="http://schemas.microsoft.com/office/powerpoint/2010/main" val="159491835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819955"/>
          </a:xfrm>
        </p:spPr>
        <p:txBody>
          <a:bodyPr>
            <a:normAutofit/>
          </a:bodyPr>
          <a:lstStyle/>
          <a:p>
            <a:pPr algn="ctr"/>
            <a:r>
              <a:rPr lang="he-IL" sz="4000" b="1" dirty="0"/>
              <a:t>כשלים בעבודות אינסטלציה</a:t>
            </a:r>
            <a:endParaRPr lang="he-IL" sz="4000" b="1" dirty="0"/>
          </a:p>
        </p:txBody>
      </p:sp>
      <p:sp>
        <p:nvSpPr>
          <p:cNvPr id="3" name="מציין מיקום תוכן 2"/>
          <p:cNvSpPr>
            <a:spLocks noGrp="1"/>
          </p:cNvSpPr>
          <p:nvPr>
            <p:ph idx="1"/>
          </p:nvPr>
        </p:nvSpPr>
        <p:spPr>
          <a:xfrm>
            <a:off x="677334" y="1596980"/>
            <a:ext cx="9587128" cy="5261019"/>
          </a:xfrm>
        </p:spPr>
        <p:txBody>
          <a:bodyPr/>
          <a:lstStyle/>
          <a:p>
            <a:r>
              <a:rPr lang="he-IL" dirty="0"/>
              <a:t>צנרת - מומלץ להימנע בכל דרך מביצוע התקנת צינורות מים חמים וקרים מתחת לריצוף. במקרים בהם אין ברירה, חובה! להגן עליהם בצורה נאותה מפני קורוזיה. </a:t>
            </a:r>
          </a:p>
          <a:p>
            <a:r>
              <a:rPr lang="he-IL" dirty="0"/>
              <a:t>המודרניזציה בתחום מתקני התברואה השונים , מאפשרת לנו כיום להתקין  מערכות מתקדמות בביתנו לתקופה ארוכה במיוחד, עם מערכות ביקורת מתקדמות, ללא חשש מבלאי טבעי ומואץ של מערכות מהדור הקודם [מערכות אינסטלציה מצנרת מגולוונת], עם אורך חיים ממוצע של עשור, עם חשש להצטברות אבנית, משקעים, החלדה, התבקעות צנרת במקומות ללא נגישות שחייבו אותנו לבצע במרב המקרים, מיני שיפוץ, לתיקון הנזילות, בלי לקחת בחשבון את הנזק העקיף, לבית, ריהוט , שטיחים וכד'. </a:t>
            </a:r>
            <a:endParaRPr lang="he-IL" dirty="0" smtClean="0"/>
          </a:p>
          <a:p>
            <a:r>
              <a:rPr lang="he-IL" dirty="0"/>
              <a:t>מתקני תברואה מהווים חלק בלתי נפרד ממערכות הבית, הן לגבי בתים בתכנון והן לגבי דירות, מתקני התברואה אינם מערכות אינסטלציה בלבד, אלא, מערכות לחימום תת-רצפתי, מערכות סולריות, מערכות סניטציה [דלוחין], מערכות להשקיית גינות, אדניות פרחים, כלים סניטאריים מסוגים שונים ועוד.</a:t>
            </a:r>
          </a:p>
          <a:p>
            <a:r>
              <a:rPr lang="he-IL" dirty="0"/>
              <a:t>המאמר מהווה סקירה של מערכות מתקדמות בתחום, סקירת מתקני תברואה, תווי תקן, נתונים טכניים וכד', הנחיות כלליות בתחום, המלצות וכד'. על מנת להעלות את המודעות לענף הבנייה בארץ.</a:t>
            </a:r>
          </a:p>
        </p:txBody>
      </p:sp>
    </p:spTree>
    <p:extLst>
      <p:ext uri="{BB962C8B-B14F-4D97-AF65-F5344CB8AC3E}">
        <p14:creationId xmlns:p14="http://schemas.microsoft.com/office/powerpoint/2010/main" val="14436985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V="1">
            <a:off x="677334" y="563881"/>
            <a:ext cx="8596668" cy="45719"/>
          </a:xfrm>
        </p:spPr>
        <p:txBody>
          <a:bodyPr>
            <a:normAutofit fontScale="90000"/>
          </a:bodyPr>
          <a:lstStyle/>
          <a:p>
            <a:endParaRPr lang="he-IL" dirty="0"/>
          </a:p>
        </p:txBody>
      </p:sp>
      <p:sp>
        <p:nvSpPr>
          <p:cNvPr id="3" name="מציין מיקום תוכן 2"/>
          <p:cNvSpPr>
            <a:spLocks noGrp="1"/>
          </p:cNvSpPr>
          <p:nvPr>
            <p:ph idx="1"/>
          </p:nvPr>
        </p:nvSpPr>
        <p:spPr>
          <a:xfrm>
            <a:off x="677333" y="888643"/>
            <a:ext cx="9548491" cy="5847008"/>
          </a:xfrm>
        </p:spPr>
        <p:txBody>
          <a:bodyPr>
            <a:normAutofit/>
          </a:bodyPr>
          <a:lstStyle/>
          <a:p>
            <a:r>
              <a:rPr lang="he-IL" sz="2000" b="1" dirty="0"/>
              <a:t>צנרת - מומלץ להימנע בכל דרך מביצוע התקנת צינורות מים חמים וקרים מתחת לריצוף. במקרים בהם אין ברירה, חובה! להגן עליהם בצורה נאותה מפני קורוזיה</a:t>
            </a:r>
            <a:r>
              <a:rPr lang="he-IL" sz="2000" b="1" dirty="0" smtClean="0"/>
              <a:t>.</a:t>
            </a:r>
            <a:endParaRPr lang="he-IL" sz="2000" b="1" dirty="0"/>
          </a:p>
          <a:p>
            <a:r>
              <a:rPr lang="he-IL" sz="2000" b="1" dirty="0"/>
              <a:t>מים חמים - חובה! להתקין מערכת מים חמים מחזורית, כאשר המרחק ממקור המים החמים ועד לנקודה המרוחקת ביותר עולה על 25 מ"א</a:t>
            </a:r>
            <a:r>
              <a:rPr lang="he-IL" sz="2000" b="1" dirty="0" smtClean="0"/>
              <a:t>.</a:t>
            </a:r>
            <a:endParaRPr lang="he-IL" sz="2000" b="1" dirty="0"/>
          </a:p>
          <a:p>
            <a:r>
              <a:rPr lang="he-IL" sz="2000" b="1" dirty="0"/>
              <a:t>אוורור שופכין - גובה מינימאלי של צינור אוורור מעל מעקה של גג לא שימוש, 0.30 מ"א, גובה מינימאלי של צינור אוורור מעל מפלס של גג המשמש גם כמפלס מגורים , 180 מ"א</a:t>
            </a:r>
            <a:r>
              <a:rPr lang="he-IL" sz="2000" b="1" dirty="0" smtClean="0"/>
              <a:t>.</a:t>
            </a:r>
            <a:endParaRPr lang="he-IL" sz="2000" b="1" dirty="0"/>
          </a:p>
          <a:p>
            <a:r>
              <a:rPr lang="he-IL" sz="2000" b="1" dirty="0"/>
              <a:t>קבועות סניטאריות- כל מתקן תברואתי חייב לעמוד בדרישות ת"י 1205 על כל חלקיו ונספחיו. חומרים מאושרים לפי החוק לקבועות: חרס מזוגג, חרסינה, ברזל יציקה או פלדה בציפוי אמייל, פלדה לא מחלידה. מידות התקנה לקבועות סניטאריות , על פי ת"י 1205, חלק 3. את המיקום ומידות ההתקנה יש לקבוע בתוכניות, במידה ולא קיימים מידות בתוכניות, מומלץ להתקין את הקבועות הסניטאריות כפוף לנספחים בתקן המצוין, [נספחים א' ו ב'].</a:t>
            </a:r>
          </a:p>
        </p:txBody>
      </p:sp>
    </p:spTree>
    <p:extLst>
      <p:ext uri="{BB962C8B-B14F-4D97-AF65-F5344CB8AC3E}">
        <p14:creationId xmlns:p14="http://schemas.microsoft.com/office/powerpoint/2010/main" val="2241240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163132"/>
          </a:xfrm>
        </p:spPr>
        <p:txBody>
          <a:bodyPr>
            <a:normAutofit fontScale="90000"/>
          </a:bodyPr>
          <a:lstStyle/>
          <a:p>
            <a:endParaRPr lang="he-IL" dirty="0"/>
          </a:p>
        </p:txBody>
      </p:sp>
      <p:sp>
        <p:nvSpPr>
          <p:cNvPr id="3" name="מציין מיקום תוכן 2"/>
          <p:cNvSpPr>
            <a:spLocks noGrp="1"/>
          </p:cNvSpPr>
          <p:nvPr>
            <p:ph idx="1"/>
          </p:nvPr>
        </p:nvSpPr>
        <p:spPr>
          <a:xfrm>
            <a:off x="677334" y="1236372"/>
            <a:ext cx="10115162" cy="5621627"/>
          </a:xfrm>
        </p:spPr>
        <p:txBody>
          <a:bodyPr>
            <a:normAutofit/>
          </a:bodyPr>
          <a:lstStyle/>
          <a:p>
            <a:r>
              <a:rPr lang="he-IL" sz="2000" b="1" dirty="0"/>
              <a:t>חובת ניקוז מי גשם - חובת ניקוז חלה על כל שטח מרוצף, חצרות, חצרות פנימיות, וגג, על הניקוז למנוע נזק לבניין, לבני אדם, לבניין סמוך, או לסביבה. ניקוז של שטח הגבוה ממכסה השוחה הסמוכה, בזרימה עילית או במערכת תיעול אל התיעול הציבורי, ניקוז של שטח הנמוך ממכסה השוחה הסמוכה, במתקן שאיבה אל התיעול הציבורי, קיים איסור לניקוז באמצעות בורות חלחול, ניקוז אל שוחת ביוב</a:t>
            </a:r>
            <a:r>
              <a:rPr lang="he-IL" sz="2000" b="1" dirty="0" smtClean="0"/>
              <a:t>.</a:t>
            </a:r>
            <a:endParaRPr lang="he-IL" sz="2000" b="1" dirty="0"/>
          </a:p>
          <a:p>
            <a:r>
              <a:rPr lang="he-IL" sz="2000" b="1" dirty="0"/>
              <a:t>ניקוז גגות - חובה לנקז כל גג באמצעות גשמות, מקום אפשרי </a:t>
            </a:r>
            <a:r>
              <a:rPr lang="he-IL" sz="2000" b="1" dirty="0" err="1"/>
              <a:t>לגשמות:על</a:t>
            </a:r>
            <a:r>
              <a:rPr lang="he-IL" sz="2000" b="1" dirty="0"/>
              <a:t> קירות הבניין, בתוך הבניין עם אפשרות גישה, בתוך קירות או עמודים</a:t>
            </a:r>
            <a:r>
              <a:rPr lang="he-IL" sz="2000" b="1" dirty="0" smtClean="0"/>
              <a:t>.</a:t>
            </a:r>
            <a:endParaRPr lang="he-IL" sz="2000" b="1" dirty="0"/>
          </a:p>
          <a:p>
            <a:r>
              <a:rPr lang="he-IL" sz="2000" b="1" dirty="0"/>
              <a:t>גשמה - צינור אנכי הקולט מי גשם מהגג ומובילים אל אמצעי סילוק, מרזבים</a:t>
            </a:r>
            <a:r>
              <a:rPr lang="he-IL" sz="2000" b="1" dirty="0" smtClean="0"/>
              <a:t>.</a:t>
            </a:r>
            <a:endParaRPr lang="he-IL" sz="2000" b="1" dirty="0"/>
          </a:p>
          <a:p>
            <a:r>
              <a:rPr lang="he-IL" sz="2000" b="1" dirty="0"/>
              <a:t>נקז גג - צינור אופקי בשיפוע קל הקולט מי גשם מהגג ומובילים אל הגשמה.</a:t>
            </a:r>
          </a:p>
          <a:p>
            <a:r>
              <a:rPr lang="he-IL" sz="2000" b="1" dirty="0"/>
              <a:t>מזחילה - תעלה פתוחה אופקית בשיפוע קל הקולטת מי גשם מגג משופע ומובילה אותם אל הגשמה.</a:t>
            </a:r>
          </a:p>
        </p:txBody>
      </p:sp>
    </p:spTree>
    <p:extLst>
      <p:ext uri="{BB962C8B-B14F-4D97-AF65-F5344CB8AC3E}">
        <p14:creationId xmlns:p14="http://schemas.microsoft.com/office/powerpoint/2010/main" val="17315170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819955"/>
          </a:xfrm>
        </p:spPr>
        <p:txBody>
          <a:bodyPr/>
          <a:lstStyle/>
          <a:p>
            <a:pPr algn="ctr"/>
            <a:r>
              <a:rPr lang="he-IL" dirty="0"/>
              <a:t>הוראות ניקוז על פי </a:t>
            </a:r>
            <a:r>
              <a:rPr lang="he-IL" dirty="0" err="1"/>
              <a:t>מפמ"כ</a:t>
            </a:r>
            <a:r>
              <a:rPr lang="he-IL" dirty="0"/>
              <a:t> 422</a:t>
            </a:r>
          </a:p>
        </p:txBody>
      </p:sp>
      <p:sp>
        <p:nvSpPr>
          <p:cNvPr id="3" name="מציין מיקום תוכן 2"/>
          <p:cNvSpPr>
            <a:spLocks noGrp="1"/>
          </p:cNvSpPr>
          <p:nvPr>
            <p:ph idx="1"/>
          </p:nvPr>
        </p:nvSpPr>
        <p:spPr>
          <a:xfrm>
            <a:off x="677333" y="1558345"/>
            <a:ext cx="9303793" cy="5589430"/>
          </a:xfrm>
        </p:spPr>
        <p:txBody>
          <a:bodyPr>
            <a:normAutofit/>
          </a:bodyPr>
          <a:lstStyle/>
          <a:p>
            <a:r>
              <a:rPr lang="he-IL" sz="2000" b="1" dirty="0" err="1"/>
              <a:t>מפמ"כ</a:t>
            </a:r>
            <a:r>
              <a:rPr lang="he-IL" sz="2000" b="1" dirty="0"/>
              <a:t> 422 הינו מסמך שנושאו "בתי קבע נמוכים למגורים" ועל פי סעיף 101 </a:t>
            </a:r>
            <a:r>
              <a:rPr lang="he-IL" sz="2000" b="1" dirty="0" err="1"/>
              <a:t>מצוין:מפרט</a:t>
            </a:r>
            <a:r>
              <a:rPr lang="he-IL" sz="2000" b="1" dirty="0"/>
              <a:t> זה חל על בתים יחידים נמוכים או על בתים טוריים נמוכים, המיועדים למגורי קבע, להלן: בתים, אשר רצפת קומתם העליונה נמצאת מעל למפלס הכניסה הקובעת לבית בגובה שאינו גדול מ 3 מ'. מפרט זה חל על בתים הבנויים בכל שיטות הבנייה, לרבות בנייה קונבנציונאלית, אין מפרט זה בא לגרוע מהוראות כל דין.</a:t>
            </a:r>
          </a:p>
        </p:txBody>
      </p:sp>
    </p:spTree>
    <p:extLst>
      <p:ext uri="{BB962C8B-B14F-4D97-AF65-F5344CB8AC3E}">
        <p14:creationId xmlns:p14="http://schemas.microsoft.com/office/powerpoint/2010/main" val="34142169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98738"/>
          </a:xfrm>
        </p:spPr>
        <p:txBody>
          <a:bodyPr>
            <a:normAutofit fontScale="90000"/>
          </a:bodyPr>
          <a:lstStyle/>
          <a:p>
            <a:endParaRPr lang="he-IL" dirty="0"/>
          </a:p>
        </p:txBody>
      </p:sp>
      <p:sp>
        <p:nvSpPr>
          <p:cNvPr id="3" name="מציין מיקום תוכן 2"/>
          <p:cNvSpPr>
            <a:spLocks noGrp="1"/>
          </p:cNvSpPr>
          <p:nvPr>
            <p:ph idx="1"/>
          </p:nvPr>
        </p:nvSpPr>
        <p:spPr>
          <a:xfrm>
            <a:off x="677333" y="1159099"/>
            <a:ext cx="9342429" cy="5422005"/>
          </a:xfrm>
        </p:spPr>
        <p:txBody>
          <a:bodyPr>
            <a:noAutofit/>
          </a:bodyPr>
          <a:lstStyle/>
          <a:p>
            <a:r>
              <a:rPr lang="he-IL" sz="2000" b="1" dirty="0"/>
              <a:t>סעיף 207.1 במפרט הנ"ל דן בניקוז, ועל פיו נדרש כדלקמן:</a:t>
            </a:r>
          </a:p>
          <a:p>
            <a:endParaRPr lang="he-IL" sz="2000" b="1" dirty="0"/>
          </a:p>
          <a:p>
            <a:r>
              <a:rPr lang="he-IL" sz="2000" b="1" dirty="0"/>
              <a:t>לא תהיה זרימת מים מגג הבית לקירותיו - הגג יהיה מנוקז.</a:t>
            </a:r>
          </a:p>
          <a:p>
            <a:r>
              <a:rPr lang="he-IL" sz="2000" b="1" dirty="0"/>
              <a:t>שיפועי ניקוז לגגות שטוחים יהיו 1.5% לפחות.</a:t>
            </a:r>
          </a:p>
          <a:p>
            <a:r>
              <a:rPr lang="he-IL" sz="2000" b="1" dirty="0"/>
              <a:t>במרפסת יהיה מרזב אחד לפחות.</a:t>
            </a:r>
          </a:p>
          <a:p>
            <a:r>
              <a:rPr lang="he-IL" sz="2000" b="1" dirty="0"/>
              <a:t>בגג משופע לא יפחת השיפוע מ - 15 מעלות [בהתאמה </a:t>
            </a:r>
            <a:r>
              <a:rPr lang="he-IL" sz="2000" b="1" dirty="0" err="1"/>
              <a:t>למפמ"כ</a:t>
            </a:r>
            <a:r>
              <a:rPr lang="he-IL" sz="2000" b="1" dirty="0"/>
              <a:t> 270].</a:t>
            </a:r>
          </a:p>
          <a:p>
            <a:r>
              <a:rPr lang="he-IL" sz="2000" b="1" dirty="0"/>
              <a:t>בגגות משופעים, יותקנו מזחלות לאורך השפות הנמוכות האופקיות, שיובילו את מי הניקוז אל המרזבים.</a:t>
            </a:r>
          </a:p>
          <a:p>
            <a:r>
              <a:rPr lang="he-IL" sz="2000" b="1" dirty="0"/>
              <a:t>שיפועי המזחלות יהיו - 1.5% לפחות.</a:t>
            </a:r>
          </a:p>
          <a:p>
            <a:r>
              <a:rPr lang="he-IL" sz="2000" b="1" dirty="0"/>
              <a:t>ליד דלתות הכניסה לדירה, יהיה משטח מרוצף לכל רחוב הדלת ועוד 25 ס"מ מכל צד לפחות. רוחב המשטח בניצב לדלת יהיה 100 ס"מ לפחות.</a:t>
            </a:r>
          </a:p>
          <a:p>
            <a:r>
              <a:rPr lang="he-IL" sz="2000" b="1" dirty="0"/>
              <a:t>מעל הדלת, על כל שטח המשטח, תותקן הגנה מפני גשם ישיר [גגון או התקן אחר].</a:t>
            </a:r>
          </a:p>
        </p:txBody>
      </p:sp>
    </p:spTree>
    <p:extLst>
      <p:ext uri="{BB962C8B-B14F-4D97-AF65-F5344CB8AC3E}">
        <p14:creationId xmlns:p14="http://schemas.microsoft.com/office/powerpoint/2010/main" val="29086725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768439"/>
          </a:xfrm>
        </p:spPr>
        <p:txBody>
          <a:bodyPr/>
          <a:lstStyle/>
          <a:p>
            <a:pPr algn="ctr"/>
            <a:r>
              <a:rPr lang="he-IL" dirty="0"/>
              <a:t>רשימת תקנים בנושא - [ת"י]</a:t>
            </a:r>
          </a:p>
        </p:txBody>
      </p:sp>
      <p:sp>
        <p:nvSpPr>
          <p:cNvPr id="3" name="מציין מיקום תוכן 2"/>
          <p:cNvSpPr>
            <a:spLocks noGrp="1"/>
          </p:cNvSpPr>
          <p:nvPr>
            <p:ph idx="1"/>
          </p:nvPr>
        </p:nvSpPr>
        <p:spPr>
          <a:xfrm>
            <a:off x="677334" y="1378039"/>
            <a:ext cx="9316672" cy="5479961"/>
          </a:xfrm>
        </p:spPr>
        <p:txBody>
          <a:bodyPr>
            <a:normAutofit/>
          </a:bodyPr>
          <a:lstStyle/>
          <a:p>
            <a:pPr algn="ctr"/>
            <a:r>
              <a:rPr lang="he-IL" sz="2800" b="1" dirty="0"/>
              <a:t>פח פלדה מגולוון - ת"י 103.</a:t>
            </a:r>
          </a:p>
          <a:p>
            <a:pPr algn="ctr"/>
            <a:endParaRPr lang="he-IL" sz="2800" b="1" dirty="0"/>
          </a:p>
          <a:p>
            <a:pPr algn="ctr"/>
            <a:r>
              <a:rPr lang="he-IL" sz="2800" b="1" dirty="0"/>
              <a:t>צינור פלדה מגולוון - ת"י 124 </a:t>
            </a:r>
          </a:p>
          <a:p>
            <a:pPr algn="ctr"/>
            <a:endParaRPr lang="he-IL" sz="2800" b="1" dirty="0"/>
          </a:p>
          <a:p>
            <a:pPr algn="ctr"/>
            <a:r>
              <a:rPr lang="he-IL" sz="2800" b="1" dirty="0"/>
              <a:t>צינור יציקת ברזל - ת"י - 530 </a:t>
            </a:r>
          </a:p>
          <a:p>
            <a:pPr algn="ctr"/>
            <a:endParaRPr lang="he-IL" sz="2800" b="1" dirty="0"/>
          </a:p>
          <a:p>
            <a:pPr algn="ctr"/>
            <a:r>
              <a:rPr lang="he-IL" sz="2800" b="1" dirty="0"/>
              <a:t>צינור פלסטי קשיח - ת"י 958</a:t>
            </a:r>
          </a:p>
        </p:txBody>
      </p:sp>
    </p:spTree>
    <p:extLst>
      <p:ext uri="{BB962C8B-B14F-4D97-AF65-F5344CB8AC3E}">
        <p14:creationId xmlns:p14="http://schemas.microsoft.com/office/powerpoint/2010/main" val="40387741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910107"/>
          </a:xfrm>
        </p:spPr>
        <p:txBody>
          <a:bodyPr>
            <a:normAutofit fontScale="90000"/>
          </a:bodyPr>
          <a:lstStyle/>
          <a:p>
            <a:pPr algn="ctr"/>
            <a:r>
              <a:rPr lang="he-IL" dirty="0"/>
              <a:t>סוגי חומרים אפשריים לביצוע גשמות, [</a:t>
            </a:r>
            <a:r>
              <a:rPr lang="he-IL" dirty="0" err="1"/>
              <a:t>מפמ"כ</a:t>
            </a:r>
            <a:r>
              <a:rPr lang="he-IL" dirty="0"/>
              <a:t> 349]</a:t>
            </a:r>
          </a:p>
        </p:txBody>
      </p:sp>
      <p:sp>
        <p:nvSpPr>
          <p:cNvPr id="3" name="מציין מיקום תוכן 2"/>
          <p:cNvSpPr>
            <a:spLocks noGrp="1"/>
          </p:cNvSpPr>
          <p:nvPr>
            <p:ph idx="1"/>
          </p:nvPr>
        </p:nvSpPr>
        <p:spPr>
          <a:xfrm>
            <a:off x="677333" y="1519707"/>
            <a:ext cx="9368187" cy="5338293"/>
          </a:xfrm>
        </p:spPr>
        <p:txBody>
          <a:bodyPr>
            <a:normAutofit/>
          </a:bodyPr>
          <a:lstStyle/>
          <a:p>
            <a:r>
              <a:rPr lang="he-IL" sz="2000" b="1" dirty="0"/>
              <a:t>ניקוז מרפסות - חובה לנקז כל מרפסת </a:t>
            </a:r>
            <a:r>
              <a:rPr lang="he-IL" sz="2000" b="1" dirty="0" err="1"/>
              <a:t>בבנין</a:t>
            </a:r>
            <a:r>
              <a:rPr lang="he-IL" sz="2000" b="1" dirty="0"/>
              <a:t> גבוה או רב קומתי באמצעות גשמה, חובה לנקז מרפסת </a:t>
            </a:r>
            <a:r>
              <a:rPr lang="he-IL" sz="2000" b="1" dirty="0" err="1"/>
              <a:t>בבנין</a:t>
            </a:r>
            <a:r>
              <a:rPr lang="he-IL" sz="2000" b="1" dirty="0"/>
              <a:t> אחר באמצעות גשמה או זרבובית, יש להפריד גשמה המנקזת מרפסת מגשמה המנקזת גג., חובה להקפיד שזרבובית המנקזת מרפסת לא תגרום נזק לבני אדם או לרכוש</a:t>
            </a:r>
            <a:r>
              <a:rPr lang="he-IL" sz="2000" b="1" dirty="0" smtClean="0"/>
              <a:t>.</a:t>
            </a:r>
            <a:endParaRPr lang="he-IL" sz="2000" b="1" dirty="0"/>
          </a:p>
          <a:p>
            <a:r>
              <a:rPr lang="he-IL" sz="2000" b="1" dirty="0"/>
              <a:t>ניקוז המגרש - יש לכלול בתוכניות הפיתוח של המגרש פתרון לניקוז מי הגשמים בכל המגרש, ובמיוחד לניקוז מי הגשמים הזורמים מהגג</a:t>
            </a:r>
            <a:r>
              <a:rPr lang="he-IL" sz="2000" b="1" dirty="0" smtClean="0"/>
              <a:t>.</a:t>
            </a:r>
          </a:p>
          <a:p>
            <a:r>
              <a:rPr lang="he-IL" sz="2000" b="1" dirty="0"/>
              <a:t>מי הגשמים שאינם מנוקזים היטב יכולים לגרום לחדירת רטיבות לדירה, להכתמת הקירות ויצירת עובש, לשלוליות מים עומדים, המהווים מפגע תברואתי, ולחדירת מים לסביבת הביסוס וערעור יציבות המבנה, חובה לנקז מים מגגות רעפים או מגגות שטוחים על ידי מרזבים, המנקזים את מי הגשמים בעזרת שיפועים נאותים בגגות בטון, או תעלות פח בגגות רעפים.</a:t>
            </a:r>
          </a:p>
        </p:txBody>
      </p:sp>
    </p:spTree>
    <p:extLst>
      <p:ext uri="{BB962C8B-B14F-4D97-AF65-F5344CB8AC3E}">
        <p14:creationId xmlns:p14="http://schemas.microsoft.com/office/powerpoint/2010/main" val="410809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677334" y="1545465"/>
            <a:ext cx="8596668" cy="4881093"/>
          </a:xfrm>
        </p:spPr>
        <p:txBody>
          <a:bodyPr>
            <a:normAutofit fontScale="77500" lnSpcReduction="20000"/>
          </a:bodyPr>
          <a:lstStyle/>
          <a:p>
            <a:pPr fontAlgn="base"/>
            <a:r>
              <a:rPr lang="he-IL" sz="2200" b="1" dirty="0"/>
              <a:t>רשלנות של המבצעים-</a:t>
            </a:r>
          </a:p>
          <a:p>
            <a:pPr fontAlgn="base"/>
            <a:r>
              <a:rPr lang="he-IL" sz="2400" b="1" dirty="0"/>
              <a:t>לא סוד הדבר , שישנם מבצעים ברמות איכות שונות ובמחירים שונים, כל אחד מכם, הבונים, בוחר את בעלי המקצוע על פי שיקול הדעת שלו, רמת ההבנה שלו בעבודת אותו בעל מקצוע, התרשמותו האישית מבעל המקצוע ועוד מספר שיקולים העשויים להשתנות מבונה לבונה. מבצעים לא ראויים הם אלה שניתן להגדירם כמסוכנים לפרויקט וכבעלי פוטנציאל גבוה להתרשל בתפקידם, אפשר לנסות ולזהותם לפי הקריטריונים הבאים: הצעות מחיר נמוכות מאד, הבנה לא מספקת בקריאת </a:t>
            </a:r>
            <a:r>
              <a:rPr lang="he-IL" sz="2400" b="1" dirty="0" err="1"/>
              <a:t>תוכניות</a:t>
            </a:r>
            <a:r>
              <a:rPr lang="he-IL" sz="2400" b="1" dirty="0"/>
              <a:t> עבודה, נטייה להשתמש בחומרים זולים, שימוש בחומרים אסורים (בד"כ אלו חומרים זולים ללא תו תקן) וכדומה.</a:t>
            </a:r>
          </a:p>
          <a:p>
            <a:pPr fontAlgn="base"/>
            <a:r>
              <a:rPr lang="he-IL" sz="2600" b="1" dirty="0"/>
              <a:t>חשוב מאד להבין שישנן עבודות בהן איכות בעל המקצוע היא עניין של מהות, כשל מהותי בעבודת השלד יכול להיגמר רע מאד, לעומת כשל בעבודת הצבע שבמקרה הגרוע קירות הבית לא ייראו מושלמים.</a:t>
            </a:r>
          </a:p>
          <a:p>
            <a:pPr fontAlgn="base"/>
            <a:r>
              <a:rPr lang="he-IL" sz="2900" b="1" dirty="0" smtClean="0"/>
              <a:t>רשלניות </a:t>
            </a:r>
            <a:r>
              <a:rPr lang="he-IL" sz="2900" b="1" dirty="0"/>
              <a:t>מסוג זה, על אף היותן חמורות ומסוכנות, הן די נפוצות, על כך יעידו התיקים הנמצאים בהליכים משפטיים שונים בבתי המשפט בישראל.</a:t>
            </a:r>
          </a:p>
          <a:p>
            <a:r>
              <a:rPr lang="he-IL" dirty="0"/>
              <a:t/>
            </a:r>
            <a:br>
              <a:rPr lang="he-IL" dirty="0"/>
            </a:br>
            <a:endParaRPr lang="he-IL" dirty="0"/>
          </a:p>
        </p:txBody>
      </p:sp>
    </p:spTree>
    <p:extLst>
      <p:ext uri="{BB962C8B-B14F-4D97-AF65-F5344CB8AC3E}">
        <p14:creationId xmlns:p14="http://schemas.microsoft.com/office/powerpoint/2010/main" val="42278970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137375"/>
          </a:xfrm>
        </p:spPr>
        <p:txBody>
          <a:bodyPr>
            <a:normAutofit fontScale="90000"/>
          </a:bodyPr>
          <a:lstStyle/>
          <a:p>
            <a:endParaRPr lang="he-IL" dirty="0"/>
          </a:p>
        </p:txBody>
      </p:sp>
      <p:sp>
        <p:nvSpPr>
          <p:cNvPr id="3" name="מציין מיקום תוכן 2"/>
          <p:cNvSpPr>
            <a:spLocks noGrp="1"/>
          </p:cNvSpPr>
          <p:nvPr>
            <p:ph idx="1"/>
          </p:nvPr>
        </p:nvSpPr>
        <p:spPr>
          <a:xfrm>
            <a:off x="677333" y="1287887"/>
            <a:ext cx="9780311" cy="5422006"/>
          </a:xfrm>
        </p:spPr>
        <p:txBody>
          <a:bodyPr>
            <a:noAutofit/>
          </a:bodyPr>
          <a:lstStyle/>
          <a:p>
            <a:r>
              <a:rPr lang="he-IL" sz="2000" b="1" dirty="0"/>
              <a:t>צנרת מים - מומלץ להקפיד על צנרת ואביזרים העומדים בדרישות התקן הישראלי, יש להרחיק את צינורות המים החמים והקרים אלה מאלה, תוך הקפדה על בידוד צנרת המים החמים לכל אורכה</a:t>
            </a:r>
            <a:r>
              <a:rPr lang="he-IL" sz="2000" b="1" dirty="0" smtClean="0"/>
              <a:t>.</a:t>
            </a:r>
            <a:endParaRPr lang="he-IL" sz="2000" b="1" dirty="0"/>
          </a:p>
          <a:p>
            <a:r>
              <a:rPr lang="he-IL" sz="2000" b="1" dirty="0"/>
              <a:t>צנרת ביוב </a:t>
            </a:r>
            <a:r>
              <a:rPr lang="he-IL" sz="2000" b="1" dirty="0" err="1"/>
              <a:t>ודלוחין</a:t>
            </a:r>
            <a:r>
              <a:rPr lang="he-IL" sz="2000" b="1" dirty="0"/>
              <a:t> - צנרת זו חייבת להכיל פתחי ביקורת בכל מקום שבו היא משנה כיוון, והזויות במקומות אלה חייבים להיות ישרות או עולות על 90 מעלות. צינור האוויר יכוסה בכובע ויסתיים במרחק של לפחות 3 מטרים מפתח של חלון או דלת, ובגובה של לפחות 30 ס"מ מעל מעקה הגג</a:t>
            </a:r>
            <a:r>
              <a:rPr lang="he-IL" sz="2000" b="1" dirty="0" smtClean="0"/>
              <a:t>.</a:t>
            </a:r>
            <a:endParaRPr lang="he-IL" sz="2000" b="1" dirty="0"/>
          </a:p>
          <a:p>
            <a:r>
              <a:rPr lang="he-IL" sz="2000" b="1" dirty="0"/>
              <a:t>שוחות - המהנדס צריך לקבוע את מיקום השוחות, וצנרת הביוב, כולל התחברותם למערכת הביוב הציבורית, כל שינוי כיוון, אופקי או אנכי, וכל הצטלבות צינורות מחייבים שוחה לביקורת</a:t>
            </a:r>
            <a:r>
              <a:rPr lang="he-IL" sz="2000" b="1" dirty="0" smtClean="0"/>
              <a:t>.</a:t>
            </a:r>
            <a:endParaRPr lang="he-IL" sz="2000" b="1" dirty="0"/>
          </a:p>
          <a:p>
            <a:r>
              <a:rPr lang="he-IL" sz="2000" b="1" dirty="0"/>
              <a:t>הגנה על צנרת - את צינורות הביוב האנכיים בתוך הדירה רצוי לצפות ברשת </a:t>
            </a:r>
            <a:r>
              <a:rPr lang="he-IL" sz="2000" b="1" dirty="0" err="1"/>
              <a:t>אקספנדית</a:t>
            </a:r>
            <a:r>
              <a:rPr lang="he-IL" sz="2000" b="1" dirty="0"/>
              <a:t> לכסות באריחים, צינורות ביוב חיצוניים רצוי לצפות בעמודים יצוקים, תוך הקפדה לנקודות ביקורת.</a:t>
            </a:r>
          </a:p>
        </p:txBody>
      </p:sp>
    </p:spTree>
    <p:extLst>
      <p:ext uri="{BB962C8B-B14F-4D97-AF65-F5344CB8AC3E}">
        <p14:creationId xmlns:p14="http://schemas.microsoft.com/office/powerpoint/2010/main" val="4139320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677334" y="2134831"/>
            <a:ext cx="8596668" cy="3880773"/>
          </a:xfrm>
        </p:spPr>
        <p:txBody>
          <a:bodyPr>
            <a:normAutofit/>
          </a:bodyPr>
          <a:lstStyle/>
          <a:p>
            <a:r>
              <a:rPr lang="he-IL" sz="2000" b="1" dirty="0"/>
              <a:t>קיימים תקנים המוזכרים כולם ו/או בחלקם בהוראות החוק השונות כתקנים מחייבים, כל תקן כזה, גם במידה ולא הוכרז כרשמי, חובה ליישמו בתחום הספציפי. בכל מקרה שלגביו חל חוק המכר [דירות], מחייבים כל התקנים הישראלים, גם אם אינם רשמיים או מחייבים לפי הוראות חוק אחרות, בכל הנוגע למלאכות או מוצרים</a:t>
            </a:r>
            <a:r>
              <a:rPr lang="he-IL" sz="2000" b="1" dirty="0" smtClean="0"/>
              <a:t>.</a:t>
            </a:r>
            <a:endParaRPr lang="he-IL" sz="2000" b="1" dirty="0"/>
          </a:p>
          <a:p>
            <a:r>
              <a:rPr lang="he-IL" sz="2000" b="1" dirty="0"/>
              <a:t>מספר הגשמות המינימאלי לגג ששטחו מעל 150 מ"ר - 2 בקוטר "4 צול לפחות</a:t>
            </a:r>
            <a:r>
              <a:rPr lang="he-IL" sz="2000" b="1" dirty="0" smtClean="0"/>
              <a:t>.</a:t>
            </a:r>
          </a:p>
          <a:p>
            <a:r>
              <a:rPr lang="he-IL" sz="2000" b="1" dirty="0"/>
              <a:t>בבניין רב קומות, שבו מתרוממים קירות מעל גג מסוים, יש להוסיף לשטח הגג המוטל עוד 50% משטח הקירות הנ"ל.</a:t>
            </a:r>
          </a:p>
          <a:p>
            <a:r>
              <a:rPr lang="he-IL" sz="2000" b="1" dirty="0"/>
              <a:t>תוספת לשטח החתך העגול עבור הגשמה עם חתך מלבני - 20%.</a:t>
            </a:r>
          </a:p>
        </p:txBody>
      </p:sp>
    </p:spTree>
    <p:extLst>
      <p:ext uri="{BB962C8B-B14F-4D97-AF65-F5344CB8AC3E}">
        <p14:creationId xmlns:p14="http://schemas.microsoft.com/office/powerpoint/2010/main" val="1247857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599"/>
            <a:ext cx="8596668" cy="1000259"/>
          </a:xfrm>
        </p:spPr>
        <p:txBody>
          <a:bodyPr>
            <a:normAutofit fontScale="90000"/>
          </a:bodyPr>
          <a:lstStyle/>
          <a:p>
            <a:pPr algn="ctr"/>
            <a:r>
              <a:rPr lang="he-IL" dirty="0"/>
              <a:t>מערכות אינסטלציה מתקדמות - </a:t>
            </a:r>
            <a:r>
              <a:rPr lang="he-IL" dirty="0" err="1"/>
              <a:t>יוניפייפ</a:t>
            </a:r>
            <a:r>
              <a:rPr lang="he-IL" dirty="0"/>
              <a:t> , </a:t>
            </a:r>
            <a:r>
              <a:rPr lang="he-IL" dirty="0" err="1"/>
              <a:t>פסקגול</a:t>
            </a:r>
            <a:r>
              <a:rPr lang="he-IL" dirty="0"/>
              <a:t>, </a:t>
            </a:r>
            <a:r>
              <a:rPr lang="he-IL" dirty="0" err="1"/>
              <a:t>פלגל</a:t>
            </a:r>
            <a:endParaRPr lang="he-IL" dirty="0"/>
          </a:p>
        </p:txBody>
      </p:sp>
      <p:sp>
        <p:nvSpPr>
          <p:cNvPr id="3" name="מציין מיקום תוכן 2"/>
          <p:cNvSpPr>
            <a:spLocks noGrp="1"/>
          </p:cNvSpPr>
          <p:nvPr>
            <p:ph idx="1"/>
          </p:nvPr>
        </p:nvSpPr>
        <p:spPr>
          <a:xfrm>
            <a:off x="677333" y="1803042"/>
            <a:ext cx="9870463" cy="4778061"/>
          </a:xfrm>
        </p:spPr>
        <p:txBody>
          <a:bodyPr>
            <a:normAutofit/>
          </a:bodyPr>
          <a:lstStyle/>
          <a:p>
            <a:r>
              <a:rPr lang="he-IL" b="1" dirty="0" err="1"/>
              <a:t>יוניפייפ</a:t>
            </a:r>
            <a:r>
              <a:rPr lang="he-IL" b="1" dirty="0"/>
              <a:t>  - הצינור הרב שכבתי </a:t>
            </a:r>
            <a:r>
              <a:rPr lang="he-IL" b="1" dirty="0" err="1"/>
              <a:t>יוניפייפ</a:t>
            </a:r>
            <a:r>
              <a:rPr lang="he-IL" b="1" dirty="0"/>
              <a:t>, הוא דור חדש של צנרת המשלב את יתרונות הפלסטיק והמתכת, </a:t>
            </a:r>
            <a:r>
              <a:rPr lang="he-IL" b="1" dirty="0" err="1"/>
              <a:t>יוניפייפ</a:t>
            </a:r>
            <a:r>
              <a:rPr lang="he-IL" b="1" dirty="0"/>
              <a:t> הוא צינור עשוי אלומיניום, המרותך לאורכו, עם שכבות פנימיות וחיצוניות עשויות מפוליאתילן מיוחד הדבוק לאלומיניום באופן הדוק באמצעות דבק מיוחד, הפוליאתילן שהשתמשו בו, הינו פוליאתילן מצולב ובעל יציבות טמפרטורה גבוהה בהתאם ל - </a:t>
            </a:r>
            <a:r>
              <a:rPr lang="en-US" b="1" dirty="0"/>
              <a:t>DIN E 16833. </a:t>
            </a:r>
            <a:r>
              <a:rPr lang="he-IL" b="1" dirty="0"/>
              <a:t>מיישם טכנולוגיה מתקדמת באינסטלציה ביתית הצינור מורכב מחמש שכבות המהוות מקשה אחת, באמצע אלומיניום, בפנים ובחוץ פוליאתילן מוצלב</a:t>
            </a:r>
            <a:r>
              <a:rPr lang="he-IL" b="1" dirty="0" smtClean="0"/>
              <a:t>.</a:t>
            </a:r>
            <a:endParaRPr lang="he-IL" b="1" dirty="0"/>
          </a:p>
          <a:p>
            <a:r>
              <a:rPr lang="he-IL" b="1" dirty="0"/>
              <a:t>לצינורות בממדים גדולים יותר ולצינורות ישרים יש קירות אלומיניום רחבים יותר, דבר ההופך את הצינורות לקשיחים יותר ומתאימים לשימוש כצינורות מתרוממים [אנכיים</a:t>
            </a:r>
            <a:r>
              <a:rPr lang="he-IL" b="1" dirty="0" smtClean="0"/>
              <a:t>].</a:t>
            </a:r>
          </a:p>
          <a:p>
            <a:r>
              <a:rPr lang="he-IL" b="1" dirty="0" err="1"/>
              <a:t>יוניפייפ</a:t>
            </a:r>
            <a:r>
              <a:rPr lang="he-IL" b="1" dirty="0"/>
              <a:t> מאושר על ידי האיגוד המקצועי של גז ומים בגרמניה [</a:t>
            </a:r>
            <a:r>
              <a:rPr lang="en-US" b="1" dirty="0"/>
              <a:t>DBGW] , </a:t>
            </a:r>
            <a:r>
              <a:rPr lang="he-IL" b="1" dirty="0"/>
              <a:t>ולכן מתאים גם למערכות מי שתייה על פי דרישות ה - </a:t>
            </a:r>
            <a:r>
              <a:rPr lang="en-US" b="1" dirty="0"/>
              <a:t>DIN 1988 TRWI. </a:t>
            </a:r>
            <a:r>
              <a:rPr lang="he-IL" b="1" dirty="0"/>
              <a:t>אישור זה כולל הערכה חיובית של החומר בהתאם לדרישות החוק, לשימוש במצרכי מזון ובמתקני מים לשתייה העשויים פלסטיק</a:t>
            </a:r>
            <a:r>
              <a:rPr lang="he-IL" b="1" dirty="0" smtClean="0"/>
              <a:t>.</a:t>
            </a:r>
            <a:endParaRPr lang="he-IL" b="1" dirty="0"/>
          </a:p>
          <a:p>
            <a:r>
              <a:rPr lang="he-IL" b="1" dirty="0"/>
              <a:t>מערכות האינסטלציה עומדים </a:t>
            </a:r>
            <a:r>
              <a:rPr lang="he-IL" b="1" dirty="0" err="1"/>
              <a:t>בת"י</a:t>
            </a:r>
            <a:r>
              <a:rPr lang="he-IL" b="1" dirty="0"/>
              <a:t>, האביזרים עומדים בתנאים המוקדמים הדרושים להתקנה בטיח או בבטון.</a:t>
            </a:r>
          </a:p>
        </p:txBody>
      </p:sp>
    </p:spTree>
    <p:extLst>
      <p:ext uri="{BB962C8B-B14F-4D97-AF65-F5344CB8AC3E}">
        <p14:creationId xmlns:p14="http://schemas.microsoft.com/office/powerpoint/2010/main" val="319817027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759854" y="1166843"/>
            <a:ext cx="9710670" cy="2862322"/>
          </a:xfrm>
          <a:prstGeom prst="rect">
            <a:avLst/>
          </a:prstGeom>
        </p:spPr>
        <p:txBody>
          <a:bodyPr wrap="square">
            <a:spAutoFit/>
          </a:bodyPr>
          <a:lstStyle/>
          <a:p>
            <a:pPr algn="r" rtl="1"/>
            <a:r>
              <a:rPr lang="he-IL" sz="2000" b="1" dirty="0"/>
              <a:t>צנרת </a:t>
            </a:r>
            <a:r>
              <a:rPr lang="he-IL" sz="2000" b="1" dirty="0" err="1"/>
              <a:t>יוניפייפ</a:t>
            </a:r>
            <a:r>
              <a:rPr lang="he-IL" sz="2000" b="1" dirty="0"/>
              <a:t>, מתאימים ליישומים סניטאריים, ליישומי חימום, וחימום רצפות, לשימוש כצנרת לרדיאטורים, להולכת מים ממתקן הסקה לחימום מים לחדרי הבית השונים [ראה תמונה].  צינור מרוכב בעל 5 שכבות, עמיד נגד חדירה, שכבה חיצונית ושכבה פנימית עשויים מפוליאתילן, בין צינור אלומיניום מרותך לאורך, שכבת דבק מיוחד מבטיחה את החיבור הטוב ביותר בין פלסטיק לבין מתכת</a:t>
            </a:r>
            <a:r>
              <a:rPr lang="he-IL" sz="2000" b="1" dirty="0" smtClean="0"/>
              <a:t>.</a:t>
            </a:r>
            <a:endParaRPr lang="he-IL" sz="2000" b="1" dirty="0"/>
          </a:p>
          <a:p>
            <a:pPr algn="r" rtl="1"/>
            <a:r>
              <a:rPr lang="he-IL" sz="2000" b="1" dirty="0"/>
              <a:t>עומס קבוע עד: למקסימום  95מעלות צלזיוס בלחץ של 10</a:t>
            </a:r>
            <a:r>
              <a:rPr lang="en-US" sz="2000" b="1" dirty="0"/>
              <a:t>BAR.</a:t>
            </a:r>
          </a:p>
          <a:p>
            <a:pPr algn="r" rtl="1"/>
            <a:r>
              <a:rPr lang="he-IL" sz="2000" b="1" dirty="0"/>
              <a:t>עומס שיא: מקסימום 110 מעלות צלזיוס בלחץ של 10 </a:t>
            </a:r>
            <a:r>
              <a:rPr lang="en-US" sz="2000" b="1" dirty="0"/>
              <a:t>BAR.</a:t>
            </a:r>
          </a:p>
          <a:p>
            <a:pPr algn="r" rtl="1"/>
            <a:endParaRPr lang="en-US" sz="2000" b="1" dirty="0"/>
          </a:p>
          <a:p>
            <a:pPr algn="r" rtl="1"/>
            <a:r>
              <a:rPr lang="he-IL" sz="2000" b="1" dirty="0"/>
              <a:t>חשוב! הכנות וביצוע מערכות </a:t>
            </a:r>
            <a:r>
              <a:rPr lang="he-IL" sz="2000" b="1" dirty="0" err="1"/>
              <a:t>יוניפייפ</a:t>
            </a:r>
            <a:r>
              <a:rPr lang="he-IL" sz="2000" b="1" dirty="0"/>
              <a:t> מתקדמות כפוף להוראות היצרן, הספק בלבד.</a:t>
            </a:r>
          </a:p>
        </p:txBody>
      </p:sp>
    </p:spTree>
    <p:extLst>
      <p:ext uri="{BB962C8B-B14F-4D97-AF65-F5344CB8AC3E}">
        <p14:creationId xmlns:p14="http://schemas.microsoft.com/office/powerpoint/2010/main" val="7126037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96215" y="2551837"/>
            <a:ext cx="10805374" cy="4832092"/>
          </a:xfrm>
          <a:prstGeom prst="rect">
            <a:avLst/>
          </a:prstGeom>
        </p:spPr>
        <p:txBody>
          <a:bodyPr wrap="square">
            <a:spAutoFit/>
          </a:bodyPr>
          <a:lstStyle/>
          <a:p>
            <a:pPr algn="r" rtl="1"/>
            <a:r>
              <a:rPr lang="he-IL" sz="2400" b="1" dirty="0" err="1"/>
              <a:t>סלילקז</a:t>
            </a:r>
            <a:r>
              <a:rPr lang="he-IL" sz="2000" b="1" dirty="0"/>
              <a:t> - מערכת ניקוז מושלמת, מערכת ניקוז תת-קרקעית הכוללת צינורות ניקוז, אביזרי חיבור שונים, </a:t>
            </a:r>
            <a:r>
              <a:rPr lang="he-IL" sz="2000" b="1" dirty="0" err="1"/>
              <a:t>כגון:זוויות</a:t>
            </a:r>
            <a:r>
              <a:rPr lang="he-IL" sz="2000" b="1" dirty="0"/>
              <a:t>, מחברי </a:t>
            </a:r>
            <a:r>
              <a:rPr lang="en-US" sz="2000" b="1" dirty="0"/>
              <a:t>T , </a:t>
            </a:r>
            <a:r>
              <a:rPr lang="he-IL" sz="2000" b="1" dirty="0" err="1"/>
              <a:t>מקטיני</a:t>
            </a:r>
            <a:r>
              <a:rPr lang="he-IL" sz="2000" b="1" dirty="0"/>
              <a:t> קוטר, אביזרי קצה , תאי בקרה וכד', בנוסף  קיימים למערכת צינורות ניקוז בקטרים בין 100 - 1000 מ"מ ["4 - "40], מערכת הניקוז מיועדת לניקוז כבישים, מסלולים, משטחים שונים, ניקוז מבנים תת-קרקעיים ועוד</a:t>
            </a:r>
            <a:r>
              <a:rPr lang="he-IL" sz="2000" b="1" dirty="0" smtClean="0"/>
              <a:t>.</a:t>
            </a:r>
          </a:p>
          <a:p>
            <a:pPr algn="r" rtl="1"/>
            <a:r>
              <a:rPr lang="he-IL" sz="2400" b="1" dirty="0" err="1"/>
              <a:t>פלגל</a:t>
            </a:r>
            <a:r>
              <a:rPr lang="he-IL" sz="2400" b="1" dirty="0"/>
              <a:t> [מוצרי פלסטיק] </a:t>
            </a:r>
            <a:r>
              <a:rPr lang="he-IL" sz="2000" b="1" dirty="0"/>
              <a:t>- </a:t>
            </a:r>
            <a:r>
              <a:rPr lang="he-IL" sz="2000" b="1" dirty="0" err="1"/>
              <a:t>פלגל</a:t>
            </a:r>
            <a:r>
              <a:rPr lang="he-IL" sz="2000" b="1" dirty="0"/>
              <a:t> משווקת לשוק הבנייה בארץ, מערכת , מובילית, המערכת עשויה מחומר אחיד, פוליאתילן קשיח [</a:t>
            </a:r>
            <a:r>
              <a:rPr lang="en-US" sz="2000" b="1" dirty="0"/>
              <a:t>HDPE], </a:t>
            </a:r>
            <a:r>
              <a:rPr lang="he-IL" sz="2000" b="1" dirty="0"/>
              <a:t>המערכת הינה בעלת יתרונות רבים בתחום צנרת השפכים, הדלוחים ומי גשם, אחד היתרונות הבולטים של המערכת נעוץ בשיטה מהירה וחסכונית של הריתוך, עובי הדופן של הצנרת, מבטיח ריתוך ברמה גבוהה ביותר, מערכת מובילית מאופיינת במגוון רחב של אביזרים, החל ממחסומים השונים בבית ולצנרת המרכזית מחוץ לבניין, המערכת מאושרת להתקנה על ידי </a:t>
            </a:r>
            <a:r>
              <a:rPr lang="he-IL" sz="2000" b="1" dirty="0" err="1"/>
              <a:t>מפמ"כ</a:t>
            </a:r>
            <a:r>
              <a:rPr lang="he-IL" sz="2000" b="1" dirty="0"/>
              <a:t> 349, של מכון התקנים [ת"י].</a:t>
            </a:r>
            <a:endParaRPr lang="he-IL" sz="2000" b="1" dirty="0" smtClean="0"/>
          </a:p>
          <a:p>
            <a:pPr algn="r" rtl="1"/>
            <a:endParaRPr lang="he-IL" sz="2000" b="1" dirty="0"/>
          </a:p>
          <a:p>
            <a:pPr algn="r" rtl="1"/>
            <a:endParaRPr lang="he-IL" sz="2000" b="1" dirty="0" smtClean="0"/>
          </a:p>
          <a:p>
            <a:pPr algn="r" rtl="1"/>
            <a:endParaRPr lang="he-IL" sz="2000" b="1" dirty="0"/>
          </a:p>
          <a:p>
            <a:pPr algn="r" rtl="1"/>
            <a:endParaRPr lang="he-IL" sz="2000" b="1" dirty="0" smtClean="0"/>
          </a:p>
          <a:p>
            <a:pPr algn="r" rtl="1"/>
            <a:endParaRPr lang="he-IL" sz="2000" b="1" dirty="0"/>
          </a:p>
        </p:txBody>
      </p:sp>
    </p:spTree>
    <p:extLst>
      <p:ext uri="{BB962C8B-B14F-4D97-AF65-F5344CB8AC3E}">
        <p14:creationId xmlns:p14="http://schemas.microsoft.com/office/powerpoint/2010/main" val="13554742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858592"/>
          </a:xfrm>
        </p:spPr>
        <p:txBody>
          <a:bodyPr/>
          <a:lstStyle/>
          <a:p>
            <a:r>
              <a:rPr lang="he-IL" dirty="0"/>
              <a:t>רשימה חלקית של תקנים רשמיים ומחייבים [ת"י]</a:t>
            </a:r>
          </a:p>
        </p:txBody>
      </p:sp>
      <p:sp>
        <p:nvSpPr>
          <p:cNvPr id="3" name="מציין מיקום תוכן 2"/>
          <p:cNvSpPr>
            <a:spLocks noGrp="1"/>
          </p:cNvSpPr>
          <p:nvPr>
            <p:ph idx="1"/>
          </p:nvPr>
        </p:nvSpPr>
        <p:spPr>
          <a:xfrm>
            <a:off x="677333" y="1468194"/>
            <a:ext cx="9213641" cy="5267458"/>
          </a:xfrm>
        </p:spPr>
        <p:txBody>
          <a:bodyPr>
            <a:normAutofit/>
          </a:bodyPr>
          <a:lstStyle/>
          <a:p>
            <a:r>
              <a:rPr lang="he-IL" b="1" dirty="0"/>
              <a:t>מערכות לכיבוי אש </a:t>
            </a:r>
            <a:r>
              <a:rPr lang="he-IL" b="1" dirty="0" err="1"/>
              <a:t>במים,בקרה</a:t>
            </a:r>
            <a:r>
              <a:rPr lang="he-IL" b="1" dirty="0"/>
              <a:t> בדיקה ותחזוקה:</a:t>
            </a:r>
            <a:r>
              <a:rPr lang="en-US" b="1" dirty="0"/>
              <a:t>L </a:t>
            </a:r>
            <a:r>
              <a:rPr lang="he-IL" b="1" dirty="0"/>
              <a:t>ת"י 1928</a:t>
            </a:r>
          </a:p>
          <a:p>
            <a:r>
              <a:rPr lang="he-IL" b="1" dirty="0" smtClean="0"/>
              <a:t>מדי </a:t>
            </a:r>
            <a:r>
              <a:rPr lang="he-IL" b="1" dirty="0"/>
              <a:t>מים משולבים למים </a:t>
            </a:r>
            <a:r>
              <a:rPr lang="he-IL" b="1" dirty="0" err="1"/>
              <a:t>קרים:ת"י</a:t>
            </a:r>
            <a:r>
              <a:rPr lang="he-IL" b="1" dirty="0"/>
              <a:t> </a:t>
            </a:r>
            <a:r>
              <a:rPr lang="he-IL" b="1" dirty="0" smtClean="0"/>
              <a:t>1464</a:t>
            </a:r>
            <a:endParaRPr lang="he-IL" b="1" dirty="0"/>
          </a:p>
          <a:p>
            <a:r>
              <a:rPr lang="he-IL" b="1" dirty="0"/>
              <a:t>מדי מים חמים למים </a:t>
            </a:r>
            <a:r>
              <a:rPr lang="he-IL" b="1" dirty="0" err="1"/>
              <a:t>חמים:ת"י</a:t>
            </a:r>
            <a:r>
              <a:rPr lang="he-IL" b="1" dirty="0"/>
              <a:t> 1105</a:t>
            </a:r>
          </a:p>
          <a:p>
            <a:r>
              <a:rPr lang="he-IL" b="1" dirty="0" smtClean="0"/>
              <a:t>מערכות </a:t>
            </a:r>
            <a:r>
              <a:rPr lang="he-IL" b="1" dirty="0"/>
              <a:t>סולאריות לחימום </a:t>
            </a:r>
            <a:r>
              <a:rPr lang="he-IL" b="1" dirty="0" err="1"/>
              <a:t>מים:מאיצי</a:t>
            </a:r>
            <a:r>
              <a:rPr lang="he-IL" b="1" dirty="0"/>
              <a:t> חימום ת"י 579 חלק </a:t>
            </a:r>
            <a:r>
              <a:rPr lang="he-IL" b="1" dirty="0" smtClean="0"/>
              <a:t>9</a:t>
            </a:r>
            <a:endParaRPr lang="he-IL" b="1" dirty="0"/>
          </a:p>
          <a:p>
            <a:r>
              <a:rPr lang="he-IL" b="1" dirty="0"/>
              <a:t>התקנת מתקני תברואה ובדיקתם - מערכות </a:t>
            </a:r>
            <a:r>
              <a:rPr lang="he-IL" b="1" dirty="0" err="1"/>
              <a:t>שרברבות:מערכת</a:t>
            </a:r>
            <a:r>
              <a:rPr lang="he-IL" b="1" dirty="0"/>
              <a:t> הספקה מים חמים וקרים: ת"י 1205 חלק 1</a:t>
            </a:r>
            <a:r>
              <a:rPr lang="he-IL" b="1" dirty="0" smtClean="0"/>
              <a:t>.</a:t>
            </a:r>
            <a:endParaRPr lang="he-IL" b="1" dirty="0"/>
          </a:p>
          <a:p>
            <a:r>
              <a:rPr lang="he-IL" b="1" dirty="0"/>
              <a:t>צינורות פוליאתילן מצולב מחוזק באלומיניום להספקת מים קרים </a:t>
            </a:r>
            <a:r>
              <a:rPr lang="he-IL" b="1" dirty="0" err="1"/>
              <a:t>וחמים:הוראות</a:t>
            </a:r>
            <a:endParaRPr lang="he-IL" b="1" dirty="0"/>
          </a:p>
          <a:p>
            <a:r>
              <a:rPr lang="he-IL" b="1" dirty="0"/>
              <a:t>התקנה: ת"י 2242 חלק 2</a:t>
            </a:r>
            <a:r>
              <a:rPr lang="he-IL" b="1" dirty="0" smtClean="0"/>
              <a:t>.</a:t>
            </a:r>
            <a:endParaRPr lang="he-IL" b="1" dirty="0"/>
          </a:p>
          <a:p>
            <a:r>
              <a:rPr lang="he-IL" b="1" dirty="0"/>
              <a:t>תכניות ביצוע לבניינים ולעבודות פיתוח </a:t>
            </a:r>
            <a:r>
              <a:rPr lang="he-IL" b="1" dirty="0" err="1"/>
              <a:t>סביבתי:ביוב</a:t>
            </a:r>
            <a:r>
              <a:rPr lang="he-IL" b="1" dirty="0"/>
              <a:t>, ניקוז והספקת מים ת"י: </a:t>
            </a:r>
            <a:r>
              <a:rPr lang="he-IL" b="1" dirty="0" smtClean="0"/>
              <a:t>1547</a:t>
            </a:r>
            <a:endParaRPr lang="he-IL" b="1" dirty="0"/>
          </a:p>
          <a:p>
            <a:r>
              <a:rPr lang="he-IL" b="1" dirty="0"/>
              <a:t>התקנת מתקני תברואה ובדיקתם – מערכות:  ת"י 1205  חלק </a:t>
            </a:r>
            <a:r>
              <a:rPr lang="he-IL" b="1" dirty="0" smtClean="0"/>
              <a:t>4</a:t>
            </a:r>
            <a:endParaRPr lang="he-IL" b="1" dirty="0"/>
          </a:p>
          <a:p>
            <a:r>
              <a:rPr lang="he-IL" b="1" dirty="0"/>
              <a:t>התקנת מתקני תברואה ובדיקתם - מערכות </a:t>
            </a:r>
            <a:r>
              <a:rPr lang="he-IL" b="1" dirty="0" err="1"/>
              <a:t>שרברבות:מערכת</a:t>
            </a:r>
            <a:r>
              <a:rPr lang="he-IL" b="1" dirty="0"/>
              <a:t> הספקת מים קרים וחמים ת"י 1205 חלק </a:t>
            </a:r>
            <a:r>
              <a:rPr lang="he-IL" b="1" dirty="0" smtClean="0"/>
              <a:t>0.01</a:t>
            </a:r>
            <a:endParaRPr lang="he-IL" b="1" dirty="0"/>
          </a:p>
          <a:p>
            <a:r>
              <a:rPr lang="he-IL" b="1" dirty="0"/>
              <a:t>צינורות מיציקת ברזל למתקני תברואה: ת"י 124</a:t>
            </a:r>
          </a:p>
          <a:p>
            <a:endParaRPr lang="he-IL" dirty="0"/>
          </a:p>
        </p:txBody>
      </p:sp>
    </p:spTree>
    <p:extLst>
      <p:ext uri="{BB962C8B-B14F-4D97-AF65-F5344CB8AC3E}">
        <p14:creationId xmlns:p14="http://schemas.microsoft.com/office/powerpoint/2010/main" val="26394334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V="1">
            <a:off x="677334" y="563881"/>
            <a:ext cx="8596668" cy="45719"/>
          </a:xfrm>
        </p:spPr>
        <p:txBody>
          <a:bodyPr>
            <a:normAutofit fontScale="90000"/>
          </a:bodyPr>
          <a:lstStyle/>
          <a:p>
            <a:endParaRPr lang="he-IL" dirty="0"/>
          </a:p>
        </p:txBody>
      </p:sp>
      <p:sp>
        <p:nvSpPr>
          <p:cNvPr id="3" name="מציין מיקום תוכן 2"/>
          <p:cNvSpPr>
            <a:spLocks noGrp="1"/>
          </p:cNvSpPr>
          <p:nvPr>
            <p:ph idx="1"/>
          </p:nvPr>
        </p:nvSpPr>
        <p:spPr>
          <a:xfrm>
            <a:off x="677333" y="798490"/>
            <a:ext cx="9484097" cy="5872765"/>
          </a:xfrm>
        </p:spPr>
        <p:txBody>
          <a:bodyPr>
            <a:normAutofit/>
          </a:bodyPr>
          <a:lstStyle/>
          <a:p>
            <a:r>
              <a:rPr lang="he-IL" b="1" dirty="0"/>
              <a:t>מערכות צנרת פלסטיק למים חמים וקרים - </a:t>
            </a:r>
            <a:r>
              <a:rPr lang="he-IL" b="1" dirty="0" err="1"/>
              <a:t>פוליפרופילן</a:t>
            </a:r>
            <a:r>
              <a:rPr lang="he-IL" b="1" dirty="0"/>
              <a:t>: </a:t>
            </a:r>
            <a:r>
              <a:rPr lang="he-IL" b="1" dirty="0" err="1"/>
              <a:t>כללי:ת"י</a:t>
            </a:r>
            <a:r>
              <a:rPr lang="he-IL" b="1" dirty="0"/>
              <a:t> 5111 חלק 1</a:t>
            </a:r>
            <a:r>
              <a:rPr lang="he-IL" b="1" dirty="0" smtClean="0"/>
              <a:t>.</a:t>
            </a:r>
            <a:endParaRPr lang="he-IL" b="1" dirty="0"/>
          </a:p>
          <a:p>
            <a:r>
              <a:rPr lang="he-IL" b="1" dirty="0"/>
              <a:t>צנרת </a:t>
            </a:r>
            <a:r>
              <a:rPr lang="he-IL" b="1" dirty="0" err="1"/>
              <a:t>מפוליוויניל</a:t>
            </a:r>
            <a:r>
              <a:rPr lang="he-IL" b="1" dirty="0"/>
              <a:t> כלורי קשיח [</a:t>
            </a:r>
            <a:r>
              <a:rPr lang="en-US" b="1" dirty="0"/>
              <a:t>PVC-U], </a:t>
            </a:r>
            <a:r>
              <a:rPr lang="he-IL" b="1" dirty="0"/>
              <a:t>לתיעול ולביוב תת קרקעיים ללא לחץ ואביזרים: ת"י 884 חלק 1</a:t>
            </a:r>
            <a:r>
              <a:rPr lang="he-IL" b="1" dirty="0" smtClean="0"/>
              <a:t>.</a:t>
            </a:r>
            <a:endParaRPr lang="he-IL" b="1" dirty="0"/>
          </a:p>
          <a:p>
            <a:r>
              <a:rPr lang="he-IL" b="1" dirty="0"/>
              <a:t>צינורות פלדה מתאימים לחריטת תבריג: ת"י </a:t>
            </a:r>
            <a:r>
              <a:rPr lang="he-IL" b="1" dirty="0" smtClean="0"/>
              <a:t>103</a:t>
            </a:r>
            <a:endParaRPr lang="he-IL" b="1" dirty="0"/>
          </a:p>
          <a:p>
            <a:r>
              <a:rPr lang="he-IL" b="1" dirty="0"/>
              <a:t>צינורות פוליאתילן מצולב להובלה בלחץ של מים חמים </a:t>
            </a:r>
            <a:r>
              <a:rPr lang="he-IL" b="1" dirty="0" err="1"/>
              <a:t>וקרים:צינורות</a:t>
            </a:r>
            <a:r>
              <a:rPr lang="he-IL" b="1" dirty="0"/>
              <a:t> מחוץ לבניין: ת"י 1519 חלק 1</a:t>
            </a:r>
            <a:r>
              <a:rPr lang="he-IL" b="1" dirty="0" smtClean="0"/>
              <a:t>.</a:t>
            </a:r>
            <a:endParaRPr lang="he-IL" b="1" dirty="0"/>
          </a:p>
          <a:p>
            <a:r>
              <a:rPr lang="he-IL" b="1" dirty="0"/>
              <a:t>התקנת מתקני תברואה ובדיקתם - מערכות </a:t>
            </a:r>
            <a:r>
              <a:rPr lang="he-IL" b="1" dirty="0" err="1"/>
              <a:t>שרברבות:ביוב</a:t>
            </a:r>
            <a:r>
              <a:rPr lang="he-IL" b="1" dirty="0"/>
              <a:t> הבניין ותיעול </a:t>
            </a:r>
            <a:r>
              <a:rPr lang="he-IL" b="1" dirty="0" err="1"/>
              <a:t>הבניין:ת"י</a:t>
            </a:r>
            <a:r>
              <a:rPr lang="he-IL" b="1" dirty="0"/>
              <a:t> 1205 חלק 0.04 </a:t>
            </a:r>
          </a:p>
          <a:p>
            <a:r>
              <a:rPr lang="he-IL" b="1" dirty="0"/>
              <a:t>צינורות ואביזרים </a:t>
            </a:r>
            <a:r>
              <a:rPr lang="he-IL" b="1" dirty="0" err="1"/>
              <a:t>מפוליפרופילן</a:t>
            </a:r>
            <a:r>
              <a:rPr lang="he-IL" b="1" dirty="0"/>
              <a:t> [קרים וחמים] למתקני תברואה ביתיים: ת"י 958</a:t>
            </a:r>
            <a:r>
              <a:rPr lang="he-IL" b="1" dirty="0" smtClean="0"/>
              <a:t>.</a:t>
            </a:r>
            <a:endParaRPr lang="he-IL" b="1" dirty="0"/>
          </a:p>
          <a:p>
            <a:r>
              <a:rPr lang="he-IL" b="1" dirty="0"/>
              <a:t>אביזרי צינורות מיציקת ברזל למתקני </a:t>
            </a:r>
            <a:r>
              <a:rPr lang="he-IL" b="1" dirty="0" err="1"/>
              <a:t>תברואה:כללי</a:t>
            </a:r>
            <a:r>
              <a:rPr lang="he-IL" b="1" dirty="0"/>
              <a:t>: ת"י 125</a:t>
            </a:r>
            <a:r>
              <a:rPr lang="he-IL" b="1" dirty="0" smtClean="0"/>
              <a:t>.</a:t>
            </a:r>
            <a:endParaRPr lang="he-IL" b="1" dirty="0"/>
          </a:p>
          <a:p>
            <a:r>
              <a:rPr lang="he-IL" b="1" dirty="0"/>
              <a:t>התקנת מתקני תברואה ובדיקתם - מערכות ת"י: 1205 חלק 3</a:t>
            </a:r>
            <a:r>
              <a:rPr lang="he-IL" b="1" dirty="0" smtClean="0"/>
              <a:t>.</a:t>
            </a:r>
            <a:endParaRPr lang="he-IL" b="1" dirty="0"/>
          </a:p>
          <a:p>
            <a:r>
              <a:rPr lang="he-IL" b="1" dirty="0"/>
              <a:t>התקנת מתקני תברואה ובדיקתם - מערכות שרברבות: ת"י 1205 חלק 2</a:t>
            </a:r>
          </a:p>
          <a:p>
            <a:endParaRPr lang="he-IL" dirty="0"/>
          </a:p>
        </p:txBody>
      </p:sp>
    </p:spTree>
    <p:extLst>
      <p:ext uri="{BB962C8B-B14F-4D97-AF65-F5344CB8AC3E}">
        <p14:creationId xmlns:p14="http://schemas.microsoft.com/office/powerpoint/2010/main" val="10092783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334" y="609600"/>
            <a:ext cx="8596668" cy="137375"/>
          </a:xfrm>
        </p:spPr>
        <p:txBody>
          <a:bodyPr>
            <a:normAutofit fontScale="90000"/>
          </a:bodyPr>
          <a:lstStyle/>
          <a:p>
            <a:endParaRPr lang="he-IL" dirty="0"/>
          </a:p>
        </p:txBody>
      </p:sp>
      <p:sp>
        <p:nvSpPr>
          <p:cNvPr id="3" name="מציין מיקום תוכן 2"/>
          <p:cNvSpPr>
            <a:spLocks noGrp="1"/>
          </p:cNvSpPr>
          <p:nvPr>
            <p:ph idx="1"/>
          </p:nvPr>
        </p:nvSpPr>
        <p:spPr>
          <a:xfrm>
            <a:off x="677334" y="746975"/>
            <a:ext cx="8596668" cy="5294387"/>
          </a:xfrm>
        </p:spPr>
        <p:txBody>
          <a:bodyPr>
            <a:normAutofit fontScale="92500" lnSpcReduction="10000"/>
          </a:bodyPr>
          <a:lstStyle/>
          <a:p>
            <a:r>
              <a:rPr lang="he-IL" sz="2800" b="1" dirty="0" smtClean="0"/>
              <a:t>להרחבה בנושא ליקוי בנייה מתקיים קורס ביחידה ללימודי חוץ בשם </a:t>
            </a:r>
          </a:p>
          <a:p>
            <a:pPr marL="0" indent="0" algn="ctr">
              <a:buNone/>
            </a:pPr>
            <a:r>
              <a:rPr lang="he-IL" sz="6000" b="1" dirty="0" smtClean="0">
                <a:solidFill>
                  <a:srgbClr val="FF0000"/>
                </a:solidFill>
              </a:rPr>
              <a:t>איתור ליקוי בנייה </a:t>
            </a:r>
          </a:p>
          <a:p>
            <a:pPr marL="0" indent="0">
              <a:buNone/>
            </a:pPr>
            <a:r>
              <a:rPr lang="he-IL" sz="3200" b="1" dirty="0" smtClean="0"/>
              <a:t>לפרטיים להתקשר עם היחידה ללימודי חוץ:</a:t>
            </a:r>
          </a:p>
          <a:p>
            <a:pPr marL="0" indent="0">
              <a:buNone/>
            </a:pPr>
            <a:endParaRPr lang="he-IL" sz="3200" b="1" dirty="0" smtClean="0"/>
          </a:p>
          <a:p>
            <a:pPr marL="0" indent="0" algn="ctr">
              <a:buNone/>
            </a:pPr>
            <a:r>
              <a:rPr lang="he-IL" sz="4300" b="1" dirty="0" smtClean="0">
                <a:solidFill>
                  <a:srgbClr val="FF0000"/>
                </a:solidFill>
              </a:rPr>
              <a:t>0779031600</a:t>
            </a:r>
            <a:endParaRPr lang="he-IL" sz="3200" b="1" dirty="0" smtClean="0"/>
          </a:p>
          <a:p>
            <a:pPr marL="0" indent="0">
              <a:buNone/>
            </a:pPr>
            <a:r>
              <a:rPr lang="he-IL" sz="3200" b="1" dirty="0" smtClean="0"/>
              <a:t>בתודה                  </a:t>
            </a:r>
          </a:p>
          <a:p>
            <a:pPr marL="0" indent="0" algn="l">
              <a:buNone/>
            </a:pPr>
            <a:r>
              <a:rPr lang="he-IL" sz="4000" b="1" i="1" dirty="0" smtClean="0"/>
              <a:t>כמאל עוויסאת</a:t>
            </a:r>
          </a:p>
          <a:p>
            <a:pPr marL="0" indent="0" algn="l">
              <a:buNone/>
            </a:pPr>
            <a:r>
              <a:rPr lang="he-IL" sz="4000" b="1" i="1" dirty="0" smtClean="0"/>
              <a:t>0505245007 </a:t>
            </a:r>
            <a:endParaRPr lang="he-IL" sz="4000" b="1" i="1" dirty="0"/>
          </a:p>
        </p:txBody>
      </p:sp>
    </p:spTree>
    <p:extLst>
      <p:ext uri="{BB962C8B-B14F-4D97-AF65-F5344CB8AC3E}">
        <p14:creationId xmlns:p14="http://schemas.microsoft.com/office/powerpoint/2010/main" val="306837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4000" b="1" dirty="0"/>
              <a:t>דוגמא לליקוי בניה מהותי-</a:t>
            </a:r>
            <a:r>
              <a:rPr lang="he-IL" b="1" dirty="0"/>
              <a:t/>
            </a:r>
            <a:br>
              <a:rPr lang="he-IL" b="1" dirty="0"/>
            </a:br>
            <a:endParaRPr lang="he-IL" dirty="0"/>
          </a:p>
        </p:txBody>
      </p:sp>
      <p:sp>
        <p:nvSpPr>
          <p:cNvPr id="3" name="מציין מיקום תוכן 2"/>
          <p:cNvSpPr>
            <a:spLocks noGrp="1"/>
          </p:cNvSpPr>
          <p:nvPr>
            <p:ph idx="1"/>
          </p:nvPr>
        </p:nvSpPr>
        <p:spPr>
          <a:xfrm>
            <a:off x="412124" y="2160589"/>
            <a:ext cx="11616744" cy="3880773"/>
          </a:xfrm>
        </p:spPr>
        <p:txBody>
          <a:bodyPr>
            <a:noAutofit/>
          </a:bodyPr>
          <a:lstStyle/>
          <a:p>
            <a:r>
              <a:rPr lang="he-IL" sz="3200" b="1" dirty="0"/>
              <a:t>מודד סימן את גובה ה- 0.00 של הבית, קבלן השלד התחיל לבנות את הבית ולא וידא כי נקודת הייחוס של הגובה שלו מתאימה בדיוק לסימון של המודד, כך יצא שקבלן השלד עלה ב- 30 ס"מ על הסימון של המודד (התחיל לבנות את הבית גבוהה מהמתוכנן ב- 30 ס"מ), מאותה נקודה, כל הגבהים בבית נלקחו ונבנו בהתאם לתוכניות הקיימות וכך יצא שבקומת הקרקע של הבית יש חוסר של 30 ס"מ, דבר שגרם לכל הדלתות והחלונות להיות קטנים ב- 30 ס"מ מהגובה הנקוב בתוכניות והוביל לליקויים נוספים שלא ניתנים לתיקון.</a:t>
            </a:r>
          </a:p>
        </p:txBody>
      </p:sp>
    </p:spTree>
    <p:extLst>
      <p:ext uri="{BB962C8B-B14F-4D97-AF65-F5344CB8AC3E}">
        <p14:creationId xmlns:p14="http://schemas.microsoft.com/office/powerpoint/2010/main" val="1697957756"/>
      </p:ext>
    </p:extLst>
  </p:cSld>
  <p:clrMapOvr>
    <a:masterClrMapping/>
  </p:clrMapOvr>
</p:sld>
</file>

<file path=ppt/theme/theme1.xml><?xml version="1.0" encoding="utf-8"?>
<a:theme xmlns:a="http://schemas.openxmlformats.org/drawingml/2006/main" name="פיאה">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444</TotalTime>
  <Words>6703</Words>
  <Application>Microsoft Office PowerPoint</Application>
  <PresentationFormat>מסך רחב</PresentationFormat>
  <Paragraphs>576</Paragraphs>
  <Slides>87</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87</vt:i4>
      </vt:variant>
    </vt:vector>
  </HeadingPairs>
  <TitlesOfParts>
    <vt:vector size="96" baseType="lpstr">
      <vt:lpstr>Arial</vt:lpstr>
      <vt:lpstr>Arial</vt:lpstr>
      <vt:lpstr>Calibri</vt:lpstr>
      <vt:lpstr>Gisha</vt:lpstr>
      <vt:lpstr>inherit</vt:lpstr>
      <vt:lpstr>Lato</vt:lpstr>
      <vt:lpstr>Trebuchet MS</vt:lpstr>
      <vt:lpstr>Wingdings 3</vt:lpstr>
      <vt:lpstr>פיאה</vt:lpstr>
      <vt:lpstr>מניעת כשלים בבנייה</vt:lpstr>
      <vt:lpstr>מה נלמד?</vt:lpstr>
      <vt:lpstr>מה זה כשל בבנייה ?</vt:lpstr>
      <vt:lpstr>מצגת של PowerPoint‏</vt:lpstr>
      <vt:lpstr>ליקויי בניה מינוריים (בעלי משמעות נמוכה)  </vt:lpstr>
      <vt:lpstr>ליקויי בניה מהותיים (בעלי משמעות גדולה)  </vt:lpstr>
      <vt:lpstr>מצגת של PowerPoint‏</vt:lpstr>
      <vt:lpstr>מצגת של PowerPoint‏</vt:lpstr>
      <vt:lpstr>דוגמא לליקוי בניה מהותי- </vt:lpstr>
      <vt:lpstr>דוגמא לליקוי בניה מהותי- </vt:lpstr>
      <vt:lpstr>אי הבנה של התוכניות ע"י המבצעים- </vt:lpstr>
      <vt:lpstr>מצגת של PowerPoint‏</vt:lpstr>
      <vt:lpstr>דוגמאות נוספות לליקויי בנייה </vt:lpstr>
      <vt:lpstr>דוגמה לליקוי בגדר בטון </vt:lpstr>
      <vt:lpstr>סדקים בתפר העמוד והקיר </vt:lpstr>
      <vt:lpstr>ליקויי בניה מתפתחים  </vt:lpstr>
      <vt:lpstr>איך מונעים ליקויי בניה?  </vt:lpstr>
      <vt:lpstr>האם ניתן לתקן ליקויי בניה?  </vt:lpstr>
      <vt:lpstr>מה מחיר תיקון ליקויי הבניה?  </vt:lpstr>
      <vt:lpstr>כמה נפוצים ליקויי הבניה? </vt:lpstr>
      <vt:lpstr>מונחים שכדאי להכיר </vt:lpstr>
      <vt:lpstr>מצגת של PowerPoint‏</vt:lpstr>
      <vt:lpstr>מצגת של PowerPoint‏</vt:lpstr>
      <vt:lpstr>מצגת של PowerPoint‏</vt:lpstr>
      <vt:lpstr>כשלים בחיפויי חוץ </vt:lpstr>
      <vt:lpstr>ביצוע חיפוי </vt:lpstr>
      <vt:lpstr>כדי למנוע כשלים מה נעשה ......?</vt:lpstr>
      <vt:lpstr>סדרת התקנים</vt:lpstr>
      <vt:lpstr>הסיבות לכשלים אופייניים בחיפוי אבן</vt:lpstr>
      <vt:lpstr>חוסר תכנון , תכן  ופיקוח ראוי .</vt:lpstr>
      <vt:lpstr>מצגת של PowerPoint‏</vt:lpstr>
      <vt:lpstr>ליקויים נפוצים בחיפוי אבן .</vt:lpstr>
      <vt:lpstr>חוסר תכן ופיקוח .</vt:lpstr>
      <vt:lpstr>חדירת מים לתוך המבנה דרך הקיר .   </vt:lpstr>
      <vt:lpstr>עיבוי מים בקירות חוץ מחופים באבנים.</vt:lpstr>
      <vt:lpstr>מצגת של PowerPoint‏</vt:lpstr>
      <vt:lpstr>מצגת של PowerPoint‏</vt:lpstr>
      <vt:lpstr>מצגת של PowerPoint‏</vt:lpstr>
      <vt:lpstr>התרופפות החיבור בין האבנים לבין קיר הבניין ונשירת אבנים</vt:lpstr>
      <vt:lpstr>מצגת של PowerPoint‏</vt:lpstr>
      <vt:lpstr>דוגמה לחיפוי אבן </vt:lpstr>
      <vt:lpstr>כשלים בעבודות רצוף</vt:lpstr>
      <vt:lpstr>מצגת של PowerPoint‏</vt:lpstr>
      <vt:lpstr>איך בוחרים ריצוף מתאים לדירה? </vt:lpstr>
      <vt:lpstr>מצגת של PowerPoint‏</vt:lpstr>
      <vt:lpstr>איך לרצף? </vt:lpstr>
      <vt:lpstr>מצגת של PowerPoint‏</vt:lpstr>
      <vt:lpstr>מצגת של PowerPoint‏</vt:lpstr>
      <vt:lpstr>לבחור רצף מתאים </vt:lpstr>
      <vt:lpstr>מצגת של PowerPoint‏</vt:lpstr>
      <vt:lpstr>מצגת של PowerPoint‏</vt:lpstr>
      <vt:lpstr>מצגת של PowerPoint‏</vt:lpstr>
      <vt:lpstr>כמו כן נקבעה טבלה בת חמישה ערכים, כאשר כל ערך מבטא תחום קבוע של ערכי B.P.N</vt:lpstr>
      <vt:lpstr>מצגת של PowerPoint‏</vt:lpstr>
      <vt:lpstr>בהתאם לטבלה הנ"ל נקבעו הדרישות לייעודי השימוש השונים ברצפה: </vt:lpstr>
      <vt:lpstr>מצגת של PowerPoint‏</vt:lpstr>
      <vt:lpstr>מצגת של PowerPoint‏</vt:lpstr>
      <vt:lpstr>להלן כמה דוגמאות מהתקן לאזורי מסחר ואזורי עבודה תעשיתיים: </vt:lpstr>
      <vt:lpstr>מצגת של PowerPoint‏</vt:lpstr>
      <vt:lpstr>מניעת כשלים בבדיקות בטון</vt:lpstr>
      <vt:lpstr>מצגת של PowerPoint‏</vt:lpstr>
      <vt:lpstr>מצגת של PowerPoint‏</vt:lpstr>
      <vt:lpstr>תקן 1752 איטום + איטום גגות קלים</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כשלים בעבודות אינסטלציה</vt:lpstr>
      <vt:lpstr>מצגת של PowerPoint‏</vt:lpstr>
      <vt:lpstr>מצגת של PowerPoint‏</vt:lpstr>
      <vt:lpstr>הוראות ניקוז על פי מפמ"כ 422</vt:lpstr>
      <vt:lpstr>מצגת של PowerPoint‏</vt:lpstr>
      <vt:lpstr>רשימת תקנים בנושא - [ת"י]</vt:lpstr>
      <vt:lpstr>סוגי חומרים אפשריים לביצוע גשמות, [מפמ"כ 349]</vt:lpstr>
      <vt:lpstr>מצגת של PowerPoint‏</vt:lpstr>
      <vt:lpstr>מצגת של PowerPoint‏</vt:lpstr>
      <vt:lpstr>מערכות אינסטלציה מתקדמות - יוניפייפ , פסקגול, פלגל</vt:lpstr>
      <vt:lpstr>מצגת של PowerPoint‏</vt:lpstr>
      <vt:lpstr>מצגת של PowerPoint‏</vt:lpstr>
      <vt:lpstr>רשימה חלקית של תקנים רשמיים ומחייבים [ת"י]</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מניעת כשלים בבנייה</dc:title>
  <dc:creator>Kamal Ewisat</dc:creator>
  <cp:lastModifiedBy>Kamal Ewisat</cp:lastModifiedBy>
  <cp:revision>42</cp:revision>
  <dcterms:created xsi:type="dcterms:W3CDTF">2018-10-03T14:17:45Z</dcterms:created>
  <dcterms:modified xsi:type="dcterms:W3CDTF">2018-10-07T09:15:33Z</dcterms:modified>
</cp:coreProperties>
</file>