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sldIdLst>
    <p:sldId id="256" r:id="rId2"/>
    <p:sldId id="290" r:id="rId3"/>
    <p:sldId id="29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7E9E3E-DE65-45BF-92AA-3E116EF2F2BB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ED398B-F9F6-468E-8825-9E0CEE7BAA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506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8963-A716-4900-B5B4-B56BBF942D9E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199E-F9A5-4A1F-98E3-8E74C8E97F40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7D0C-F139-430A-BD17-9B5ABFC0EA13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FD60-86FD-4E8B-9372-EDA4A6E809D2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C086-1946-4C0B-8048-B14F33FE7CCE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33AC-88F8-40A0-BC61-18F9C8D12D4A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BE42-D7CB-4AE5-9604-EDABD2932278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734-5053-43AB-9203-41BCA00EEE33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32CA-A276-48FF-AC63-9B3F78EFDDBB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ABA5-8B33-40E1-8A68-92BFDB169DA7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E1A-0F85-4657-B483-0FF4438A40AF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10A6-2B14-4BC9-9EFC-897597B9F0D5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A1D8-CA8F-4141-9AE6-2759EB95BFC2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90A0-24F7-46BB-874B-AAB749EA10DD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ED6B-C6E8-4C74-BA18-20DF00C2BCB5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E75-1360-4058-A8A6-A5B834080C39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3F345-6E28-4281-BE8F-F90F89CBE97C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on-shapira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on-shapira.com/%D7%AA%D7%9E%D7%90_38/%D7%91%D7%A0%D7%99%D7%99%D7%AA_%D7%A9%D7%9C%D7%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07067" y="1168162"/>
            <a:ext cx="7766936" cy="1646302"/>
          </a:xfrm>
        </p:spPr>
        <p:txBody>
          <a:bodyPr/>
          <a:lstStyle/>
          <a:p>
            <a:pPr algn="ctr"/>
            <a:r>
              <a:rPr lang="he-IL" b="1" dirty="0" smtClean="0"/>
              <a:t>עבודות גמר (פנים)</a:t>
            </a: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10098" y="3020524"/>
            <a:ext cx="7766936" cy="334163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3200" b="1" dirty="0" smtClean="0"/>
              <a:t>טיח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3200" b="1" dirty="0" smtClean="0"/>
              <a:t>ריצוף וחיפוי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3200" b="1" dirty="0" smtClean="0"/>
              <a:t>חשמל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3200" b="1" dirty="0" smtClean="0"/>
              <a:t>אינסטלציה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3200" b="1" dirty="0" smtClean="0"/>
              <a:t>צבע</a:t>
            </a:r>
          </a:p>
          <a:p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17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5022760"/>
          </a:xfrm>
        </p:spPr>
        <p:txBody>
          <a:bodyPr>
            <a:normAutofit/>
          </a:bodyPr>
          <a:lstStyle/>
          <a:p>
            <a:r>
              <a:rPr lang="he-IL" sz="3600" b="1" u="sng" dirty="0"/>
              <a:t>קבלן אלומיניום</a:t>
            </a:r>
            <a:endParaRPr lang="he-IL" sz="3600" b="1" dirty="0"/>
          </a:p>
          <a:p>
            <a:pPr marL="0" indent="0">
              <a:buNone/>
            </a:pPr>
            <a:r>
              <a:rPr lang="he-IL" sz="3600" b="1" dirty="0"/>
              <a:t>הספקה והתקנת משקופים עיוורים לכלל </a:t>
            </a:r>
            <a:r>
              <a:rPr lang="he-IL" sz="3600" b="1" dirty="0" err="1"/>
              <a:t>הפתחים.בהתאם</a:t>
            </a:r>
            <a:r>
              <a:rPr lang="he-IL" sz="3600" b="1" dirty="0"/>
              <a:t> לתכנון ולרשימת אלומיניום.</a:t>
            </a:r>
          </a:p>
          <a:p>
            <a:r>
              <a:rPr lang="he-IL" sz="3600" b="1" u="sng" dirty="0"/>
              <a:t>דלת כניסה דלתות פנים</a:t>
            </a:r>
            <a:endParaRPr lang="he-IL" sz="3600" b="1" dirty="0"/>
          </a:p>
          <a:p>
            <a:pPr marL="0" indent="0">
              <a:buNone/>
            </a:pPr>
            <a:r>
              <a:rPr lang="he-IL" sz="3600" b="1" dirty="0"/>
              <a:t>הספקה והתקנת משקופים עיוורים לדלתות </a:t>
            </a:r>
            <a:r>
              <a:rPr lang="he-IL" sz="3600" b="1" dirty="0" smtClean="0"/>
              <a:t>פנים, הספקה </a:t>
            </a:r>
            <a:r>
              <a:rPr lang="he-IL" sz="3600" b="1" dirty="0"/>
              <a:t>והתקנת משקופי פלדה לדלתות חוץ.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6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6011"/>
          </a:xfrm>
        </p:spPr>
        <p:txBody>
          <a:bodyPr>
            <a:normAutofit fontScale="90000"/>
          </a:bodyPr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978794"/>
            <a:ext cx="8994700" cy="5879205"/>
          </a:xfrm>
        </p:spPr>
        <p:txBody>
          <a:bodyPr>
            <a:normAutofit/>
          </a:bodyPr>
          <a:lstStyle/>
          <a:p>
            <a:r>
              <a:rPr lang="he-IL" sz="3200" b="1" u="sng" dirty="0"/>
              <a:t>חיפוי באבן ו/או טייח חוץ</a:t>
            </a:r>
            <a:endParaRPr lang="he-IL" sz="3200" b="1" dirty="0"/>
          </a:p>
          <a:p>
            <a:r>
              <a:rPr lang="he-IL" sz="3200" b="1" dirty="0"/>
              <a:t>מערכת חיפוי חיצונית לבית בהתאם לתכנון אדריכלי וחזיתות.</a:t>
            </a:r>
            <a:br>
              <a:rPr lang="he-IL" sz="3200" b="1" dirty="0"/>
            </a:br>
            <a:r>
              <a:rPr lang="he-IL" sz="3200" b="1" dirty="0"/>
              <a:t>בחירת חומר </a:t>
            </a:r>
            <a:r>
              <a:rPr lang="he-IL" sz="3200" b="1" dirty="0" smtClean="0"/>
              <a:t>לחיפוי, ביצוע </a:t>
            </a:r>
            <a:r>
              <a:rPr lang="he-IL" sz="3200" b="1" dirty="0"/>
              <a:t>דוגמאות לאישור מזמין ואדריכל.</a:t>
            </a:r>
          </a:p>
          <a:p>
            <a:r>
              <a:rPr lang="he-IL" sz="3200" b="1" u="sng" dirty="0"/>
              <a:t>הכנת תשתית לחיפוי אבן</a:t>
            </a:r>
            <a:endParaRPr lang="he-IL" sz="3200" b="1" dirty="0"/>
          </a:p>
          <a:p>
            <a:r>
              <a:rPr lang="he-IL" sz="3200" b="1" dirty="0"/>
              <a:t>תיקוני קירות בטון, מריחת חומר איטום נגד חדירת </a:t>
            </a:r>
            <a:r>
              <a:rPr lang="he-IL" sz="3200" b="1" dirty="0" smtClean="0"/>
              <a:t>מים, קשירת </a:t>
            </a:r>
            <a:r>
              <a:rPr lang="he-IL" sz="3200" b="1" dirty="0"/>
              <a:t>רשת ברזל כהכנה לחיפוי </a:t>
            </a:r>
            <a:r>
              <a:rPr lang="he-IL" sz="3200" b="1" dirty="0" smtClean="0"/>
              <a:t>אבן, חיפוי באבן, עיבוד </a:t>
            </a:r>
            <a:r>
              <a:rPr lang="he-IL" sz="3200" b="1" dirty="0"/>
              <a:t>פתחים בפרטי אבן, עבודות </a:t>
            </a:r>
            <a:r>
              <a:rPr lang="he-IL" sz="3200" b="1" dirty="0" err="1"/>
              <a:t>כוחלה</a:t>
            </a:r>
            <a:r>
              <a:rPr lang="he-IL" sz="3200" b="1" dirty="0"/>
              <a:t>.</a:t>
            </a:r>
          </a:p>
          <a:p>
            <a:endParaRPr lang="he-IL" sz="32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76518" y="439495"/>
            <a:ext cx="905384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הכנת תשתית לטיח חוץ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תיקוני קירות 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בטון, מריחת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חומר איטום נגד חדירת 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מים, התקנת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פינות טייח 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למבנה, הרכבת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ספי 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חלונות, ביצוע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טייח שחור בלבד.(שכבת טייח סופית תבוצע עם התחלת עבודות הצבע בבניין)</a:t>
            </a:r>
          </a:p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עבודות פיתוח חוץ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במקביל לסיום עבודות השלד יש לבצע את עבודות פיתוח החצר. יציקת קירות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תמך,גדרות,מדרגות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חוץ,שבילים,משטחי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בטון, הכנת תשתיות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חוץ,תאי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ביוב,תאי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ניקוז,צנרת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מים וחשמל ותקשורת. (נדרש אישור מהנדס ביומן העבודה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ליציקות,נדרש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פיקוח עליון של אדריכל)</a:t>
            </a:r>
            <a:endParaRPr lang="he-IL" sz="3200" b="1" i="0" dirty="0">
              <a:solidFill>
                <a:srgbClr val="1E1818"/>
              </a:solidFill>
              <a:effectLst/>
              <a:latin typeface="Open Sans Hebrew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6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1972" y="243145"/>
            <a:ext cx="906672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600" b="1" u="sng" dirty="0">
                <a:solidFill>
                  <a:srgbClr val="7AC047"/>
                </a:solidFill>
                <a:latin typeface="Open Sans Hebrew"/>
              </a:rPr>
              <a:t>גג רעפים ו/או איטום גג</a:t>
            </a:r>
            <a:endParaRPr lang="he-IL" sz="36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600" b="1" dirty="0">
                <a:solidFill>
                  <a:srgbClr val="1E1818"/>
                </a:solidFill>
                <a:latin typeface="Open Sans Hebrew"/>
              </a:rPr>
              <a:t>ביצוע מערכת חיפוי לכיסוי גג המבנה בהתאם לתכנון אדריכלי .</a:t>
            </a:r>
            <a:br>
              <a:rPr lang="he-IL" sz="3600" b="1" dirty="0">
                <a:solidFill>
                  <a:srgbClr val="1E1818"/>
                </a:solidFill>
                <a:latin typeface="Open Sans Hebrew"/>
              </a:rPr>
            </a:br>
            <a:r>
              <a:rPr lang="he-IL" sz="3600" b="1" dirty="0">
                <a:solidFill>
                  <a:srgbClr val="1E1818"/>
                </a:solidFill>
                <a:latin typeface="Open Sans Hebrew"/>
              </a:rPr>
              <a:t>בחירת כיסוי גג המבנה-גג רעפים או גג שטוח.</a:t>
            </a:r>
          </a:p>
          <a:p>
            <a:pPr algn="r" rtl="1"/>
            <a:r>
              <a:rPr lang="he-IL" sz="3600" b="1" u="sng" dirty="0">
                <a:solidFill>
                  <a:srgbClr val="7AC047"/>
                </a:solidFill>
                <a:latin typeface="Open Sans Hebrew"/>
              </a:rPr>
              <a:t>גג רעפים</a:t>
            </a:r>
            <a:endParaRPr lang="he-IL" sz="36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600" b="1" dirty="0">
                <a:solidFill>
                  <a:srgbClr val="1E1818"/>
                </a:solidFill>
                <a:latin typeface="Open Sans Hebrew"/>
              </a:rPr>
              <a:t>הרכבת קורה ראשית, קורות חלוקה </a:t>
            </a:r>
            <a:r>
              <a:rPr lang="he-IL" sz="3600" b="1" dirty="0" err="1">
                <a:solidFill>
                  <a:srgbClr val="1E1818"/>
                </a:solidFill>
                <a:latin typeface="Open Sans Hebrew"/>
              </a:rPr>
              <a:t>משניות,כיסוי</a:t>
            </a:r>
            <a:r>
              <a:rPr lang="he-IL" sz="3600" b="1" dirty="0">
                <a:solidFill>
                  <a:srgbClr val="1E1818"/>
                </a:solidFill>
                <a:latin typeface="Open Sans Hebrew"/>
              </a:rPr>
              <a:t> ובידוד תרמי לגג, התקנת רעפים.</a:t>
            </a:r>
          </a:p>
          <a:p>
            <a:pPr algn="r" rtl="1"/>
            <a:r>
              <a:rPr lang="he-IL" sz="3600" b="1" u="sng" dirty="0">
                <a:solidFill>
                  <a:srgbClr val="7AC047"/>
                </a:solidFill>
                <a:latin typeface="Open Sans Hebrew"/>
              </a:rPr>
              <a:t>גג בטון ומעקה</a:t>
            </a:r>
            <a:endParaRPr lang="he-IL" sz="36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600" b="1" dirty="0">
                <a:solidFill>
                  <a:srgbClr val="1E1818"/>
                </a:solidFill>
                <a:latin typeface="Open Sans Hebrew"/>
              </a:rPr>
              <a:t>הכנות הגג למערכת </a:t>
            </a:r>
            <a:r>
              <a:rPr lang="he-IL" sz="3600" b="1" dirty="0" smtClean="0">
                <a:solidFill>
                  <a:srgbClr val="1E1818"/>
                </a:solidFill>
                <a:latin typeface="Open Sans Hebrew"/>
              </a:rPr>
              <a:t>שיפועים, בידוד </a:t>
            </a:r>
            <a:r>
              <a:rPr lang="he-IL" sz="3600" b="1" dirty="0" err="1">
                <a:solidFill>
                  <a:srgbClr val="1E1818"/>
                </a:solidFill>
                <a:latin typeface="Open Sans Hebrew"/>
              </a:rPr>
              <a:t>תרמי,ואיטום.בדיקת</a:t>
            </a:r>
            <a:r>
              <a:rPr lang="he-IL" sz="3600" b="1" dirty="0">
                <a:solidFill>
                  <a:srgbClr val="1E1818"/>
                </a:solidFill>
                <a:latin typeface="Open Sans Hebrew"/>
              </a:rPr>
              <a:t> הצפה 48 שעות.</a:t>
            </a:r>
            <a:endParaRPr lang="he-IL" sz="3600" b="1" i="0" dirty="0">
              <a:solidFill>
                <a:srgbClr val="1E1818"/>
              </a:solidFill>
              <a:effectLst/>
              <a:latin typeface="Open Sans Hebrew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5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8849" y="145960"/>
            <a:ext cx="8596668" cy="832834"/>
          </a:xfrm>
        </p:spPr>
        <p:txBody>
          <a:bodyPr>
            <a:noAutofit/>
          </a:bodyPr>
          <a:lstStyle/>
          <a:p>
            <a:pPr algn="ctr"/>
            <a:r>
              <a:rPr lang="he-IL" sz="4400" b="1" u="sng" dirty="0"/>
              <a:t>עבודות גמר- הכנה לטייח פנים</a:t>
            </a:r>
            <a:r>
              <a:rPr lang="he-IL" sz="4400" b="1" dirty="0"/>
              <a:t/>
            </a:r>
            <a:br>
              <a:rPr lang="he-IL" sz="4400" b="1" dirty="0"/>
            </a:b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9245" y="978794"/>
            <a:ext cx="9556123" cy="5879206"/>
          </a:xfrm>
        </p:spPr>
        <p:txBody>
          <a:bodyPr>
            <a:noAutofit/>
          </a:bodyPr>
          <a:lstStyle/>
          <a:p>
            <a:r>
              <a:rPr lang="he-IL" sz="2600" b="1" u="sng" dirty="0"/>
              <a:t>קבלן חשמל תקשורת ומתח נמוך</a:t>
            </a:r>
            <a:endParaRPr lang="he-IL" sz="2600" b="1" dirty="0"/>
          </a:p>
          <a:p>
            <a:pPr marL="0" indent="0">
              <a:buNone/>
            </a:pPr>
            <a:r>
              <a:rPr lang="he-IL" sz="2600" b="1" dirty="0"/>
              <a:t>התקנת לוח חשמל ותקשורת </a:t>
            </a:r>
            <a:r>
              <a:rPr lang="he-IL" sz="2600" b="1" dirty="0" err="1"/>
              <a:t>ראשי,ביצוע</a:t>
            </a:r>
            <a:r>
              <a:rPr lang="he-IL" sz="2600" b="1" dirty="0"/>
              <a:t> צנרת במחיצות </a:t>
            </a:r>
            <a:r>
              <a:rPr lang="he-IL" sz="2600" b="1" dirty="0" smtClean="0"/>
              <a:t>ובקירות. עבור </a:t>
            </a:r>
            <a:r>
              <a:rPr lang="he-IL" sz="2600" b="1" dirty="0" err="1"/>
              <a:t>חשמל,תקשורת,תריסים</a:t>
            </a:r>
            <a:r>
              <a:rPr lang="he-IL" sz="2600" b="1" dirty="0"/>
              <a:t> </a:t>
            </a:r>
            <a:r>
              <a:rPr lang="he-IL" sz="2600" b="1" dirty="0" err="1"/>
              <a:t>חשמליים,מערכת</a:t>
            </a:r>
            <a:r>
              <a:rPr lang="he-IL" sz="2600" b="1" dirty="0"/>
              <a:t> </a:t>
            </a:r>
            <a:r>
              <a:rPr lang="he-IL" sz="2600" b="1" dirty="0" err="1"/>
              <a:t>אזעקה,מערכת</a:t>
            </a:r>
            <a:r>
              <a:rPr lang="he-IL" sz="2600" b="1" dirty="0"/>
              <a:t> </a:t>
            </a:r>
            <a:r>
              <a:rPr lang="he-IL" sz="2600" b="1" dirty="0" err="1"/>
              <a:t>אינטרקום,אודיו</a:t>
            </a:r>
            <a:r>
              <a:rPr lang="he-IL" sz="2600" b="1" dirty="0"/>
              <a:t>, חשמל חכם, התקנת קופסאות עבור אביזרי הפעלה.</a:t>
            </a:r>
          </a:p>
          <a:p>
            <a:r>
              <a:rPr lang="he-IL" sz="2600" b="1" u="sng" dirty="0"/>
              <a:t>קבלן מיזוג אוויר</a:t>
            </a:r>
            <a:endParaRPr lang="he-IL" sz="2600" b="1" dirty="0"/>
          </a:p>
          <a:p>
            <a:pPr marL="0" indent="0">
              <a:buNone/>
            </a:pPr>
            <a:r>
              <a:rPr lang="he-IL" sz="2600" b="1" dirty="0"/>
              <a:t>התקנת "צמה" צנרת עבור מיזוג ממיקום מעבה למיקום </a:t>
            </a:r>
            <a:r>
              <a:rPr lang="he-IL" sz="2600" b="1" dirty="0" err="1"/>
              <a:t>מאייד,סימון</a:t>
            </a:r>
            <a:r>
              <a:rPr lang="he-IL" sz="2600" b="1" dirty="0"/>
              <a:t> פתחים </a:t>
            </a:r>
            <a:r>
              <a:rPr lang="he-IL" sz="2600" b="1" dirty="0" err="1"/>
              <a:t>ומעברים,סימון</a:t>
            </a:r>
            <a:r>
              <a:rPr lang="he-IL" sz="2600" b="1" dirty="0"/>
              <a:t> נקודות חשמל, בקרה ושליטה, וניקוז לבעלי מקצוע.</a:t>
            </a:r>
          </a:p>
          <a:p>
            <a:r>
              <a:rPr lang="he-IL" sz="2600" b="1" u="sng" dirty="0"/>
              <a:t>קבלן אינסטלציה</a:t>
            </a:r>
            <a:endParaRPr lang="he-IL" sz="2600" b="1" dirty="0"/>
          </a:p>
          <a:p>
            <a:pPr marL="0" indent="0">
              <a:buNone/>
            </a:pPr>
            <a:r>
              <a:rPr lang="he-IL" sz="2600" b="1" dirty="0"/>
              <a:t>הכנת מעברים והתקנת צנרת מים </a:t>
            </a:r>
            <a:r>
              <a:rPr lang="he-IL" sz="2600" b="1" dirty="0" err="1"/>
              <a:t>ראשית,צנרת</a:t>
            </a:r>
            <a:r>
              <a:rPr lang="he-IL" sz="2600" b="1" dirty="0"/>
              <a:t> עבור דודי שמש, צנרת עבור חימום, הכנת מיקום מחלקי </a:t>
            </a:r>
            <a:r>
              <a:rPr lang="he-IL" sz="2600" b="1" dirty="0" err="1"/>
              <a:t>מים,השלמת</a:t>
            </a:r>
            <a:r>
              <a:rPr lang="he-IL" sz="2600" b="1" dirty="0"/>
              <a:t> צנרת ביוב וניקוז </a:t>
            </a:r>
            <a:r>
              <a:rPr lang="he-IL" sz="2600" b="1" dirty="0" err="1"/>
              <a:t>בשלד,חיבור</a:t>
            </a:r>
            <a:r>
              <a:rPr lang="he-IL" sz="2600" b="1" dirty="0"/>
              <a:t> צנרת לקווים חיצוניים.</a:t>
            </a:r>
          </a:p>
          <a:p>
            <a:endParaRPr lang="he-IL" sz="24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45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u="sng" dirty="0" smtClean="0"/>
              <a:t>חזרה לקבלן </a:t>
            </a:r>
            <a:r>
              <a:rPr lang="he-IL" sz="4400" b="1" u="sng" dirty="0"/>
              <a:t>שלד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b="1" dirty="0"/>
              <a:t>עם גמר עבודות בעלי המקצוע יבוצע ביטון למשקופים עיוורים </a:t>
            </a:r>
            <a:r>
              <a:rPr lang="he-IL" sz="4000" b="1" dirty="0" smtClean="0"/>
              <a:t>מאלומיניום, יבוצע </a:t>
            </a:r>
            <a:r>
              <a:rPr lang="he-IL" sz="4000" b="1" dirty="0"/>
              <a:t>איטום פתחים כנגד חדירת </a:t>
            </a:r>
            <a:r>
              <a:rPr lang="he-IL" sz="4000" b="1" dirty="0" smtClean="0"/>
              <a:t>מים, יבוצעו </a:t>
            </a:r>
            <a:r>
              <a:rPr lang="he-IL" sz="4000" b="1" dirty="0"/>
              <a:t>הכנות לטייח פנים.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0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000" b="1" u="sng" dirty="0"/>
              <a:t>עבודות טייח שחור ולבן(שלב קריטי)</a:t>
            </a:r>
            <a:r>
              <a:rPr lang="he-IL" sz="4000" b="1" dirty="0"/>
              <a:t/>
            </a:r>
            <a:br>
              <a:rPr lang="he-IL" sz="4000" b="1" dirty="0"/>
            </a:b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7883" y="1468192"/>
            <a:ext cx="9401576" cy="5389807"/>
          </a:xfrm>
        </p:spPr>
        <p:txBody>
          <a:bodyPr>
            <a:normAutofit/>
          </a:bodyPr>
          <a:lstStyle/>
          <a:p>
            <a:r>
              <a:rPr lang="he-IL" sz="3200" b="1" dirty="0"/>
              <a:t>עם גמר ביצוע תשתיות נדרשות ולאחר ביצוע בדיקה על ידי מזמין ואדריכל</a:t>
            </a:r>
          </a:p>
          <a:p>
            <a:r>
              <a:rPr lang="he-IL" sz="3200" b="1" dirty="0"/>
              <a:t>התחלת עבודות טייח פנים שחור </a:t>
            </a:r>
            <a:r>
              <a:rPr lang="he-IL" sz="3200" b="1" dirty="0" err="1"/>
              <a:t>במבנה,התקנת</a:t>
            </a:r>
            <a:r>
              <a:rPr lang="he-IL" sz="3200" b="1" dirty="0"/>
              <a:t> פינות </a:t>
            </a:r>
            <a:r>
              <a:rPr lang="he-IL" sz="3200" b="1" dirty="0" smtClean="0"/>
              <a:t>טייח, שימוש </a:t>
            </a:r>
            <a:r>
              <a:rPr lang="he-IL" sz="3200" b="1" dirty="0"/>
              <a:t>ברשת כנגד סדקים עתידיים בחיבורי בטון /בלוק ומעל חציבות, ביצוע טייח </a:t>
            </a:r>
            <a:r>
              <a:rPr lang="he-IL" sz="3200" b="1" dirty="0" err="1"/>
              <a:t>ממ'ד</a:t>
            </a:r>
            <a:r>
              <a:rPr lang="he-IL" sz="3200" b="1" dirty="0"/>
              <a:t> מיוחד על פי מפרט פיקוד </a:t>
            </a:r>
            <a:r>
              <a:rPr lang="he-IL" sz="3200" b="1" dirty="0" smtClean="0"/>
              <a:t>העורף. בגמר </a:t>
            </a:r>
            <a:r>
              <a:rPr lang="he-IL" sz="3200" b="1" dirty="0"/>
              <a:t>עבודות טייח שחור ביצוע שכבת </a:t>
            </a:r>
            <a:r>
              <a:rPr lang="he-IL" sz="3200" b="1" dirty="0" err="1"/>
              <a:t>שליכט</a:t>
            </a:r>
            <a:r>
              <a:rPr lang="he-IL" sz="3200" b="1" dirty="0"/>
              <a:t> טייח לבן.</a:t>
            </a:r>
          </a:p>
          <a:p>
            <a:r>
              <a:rPr lang="he-IL" sz="3200" b="1" dirty="0">
                <a:solidFill>
                  <a:srgbClr val="FF0000"/>
                </a:solidFill>
              </a:rPr>
              <a:t>(נדרש פיקוח עליון של יועצים לבדיקת תשתיות)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70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>
            <a:normAutofit/>
          </a:bodyPr>
          <a:lstStyle/>
          <a:p>
            <a:pPr algn="ctr"/>
            <a:r>
              <a:rPr lang="he-IL" sz="4400" b="1" u="sng" dirty="0"/>
              <a:t>עבודות גמר- הכנה לריצוף וחיפוי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3" y="1390918"/>
            <a:ext cx="9136367" cy="5576551"/>
          </a:xfrm>
        </p:spPr>
        <p:txBody>
          <a:bodyPr>
            <a:noAutofit/>
          </a:bodyPr>
          <a:lstStyle/>
          <a:p>
            <a:r>
              <a:rPr lang="he-IL" sz="2800" b="1" u="sng" dirty="0"/>
              <a:t>קבלן חשמל תקשורת ומתח נמוך</a:t>
            </a:r>
            <a:endParaRPr lang="he-IL" sz="2800" b="1" dirty="0"/>
          </a:p>
          <a:p>
            <a:pPr marL="0" indent="0">
              <a:buNone/>
            </a:pPr>
            <a:r>
              <a:rPr lang="he-IL" sz="2800" b="1" dirty="0"/>
              <a:t>פתיחת נקודות שכוסו </a:t>
            </a:r>
            <a:r>
              <a:rPr lang="he-IL" sz="2800" b="1" dirty="0" err="1"/>
              <a:t>בטייח,השחלת</a:t>
            </a:r>
            <a:r>
              <a:rPr lang="he-IL" sz="2800" b="1" dirty="0"/>
              <a:t> חיווט חשמל </a:t>
            </a:r>
            <a:r>
              <a:rPr lang="he-IL" sz="2800" b="1" dirty="0" err="1"/>
              <a:t>בצנרת,השחלת</a:t>
            </a:r>
            <a:r>
              <a:rPr lang="he-IL" sz="2800" b="1" dirty="0"/>
              <a:t> חיווט תקשורת בצנרת בדיקה והשלמת </a:t>
            </a:r>
            <a:r>
              <a:rPr lang="he-IL" sz="2800" b="1" dirty="0" err="1"/>
              <a:t>חוסרים</a:t>
            </a:r>
            <a:r>
              <a:rPr lang="he-IL" sz="2800" b="1" dirty="0"/>
              <a:t>.</a:t>
            </a:r>
          </a:p>
          <a:p>
            <a:r>
              <a:rPr lang="he-IL" sz="2800" b="1" u="sng" dirty="0"/>
              <a:t>קבלן אינסטלציה</a:t>
            </a:r>
            <a:endParaRPr lang="he-IL" sz="2800" b="1" dirty="0"/>
          </a:p>
          <a:p>
            <a:pPr marL="0" indent="0">
              <a:buNone/>
            </a:pPr>
            <a:r>
              <a:rPr lang="he-IL" sz="2800" b="1" dirty="0"/>
              <a:t>הספקה והנחת צנרת מים חמים וקרים לכלל הסידורים הסניטרים </a:t>
            </a:r>
            <a:r>
              <a:rPr lang="he-IL" sz="2800" b="1" dirty="0" smtClean="0"/>
              <a:t>במבנה, ביצוע </a:t>
            </a:r>
            <a:r>
              <a:rPr lang="he-IL" sz="2800" b="1" dirty="0"/>
              <a:t>נקודות דלוחין בחדרים רטובים </a:t>
            </a:r>
            <a:r>
              <a:rPr lang="he-IL" sz="2800" b="1" dirty="0" smtClean="0"/>
              <a:t>ובמטבח, הרכבת </a:t>
            </a:r>
            <a:r>
              <a:rPr lang="he-IL" sz="2800" b="1" dirty="0"/>
              <a:t>מכלי הדחה סמויים </a:t>
            </a:r>
            <a:r>
              <a:rPr lang="he-IL" sz="2800" b="1" dirty="0" err="1"/>
              <a:t>לאסלות,בדיקה</a:t>
            </a:r>
            <a:r>
              <a:rPr lang="he-IL" sz="2800" b="1" dirty="0"/>
              <a:t> והשלמת </a:t>
            </a:r>
            <a:r>
              <a:rPr lang="he-IL" sz="2800" b="1" dirty="0" err="1"/>
              <a:t>חוסרים</a:t>
            </a:r>
            <a:r>
              <a:rPr lang="he-IL" sz="2800" b="1" dirty="0" smtClean="0"/>
              <a:t>. חיבור </a:t>
            </a:r>
            <a:r>
              <a:rPr lang="he-IL" sz="2800" b="1" dirty="0"/>
              <a:t>מים והזרמה לצנרת לבדיקת לחץ ונזילות.</a:t>
            </a:r>
          </a:p>
          <a:p>
            <a:endParaRPr lang="he-IL" sz="28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63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94705" y="639427"/>
            <a:ext cx="864172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קבלן שלד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ביטון צנרת 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ברצפה, הנחת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בידוד תרמי ואקוסטי 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ברצפה, הספקת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מצע מילוי כהכנה לתשתית עבודות חימום תת ריצפתי. (לא מומלץ להשתמש במצע מילוי מסוג חול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)</a:t>
            </a:r>
          </a:p>
          <a:p>
            <a:pPr algn="r" rtl="1"/>
            <a:r>
              <a:rPr lang="he-IL" sz="3200" b="1" u="sng" dirty="0">
                <a:solidFill>
                  <a:srgbClr val="FF0000"/>
                </a:solidFill>
              </a:rPr>
              <a:t>קבלן חימום תת ריצפתי</a:t>
            </a:r>
            <a:endParaRPr lang="he-IL" sz="3200" b="1" dirty="0">
              <a:solidFill>
                <a:srgbClr val="FF0000"/>
              </a:solidFill>
            </a:endParaRPr>
          </a:p>
          <a:p>
            <a:pPr algn="r" rtl="1"/>
            <a:r>
              <a:rPr lang="he-IL" sz="3200" b="1" dirty="0"/>
              <a:t>פריסת צנרת חימום בהתאם </a:t>
            </a:r>
            <a:r>
              <a:rPr lang="he-IL" sz="3200" b="1" dirty="0" smtClean="0"/>
              <a:t>לתכנון, התקנת </a:t>
            </a:r>
            <a:r>
              <a:rPr lang="he-IL" sz="3200" b="1" dirty="0"/>
              <a:t>ראש מערכת במיקום מחלקי הסקה, הנחת צנרת ראשית למרכז אנרגיה.(משאבת </a:t>
            </a:r>
            <a:r>
              <a:rPr lang="he-IL" sz="3200" b="1" dirty="0" smtClean="0"/>
              <a:t>חום, תנור </a:t>
            </a:r>
            <a:r>
              <a:rPr lang="he-IL" sz="3200" b="1" dirty="0"/>
              <a:t>הסקה, </a:t>
            </a:r>
            <a:r>
              <a:rPr lang="he-IL" sz="3200" b="1" dirty="0" err="1"/>
              <a:t>יונקרס</a:t>
            </a:r>
            <a:r>
              <a:rPr lang="he-IL" sz="3200" b="1" dirty="0"/>
              <a:t>,)בדיקת חיווט מקורת שליטה ובקרה(תרמוסטט)</a:t>
            </a:r>
          </a:p>
          <a:p>
            <a:pPr algn="r" rtl="1"/>
            <a:endParaRPr lang="he-IL" sz="3600" b="1" i="0" dirty="0">
              <a:solidFill>
                <a:srgbClr val="1E1818"/>
              </a:solidFill>
              <a:effectLst/>
              <a:latin typeface="Open Sans Hebrew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66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37128" y="417112"/>
            <a:ext cx="86030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קבלן שלד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ביטון צנרת ברצפות חדרים רטובים, מריחת טייח צמנטי, מריחת חומרי איטום ברצפה ובקירות חדרים רטובים כהכנה לחיפוי.</a:t>
            </a:r>
          </a:p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קבלן איטום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איטום מרפסות. הכנות המרפסות למערכת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שיפועים,בידוד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תרמי,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ואיטום.בדיקת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הצפה 48 שעות.</a:t>
            </a: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(נדרש פיקוח עליון של יועצים לבדיקת תשתיות)</a:t>
            </a:r>
            <a:endParaRPr lang="he-IL" sz="3200" b="1" i="0" dirty="0">
              <a:solidFill>
                <a:srgbClr val="1E1818"/>
              </a:solidFill>
              <a:effectLst/>
              <a:latin typeface="Open Sans Hebrew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V="1">
            <a:off x="677334" y="563881"/>
            <a:ext cx="8596668" cy="45719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61260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2400" b="1" dirty="0"/>
              <a:t>ביתו של האדם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יש דברים מרובים חשובים בעולם אך החשוב מכולם הוא...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ביתו של האדם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וכמו שאדם מאדם הוא שונה, כך שונים הבתים שאותם הוא בונה...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יש בית שהוא מבצר על ההר,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יש בית והוא כ-ארמון מפואר.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אך לא העיקר הוא ארמון או בקתה,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החשוב הוא ה- בית שבנית אתה.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כי בית אינו רק אבנים וקירות,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כי בית אינו רק צריף של דירות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כי בית אינו סתם מבנה של בטון, </a:t>
            </a:r>
            <a:endParaRPr lang="en-US" sz="2400" b="1" dirty="0"/>
          </a:p>
          <a:p>
            <a:pPr marL="0" indent="0">
              <a:buNone/>
            </a:pPr>
            <a:r>
              <a:rPr lang="he-IL" sz="2400" b="1" dirty="0"/>
              <a:t>כי בית מעניק הרגשת ביטחון </a:t>
            </a:r>
            <a:endParaRPr lang="en-US" sz="24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6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713"/>
          </a:xfrm>
        </p:spPr>
        <p:txBody>
          <a:bodyPr>
            <a:noAutofit/>
          </a:bodyPr>
          <a:lstStyle/>
          <a:p>
            <a:pPr algn="ctr"/>
            <a:r>
              <a:rPr lang="he-IL" sz="4400" b="1" u="sng" dirty="0"/>
              <a:t>ריצוף וחיפוי פנים(שלב קריטי)</a:t>
            </a:r>
            <a:r>
              <a:rPr lang="he-IL" sz="4400" b="1" dirty="0"/>
              <a:t/>
            </a:r>
            <a:br>
              <a:rPr lang="he-IL" sz="4400" b="1" dirty="0"/>
            </a:b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34851" y="1455313"/>
            <a:ext cx="9762186" cy="54026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sz="3200" b="1" dirty="0"/>
              <a:t>עם גמר ביצוע תשתיות ולאחר ביצוע בדיקה על ידי מזמין ואדריכל התחלת עבודות ריצוף וחיפוי פנים במבנה.</a:t>
            </a:r>
          </a:p>
          <a:p>
            <a:pPr marL="0" indent="0">
              <a:buNone/>
            </a:pPr>
            <a:r>
              <a:rPr lang="he-IL" sz="3200" b="1" dirty="0"/>
              <a:t>ביצוע עבודות ריצוף </a:t>
            </a:r>
            <a:r>
              <a:rPr lang="he-IL" sz="3200" b="1" dirty="0" err="1"/>
              <a:t>פנים,ביצוע</a:t>
            </a:r>
            <a:r>
              <a:rPr lang="he-IL" sz="3200" b="1" dirty="0"/>
              <a:t> ריצוף כהכנה </a:t>
            </a:r>
            <a:r>
              <a:rPr lang="he-IL" sz="3200" b="1" dirty="0" err="1"/>
              <a:t>לפרקט,ביצוע</a:t>
            </a:r>
            <a:r>
              <a:rPr lang="he-IL" sz="3200" b="1" dirty="0"/>
              <a:t> ריצוף מרפסות </a:t>
            </a:r>
            <a:r>
              <a:rPr lang="he-IL" sz="3200" b="1" dirty="0" err="1"/>
              <a:t>חוץ,ביצוע</a:t>
            </a:r>
            <a:r>
              <a:rPr lang="he-IL" sz="3200" b="1" dirty="0"/>
              <a:t> ריצוף חדרים רטובים.</a:t>
            </a:r>
          </a:p>
          <a:p>
            <a:pPr marL="0" indent="0">
              <a:buNone/>
            </a:pPr>
            <a:r>
              <a:rPr lang="he-IL" sz="3200" b="1" dirty="0"/>
              <a:t>ביצוע מדרגות פנימיות, ביצוע שיפולים(פנלים)</a:t>
            </a:r>
          </a:p>
          <a:p>
            <a:pPr marL="0" indent="0">
              <a:buNone/>
            </a:pPr>
            <a:r>
              <a:rPr lang="he-IL" sz="3200" b="1" dirty="0"/>
              <a:t>ביצוע חיפוי חדרים רטובים לפי פריסות אדריכל.</a:t>
            </a:r>
          </a:p>
          <a:p>
            <a:pPr marL="0" indent="0">
              <a:buNone/>
            </a:pPr>
            <a:r>
              <a:rPr lang="he-IL" sz="3200" b="1" dirty="0"/>
              <a:t>ביצוע רובה.</a:t>
            </a:r>
          </a:p>
          <a:p>
            <a:r>
              <a:rPr lang="he-IL" sz="3200" b="1" dirty="0"/>
              <a:t>(מומלץ שימוש בבידוד אקוסטי בשכבה שמתחת לפני הריצוף)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84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53792" y="517803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קבלן אלומיניום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הספקה והרכבת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חלונות,הרכבת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תריסים חיבור למתגי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הפעלה.הרכבת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דלתות.איטום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מפגש בין חוץ לפנים.</a:t>
            </a: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(מומלץ בשלב זה של בנייה לסגור את המבנה ככל הניתן ולשלב שמירה למניעת נזקים וגניבות)</a:t>
            </a:r>
          </a:p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קבלן עבודות מיזוג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התקנת יחידות פנימיות בהתאם לתכנון, התקנת תעלות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מיזוג,חיבור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ניקוזים. חיבור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חשמל.חיבור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מקורות שליטה(תרמוסטטים)</a:t>
            </a:r>
          </a:p>
          <a:p>
            <a:pPr algn="r" rtl="1"/>
            <a:endParaRPr lang="he-IL" b="0" i="0" dirty="0">
              <a:solidFill>
                <a:srgbClr val="1E1818"/>
              </a:solidFill>
              <a:effectLst/>
              <a:latin typeface="Open Sans Hebrew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63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33341" y="636053"/>
            <a:ext cx="82682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קבלן עבודות גבס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עם גמר התקנות המערכות השונות הדורשות חיפוי בגבס ובדיקת המזמין והאדריכל יבוצעו העבודות הבאות:</a:t>
            </a: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קירות גבס, נישות גבס, תקרות גבס, סינרי גבס, הנמכות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גבס,יש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להתקין בשלב זה גופי תאורה שקועים.</a:t>
            </a: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(מומלץ שימוש בגבס 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דוחה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 מים בכל אזורי העבודה)</a:t>
            </a:r>
          </a:p>
          <a:p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 </a:t>
            </a:r>
            <a:endParaRPr lang="he-IL" sz="3200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6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01521" y="1441085"/>
            <a:ext cx="86417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הזמנות מוצרי גמר- קבלנים שונים(שלב קריטי)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/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בשלב בניה זה יש לתאם את אספקת המוצרים הבאים: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דלת כניסה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ראשית,דלתות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פנים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,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גופי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תאורה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פנמים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וחיצונים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,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כלים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סניטרים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וברזים,דוד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שמש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,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מערכת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חימום, מערכת מיזוג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,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מערכת 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אזעקה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ומצלמות,מערכת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 אינטרקום,</a:t>
            </a:r>
            <a:endParaRPr lang="he-IL" sz="3200" b="1" i="0" dirty="0">
              <a:solidFill>
                <a:srgbClr val="1E1818"/>
              </a:solidFill>
              <a:effectLst/>
              <a:latin typeface="Open Sans Hebrew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46975" y="571659"/>
            <a:ext cx="85129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>
                <a:solidFill>
                  <a:srgbClr val="7AC047"/>
                </a:solidFill>
                <a:latin typeface="Open Sans Hebrew"/>
              </a:rPr>
              <a:t>בשלב בנייה זה יש לשלב את הקבלנים הבאים:</a:t>
            </a:r>
            <a:endParaRPr lang="he-IL" sz="3200" b="1" dirty="0">
              <a:solidFill>
                <a:srgbClr val="7AC047"/>
              </a:solidFill>
              <a:latin typeface="Open Sans Hebrew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נגר עבור ארונות מטבח ארונות חדרי רחצה ונגרות כללית לבית.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מסגר עבור </a:t>
            </a:r>
            <a:r>
              <a:rPr lang="he-IL" sz="3200" b="1" dirty="0" err="1">
                <a:solidFill>
                  <a:srgbClr val="1E1818"/>
                </a:solidFill>
                <a:latin typeface="Open Sans Hebrew"/>
              </a:rPr>
              <a:t>מעקות,סורגים,שערים</a:t>
            </a: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, דלתות, וגדרות.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חרש עץ עבור פרגולות ודקים בחצר.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he-IL" sz="3200" b="1" dirty="0">
                <a:solidFill>
                  <a:srgbClr val="1E1818"/>
                </a:solidFill>
                <a:latin typeface="Open Sans Hebrew"/>
              </a:rPr>
              <a:t>גנן עבור אדמת גן, גינון ושתילה</a:t>
            </a:r>
            <a:r>
              <a:rPr lang="he-IL" sz="3200" b="1" dirty="0" smtClean="0">
                <a:solidFill>
                  <a:srgbClr val="1E1818"/>
                </a:solidFill>
                <a:latin typeface="Open Sans Hebrew"/>
              </a:rPr>
              <a:t>,</a:t>
            </a:r>
            <a:endParaRPr lang="he-IL" sz="3200" b="1" dirty="0">
              <a:solidFill>
                <a:srgbClr val="1E1818"/>
              </a:solidFill>
              <a:latin typeface="Open Sans Hebrew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6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>
            <a:noAutofit/>
          </a:bodyPr>
          <a:lstStyle/>
          <a:p>
            <a:pPr algn="ctr"/>
            <a:r>
              <a:rPr lang="he-IL" sz="4400" b="1" u="sng" dirty="0">
                <a:solidFill>
                  <a:srgbClr val="1E1818"/>
                </a:solidFill>
                <a:latin typeface="Open Sans Hebrew"/>
              </a:rPr>
              <a:t>עבודות צבע</a:t>
            </a:r>
            <a:r>
              <a:rPr lang="he-IL" sz="4400" b="1" dirty="0">
                <a:solidFill>
                  <a:srgbClr val="1E1818"/>
                </a:solidFill>
                <a:latin typeface="Open Sans Hebrew"/>
              </a:rPr>
              <a:t/>
            </a:r>
            <a:br>
              <a:rPr lang="he-IL" sz="4400" b="1" dirty="0">
                <a:solidFill>
                  <a:srgbClr val="1E1818"/>
                </a:solidFill>
                <a:latin typeface="Open Sans Hebrew"/>
              </a:rPr>
            </a:b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0761" y="1442435"/>
            <a:ext cx="9324303" cy="4481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200" b="1" dirty="0"/>
              <a:t>עם גמר עבודות הריצוף והגבס יש להתחיל בביצוע עבודות צבע,</a:t>
            </a:r>
          </a:p>
          <a:p>
            <a:pPr marL="0" indent="0">
              <a:buNone/>
            </a:pPr>
            <a:r>
              <a:rPr lang="he-IL" sz="3200" b="1" dirty="0"/>
              <a:t>הכנת קירות, תיקוני סדקים, שפשוף. מריחת </a:t>
            </a:r>
            <a:r>
              <a:rPr lang="he-IL" sz="3200" b="1" dirty="0" err="1"/>
              <a:t>פריימר</a:t>
            </a:r>
            <a:r>
              <a:rPr lang="he-IL" sz="3200" b="1" dirty="0"/>
              <a:t> מקשר, מריחת שפכטל עד לקבלת מרקם אחיד, שימוש בצבעים ובגוונים לבחירת מזמין ואדריכל.</a:t>
            </a:r>
          </a:p>
          <a:p>
            <a:endParaRPr lang="he-IL" sz="32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44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6011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146221"/>
            <a:ext cx="8596668" cy="4895142"/>
          </a:xfrm>
        </p:spPr>
        <p:txBody>
          <a:bodyPr>
            <a:normAutofit/>
          </a:bodyPr>
          <a:lstStyle/>
          <a:p>
            <a:r>
              <a:rPr lang="he-IL" sz="3200" b="1" u="sng" dirty="0"/>
              <a:t>השלמת עבודות פיתוח חוץ</a:t>
            </a:r>
            <a:endParaRPr lang="he-IL" sz="3200" b="1" dirty="0"/>
          </a:p>
          <a:p>
            <a:pPr marL="0" indent="0">
              <a:buNone/>
            </a:pPr>
            <a:r>
              <a:rPr lang="he-IL" sz="3200" b="1" dirty="0"/>
              <a:t>במקביל לסיום עבודות הגמר יש לבצע את השלמת עבודות פיתוח החצר.</a:t>
            </a:r>
            <a:br>
              <a:rPr lang="he-IL" sz="3200" b="1" dirty="0"/>
            </a:br>
            <a:r>
              <a:rPr lang="he-IL" sz="3200" b="1" dirty="0"/>
              <a:t>חיפוי קירות </a:t>
            </a:r>
            <a:r>
              <a:rPr lang="he-IL" sz="3200" b="1" dirty="0" err="1"/>
              <a:t>וכוחלה,ריצוף</a:t>
            </a:r>
            <a:r>
              <a:rPr lang="he-IL" sz="3200" b="1" dirty="0"/>
              <a:t> משטחי חוץ </a:t>
            </a:r>
            <a:r>
              <a:rPr lang="he-IL" sz="3200" b="1" dirty="0" smtClean="0"/>
              <a:t>ושבילים, התקנת </a:t>
            </a:r>
            <a:r>
              <a:rPr lang="he-IL" sz="3200" b="1" dirty="0"/>
              <a:t>מדרגות </a:t>
            </a:r>
            <a:r>
              <a:rPr lang="he-IL" sz="3200" b="1" dirty="0" err="1"/>
              <a:t>חוץ,פיזור</a:t>
            </a:r>
            <a:r>
              <a:rPr lang="he-IL" sz="3200" b="1" dirty="0"/>
              <a:t> אדמת גן</a:t>
            </a:r>
            <a:br>
              <a:rPr lang="he-IL" sz="3200" b="1" dirty="0"/>
            </a:br>
            <a:r>
              <a:rPr lang="he-IL" sz="3200" b="1" dirty="0"/>
              <a:t>התאמת מכסי שוחות ביוב וניקוז, הרכבת גופי תאורה.</a:t>
            </a:r>
          </a:p>
          <a:p>
            <a:endParaRPr lang="he-IL" sz="32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92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8941" y="609600"/>
            <a:ext cx="9916732" cy="5431763"/>
          </a:xfrm>
        </p:spPr>
        <p:txBody>
          <a:bodyPr>
            <a:noAutofit/>
          </a:bodyPr>
          <a:lstStyle/>
          <a:p>
            <a:r>
              <a:rPr lang="he-IL" sz="3200" b="1" u="sng" dirty="0"/>
              <a:t>הרכבת כלים </a:t>
            </a:r>
            <a:r>
              <a:rPr lang="he-IL" sz="3200" b="1" u="sng" dirty="0" err="1"/>
              <a:t>סניטרים,ארונות</a:t>
            </a:r>
            <a:r>
              <a:rPr lang="he-IL" sz="3200" b="1" u="sng" dirty="0"/>
              <a:t> </a:t>
            </a:r>
            <a:r>
              <a:rPr lang="he-IL" sz="3200" b="1" u="sng" dirty="0" err="1"/>
              <a:t>אמבט,וברזים,דוד</a:t>
            </a:r>
            <a:r>
              <a:rPr lang="he-IL" sz="3200" b="1" u="sng" dirty="0"/>
              <a:t> שמש</a:t>
            </a:r>
            <a:endParaRPr lang="he-IL" sz="3200" b="1" dirty="0"/>
          </a:p>
          <a:p>
            <a:pPr marL="0" indent="0">
              <a:buNone/>
            </a:pPr>
            <a:r>
              <a:rPr lang="he-IL" sz="3200" b="1" dirty="0"/>
              <a:t>הרכבה וחיבור כלים סניטרים וברזים, שטיפת קווים ראשים בדיקת תקינות מערכת בדיקת דוד שמש .</a:t>
            </a:r>
          </a:p>
          <a:p>
            <a:r>
              <a:rPr lang="he-IL" sz="3200" b="1" u="sng" dirty="0"/>
              <a:t>הרכבת </a:t>
            </a:r>
            <a:r>
              <a:rPr lang="he-IL" sz="3200" b="1" u="sng" dirty="0" err="1"/>
              <a:t>מעקות,סורגים</a:t>
            </a:r>
            <a:endParaRPr lang="he-IL" sz="3200" b="1" dirty="0"/>
          </a:p>
          <a:p>
            <a:pPr marL="0" indent="0">
              <a:buNone/>
            </a:pPr>
            <a:r>
              <a:rPr lang="he-IL" sz="3200" b="1" dirty="0"/>
              <a:t>הרכבת מעקות וסורגים לבטיחות </a:t>
            </a:r>
            <a:r>
              <a:rPr lang="he-IL" sz="3200" b="1" dirty="0" err="1"/>
              <a:t>ולביטחון,מעקות</a:t>
            </a:r>
            <a:r>
              <a:rPr lang="he-IL" sz="3200" b="1" dirty="0"/>
              <a:t> </a:t>
            </a:r>
            <a:r>
              <a:rPr lang="he-IL" sz="3200" b="1" dirty="0" err="1"/>
              <a:t>מגלוונים</a:t>
            </a:r>
            <a:r>
              <a:rPr lang="he-IL" sz="3200" b="1" dirty="0"/>
              <a:t> כנגד חלודה.</a:t>
            </a:r>
          </a:p>
          <a:p>
            <a:r>
              <a:rPr lang="he-IL" sz="3200" b="1" u="sng" dirty="0"/>
              <a:t>הרכבת ארונות מטבח- שיש</a:t>
            </a:r>
            <a:endParaRPr lang="he-IL" sz="3200" b="1" dirty="0"/>
          </a:p>
          <a:p>
            <a:pPr marL="0" indent="0">
              <a:buNone/>
            </a:pPr>
            <a:r>
              <a:rPr lang="he-IL" sz="3200" b="1" dirty="0"/>
              <a:t>הרכבת ארונות מטבח תחתונים ועליונים, הרכבת אי במטבח.</a:t>
            </a:r>
            <a:br>
              <a:rPr lang="he-IL" sz="3200" b="1" dirty="0"/>
            </a:br>
            <a:r>
              <a:rPr lang="he-IL" sz="3200" b="1" dirty="0"/>
              <a:t>מדידות עבור משטחי שיש וחיפוי קירות.</a:t>
            </a:r>
          </a:p>
          <a:p>
            <a:endParaRPr lang="he-IL" sz="32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04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b="1" u="sng" dirty="0"/>
              <a:t>הרכבת דלת כניסה ראשית הרכבת דלתות </a:t>
            </a:r>
            <a:r>
              <a:rPr lang="he-IL" sz="3200" b="1" u="sng" dirty="0" err="1"/>
              <a:t>פנים,נגרות</a:t>
            </a:r>
            <a:r>
              <a:rPr lang="he-IL" sz="3200" b="1" u="sng" dirty="0"/>
              <a:t> פנים,</a:t>
            </a:r>
            <a:endParaRPr lang="he-IL" sz="3200" b="1" dirty="0"/>
          </a:p>
          <a:p>
            <a:pPr marL="0" indent="0">
              <a:buNone/>
            </a:pPr>
            <a:r>
              <a:rPr lang="he-IL" sz="3200" b="1" dirty="0"/>
              <a:t>הרכבת דלתות </a:t>
            </a:r>
            <a:r>
              <a:rPr lang="he-IL" sz="3200" b="1" dirty="0" err="1"/>
              <a:t>פנים,הלבשות</a:t>
            </a:r>
            <a:r>
              <a:rPr lang="he-IL" sz="3200" b="1" dirty="0"/>
              <a:t> מסביב </a:t>
            </a:r>
            <a:r>
              <a:rPr lang="he-IL" sz="3200" b="1" dirty="0" err="1"/>
              <a:t>לדלתות,ידיות</a:t>
            </a:r>
            <a:r>
              <a:rPr lang="he-IL" sz="3200" b="1" dirty="0"/>
              <a:t>, נגרות פנים הכוללת סגירות שונות,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37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1" u="sng" dirty="0"/>
              <a:t>הרכבת חשמל ותקשורת לבן</a:t>
            </a:r>
            <a:endParaRPr lang="he-IL" sz="3200" b="1" dirty="0"/>
          </a:p>
          <a:p>
            <a:r>
              <a:rPr lang="he-IL" sz="3200" b="1" dirty="0"/>
              <a:t>הרכבה וזיווד ללוחות </a:t>
            </a:r>
            <a:r>
              <a:rPr lang="he-IL" sz="3200" b="1" dirty="0" err="1"/>
              <a:t>חשמל,הרכבת</a:t>
            </a:r>
            <a:r>
              <a:rPr lang="he-IL" sz="3200" b="1" dirty="0"/>
              <a:t> מתגי </a:t>
            </a:r>
            <a:r>
              <a:rPr lang="he-IL" sz="3200" b="1" dirty="0" err="1"/>
              <a:t>חשמל,הרכבת</a:t>
            </a:r>
            <a:r>
              <a:rPr lang="he-IL" sz="3200" b="1" dirty="0"/>
              <a:t> גופי </a:t>
            </a:r>
            <a:r>
              <a:rPr lang="he-IL" sz="3200" b="1" dirty="0" err="1"/>
              <a:t>תאורה,מערכת</a:t>
            </a:r>
            <a:r>
              <a:rPr lang="he-IL" sz="3200" b="1" dirty="0"/>
              <a:t> </a:t>
            </a:r>
            <a:r>
              <a:rPr lang="he-IL" sz="3200" b="1" dirty="0" err="1"/>
              <a:t>אינטרקום,מערכת</a:t>
            </a:r>
            <a:r>
              <a:rPr lang="he-IL" sz="3200" b="1" dirty="0"/>
              <a:t> אזעקה </a:t>
            </a:r>
            <a:r>
              <a:rPr lang="he-IL" sz="3200" b="1" dirty="0" err="1"/>
              <a:t>ומצלמות,בקרי</a:t>
            </a:r>
            <a:r>
              <a:rPr lang="he-IL" sz="3200" b="1" dirty="0"/>
              <a:t> שליטה </a:t>
            </a:r>
            <a:r>
              <a:rPr lang="he-IL" sz="3200" b="1" dirty="0" err="1"/>
              <a:t>לתריסים,למיזוג</a:t>
            </a:r>
            <a:r>
              <a:rPr lang="he-IL" sz="3200" b="1" dirty="0"/>
              <a:t>, לחימום תת ריצפתי,</a:t>
            </a:r>
          </a:p>
          <a:p>
            <a:endParaRPr lang="he-IL" sz="32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6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מלבן 2"/>
          <p:cNvSpPr/>
          <p:nvPr/>
        </p:nvSpPr>
        <p:spPr>
          <a:xfrm>
            <a:off x="2073499" y="291080"/>
            <a:ext cx="720050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b="1" dirty="0"/>
              <a:t>כי בית הוא שולחן או מפה,</a:t>
            </a:r>
            <a:endParaRPr lang="en-US" sz="2400" b="1" dirty="0"/>
          </a:p>
          <a:p>
            <a:pPr algn="r" rtl="1"/>
            <a:r>
              <a:rPr lang="he-IL" sz="2400" b="1" dirty="0"/>
              <a:t> כי בית הוא ילד , רעיה מצפה. </a:t>
            </a:r>
            <a:endParaRPr lang="en-US" sz="2400" b="1" dirty="0"/>
          </a:p>
          <a:p>
            <a:pPr algn="r" rtl="1"/>
            <a:r>
              <a:rPr lang="he-IL" sz="2400" b="1" dirty="0"/>
              <a:t>כי בית הוא גג ופינה חמימה, וברית כרותה בין איש לאישה. </a:t>
            </a:r>
            <a:endParaRPr lang="en-US" sz="2400" b="1" dirty="0"/>
          </a:p>
          <a:p>
            <a:pPr algn="r" rtl="1"/>
            <a:r>
              <a:rPr lang="he-IL" sz="2400" b="1" dirty="0"/>
              <a:t>יש בתי עשירים העולים כסף רב, </a:t>
            </a:r>
            <a:endParaRPr lang="en-US" sz="2400" b="1" dirty="0"/>
          </a:p>
          <a:p>
            <a:pPr algn="r" rtl="1"/>
            <a:r>
              <a:rPr lang="he-IL" sz="2400" b="1" dirty="0"/>
              <a:t>ארמונות נוצצים מצופים בזהב </a:t>
            </a:r>
            <a:endParaRPr lang="en-US" sz="2400" b="1" dirty="0"/>
          </a:p>
          <a:p>
            <a:pPr algn="r" rtl="1"/>
            <a:r>
              <a:rPr lang="he-IL" sz="2400" b="1" dirty="0"/>
              <a:t>ארמונות נוצצים הנראים כ- מעשה אומנות, </a:t>
            </a:r>
            <a:endParaRPr lang="en-US" sz="2400" b="1" dirty="0"/>
          </a:p>
          <a:p>
            <a:pPr algn="r" rtl="1"/>
            <a:r>
              <a:rPr lang="he-IL" sz="2400" b="1" dirty="0"/>
              <a:t>אך הבא לתוכם מרגיש ריקנות. </a:t>
            </a:r>
            <a:endParaRPr lang="en-US" sz="2400" b="1" dirty="0"/>
          </a:p>
          <a:p>
            <a:pPr algn="r" rtl="1"/>
            <a:r>
              <a:rPr lang="he-IL" sz="2400" b="1" dirty="0"/>
              <a:t>יש בית והוא צריף או צריפון, </a:t>
            </a:r>
            <a:endParaRPr lang="en-US" sz="2400" b="1" dirty="0"/>
          </a:p>
          <a:p>
            <a:pPr algn="r" rtl="1"/>
            <a:r>
              <a:rPr lang="he-IL" sz="2400" b="1" dirty="0"/>
              <a:t>יש בית והוא רק אוהל קטון. </a:t>
            </a:r>
            <a:endParaRPr lang="en-US" sz="2400" b="1" dirty="0"/>
          </a:p>
          <a:p>
            <a:pPr algn="r" rtl="1"/>
            <a:r>
              <a:rPr lang="he-IL" sz="2400" b="1" dirty="0"/>
              <a:t>ויש בית והוא רק מצע על הקש, </a:t>
            </a:r>
            <a:endParaRPr lang="en-US" sz="2400" b="1" dirty="0"/>
          </a:p>
          <a:p>
            <a:pPr algn="r" rtl="1"/>
            <a:r>
              <a:rPr lang="he-IL" sz="2400" b="1" dirty="0"/>
              <a:t>אבל מה שחשוב הוא "איך המרגש?". </a:t>
            </a:r>
            <a:endParaRPr lang="en-US" sz="2400" b="1" dirty="0"/>
          </a:p>
          <a:p>
            <a:pPr algn="r" rtl="1"/>
            <a:r>
              <a:rPr lang="he-IL" sz="2400" b="1" dirty="0"/>
              <a:t>על כן חשוב להיזכר ולזכור, </a:t>
            </a:r>
            <a:endParaRPr lang="en-US" sz="2400" b="1" dirty="0"/>
          </a:p>
          <a:p>
            <a:pPr algn="r" rtl="1"/>
            <a:r>
              <a:rPr lang="he-IL" sz="2400" b="1" dirty="0"/>
              <a:t>כי על הבית צריך להגן ולשמור. </a:t>
            </a:r>
            <a:endParaRPr lang="en-US" sz="2400" b="1" dirty="0"/>
          </a:p>
          <a:p>
            <a:pPr algn="r" rtl="1"/>
            <a:r>
              <a:rPr lang="he-IL" sz="2400" b="1" dirty="0"/>
              <a:t>כי רבים דברים יקרים בעולם, </a:t>
            </a:r>
            <a:endParaRPr lang="en-US" sz="2400" b="1" dirty="0"/>
          </a:p>
          <a:p>
            <a:pPr algn="r" rtl="1"/>
            <a:r>
              <a:rPr lang="he-IL" sz="2400" b="1" dirty="0">
                <a:solidFill>
                  <a:srgbClr val="FF0000"/>
                </a:solidFill>
              </a:rPr>
              <a:t>אך אין כה יקר כ-ביתו של אדם.</a:t>
            </a:r>
            <a:endParaRPr lang="en-US" sz="2400" b="1" dirty="0">
              <a:solidFill>
                <a:srgbClr val="FF0000"/>
              </a:solidFill>
            </a:endParaRPr>
          </a:p>
          <a:p>
            <a:pPr algn="r" rtl="1"/>
            <a:endParaRPr lang="he-I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32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4757"/>
          </a:xfrm>
        </p:spPr>
        <p:txBody>
          <a:bodyPr>
            <a:noAutofit/>
          </a:bodyPr>
          <a:lstStyle/>
          <a:p>
            <a:r>
              <a:rPr lang="he-IL" sz="3200" b="1" u="sng" dirty="0"/>
              <a:t>סיום עבודות פיתוח</a:t>
            </a:r>
            <a:endParaRPr lang="he-IL" sz="3200" b="1" dirty="0"/>
          </a:p>
          <a:p>
            <a:r>
              <a:rPr lang="he-IL" sz="3200" b="1" dirty="0"/>
              <a:t>הרכבת פרגולות ודקים בחצר.</a:t>
            </a:r>
          </a:p>
          <a:p>
            <a:r>
              <a:rPr lang="he-IL" sz="3200" b="1" dirty="0"/>
              <a:t>עבודות גינון הרכבת ראש מערכת נטיעה ושתילה.</a:t>
            </a:r>
          </a:p>
          <a:p>
            <a:r>
              <a:rPr lang="he-IL" sz="3200" b="1" u="sng" dirty="0"/>
              <a:t>סיום עבודות במבנה</a:t>
            </a:r>
            <a:endParaRPr lang="he-IL" sz="3200" b="1" dirty="0"/>
          </a:p>
          <a:p>
            <a:r>
              <a:rPr lang="he-IL" sz="3200" b="1" dirty="0"/>
              <a:t>הרכבות אחרונות, השלמת </a:t>
            </a:r>
            <a:r>
              <a:rPr lang="he-IL" sz="3200" b="1" dirty="0" err="1"/>
              <a:t>חוסרים</a:t>
            </a:r>
            <a:r>
              <a:rPr lang="he-IL" sz="3200" b="1" dirty="0"/>
              <a:t>, בדיקת </a:t>
            </a:r>
            <a:r>
              <a:rPr lang="he-IL" sz="3200" b="1" dirty="0" err="1"/>
              <a:t>מערכות,תיקוני</a:t>
            </a:r>
            <a:r>
              <a:rPr lang="he-IL" sz="3200" b="1" dirty="0"/>
              <a:t> צבע.</a:t>
            </a:r>
          </a:p>
          <a:p>
            <a:endParaRPr lang="he-IL" sz="32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3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b="1" u="sng" dirty="0"/>
              <a:t>התחלת הליך טיפול בטופס 4</a:t>
            </a:r>
            <a:endParaRPr lang="he-IL" sz="3200" b="1" dirty="0"/>
          </a:p>
          <a:p>
            <a:pPr marL="0" indent="0">
              <a:buNone/>
            </a:pPr>
            <a:r>
              <a:rPr lang="he-IL" sz="3200" b="1" dirty="0"/>
              <a:t>עם גמר עבודות פיתוח החצר יש להתחיל בהליך טיפול בקבלת טופס </a:t>
            </a:r>
            <a:r>
              <a:rPr lang="he-IL" sz="3200" b="1" dirty="0" smtClean="0"/>
              <a:t>4</a:t>
            </a:r>
          </a:p>
          <a:p>
            <a:r>
              <a:rPr lang="he-IL" sz="3200" b="1" dirty="0"/>
              <a:t>הגשת טפסים ואישורים לרשויות השונות.</a:t>
            </a:r>
            <a:br>
              <a:rPr lang="he-IL" sz="3200" b="1" dirty="0"/>
            </a:br>
            <a:r>
              <a:rPr lang="he-IL" sz="3200" b="1" dirty="0"/>
              <a:t>ביקורת בשטח של נציגי רישוי ופיקוח לבדיקת מצב קיים מול היתר בנייה.</a:t>
            </a:r>
            <a:br>
              <a:rPr lang="he-IL" sz="3200" b="1" dirty="0"/>
            </a:br>
            <a:r>
              <a:rPr lang="he-IL" sz="3200" b="1" dirty="0"/>
              <a:t>הנפקת טופס 4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04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b="1" u="sng" dirty="0"/>
              <a:t>חיבור חשמל ותשתיות</a:t>
            </a:r>
            <a:endParaRPr lang="he-IL" sz="3200" b="1" dirty="0"/>
          </a:p>
          <a:p>
            <a:r>
              <a:rPr lang="he-IL" sz="3200" b="1" dirty="0"/>
              <a:t>עם קבלת טופס 4 למבנה מאשרות הרשויות את חיבורו למערכות השונות, חברת </a:t>
            </a:r>
            <a:r>
              <a:rPr lang="he-IL" sz="3200" b="1" dirty="0" err="1"/>
              <a:t>חשמל,ביצוע</a:t>
            </a:r>
            <a:r>
              <a:rPr lang="he-IL" sz="3200" b="1" dirty="0"/>
              <a:t> </a:t>
            </a:r>
            <a:r>
              <a:rPr lang="he-IL" sz="3200" b="1" dirty="0" err="1"/>
              <a:t>ביקורת"טסט</a:t>
            </a:r>
            <a:r>
              <a:rPr lang="he-IL" sz="3200" b="1" dirty="0"/>
              <a:t>" למבנה, לארקת יסודות, לבידוד, ואישור חיבור חשמל. חברת מים, חיבור מונה מים קבוע לשימוש.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15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b="1" u="sng" dirty="0"/>
              <a:t>טופס 5</a:t>
            </a:r>
            <a:endParaRPr lang="he-IL" sz="3600" b="1" dirty="0"/>
          </a:p>
          <a:p>
            <a:r>
              <a:rPr lang="he-IL" sz="3600" b="1" dirty="0"/>
              <a:t>אישור סופי של הרשויות לאכלוס המבנה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24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43943" y="271245"/>
            <a:ext cx="913112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he-IL" sz="2000" b="1" dirty="0">
                <a:solidFill>
                  <a:srgbClr val="236C9D"/>
                </a:solidFill>
                <a:latin typeface="Arial" panose="020B0604020202020204" pitchFamily="34" charset="0"/>
              </a:rPr>
              <a:t>על מנת לקבל את אישור המחלקה למתן טופס 4 יש להביא את המסמכים הבאים: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טופס ההפניה של המחלקה לפיקוח על הבנייה למחלקה לאיכות הסביבה.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אישורו של רכז פסולת מוצקה, מר עמי קפלן לגבי קליטת פסולת בניין ועודפי עפר באתרים מורשים/מוסדרים.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הצגת תוצאות בדיקות גז ראדון בכל חללי המגורים הנוגעים בקרקע.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תכנית הבקשה להיתר הבנייה עם ציון תוצאות הבדיקה במקומות הבדיקה. במידה ואין צורך בבדיקות גז ראדון (כגון: כל המבנה מעל לקומת חנייה מאווררת), יש להציג רק את תכנית הבקשה להיתר (תכנית הגשה).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התחייבות ו/או ערבות בנקאית לביצוע בדיקות גז ראדון ארוכות טווח.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הצגת אישור המחלקה לאיכות הסביבה לבקשה להיתר שניתן בשלב היתר הבנייה.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אישורים נוספים שנדרשו בשלב היתר הבנייה על ידי המחלקה לאיכות הסביבה ו/או החלטת הוועדה ו/או הוראות התכנית החלה במקום. נא לדרוש מחברות ציון תוצאות בדיקת גז ראדון + חותמת במקומות הבדיקה על גבי תכנית הגשה.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לתשומת לבכם: על מנת לקבל את האישור </a:t>
            </a:r>
            <a:r>
              <a:rPr lang="he-IL" sz="2000" b="1" dirty="0" smtClean="0">
                <a:solidFill>
                  <a:srgbClr val="444444"/>
                </a:solidFill>
                <a:latin typeface="Arial" panose="020B0604020202020204" pitchFamily="34" charset="0"/>
              </a:rPr>
              <a:t>,</a:t>
            </a: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יש לפעול כדלהלן: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הצגת התצהיר המקורי שהוגש בשלב היתר הבנייה לגבי כמות עודפי העפר ופסולת בניין.</a:t>
            </a:r>
          </a:p>
          <a:p>
            <a:pPr algn="just" rtl="1">
              <a:buFont typeface="+mj-lt"/>
              <a:buAutoNum type="arabicPeriod"/>
            </a:pPr>
            <a:r>
              <a:rPr lang="he-IL" sz="2000" b="1" dirty="0">
                <a:solidFill>
                  <a:srgbClr val="444444"/>
                </a:solidFill>
                <a:latin typeface="Arial" panose="020B0604020202020204" pitchFamily="34" charset="0"/>
              </a:rPr>
              <a:t>הצגת תעודות שקילה מאתרים מאושרים/מוסדרים לקליטת עודפי עפר ופסולת בניין לפי העניין.</a:t>
            </a:r>
            <a:endParaRPr lang="he-IL" sz="20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41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66669" y="612845"/>
            <a:ext cx="96333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he-IL" sz="2400" b="1" dirty="0">
                <a:solidFill>
                  <a:srgbClr val="236C9D"/>
                </a:solidFill>
                <a:latin typeface="Arial" panose="020B0604020202020204" pitchFamily="34" charset="0"/>
              </a:rPr>
              <a:t>טפסים ובקשות שיש להעביר לפיקוח על הבניה במהלך הבניה עד לבקשה לטופס 4</a:t>
            </a:r>
          </a:p>
          <a:p>
            <a:pPr algn="just" rtl="1">
              <a:buFont typeface="+mj-lt"/>
              <a:buAutoNum type="arabicPeriod"/>
            </a:pP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מינוי אחראי לביצוע</a:t>
            </a:r>
            <a:endParaRPr lang="he-IL" sz="2400" b="1" dirty="0">
              <a:solidFill>
                <a:srgbClr val="444444"/>
              </a:solidFill>
              <a:latin typeface="Segoe UI" panose="020B0502040204020203" pitchFamily="34" charset="0"/>
            </a:endParaRPr>
          </a:p>
          <a:p>
            <a:pPr algn="just" rtl="1">
              <a:buFont typeface="+mj-lt"/>
              <a:buAutoNum type="arabicPeriod"/>
            </a:pP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טופס א' – מינוי אחראי לביקורת</a:t>
            </a:r>
            <a:endParaRPr lang="he-IL" sz="2400" b="1" dirty="0">
              <a:solidFill>
                <a:srgbClr val="444444"/>
              </a:solidFill>
              <a:latin typeface="Segoe UI" panose="020B0502040204020203" pitchFamily="34" charset="0"/>
            </a:endParaRPr>
          </a:p>
          <a:p>
            <a:pPr algn="just" rtl="1">
              <a:buFont typeface="+mj-lt"/>
              <a:buAutoNum type="arabicPeriod"/>
            </a:pP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חוזה עם קבלן רשום בצירוף העתק תעודת רישום בתוקף</a:t>
            </a:r>
            <a:endParaRPr lang="he-IL" sz="2400" b="1" dirty="0">
              <a:solidFill>
                <a:srgbClr val="444444"/>
              </a:solidFill>
              <a:latin typeface="Segoe UI" panose="020B0502040204020203" pitchFamily="34" charset="0"/>
            </a:endParaRPr>
          </a:p>
          <a:p>
            <a:pPr algn="just" rtl="1">
              <a:buFont typeface="+mj-lt"/>
              <a:buAutoNum type="arabicPeriod"/>
            </a:pPr>
            <a:r>
              <a:rPr lang="he-IL" sz="2400" b="1" dirty="0" err="1">
                <a:solidFill>
                  <a:srgbClr val="444444"/>
                </a:solidFill>
                <a:latin typeface="Arial" panose="020B0604020202020204" pitchFamily="34" charset="0"/>
              </a:rPr>
              <a:t>תוכנית</a:t>
            </a: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r>
              <a:rPr lang="he-IL" sz="2400" b="1" dirty="0" err="1">
                <a:solidFill>
                  <a:srgbClr val="444444"/>
                </a:solidFill>
                <a:latin typeface="Arial" panose="020B0604020202020204" pitchFamily="34" charset="0"/>
              </a:rPr>
              <a:t>אירגון</a:t>
            </a: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 בטיחותי, </a:t>
            </a:r>
            <a:r>
              <a:rPr lang="he-IL" sz="2400" b="1" dirty="0" err="1">
                <a:solidFill>
                  <a:srgbClr val="444444"/>
                </a:solidFill>
                <a:latin typeface="Arial" panose="020B0604020202020204" pitchFamily="34" charset="0"/>
              </a:rPr>
              <a:t>ע''פ</a:t>
            </a: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 התנאי בהיתר.</a:t>
            </a:r>
            <a:endParaRPr lang="he-IL" sz="2400" b="1" dirty="0">
              <a:solidFill>
                <a:srgbClr val="444444"/>
              </a:solidFill>
              <a:latin typeface="Segoe UI" panose="020B0502040204020203" pitchFamily="34" charset="0"/>
            </a:endParaRPr>
          </a:p>
          <a:p>
            <a:pPr algn="just" rtl="1">
              <a:buFont typeface="+mj-lt"/>
              <a:buAutoNum type="arabicPeriod"/>
            </a:pP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בקשה לטופס 2</a:t>
            </a:r>
            <a:endParaRPr lang="he-IL" sz="2400" b="1" dirty="0">
              <a:solidFill>
                <a:srgbClr val="444444"/>
              </a:solidFill>
              <a:latin typeface="Segoe UI" panose="020B0502040204020203" pitchFamily="34" charset="0"/>
            </a:endParaRPr>
          </a:p>
          <a:p>
            <a:pPr algn="r" rtl="1">
              <a:buFont typeface="+mj-lt"/>
              <a:buAutoNum type="arabicPeriod"/>
            </a:pPr>
            <a:r>
              <a:rPr lang="he-IL" sz="2400" b="1" dirty="0" smtClean="0">
                <a:solidFill>
                  <a:srgbClr val="444444"/>
                </a:solidFill>
                <a:latin typeface="Arial" panose="020B0604020202020204" pitchFamily="34" charset="0"/>
              </a:rPr>
              <a:t>תכנית מדידה </a:t>
            </a: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המלאה ב:</a:t>
            </a:r>
            <a:b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תצהיר מודד מוסמך – התאמת מיקום החפירות ליסודות להיתר</a:t>
            </a:r>
            <a:b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2400" b="1" dirty="0">
                <a:solidFill>
                  <a:srgbClr val="444444"/>
                </a:solidFill>
                <a:latin typeface="Arial" panose="020B0604020202020204" pitchFamily="34" charset="0"/>
              </a:rPr>
              <a:t>תצהיר מודד מוסמך – התאמת מיקום קומת מסד </a:t>
            </a:r>
            <a:r>
              <a:rPr lang="he-IL" sz="2400" b="1" dirty="0" smtClean="0">
                <a:solidFill>
                  <a:srgbClr val="444444"/>
                </a:solidFill>
                <a:latin typeface="Arial" panose="020B0604020202020204" pitchFamily="34" charset="0"/>
              </a:rPr>
              <a:t>להיתר</a:t>
            </a:r>
            <a:endParaRPr lang="he-IL" sz="2400" b="1" dirty="0">
              <a:solidFill>
                <a:srgbClr val="444444"/>
              </a:solidFill>
              <a:latin typeface="Segoe UI" panose="020B0502040204020203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58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56823" y="761467"/>
            <a:ext cx="884778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800" b="1" dirty="0" smtClean="0">
                <a:solidFill>
                  <a:srgbClr val="444444"/>
                </a:solidFill>
                <a:latin typeface="Arial" panose="020B0604020202020204" pitchFamily="34" charset="0"/>
              </a:rPr>
              <a:t>7</a:t>
            </a:r>
            <a:r>
              <a:rPr lang="he-IL" sz="3200" b="1" dirty="0" smtClean="0">
                <a:solidFill>
                  <a:srgbClr val="444444"/>
                </a:solidFill>
                <a:latin typeface="Arial" panose="020B0604020202020204" pitchFamily="34" charset="0"/>
              </a:rPr>
              <a:t>.טפסי </a:t>
            </a:r>
            <a: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  <a:t>ב' – דיווח אחראי לביקורת:</a:t>
            </a:r>
            <a:b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  <a:t>על סימון קווי בנין</a:t>
            </a:r>
            <a:b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  <a:t>על גמר יסודות</a:t>
            </a:r>
            <a:b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  <a:t>על גמר קומת מסד</a:t>
            </a:r>
            <a:b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  <a:t>על גמר מקלט/חדר מוגן</a:t>
            </a:r>
            <a:b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  <a:t>על גמר שלד</a:t>
            </a:r>
            <a:b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he-IL" sz="3200" b="1" dirty="0">
                <a:solidFill>
                  <a:srgbClr val="444444"/>
                </a:solidFill>
                <a:latin typeface="Arial" panose="020B0604020202020204" pitchFamily="34" charset="0"/>
              </a:rPr>
              <a:t>על גמר בניה כולל פיתוח</a:t>
            </a:r>
            <a:endParaRPr lang="he-IL" sz="3200" b="1" dirty="0">
              <a:solidFill>
                <a:srgbClr val="444444"/>
              </a:solidFill>
              <a:latin typeface="Segoe UI" panose="020B0502040204020203" pitchFamily="34" charset="0"/>
            </a:endParaRPr>
          </a:p>
          <a:p>
            <a:pPr algn="just" rtl="1"/>
            <a:r>
              <a:rPr lang="he-IL" sz="3200" b="1" dirty="0" smtClean="0">
                <a:solidFill>
                  <a:srgbClr val="444444"/>
                </a:solidFill>
                <a:latin typeface="Segoe UI" panose="020B0502040204020203" pitchFamily="34" charset="0"/>
              </a:rPr>
              <a:t>8.תצהיר </a:t>
            </a:r>
            <a:r>
              <a:rPr lang="he-IL" sz="3200" b="1" dirty="0">
                <a:solidFill>
                  <a:srgbClr val="444444"/>
                </a:solidFill>
                <a:latin typeface="Segoe UI" panose="020B0502040204020203" pitchFamily="34" charset="0"/>
              </a:rPr>
              <a:t>אחראי לביצוע השלד בנוגע למקלט/חדר </a:t>
            </a:r>
            <a:r>
              <a:rPr lang="he-IL" sz="3200" b="1" dirty="0" smtClean="0">
                <a:solidFill>
                  <a:srgbClr val="444444"/>
                </a:solidFill>
                <a:latin typeface="Segoe UI" panose="020B0502040204020203" pitchFamily="34" charset="0"/>
              </a:rPr>
              <a:t>מוגן</a:t>
            </a:r>
            <a:fld id="{BCED305A-8C3A-4575-BC78-003829797286}" type="slidenum">
              <a:rPr lang="he-IL" sz="3200" b="1" smtClean="0">
                <a:solidFill>
                  <a:srgbClr val="444444"/>
                </a:solidFill>
                <a:latin typeface="Segoe UI" panose="020B0502040204020203" pitchFamily="34" charset="0"/>
              </a:rPr>
              <a:t>36</a:t>
            </a:fld>
            <a:endParaRPr lang="he-IL" sz="3200" b="1" dirty="0">
              <a:solidFill>
                <a:srgbClr val="444444"/>
              </a:solidFill>
              <a:latin typeface="Segoe UI" panose="020B0502040204020203" pitchFamily="34" charset="0"/>
            </a:endParaRPr>
          </a:p>
          <a:p>
            <a:pPr algn="just" rtl="1"/>
            <a:r>
              <a:rPr lang="he-IL" sz="3200" b="1" dirty="0" smtClean="0">
                <a:solidFill>
                  <a:srgbClr val="444444"/>
                </a:solidFill>
                <a:latin typeface="Segoe UI" panose="020B0502040204020203" pitchFamily="34" charset="0"/>
              </a:rPr>
              <a:t>9.בקשה </a:t>
            </a:r>
            <a:r>
              <a:rPr lang="he-IL" sz="3200" b="1" dirty="0">
                <a:solidFill>
                  <a:srgbClr val="444444"/>
                </a:solidFill>
                <a:latin typeface="Segoe UI" panose="020B0502040204020203" pitchFamily="34" charset="0"/>
              </a:rPr>
              <a:t>לטופס 4</a:t>
            </a:r>
          </a:p>
          <a:p>
            <a:pPr algn="just" rtl="1"/>
            <a:r>
              <a:rPr lang="he-IL" sz="3200" b="1" dirty="0" smtClean="0">
                <a:solidFill>
                  <a:srgbClr val="444444"/>
                </a:solidFill>
                <a:latin typeface="Segoe UI" panose="020B0502040204020203" pitchFamily="34" charset="0"/>
              </a:rPr>
              <a:t>10.בקשה </a:t>
            </a:r>
            <a:r>
              <a:rPr lang="he-IL" sz="3200" b="1" dirty="0">
                <a:solidFill>
                  <a:srgbClr val="444444"/>
                </a:solidFill>
                <a:latin typeface="Segoe UI" panose="020B0502040204020203" pitchFamily="34" charset="0"/>
              </a:rPr>
              <a:t>לתעודת גמר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2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4800" b="1" dirty="0">
                <a:hlinkClick r:id="rId2"/>
              </a:rPr>
              <a:t>קבלן גמר</a:t>
            </a:r>
            <a:r>
              <a:rPr lang="he-IL" sz="4800" b="1" dirty="0"/>
              <a:t/>
            </a:r>
            <a:br>
              <a:rPr lang="he-IL" sz="4800" b="1" dirty="0"/>
            </a:b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he-IL" sz="3600" b="1" dirty="0"/>
              <a:t>מהו קבלן גמר?</a:t>
            </a:r>
          </a:p>
          <a:p>
            <a:pPr fontAlgn="base"/>
            <a:r>
              <a:rPr lang="he-IL" sz="4000" b="1" dirty="0"/>
              <a:t>קבלן גמר הוא הקבלן האחראי על ביצוע כל עבודות הגמר בבניה, העבודות שבסיומן המבנה מוכן למגורים או לכל שימוש אחר שעבורו נבנה.</a:t>
            </a:r>
          </a:p>
          <a:p>
            <a:endParaRPr lang="he-IL" sz="4000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0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 smtClean="0"/>
              <a:t>להזכיר </a:t>
            </a:r>
            <a:endParaRPr lang="he-IL" sz="48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0153" y="1429555"/>
            <a:ext cx="10071278" cy="5061397"/>
          </a:xfrm>
        </p:spPr>
        <p:txBody>
          <a:bodyPr>
            <a:normAutofit/>
          </a:bodyPr>
          <a:lstStyle/>
          <a:p>
            <a:pPr fontAlgn="base"/>
            <a:r>
              <a:rPr lang="he-IL" sz="3600" b="1" dirty="0"/>
              <a:t>בתהליך הארוך של בניית בית, הגורמים המקצועיים המעורבים הם רבים.</a:t>
            </a:r>
          </a:p>
          <a:p>
            <a:pPr fontAlgn="base"/>
            <a:r>
              <a:rPr lang="he-IL" sz="3600" b="1" dirty="0"/>
              <a:t>שלב התכנון בו מעורבים אדריכל ומהנדס </a:t>
            </a:r>
            <a:r>
              <a:rPr lang="he-IL" sz="3600" b="1" dirty="0" smtClean="0"/>
              <a:t>בניין ויועצים אחרים.</a:t>
            </a:r>
            <a:endParaRPr lang="he-IL" sz="3600" b="1" dirty="0"/>
          </a:p>
          <a:p>
            <a:pPr fontAlgn="base"/>
            <a:r>
              <a:rPr lang="he-IL" sz="3600" b="1" dirty="0"/>
              <a:t>שלב הבנייה ההתחלתי – מבוצע על יד </a:t>
            </a:r>
            <a:r>
              <a:rPr lang="he-IL" sz="3600" b="1" u="sng" dirty="0">
                <a:hlinkClick r:id="rId2"/>
              </a:rPr>
              <a:t>קבלן שלד</a:t>
            </a:r>
            <a:endParaRPr lang="he-IL" sz="3600" b="1" dirty="0"/>
          </a:p>
          <a:p>
            <a:pPr fontAlgn="base"/>
            <a:r>
              <a:rPr lang="he-IL" sz="3600" b="1" dirty="0"/>
              <a:t>שלבים סופיים-מבוצעים על ידי </a:t>
            </a:r>
            <a:r>
              <a:rPr lang="he-IL" sz="3600" b="1" dirty="0">
                <a:solidFill>
                  <a:srgbClr val="FF0000"/>
                </a:solidFill>
              </a:rPr>
              <a:t>קבלן גמר </a:t>
            </a:r>
            <a:r>
              <a:rPr lang="he-IL" sz="3600" b="1" dirty="0"/>
              <a:t>עד מפתח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6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7375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184856"/>
            <a:ext cx="8596668" cy="5396247"/>
          </a:xfrm>
        </p:spPr>
        <p:txBody>
          <a:bodyPr>
            <a:normAutofit lnSpcReduction="10000"/>
          </a:bodyPr>
          <a:lstStyle/>
          <a:p>
            <a:pPr fontAlgn="base"/>
            <a:r>
              <a:rPr lang="he-IL" sz="3200" b="1" dirty="0"/>
              <a:t>ישנם קבלנים שהתמחותם היא בעבודות השלד בלבד. כשהם מסיימים את תפקידם, התהליך עובר לקבלן גמר.</a:t>
            </a:r>
          </a:p>
          <a:p>
            <a:pPr fontAlgn="base"/>
            <a:r>
              <a:rPr lang="he-IL" sz="3200" b="1" dirty="0"/>
              <a:t>ישנם קבלנים המציעים לעשות גם את עבודת השלד וגם את עבודת הגמר.</a:t>
            </a:r>
          </a:p>
          <a:p>
            <a:pPr fontAlgn="base"/>
            <a:r>
              <a:rPr lang="he-IL" sz="3200" b="1" dirty="0"/>
              <a:t>בין העבודות שמבצע קבלן גמר, במסגרת התחום שנקרא עבודות גמר, ניתן למצוא את כל </a:t>
            </a:r>
            <a:r>
              <a:rPr lang="he-IL" sz="3200" b="1" dirty="0" err="1"/>
              <a:t>הגימורים</a:t>
            </a:r>
            <a:r>
              <a:rPr lang="he-IL" sz="3200" b="1" dirty="0"/>
              <a:t> שהופכים את הבית ממבנה שצורתו על סמך התכנון שלמה ועומדת, למבנה המותאם למגורי אדם או לכל שימוש אחר לו יועד.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7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04800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275009"/>
            <a:ext cx="8596668" cy="5228822"/>
          </a:xfrm>
        </p:spPr>
        <p:txBody>
          <a:bodyPr>
            <a:normAutofit fontScale="92500"/>
          </a:bodyPr>
          <a:lstStyle/>
          <a:p>
            <a:pPr fontAlgn="base"/>
            <a:r>
              <a:rPr lang="he-IL" sz="3200" b="1" dirty="0"/>
              <a:t>העבודות המבוצעות הן עבודות טיח, עבודות צביעה של קירות הבית מבפנים ומבחוץ.</a:t>
            </a:r>
          </a:p>
          <a:p>
            <a:pPr fontAlgn="base"/>
            <a:r>
              <a:rPr lang="he-IL" sz="3200" b="1" dirty="0"/>
              <a:t>קבלן גמר מבצע ריצוף של הבית, דואג לביצוע עבודות אינסטלציה וחשמל, ולבידוד והאיטום הסופי של הבית.</a:t>
            </a:r>
          </a:p>
          <a:p>
            <a:pPr fontAlgn="base"/>
            <a:r>
              <a:rPr lang="he-IL" sz="3200" b="1" dirty="0"/>
              <a:t>קבלן הגמר הוא מי שיאגד את כל בעלי המקצוע השונים, יתאם ביניהם ויפקח על עבודתם.</a:t>
            </a:r>
          </a:p>
          <a:p>
            <a:pPr fontAlgn="base"/>
            <a:r>
              <a:rPr lang="he-IL" sz="3200" b="1" dirty="0"/>
              <a:t>קבלן הגמר הוא הנושא באחריות על איכות ותזמון עבודות הגמר ומוודא שסיום הבניה יהיה מהיר, יעיל ומקצועי.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6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400" b="1" dirty="0"/>
              <a:t>בחירת קבלן גמר</a:t>
            </a:r>
            <a:r>
              <a:rPr lang="he-IL" b="1" dirty="0"/>
              <a:t/>
            </a:r>
            <a:br>
              <a:rPr lang="he-IL" b="1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154" y="1481070"/>
            <a:ext cx="9569003" cy="5215943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he-IL" sz="2800" b="1" dirty="0"/>
              <a:t>בבחירת קבלן גמר, ובכלל כל קבלן, ישנם מספר דברים שיש לבדוק:</a:t>
            </a:r>
          </a:p>
          <a:p>
            <a:pPr fontAlgn="base"/>
            <a:r>
              <a:rPr lang="he-IL" sz="2800" b="1" dirty="0"/>
              <a:t>יש לוודא כי ברשותו </a:t>
            </a:r>
            <a:r>
              <a:rPr lang="he-IL" sz="2800" b="1" dirty="0" smtClean="0"/>
              <a:t>רישיון </a:t>
            </a:r>
            <a:r>
              <a:rPr lang="he-IL" sz="2800" b="1" dirty="0"/>
              <a:t>בתוקף, וכי </a:t>
            </a:r>
            <a:r>
              <a:rPr lang="he-IL" sz="2800" b="1" dirty="0" smtClean="0"/>
              <a:t>ברישיון </a:t>
            </a:r>
            <a:r>
              <a:rPr lang="he-IL" sz="2800" b="1" dirty="0"/>
              <a:t>ישנו סיווג המתאים לסוג העבודה שברצונכם לבצע.</a:t>
            </a:r>
          </a:p>
          <a:p>
            <a:pPr fontAlgn="base"/>
            <a:r>
              <a:rPr lang="he-IL" sz="2800" b="1" dirty="0"/>
              <a:t>לכל קבלן צריכה להיות פוליסת ביטוח, כזאת שמגינה גם על עובדיו.</a:t>
            </a:r>
          </a:p>
          <a:p>
            <a:pPr fontAlgn="base"/>
            <a:r>
              <a:rPr lang="he-IL" sz="2800" b="1" dirty="0"/>
              <a:t>כדאי לראות עבודות קודמות שלו, ולבדוק את מידת עמידתו בזמנים, את רמת המקצועיות של אנשי המקצוע שהוא מעסיק.</a:t>
            </a:r>
          </a:p>
          <a:p>
            <a:pPr fontAlgn="base"/>
            <a:r>
              <a:rPr lang="he-IL" sz="2800" b="1" dirty="0"/>
              <a:t>חשובה התדירות בה הוא נוכח באתר הבניה.</a:t>
            </a:r>
          </a:p>
          <a:p>
            <a:pPr fontAlgn="base"/>
            <a:r>
              <a:rPr lang="he-IL" sz="2800" b="1" dirty="0"/>
              <a:t>חשוב לוודא שלקבלן יש תעודת מנהל עבודה מוסמך ושעבר קורס בנושא בטיחות בעבודה.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5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>
            <a:noAutofit/>
          </a:bodyPr>
          <a:lstStyle/>
          <a:p>
            <a:pPr algn="ctr"/>
            <a:r>
              <a:rPr lang="he-IL" sz="4400" b="1" u="sng" dirty="0"/>
              <a:t>קירות איזולציה ומחיצות פנים</a:t>
            </a:r>
            <a:r>
              <a:rPr lang="he-IL" sz="4400" b="1" dirty="0"/>
              <a:t/>
            </a:r>
            <a:br>
              <a:rPr lang="he-IL" sz="4400" b="1" dirty="0"/>
            </a:b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34851" y="1506829"/>
            <a:ext cx="9762186" cy="5151548"/>
          </a:xfrm>
        </p:spPr>
        <p:txBody>
          <a:bodyPr>
            <a:normAutofit/>
          </a:bodyPr>
          <a:lstStyle/>
          <a:p>
            <a:r>
              <a:rPr lang="he-IL" sz="3200" b="1" dirty="0"/>
              <a:t>עם סיום בניית השלד וכאשר הבניין נקי משאריות בנייה יוזמנו לשטח המזמינים והאדריכל לצורף סימון מעטפת פנימית של הבית ומערכת החלוקה לחדרים ואזורי מחייה.(יש לאשר לקבלן ביומן העבודה המשך עבודה)</a:t>
            </a:r>
          </a:p>
          <a:p>
            <a:r>
              <a:rPr lang="he-IL" sz="3200" b="1" dirty="0"/>
              <a:t>קירות המעטפת והחלוקה הפנימיים יבנו מבלוק בטון תקני</a:t>
            </a:r>
            <a:r>
              <a:rPr lang="he-IL" sz="3200" b="1" dirty="0" smtClean="0"/>
              <a:t>, שורה </a:t>
            </a:r>
            <a:r>
              <a:rPr lang="he-IL" sz="3200" b="1" dirty="0"/>
              <a:t>ראשונה תהייה טבולה בזפת </a:t>
            </a:r>
            <a:r>
              <a:rPr lang="he-IL" sz="3200" b="1" dirty="0" err="1"/>
              <a:t>חם,יונח</a:t>
            </a:r>
            <a:r>
              <a:rPr lang="he-IL" sz="3200" b="1" dirty="0"/>
              <a:t> בידוד תרמי בקירות המעטפת בהתאם לתכנון.(</a:t>
            </a:r>
            <a:r>
              <a:rPr lang="he-IL" sz="3200" b="1" dirty="0" err="1"/>
              <a:t>ראנדופן</a:t>
            </a:r>
            <a:r>
              <a:rPr lang="he-IL" sz="3200" b="1" dirty="0"/>
              <a:t> או הקצפה </a:t>
            </a:r>
            <a:r>
              <a:rPr lang="he-IL" sz="3200" b="1" dirty="0" err="1"/>
              <a:t>בפולאריתן</a:t>
            </a:r>
            <a:r>
              <a:rPr lang="he-IL" sz="3200" b="1" dirty="0"/>
              <a:t>) חגורות בטון יבוצעו מעל פתחים ובמחיצות מעל גובה 2.10 מ'.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06188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</TotalTime>
  <Words>1769</Words>
  <Application>Microsoft Office PowerPoint</Application>
  <PresentationFormat>מסך רחב</PresentationFormat>
  <Paragraphs>217</Paragraphs>
  <Slides>36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36</vt:i4>
      </vt:variant>
    </vt:vector>
  </HeadingPairs>
  <TitlesOfParts>
    <vt:vector size="44" baseType="lpstr">
      <vt:lpstr>Arial</vt:lpstr>
      <vt:lpstr>Calibri</vt:lpstr>
      <vt:lpstr>Gisha</vt:lpstr>
      <vt:lpstr>Open Sans Hebrew</vt:lpstr>
      <vt:lpstr>Segoe UI</vt:lpstr>
      <vt:lpstr>Trebuchet MS</vt:lpstr>
      <vt:lpstr>Wingdings 3</vt:lpstr>
      <vt:lpstr>פיאה</vt:lpstr>
      <vt:lpstr>עבודות גמר (פנים)</vt:lpstr>
      <vt:lpstr>מצגת של PowerPoint‏</vt:lpstr>
      <vt:lpstr>מצגת של PowerPoint‏</vt:lpstr>
      <vt:lpstr>קבלן גמר </vt:lpstr>
      <vt:lpstr>להזכיר </vt:lpstr>
      <vt:lpstr>מצגת של PowerPoint‏</vt:lpstr>
      <vt:lpstr>מצגת של PowerPoint‏</vt:lpstr>
      <vt:lpstr>בחירת קבלן גמר </vt:lpstr>
      <vt:lpstr>קירות איזולציה ומחיצות פנים </vt:lpstr>
      <vt:lpstr>מצגת של PowerPoint‏</vt:lpstr>
      <vt:lpstr>מצגת של PowerPoint‏</vt:lpstr>
      <vt:lpstr>מצגת של PowerPoint‏</vt:lpstr>
      <vt:lpstr>מצגת של PowerPoint‏</vt:lpstr>
      <vt:lpstr>עבודות גמר- הכנה לטייח פנים </vt:lpstr>
      <vt:lpstr>חזרה לקבלן שלד</vt:lpstr>
      <vt:lpstr>עבודות טייח שחור ולבן(שלב קריטי) </vt:lpstr>
      <vt:lpstr>עבודות גמר- הכנה לריצוף וחיפוי</vt:lpstr>
      <vt:lpstr>מצגת של PowerPoint‏</vt:lpstr>
      <vt:lpstr>מצגת של PowerPoint‏</vt:lpstr>
      <vt:lpstr>ריצוף וחיפוי פנים(שלב קריטי) </vt:lpstr>
      <vt:lpstr>מצגת של PowerPoint‏</vt:lpstr>
      <vt:lpstr>מצגת של PowerPoint‏</vt:lpstr>
      <vt:lpstr>מצגת של PowerPoint‏</vt:lpstr>
      <vt:lpstr>מצגת של PowerPoint‏</vt:lpstr>
      <vt:lpstr>עבודות צבע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עבודות גמר</dc:title>
  <dc:creator>Kamal Ewisat</dc:creator>
  <cp:lastModifiedBy>Kamal Ewisat</cp:lastModifiedBy>
  <cp:revision>15</cp:revision>
  <dcterms:created xsi:type="dcterms:W3CDTF">2018-10-24T09:37:20Z</dcterms:created>
  <dcterms:modified xsi:type="dcterms:W3CDTF">2018-10-28T11:48:09Z</dcterms:modified>
</cp:coreProperties>
</file>