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1"/>
  </p:notesMasterIdLst>
  <p:handoutMasterIdLst>
    <p:handoutMasterId r:id="rId42"/>
  </p:handoutMasterIdLst>
  <p:sldIdLst>
    <p:sldId id="256" r:id="rId2"/>
    <p:sldId id="267" r:id="rId3"/>
    <p:sldId id="257" r:id="rId4"/>
    <p:sldId id="268" r:id="rId5"/>
    <p:sldId id="280" r:id="rId6"/>
    <p:sldId id="281" r:id="rId7"/>
    <p:sldId id="282" r:id="rId8"/>
    <p:sldId id="283" r:id="rId9"/>
    <p:sldId id="284" r:id="rId10"/>
    <p:sldId id="285" r:id="rId11"/>
    <p:sldId id="286" r:id="rId12"/>
    <p:sldId id="270" r:id="rId13"/>
    <p:sldId id="271" r:id="rId14"/>
    <p:sldId id="272" r:id="rId15"/>
    <p:sldId id="273" r:id="rId16"/>
    <p:sldId id="274" r:id="rId17"/>
    <p:sldId id="275" r:id="rId18"/>
    <p:sldId id="276" r:id="rId19"/>
    <p:sldId id="277" r:id="rId20"/>
    <p:sldId id="278" r:id="rId21"/>
    <p:sldId id="279" r:id="rId22"/>
    <p:sldId id="287" r:id="rId23"/>
    <p:sldId id="288" r:id="rId24"/>
    <p:sldId id="289" r:id="rId25"/>
    <p:sldId id="290" r:id="rId26"/>
    <p:sldId id="291"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Lst>
  <p:sldSz cx="12192000" cy="6858000"/>
  <p:notesSz cx="6858000" cy="91440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706" autoAdjust="0"/>
  </p:normalViewPr>
  <p:slideViewPr>
    <p:cSldViewPr>
      <p:cViewPr varScale="1">
        <p:scale>
          <a:sx n="74" d="100"/>
          <a:sy n="74" d="100"/>
        </p:scale>
        <p:origin x="576" y="54"/>
      </p:cViewPr>
      <p:guideLst/>
    </p:cSldViewPr>
  </p:slideViewPr>
  <p:notesTextViewPr>
    <p:cViewPr>
      <p:scale>
        <a:sx n="1" d="1"/>
        <a:sy n="1" d="1"/>
      </p:scale>
      <p:origin x="0" y="0"/>
    </p:cViewPr>
  </p:notesTextViewPr>
  <p:notesViewPr>
    <p:cSldViewPr showGuides="1">
      <p:cViewPr varScale="1">
        <p:scale>
          <a:sx n="97" d="100"/>
          <a:sy n="97" d="100"/>
        </p:scale>
        <p:origin x="353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a:off x="0" y="0"/>
            <a:ext cx="2971800" cy="458788"/>
          </a:xfrm>
          <a:prstGeom prst="rect">
            <a:avLst/>
          </a:prstGeom>
        </p:spPr>
        <p:txBody>
          <a:bodyPr vert="horz" lIns="91440" tIns="45720" rIns="91440" bIns="45720" rtlCol="1"/>
          <a:lstStyle>
            <a:lvl1pPr algn="r" rtl="1">
              <a:defRPr sz="1200"/>
            </a:lvl1pPr>
          </a:lstStyle>
          <a:p>
            <a:pPr algn="l" rtl="1"/>
            <a:fld id="{DEE767C3-3AAE-4E93-AB84-8A494A89DCEA}" type="datetime8">
              <a:rPr lang="he-IL" smtClean="0">
                <a:latin typeface="Tahoma" panose="020B0604030504040204" pitchFamily="34" charset="0"/>
                <a:ea typeface="Tahoma" panose="020B0604030504040204" pitchFamily="34" charset="0"/>
                <a:cs typeface="Tahoma" panose="020B0604030504040204" pitchFamily="34" charset="0"/>
              </a:rPr>
              <a:t>21 אוקטובר 18</a:t>
            </a:fld>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a:off x="0" y="8685213"/>
            <a:ext cx="2971800" cy="458787"/>
          </a:xfrm>
          <a:prstGeom prst="rect">
            <a:avLst/>
          </a:prstGeom>
        </p:spPr>
        <p:txBody>
          <a:bodyPr vert="horz" lIns="91440" tIns="45720" rIns="91440" bIns="45720" rtlCol="1" anchor="b"/>
          <a:lstStyle>
            <a:lvl1pPr algn="r" rtl="1">
              <a:defRPr sz="1200"/>
            </a:lvl1pPr>
          </a:lstStyle>
          <a:p>
            <a:pPr algn="l" rtl="1"/>
            <a:fld id="{DB3C20D7-F8F1-4196-9585-26F31AFC85C9}" type="slidenum">
              <a:rPr lang="he-IL" smtClean="0">
                <a:latin typeface="Tahoma" panose="020B0604030504040204" pitchFamily="34" charset="0"/>
                <a:ea typeface="Tahoma" panose="020B0604030504040204" pitchFamily="34" charset="0"/>
                <a:cs typeface="Tahoma" panose="020B0604030504040204" pitchFamily="34" charset="0"/>
              </a:rPr>
              <a:pPr algn="l" rtl="1"/>
              <a:t>‹#›</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he-IL" dirty="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he-IL" dirty="0"/>
              <a:t>לחץ כדי לערוך סגנונות טקסט של תבנית בסיס</a:t>
            </a:r>
          </a:p>
          <a:p>
            <a:pPr lvl="1" rtl="1"/>
            <a:r>
              <a:rPr lang="he-IL" dirty="0"/>
              <a:t>רמה שניה</a:t>
            </a:r>
          </a:p>
          <a:p>
            <a:pPr lvl="2" rtl="1"/>
            <a:r>
              <a:rPr lang="he-IL" dirty="0"/>
              <a:t>רמה שלישית</a:t>
            </a:r>
          </a:p>
          <a:p>
            <a:pPr lvl="3" rtl="1"/>
            <a:r>
              <a:rPr lang="he-IL" dirty="0"/>
              <a:t>רמה רביעית</a:t>
            </a:r>
          </a:p>
          <a:p>
            <a:pPr lvl="4" rtl="1"/>
            <a:r>
              <a:rPr lang="he-IL" dirty="0"/>
              <a:t>רמה חמישית</a:t>
            </a:r>
          </a:p>
        </p:txBody>
      </p:sp>
      <p:sp>
        <p:nvSpPr>
          <p:cNvPr id="8"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9" name="מציין מיקום של תאריך 2"/>
          <p:cNvSpPr>
            <a:spLocks noGrp="1"/>
          </p:cNvSpPr>
          <p:nvPr>
            <p:ph type="dt" sz="quarter" idx="1"/>
          </p:nvPr>
        </p:nvSpPr>
        <p:spPr>
          <a:xfrm>
            <a:off x="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pPr algn="l"/>
            <a:fld id="{95D51C34-AE00-48F3-9DAA-CAB714BB295F}" type="datetime8">
              <a:rPr lang="he-IL" smtClean="0"/>
              <a:pPr algn="l"/>
              <a:t>21 אוקטובר 18</a:t>
            </a:fld>
            <a:endParaRPr lang="he-IL" dirty="0"/>
          </a:p>
        </p:txBody>
      </p:sp>
      <p:sp>
        <p:nvSpPr>
          <p:cNvPr id="10" name="מציין מיקום של כותרת תחתונה 3"/>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11" name="מציין מיקום של מספר שקופית 4"/>
          <p:cNvSpPr>
            <a:spLocks noGrp="1"/>
          </p:cNvSpPr>
          <p:nvPr>
            <p:ph type="sldNum" sz="quarter" idx="5"/>
          </p:nvPr>
        </p:nvSpPr>
        <p:spPr>
          <a:xfrm>
            <a:off x="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pPr algn="l"/>
            <a:fld id="{DB3C20D7-F8F1-4196-9585-26F31AFC85C9}" type="slidenum">
              <a:rPr lang="he-IL" smtClean="0"/>
              <a:pPr algn="l"/>
              <a:t>‹#›</a:t>
            </a:fld>
            <a:endParaRPr lang="he-IL" dirty="0"/>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noProof="0" dirty="0"/>
          </a:p>
        </p:txBody>
      </p:sp>
      <p:sp>
        <p:nvSpPr>
          <p:cNvPr id="4" name="מציין מיקום של מספר שקופית 3"/>
          <p:cNvSpPr>
            <a:spLocks noGrp="1"/>
          </p:cNvSpPr>
          <p:nvPr>
            <p:ph type="sldNum" sz="quarter" idx="10"/>
          </p:nvPr>
        </p:nvSpPr>
        <p:spPr>
          <a:xfrm>
            <a:off x="0" y="8685213"/>
            <a:ext cx="2971800" cy="458787"/>
          </a:xfrm>
          <a:prstGeom prst="rect">
            <a:avLst/>
          </a:prstGeom>
        </p:spPr>
        <p:txBody>
          <a:bodyPr rtlCol="1"/>
          <a:lstStyle/>
          <a:p>
            <a:pPr algn="l" rtl="1"/>
            <a:fld id="{8DAEC444-603B-4F09-9A06-5917518DD901}" type="slidenum">
              <a:rPr lang="he-IL" smtClean="0"/>
              <a:pPr algn="l" rtl="1"/>
              <a:t>1</a:t>
            </a:fld>
            <a:endParaRPr lang="he-IL" dirty="0"/>
          </a:p>
        </p:txBody>
      </p:sp>
    </p:spTree>
    <p:extLst>
      <p:ext uri="{BB962C8B-B14F-4D97-AF65-F5344CB8AC3E}">
        <p14:creationId xmlns:p14="http://schemas.microsoft.com/office/powerpoint/2010/main" val="403915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lgn="l"/>
            <a:fld id="{DB3C20D7-F8F1-4196-9585-26F31AFC85C9}" type="slidenum">
              <a:rPr lang="he-IL" smtClean="0"/>
              <a:pPr algn="l"/>
              <a:t>3</a:t>
            </a:fld>
            <a:endParaRPr lang="he-IL" dirty="0"/>
          </a:p>
        </p:txBody>
      </p:sp>
    </p:spTree>
    <p:extLst>
      <p:ext uri="{BB962C8B-B14F-4D97-AF65-F5344CB8AC3E}">
        <p14:creationId xmlns:p14="http://schemas.microsoft.com/office/powerpoint/2010/main" val="1649071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מלבן"/>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ctrTitle"/>
          </p:nvPr>
        </p:nvSpPr>
        <p:spPr>
          <a:xfrm>
            <a:off x="838201" y="4114800"/>
            <a:ext cx="10515598" cy="1158446"/>
          </a:xfrm>
        </p:spPr>
        <p:txBody>
          <a:bodyPr rtlCol="1" anchor="b">
            <a:normAutofit/>
          </a:bodyPr>
          <a:lstStyle>
            <a:lvl1pPr algn="r" rtl="1">
              <a:defRPr sz="5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he-IL" smtClean="0"/>
              <a:t>לחץ כדי לערוך סגנון כותרת של תבנית בסיס</a:t>
            </a:r>
            <a:endParaRPr lang="he-IL" dirty="0"/>
          </a:p>
        </p:txBody>
      </p:sp>
      <p:sp>
        <p:nvSpPr>
          <p:cNvPr id="3" name="כותרת משנה 2"/>
          <p:cNvSpPr>
            <a:spLocks noGrp="1"/>
          </p:cNvSpPr>
          <p:nvPr>
            <p:ph type="subTitle" idx="1"/>
          </p:nvPr>
        </p:nvSpPr>
        <p:spPr>
          <a:xfrm>
            <a:off x="838201" y="5338170"/>
            <a:ext cx="10515598" cy="474836"/>
          </a:xfrm>
        </p:spPr>
        <p:txBody>
          <a:bodyPr rtlCol="1"/>
          <a:lstStyle>
            <a:lvl1pPr marL="0" indent="0" algn="r" rtl="1">
              <a:spcBef>
                <a:spcPts val="0"/>
              </a:spcBef>
              <a:buNone/>
              <a:defRPr sz="24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he-IL" smtClean="0"/>
              <a:t>לחץ כדי לערוך סגנון כותרת משנה של תבנית בסיס</a:t>
            </a:r>
            <a:endParaRPr lang="he-IL" dirty="0"/>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smtClean="0"/>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p:txBody>
          <a:bodyPr vert="eaVert" rtlCol="1"/>
          <a:lstStyle/>
          <a:p>
            <a:pPr lvl="0" rtl="1"/>
            <a:r>
              <a:rPr lang="he-IL" smtClean="0"/>
              <a:t>ערוך סגנונות טקסט של תבנית בסיס</a:t>
            </a:r>
          </a:p>
          <a:p>
            <a:pPr lvl="1" rtl="1"/>
            <a:r>
              <a:rPr lang="he-IL" smtClean="0"/>
              <a:t>רמה שניה</a:t>
            </a:r>
          </a:p>
          <a:p>
            <a:pPr lvl="2" rtl="1"/>
            <a:r>
              <a:rPr lang="he-IL" smtClean="0"/>
              <a:t>רמה שלישית</a:t>
            </a:r>
          </a:p>
          <a:p>
            <a:pPr lvl="3" rtl="1"/>
            <a:r>
              <a:rPr lang="he-IL" smtClean="0"/>
              <a:t>רמה רביעית</a:t>
            </a:r>
          </a:p>
          <a:p>
            <a:pPr lvl="4" rtl="1"/>
            <a:r>
              <a:rPr lang="he-IL" smtClean="0"/>
              <a:t>רמה חמישית</a:t>
            </a:r>
            <a:endParaRPr lang="he-IL" dirty="0"/>
          </a:p>
        </p:txBody>
      </p:sp>
      <p:sp>
        <p:nvSpPr>
          <p:cNvPr id="5" name="מציין מיקום של כותרת תחתונה 3"/>
          <p:cNvSpPr>
            <a:spLocks noGrp="1"/>
          </p:cNvSpPr>
          <p:nvPr>
            <p:ph type="ftr" sz="quarter" idx="11"/>
          </p:nvPr>
        </p:nvSpPr>
        <p:spPr/>
        <p:txBody>
          <a:bodyPr rtlCol="1"/>
          <a:lstStyle/>
          <a:p>
            <a:pPr rtl="1"/>
            <a:endParaRPr lang="he-IL" dirty="0"/>
          </a:p>
        </p:txBody>
      </p:sp>
      <p:sp>
        <p:nvSpPr>
          <p:cNvPr id="4" name="מציין מיקום של תאריך 4"/>
          <p:cNvSpPr>
            <a:spLocks noGrp="1"/>
          </p:cNvSpPr>
          <p:nvPr>
            <p:ph type="dt" sz="half" idx="10"/>
          </p:nvPr>
        </p:nvSpPr>
        <p:spPr/>
        <p:txBody>
          <a:bodyPr rtlCol="1"/>
          <a:lstStyle>
            <a:lvl1pPr>
              <a:defRPr/>
            </a:lvl1pPr>
          </a:lstStyle>
          <a:p>
            <a:endParaRPr lang="he-IL" dirty="0"/>
          </a:p>
        </p:txBody>
      </p:sp>
      <p:sp>
        <p:nvSpPr>
          <p:cNvPr id="6" name="מציין מיקום של מספר שקופית 5"/>
          <p:cNvSpPr>
            <a:spLocks noGrp="1"/>
          </p:cNvSpPr>
          <p:nvPr>
            <p:ph type="sldNum" sz="quarter" idx="12"/>
          </p:nvPr>
        </p:nvSpPr>
        <p:spPr/>
        <p:txBody>
          <a:bodyPr rtlCol="1"/>
          <a:lstStyle/>
          <a:p>
            <a:pPr rtl="1"/>
            <a:fld id="{B13333A4-2EF1-4B79-B68C-AB20E66B4822}" type="slidenum">
              <a:rPr lang="he-IL" smtClean="0"/>
              <a:t>‹#›</a:t>
            </a:fld>
            <a:endParaRPr lang="he-IL" dirty="0"/>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9741693" y="365125"/>
            <a:ext cx="1600200" cy="5811838"/>
          </a:xfrm>
        </p:spPr>
        <p:txBody>
          <a:bodyPr vert="eaVert" rtlCol="1"/>
          <a:lstStyle>
            <a:lvl1pPr algn="r" rtl="1">
              <a:defRPr/>
            </a:lvl1pPr>
          </a:lstStyle>
          <a:p>
            <a:pPr rtl="1"/>
            <a:r>
              <a:rPr lang="he-IL" smtClean="0"/>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a:xfrm>
            <a:off x="838200" y="365125"/>
            <a:ext cx="8534400" cy="5811838"/>
          </a:xfrm>
        </p:spPr>
        <p:txBody>
          <a:bodyPr vert="eaVert" rtlCol="1"/>
          <a:lstStyle/>
          <a:p>
            <a:pPr lvl="0" rtl="1"/>
            <a:r>
              <a:rPr lang="he-IL" smtClean="0"/>
              <a:t>ערוך סגנונות טקסט של תבנית בסיס</a:t>
            </a:r>
          </a:p>
          <a:p>
            <a:pPr lvl="1" rtl="1"/>
            <a:r>
              <a:rPr lang="he-IL" smtClean="0"/>
              <a:t>רמה שניה</a:t>
            </a:r>
          </a:p>
          <a:p>
            <a:pPr lvl="2" rtl="1"/>
            <a:r>
              <a:rPr lang="he-IL" smtClean="0"/>
              <a:t>רמה שלישית</a:t>
            </a:r>
          </a:p>
          <a:p>
            <a:pPr lvl="3" rtl="1"/>
            <a:r>
              <a:rPr lang="he-IL" smtClean="0"/>
              <a:t>רמה רביעית</a:t>
            </a:r>
          </a:p>
          <a:p>
            <a:pPr lvl="4" rtl="1"/>
            <a:r>
              <a:rPr lang="he-IL" smtClean="0"/>
              <a:t>רמה חמישית</a:t>
            </a:r>
            <a:endParaRPr lang="he-IL" dirty="0"/>
          </a:p>
        </p:txBody>
      </p:sp>
      <p:sp>
        <p:nvSpPr>
          <p:cNvPr id="5" name="מציין מיקום של כותרת תחתונה 3"/>
          <p:cNvSpPr>
            <a:spLocks noGrp="1"/>
          </p:cNvSpPr>
          <p:nvPr>
            <p:ph type="ftr" sz="quarter" idx="11"/>
          </p:nvPr>
        </p:nvSpPr>
        <p:spPr/>
        <p:txBody>
          <a:bodyPr rtlCol="1"/>
          <a:lstStyle/>
          <a:p>
            <a:pPr rtl="1"/>
            <a:endParaRPr lang="he-IL" dirty="0"/>
          </a:p>
        </p:txBody>
      </p:sp>
      <p:sp>
        <p:nvSpPr>
          <p:cNvPr id="4" name="מציין מיקום של תאריך 4"/>
          <p:cNvSpPr>
            <a:spLocks noGrp="1"/>
          </p:cNvSpPr>
          <p:nvPr>
            <p:ph type="dt" sz="half" idx="10"/>
          </p:nvPr>
        </p:nvSpPr>
        <p:spPr/>
        <p:txBody>
          <a:bodyPr rtlCol="1"/>
          <a:lstStyle>
            <a:lvl1pPr>
              <a:defRPr/>
            </a:lvl1pPr>
          </a:lstStyle>
          <a:p>
            <a:endParaRPr lang="he-IL" dirty="0"/>
          </a:p>
        </p:txBody>
      </p:sp>
      <p:sp>
        <p:nvSpPr>
          <p:cNvPr id="6" name="מציין מיקום של מספר שקופית 5"/>
          <p:cNvSpPr>
            <a:spLocks noGrp="1"/>
          </p:cNvSpPr>
          <p:nvPr>
            <p:ph type="sldNum" sz="quarter" idx="12"/>
          </p:nvPr>
        </p:nvSpPr>
        <p:spPr/>
        <p:txBody>
          <a:bodyPr rtlCol="1"/>
          <a:lstStyle/>
          <a:p>
            <a:pPr rtl="1"/>
            <a:fld id="{B13333A4-2EF1-4B79-B68C-AB20E66B4822}" type="slidenum">
              <a:rPr lang="he-IL" smtClean="0"/>
              <a:t>‹#›</a:t>
            </a:fld>
            <a:endParaRPr lang="he-IL" dirty="0"/>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smtClean="0"/>
              <a:t>לחץ כדי לערוך סגנון כותרת של תבנית בסיס</a:t>
            </a:r>
            <a:endParaRPr lang="he-IL" dirty="0"/>
          </a:p>
        </p:txBody>
      </p:sp>
      <p:sp>
        <p:nvSpPr>
          <p:cNvPr id="3" name="מציין מיקום תוכן 2"/>
          <p:cNvSpPr>
            <a:spLocks noGrp="1"/>
          </p:cNvSpPr>
          <p:nvPr>
            <p:ph idx="1"/>
          </p:nvPr>
        </p:nvSpPr>
        <p:spPr/>
        <p:txBody>
          <a:bodyPr rtlCol="1"/>
          <a:lstStyle/>
          <a:p>
            <a:pPr lvl="0" rtl="1"/>
            <a:r>
              <a:rPr lang="he-IL" smtClean="0"/>
              <a:t>ערוך סגנונות טקסט של תבנית בסיס</a:t>
            </a:r>
          </a:p>
          <a:p>
            <a:pPr lvl="1" rtl="1"/>
            <a:r>
              <a:rPr lang="he-IL" smtClean="0"/>
              <a:t>רמה שניה</a:t>
            </a:r>
          </a:p>
          <a:p>
            <a:pPr lvl="2" rtl="1"/>
            <a:r>
              <a:rPr lang="he-IL" smtClean="0"/>
              <a:t>רמה שלישית</a:t>
            </a:r>
          </a:p>
          <a:p>
            <a:pPr lvl="3" rtl="1"/>
            <a:r>
              <a:rPr lang="he-IL" smtClean="0"/>
              <a:t>רמה רביעית</a:t>
            </a:r>
          </a:p>
          <a:p>
            <a:pPr lvl="4" rtl="1"/>
            <a:r>
              <a:rPr lang="he-IL" smtClean="0"/>
              <a:t>רמה חמישית</a:t>
            </a:r>
            <a:endParaRPr lang="he-IL" dirty="0"/>
          </a:p>
        </p:txBody>
      </p:sp>
      <p:sp>
        <p:nvSpPr>
          <p:cNvPr id="5" name="מציין מיקום של כותרת תחתונה 3"/>
          <p:cNvSpPr>
            <a:spLocks noGrp="1"/>
          </p:cNvSpPr>
          <p:nvPr>
            <p:ph type="ftr" sz="quarter" idx="11"/>
          </p:nvPr>
        </p:nvSpPr>
        <p:spPr/>
        <p:txBody>
          <a:bodyPr rtlCol="1"/>
          <a:lstStyle/>
          <a:p>
            <a:pPr rtl="1"/>
            <a:endParaRPr lang="he-IL" dirty="0"/>
          </a:p>
        </p:txBody>
      </p:sp>
      <p:sp>
        <p:nvSpPr>
          <p:cNvPr id="4" name="מציין מיקום של תאריך 4"/>
          <p:cNvSpPr>
            <a:spLocks noGrp="1"/>
          </p:cNvSpPr>
          <p:nvPr>
            <p:ph type="dt" sz="half" idx="10"/>
          </p:nvPr>
        </p:nvSpPr>
        <p:spPr/>
        <p:txBody>
          <a:bodyPr rtlCol="1"/>
          <a:lstStyle>
            <a:lvl1pPr>
              <a:defRPr/>
            </a:lvl1pPr>
          </a:lstStyle>
          <a:p>
            <a:endParaRPr lang="he-IL" dirty="0"/>
          </a:p>
        </p:txBody>
      </p:sp>
      <p:sp>
        <p:nvSpPr>
          <p:cNvPr id="6" name="מציין מיקום של מספר שקופית 5"/>
          <p:cNvSpPr>
            <a:spLocks noGrp="1"/>
          </p:cNvSpPr>
          <p:nvPr>
            <p:ph type="sldNum" sz="quarter" idx="12"/>
          </p:nvPr>
        </p:nvSpPr>
        <p:spPr/>
        <p:txBody>
          <a:bodyPr rtlCol="1"/>
          <a:lstStyle/>
          <a:p>
            <a:pPr rtl="1"/>
            <a:fld id="{B13333A4-2EF1-4B79-B68C-AB20E66B4822}" type="slidenum">
              <a:rPr lang="he-IL" smtClean="0"/>
              <a:t>‹#›</a:t>
            </a:fld>
            <a:endParaRPr lang="he-IL" dirty="0"/>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כותרת מקטע עליונה">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מלבן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a:off x="841248" y="3429000"/>
            <a:ext cx="9601200" cy="1838519"/>
          </a:xfrm>
        </p:spPr>
        <p:txBody>
          <a:bodyPr rtlCol="1" anchor="b">
            <a:normAutofit/>
          </a:bodyPr>
          <a:lstStyle>
            <a:lvl1pPr algn="r" rtl="1">
              <a:defRPr sz="5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rtl="1"/>
            <a:r>
              <a:rPr lang="he-IL" smtClean="0"/>
              <a:t>לחץ כדי לערוך סגנון כותרת של תבנית בסיס</a:t>
            </a:r>
            <a:endParaRPr lang="he-IL" dirty="0"/>
          </a:p>
        </p:txBody>
      </p:sp>
      <p:sp>
        <p:nvSpPr>
          <p:cNvPr id="3" name="מציין מיקום טקסט 2"/>
          <p:cNvSpPr>
            <a:spLocks noGrp="1"/>
          </p:cNvSpPr>
          <p:nvPr>
            <p:ph type="body" idx="1"/>
          </p:nvPr>
        </p:nvSpPr>
        <p:spPr>
          <a:xfrm>
            <a:off x="841248" y="5340096"/>
            <a:ext cx="9601200" cy="475488"/>
          </a:xfrm>
        </p:spPr>
        <p:txBody>
          <a:bodyPr rtlCol="1"/>
          <a:lstStyle>
            <a:lvl1pPr marL="0" indent="0" algn="r" rtl="1">
              <a:spcBef>
                <a:spcPts val="0"/>
              </a:spcBef>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a:lvl2pPr>
            <a:lvl3pPr marL="914400" indent="0" algn="r" rtl="1">
              <a:buNone/>
              <a:defRPr sz="1800"/>
            </a:lvl3pPr>
            <a:lvl4pPr marL="1371600" indent="0" algn="r" rtl="1">
              <a:buNone/>
              <a:defRPr sz="1600"/>
            </a:lvl4pPr>
            <a:lvl5pPr marL="1828800" indent="0" algn="r" rtl="1">
              <a:buNone/>
              <a:defRPr sz="1600"/>
            </a:lvl5pPr>
            <a:lvl6pPr marL="2286000" indent="0" algn="r" rtl="1">
              <a:buNone/>
              <a:defRPr sz="1600"/>
            </a:lvl6pPr>
            <a:lvl7pPr marL="2743200" indent="0" algn="r" rtl="1">
              <a:buNone/>
              <a:defRPr sz="1600"/>
            </a:lvl7pPr>
            <a:lvl8pPr marL="3200400" indent="0" algn="r" rtl="1">
              <a:buNone/>
              <a:defRPr sz="1600"/>
            </a:lvl8pPr>
            <a:lvl9pPr marL="3657600" indent="0" algn="r" rtl="1">
              <a:buNone/>
              <a:defRPr sz="1600"/>
            </a:lvl9pPr>
          </a:lstStyle>
          <a:p>
            <a:pPr lvl="0" rtl="1"/>
            <a:r>
              <a:rPr lang="he-IL" smtClean="0"/>
              <a:t>ערוך סגנונות טקסט של תבנית בסיס</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1145224"/>
          </a:xfrm>
        </p:spPr>
        <p:txBody>
          <a:bodyPr rtlCol="1"/>
          <a:lstStyle/>
          <a:p>
            <a:pPr rtl="1"/>
            <a:r>
              <a:rPr lang="he-IL" smtClean="0"/>
              <a:t>לחץ כדי לערוך סגנון כותרת של תבנית בסיס</a:t>
            </a:r>
            <a:endParaRPr lang="he-IL" dirty="0"/>
          </a:p>
        </p:txBody>
      </p:sp>
      <p:sp>
        <p:nvSpPr>
          <p:cNvPr id="3" name="מציין מיקום תוכן 2"/>
          <p:cNvSpPr>
            <a:spLocks noGrp="1"/>
          </p:cNvSpPr>
          <p:nvPr>
            <p:ph sz="half" idx="1"/>
          </p:nvPr>
        </p:nvSpPr>
        <p:spPr>
          <a:xfrm>
            <a:off x="838200" y="1825625"/>
            <a:ext cx="5029200" cy="4351338"/>
          </a:xfrm>
        </p:spPr>
        <p:txBody>
          <a:bodyPr rtlCol="1">
            <a:normAutofit/>
          </a:bodyPr>
          <a:lstStyle>
            <a:lvl1pPr algn="r" rtl="1">
              <a:defRPr sz="2000"/>
            </a:lvl1pPr>
            <a:lvl2pPr algn="r" rtl="1">
              <a:defRPr sz="1800"/>
            </a:lvl2pPr>
            <a:lvl3pPr algn="r" rtl="1">
              <a:defRPr sz="1600"/>
            </a:lvl3pPr>
            <a:lvl4pPr algn="r" rtl="1">
              <a:defRPr sz="1400"/>
            </a:lvl4pPr>
            <a:lvl5pPr algn="r" rtl="1">
              <a:defRPr sz="1400"/>
            </a:lvl5pPr>
            <a:lvl6pPr algn="r" rtl="1">
              <a:defRPr sz="1800"/>
            </a:lvl6pPr>
            <a:lvl7pPr algn="r" rtl="1">
              <a:defRPr sz="1800"/>
            </a:lvl7pPr>
            <a:lvl8pPr algn="r" rtl="1">
              <a:defRPr sz="1800"/>
            </a:lvl8pPr>
            <a:lvl9pPr algn="r" rtl="1">
              <a:defRPr sz="1800"/>
            </a:lvl9pPr>
          </a:lstStyle>
          <a:p>
            <a:pPr lvl="0" rtl="1"/>
            <a:r>
              <a:rPr lang="he-IL" smtClean="0"/>
              <a:t>ערוך סגנונות טקסט של תבנית בסיס</a:t>
            </a:r>
          </a:p>
          <a:p>
            <a:pPr lvl="1" rtl="1"/>
            <a:r>
              <a:rPr lang="he-IL" smtClean="0"/>
              <a:t>רמה שניה</a:t>
            </a:r>
          </a:p>
          <a:p>
            <a:pPr lvl="2" rtl="1"/>
            <a:r>
              <a:rPr lang="he-IL" smtClean="0"/>
              <a:t>רמה שלישית</a:t>
            </a:r>
          </a:p>
          <a:p>
            <a:pPr lvl="3" rtl="1"/>
            <a:r>
              <a:rPr lang="he-IL" smtClean="0"/>
              <a:t>רמה רביעית</a:t>
            </a:r>
          </a:p>
          <a:p>
            <a:pPr lvl="4" rtl="1"/>
            <a:r>
              <a:rPr lang="he-IL" smtClean="0"/>
              <a:t>רמה חמישית</a:t>
            </a:r>
            <a:endParaRPr lang="he-IL" dirty="0"/>
          </a:p>
        </p:txBody>
      </p:sp>
      <p:sp>
        <p:nvSpPr>
          <p:cNvPr id="4" name="מציין מיקום תוכן 3"/>
          <p:cNvSpPr>
            <a:spLocks noGrp="1"/>
          </p:cNvSpPr>
          <p:nvPr>
            <p:ph sz="half" idx="2"/>
          </p:nvPr>
        </p:nvSpPr>
        <p:spPr>
          <a:xfrm>
            <a:off x="6324600" y="1825625"/>
            <a:ext cx="5029200" cy="4351338"/>
          </a:xfrm>
        </p:spPr>
        <p:txBody>
          <a:bodyPr rtlCol="1">
            <a:normAutofit/>
          </a:bodyPr>
          <a:lstStyle>
            <a:lvl1pPr algn="r" rtl="1">
              <a:defRPr sz="2000"/>
            </a:lvl1pPr>
            <a:lvl2pPr algn="r" rtl="1">
              <a:defRPr sz="1800"/>
            </a:lvl2pPr>
            <a:lvl3pPr algn="r" rtl="1">
              <a:defRPr sz="1600"/>
            </a:lvl3pPr>
            <a:lvl4pPr algn="r" rtl="1">
              <a:defRPr sz="1400"/>
            </a:lvl4pPr>
            <a:lvl5pPr algn="r" rtl="1">
              <a:defRPr sz="1400"/>
            </a:lvl5pPr>
            <a:lvl6pPr algn="r" rtl="1">
              <a:defRPr sz="1800"/>
            </a:lvl6pPr>
            <a:lvl7pPr algn="r" rtl="1">
              <a:defRPr sz="1800"/>
            </a:lvl7pPr>
            <a:lvl8pPr algn="r" rtl="1">
              <a:defRPr sz="1800"/>
            </a:lvl8pPr>
            <a:lvl9pPr algn="r" rtl="1">
              <a:defRPr sz="1800"/>
            </a:lvl9pPr>
          </a:lstStyle>
          <a:p>
            <a:pPr lvl="0" rtl="1"/>
            <a:r>
              <a:rPr lang="he-IL" smtClean="0"/>
              <a:t>ערוך סגנונות טקסט של תבנית בסיס</a:t>
            </a:r>
          </a:p>
          <a:p>
            <a:pPr lvl="1" rtl="1"/>
            <a:r>
              <a:rPr lang="he-IL" smtClean="0"/>
              <a:t>רמה שניה</a:t>
            </a:r>
          </a:p>
          <a:p>
            <a:pPr lvl="2" rtl="1"/>
            <a:r>
              <a:rPr lang="he-IL" smtClean="0"/>
              <a:t>רמה שלישית</a:t>
            </a:r>
          </a:p>
          <a:p>
            <a:pPr lvl="3" rtl="1"/>
            <a:r>
              <a:rPr lang="he-IL" smtClean="0"/>
              <a:t>רמה רביעית</a:t>
            </a:r>
          </a:p>
          <a:p>
            <a:pPr lvl="4" rtl="1"/>
            <a:r>
              <a:rPr lang="he-IL" smtClean="0"/>
              <a:t>רמה חמישית</a:t>
            </a:r>
            <a:endParaRPr lang="he-IL" dirty="0"/>
          </a:p>
        </p:txBody>
      </p:sp>
      <p:sp>
        <p:nvSpPr>
          <p:cNvPr id="6" name="מציין מיקום של כותרת תחתונה 4"/>
          <p:cNvSpPr>
            <a:spLocks noGrp="1"/>
          </p:cNvSpPr>
          <p:nvPr>
            <p:ph type="ftr" sz="quarter" idx="11"/>
          </p:nvPr>
        </p:nvSpPr>
        <p:spPr/>
        <p:txBody>
          <a:bodyPr rtlCol="1"/>
          <a:lstStyle/>
          <a:p>
            <a:pPr rtl="1"/>
            <a:endParaRPr lang="he-IL" dirty="0"/>
          </a:p>
        </p:txBody>
      </p:sp>
      <p:sp>
        <p:nvSpPr>
          <p:cNvPr id="5" name="מציין מיקום של תאריך 5"/>
          <p:cNvSpPr>
            <a:spLocks noGrp="1"/>
          </p:cNvSpPr>
          <p:nvPr>
            <p:ph type="dt" sz="half" idx="10"/>
          </p:nvPr>
        </p:nvSpPr>
        <p:spPr/>
        <p:txBody>
          <a:bodyPr rtlCol="1"/>
          <a:lstStyle>
            <a:lvl1pPr>
              <a:defRPr/>
            </a:lvl1pPr>
          </a:lstStyle>
          <a:p>
            <a:endParaRPr lang="he-IL" dirty="0"/>
          </a:p>
        </p:txBody>
      </p:sp>
      <p:sp>
        <p:nvSpPr>
          <p:cNvPr id="7" name="מציין מיקום של מספר שקופית 6"/>
          <p:cNvSpPr>
            <a:spLocks noGrp="1"/>
          </p:cNvSpPr>
          <p:nvPr>
            <p:ph type="sldNum" sz="quarter" idx="12"/>
          </p:nvPr>
        </p:nvSpPr>
        <p:spPr/>
        <p:txBody>
          <a:bodyPr rtlCol="1"/>
          <a:lstStyle/>
          <a:p>
            <a:pPr rtl="1"/>
            <a:fld id="{B13333A4-2EF1-4B79-B68C-AB20E66B4822}" type="slidenum">
              <a:rPr lang="he-IL" smtClean="0"/>
              <a:t>‹#›</a:t>
            </a:fld>
            <a:endParaRPr lang="he-IL" dirty="0"/>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smtClean="0"/>
              <a:t>לחץ כדי לערוך סגנון כותרת של תבנית בסיס</a:t>
            </a:r>
            <a:endParaRPr lang="he-IL" dirty="0"/>
          </a:p>
        </p:txBody>
      </p:sp>
      <p:sp>
        <p:nvSpPr>
          <p:cNvPr id="3" name="מציין מיקום טקסט 2"/>
          <p:cNvSpPr>
            <a:spLocks noGrp="1"/>
          </p:cNvSpPr>
          <p:nvPr>
            <p:ph type="body" idx="1"/>
          </p:nvPr>
        </p:nvSpPr>
        <p:spPr>
          <a:xfrm>
            <a:off x="839788" y="1828800"/>
            <a:ext cx="5029200" cy="685800"/>
          </a:xfrm>
        </p:spPr>
        <p:txBody>
          <a:bodyPr rtlCol="1" anchor="ctr">
            <a:normAutofit/>
          </a:bodyPr>
          <a:lstStyle>
            <a:lvl1pPr marL="0" indent="0" algn="r" rtl="1">
              <a:spcBef>
                <a:spcPts val="1000"/>
              </a:spcBef>
              <a:buNone/>
              <a:defRPr sz="20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smtClean="0"/>
              <a:t>ערוך סגנונות טקסט של תבנית בסיס</a:t>
            </a:r>
          </a:p>
        </p:txBody>
      </p:sp>
      <p:sp>
        <p:nvSpPr>
          <p:cNvPr id="4" name="מציין מיקום תוכן 3"/>
          <p:cNvSpPr>
            <a:spLocks noGrp="1"/>
          </p:cNvSpPr>
          <p:nvPr>
            <p:ph sz="half" idx="2"/>
          </p:nvPr>
        </p:nvSpPr>
        <p:spPr>
          <a:xfrm>
            <a:off x="839788" y="2514600"/>
            <a:ext cx="5029200" cy="3675063"/>
          </a:xfrm>
        </p:spPr>
        <p:txBody>
          <a:bodyPr rtlCol="1">
            <a:normAutofit/>
          </a:bodyPr>
          <a:lstStyle>
            <a:lvl1pPr algn="r" rtl="1">
              <a:defRPr sz="2000"/>
            </a:lvl1pPr>
            <a:lvl2pPr algn="r" rtl="1">
              <a:defRPr sz="1800"/>
            </a:lvl2pPr>
            <a:lvl3pPr algn="r" rtl="1">
              <a:defRPr sz="1600"/>
            </a:lvl3pPr>
            <a:lvl4pPr algn="r" rtl="1">
              <a:defRPr sz="1400"/>
            </a:lvl4pPr>
            <a:lvl5pPr algn="r" rtl="1">
              <a:defRPr sz="1400"/>
            </a:lvl5pPr>
            <a:lvl6pPr algn="r" rtl="1">
              <a:defRPr sz="1600"/>
            </a:lvl6pPr>
            <a:lvl7pPr algn="r" rtl="1">
              <a:defRPr sz="1600"/>
            </a:lvl7pPr>
            <a:lvl8pPr algn="r" rtl="1">
              <a:defRPr sz="1600"/>
            </a:lvl8pPr>
            <a:lvl9pPr algn="r" rtl="1">
              <a:defRPr sz="1600"/>
            </a:lvl9pPr>
          </a:lstStyle>
          <a:p>
            <a:pPr lvl="0" rtl="1"/>
            <a:r>
              <a:rPr lang="he-IL" smtClean="0"/>
              <a:t>ערוך סגנונות טקסט של תבנית בסיס</a:t>
            </a:r>
          </a:p>
          <a:p>
            <a:pPr lvl="1" rtl="1"/>
            <a:r>
              <a:rPr lang="he-IL" smtClean="0"/>
              <a:t>רמה שניה</a:t>
            </a:r>
          </a:p>
          <a:p>
            <a:pPr lvl="2" rtl="1"/>
            <a:r>
              <a:rPr lang="he-IL" smtClean="0"/>
              <a:t>רמה שלישית</a:t>
            </a:r>
          </a:p>
          <a:p>
            <a:pPr lvl="3" rtl="1"/>
            <a:r>
              <a:rPr lang="he-IL" smtClean="0"/>
              <a:t>רמה רביעית</a:t>
            </a:r>
          </a:p>
          <a:p>
            <a:pPr lvl="4" rtl="1"/>
            <a:r>
              <a:rPr lang="he-IL" smtClean="0"/>
              <a:t>רמה חמישית</a:t>
            </a:r>
            <a:endParaRPr lang="he-IL" dirty="0"/>
          </a:p>
        </p:txBody>
      </p:sp>
      <p:sp>
        <p:nvSpPr>
          <p:cNvPr id="5" name="מציין מיקום טקסט 4"/>
          <p:cNvSpPr>
            <a:spLocks noGrp="1"/>
          </p:cNvSpPr>
          <p:nvPr>
            <p:ph type="body" sz="quarter" idx="3"/>
          </p:nvPr>
        </p:nvSpPr>
        <p:spPr>
          <a:xfrm>
            <a:off x="6326188" y="1828800"/>
            <a:ext cx="5029200" cy="685800"/>
          </a:xfrm>
        </p:spPr>
        <p:txBody>
          <a:bodyPr rtlCol="1" anchor="ctr">
            <a:normAutofit/>
          </a:bodyPr>
          <a:lstStyle>
            <a:lvl1pPr marL="0" indent="0" algn="r" rtl="1">
              <a:spcBef>
                <a:spcPts val="1000"/>
              </a:spcBef>
              <a:buNone/>
              <a:defRPr sz="20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smtClean="0"/>
              <a:t>ערוך סגנונות טקסט של תבנית בסיס</a:t>
            </a:r>
          </a:p>
        </p:txBody>
      </p:sp>
      <p:sp>
        <p:nvSpPr>
          <p:cNvPr id="6" name="מציין מיקום תוכן 5"/>
          <p:cNvSpPr>
            <a:spLocks noGrp="1"/>
          </p:cNvSpPr>
          <p:nvPr>
            <p:ph sz="quarter" idx="4"/>
          </p:nvPr>
        </p:nvSpPr>
        <p:spPr>
          <a:xfrm>
            <a:off x="6326188" y="2514600"/>
            <a:ext cx="5029200" cy="3675063"/>
          </a:xfrm>
        </p:spPr>
        <p:txBody>
          <a:bodyPr rtlCol="1">
            <a:normAutofit/>
          </a:bodyPr>
          <a:lstStyle>
            <a:lvl1pPr algn="r" rtl="1">
              <a:defRPr sz="2000"/>
            </a:lvl1pPr>
            <a:lvl2pPr algn="r" rtl="1">
              <a:defRPr sz="1800"/>
            </a:lvl2pPr>
            <a:lvl3pPr algn="r" rtl="1">
              <a:defRPr sz="1600"/>
            </a:lvl3pPr>
            <a:lvl4pPr algn="r" rtl="1">
              <a:defRPr sz="1400"/>
            </a:lvl4pPr>
            <a:lvl5pPr algn="r" rtl="1">
              <a:defRPr sz="1400"/>
            </a:lvl5pPr>
            <a:lvl6pPr algn="r" rtl="1">
              <a:defRPr sz="1600"/>
            </a:lvl6pPr>
            <a:lvl7pPr algn="r" rtl="1">
              <a:defRPr sz="1600"/>
            </a:lvl7pPr>
            <a:lvl8pPr algn="r" rtl="1">
              <a:defRPr sz="1600"/>
            </a:lvl8pPr>
            <a:lvl9pPr algn="r" rtl="1">
              <a:defRPr sz="1600"/>
            </a:lvl9pPr>
          </a:lstStyle>
          <a:p>
            <a:pPr lvl="0" rtl="1"/>
            <a:r>
              <a:rPr lang="he-IL" smtClean="0"/>
              <a:t>ערוך סגנונות טקסט של תבנית בסיס</a:t>
            </a:r>
          </a:p>
          <a:p>
            <a:pPr lvl="1" rtl="1"/>
            <a:r>
              <a:rPr lang="he-IL" smtClean="0"/>
              <a:t>רמה שניה</a:t>
            </a:r>
          </a:p>
          <a:p>
            <a:pPr lvl="2" rtl="1"/>
            <a:r>
              <a:rPr lang="he-IL" smtClean="0"/>
              <a:t>רמה שלישית</a:t>
            </a:r>
          </a:p>
          <a:p>
            <a:pPr lvl="3" rtl="1"/>
            <a:r>
              <a:rPr lang="he-IL" smtClean="0"/>
              <a:t>רמה רביעית</a:t>
            </a:r>
          </a:p>
          <a:p>
            <a:pPr lvl="4" rtl="1"/>
            <a:r>
              <a:rPr lang="he-IL" smtClean="0"/>
              <a:t>רמה חמישית</a:t>
            </a:r>
            <a:endParaRPr lang="he-IL" dirty="0"/>
          </a:p>
        </p:txBody>
      </p:sp>
      <p:sp>
        <p:nvSpPr>
          <p:cNvPr id="8" name="מציין מיקום של כותרת תחתונה 6"/>
          <p:cNvSpPr>
            <a:spLocks noGrp="1"/>
          </p:cNvSpPr>
          <p:nvPr>
            <p:ph type="ftr" sz="quarter" idx="11"/>
          </p:nvPr>
        </p:nvSpPr>
        <p:spPr/>
        <p:txBody>
          <a:bodyPr rtlCol="1"/>
          <a:lstStyle/>
          <a:p>
            <a:pPr rtl="1"/>
            <a:endParaRPr lang="he-IL" dirty="0"/>
          </a:p>
        </p:txBody>
      </p:sp>
      <p:sp>
        <p:nvSpPr>
          <p:cNvPr id="7" name="מציין מיקום של תאריך 7"/>
          <p:cNvSpPr>
            <a:spLocks noGrp="1"/>
          </p:cNvSpPr>
          <p:nvPr>
            <p:ph type="dt" sz="half" idx="10"/>
          </p:nvPr>
        </p:nvSpPr>
        <p:spPr/>
        <p:txBody>
          <a:bodyPr rtlCol="1"/>
          <a:lstStyle>
            <a:lvl1pPr>
              <a:defRPr/>
            </a:lvl1pPr>
          </a:lstStyle>
          <a:p>
            <a:endParaRPr lang="he-IL" dirty="0"/>
          </a:p>
        </p:txBody>
      </p:sp>
      <p:sp>
        <p:nvSpPr>
          <p:cNvPr id="9" name="מציין מיקום של מספר שקופית 8"/>
          <p:cNvSpPr>
            <a:spLocks noGrp="1"/>
          </p:cNvSpPr>
          <p:nvPr>
            <p:ph type="sldNum" sz="quarter" idx="12"/>
          </p:nvPr>
        </p:nvSpPr>
        <p:spPr/>
        <p:txBody>
          <a:bodyPr rtlCol="1"/>
          <a:lstStyle/>
          <a:p>
            <a:pPr rtl="1"/>
            <a:fld id="{B13333A4-2EF1-4B79-B68C-AB20E66B4822}" type="slidenum">
              <a:rPr lang="he-IL" smtClean="0"/>
              <a:t>‹#›</a:t>
            </a:fld>
            <a:endParaRPr lang="he-IL" dirty="0"/>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smtClean="0"/>
              <a:t>לחץ כדי לערוך סגנון כותרת של תבנית בסיס</a:t>
            </a:r>
            <a:endParaRPr lang="he-IL" dirty="0"/>
          </a:p>
        </p:txBody>
      </p:sp>
      <p:sp>
        <p:nvSpPr>
          <p:cNvPr id="4" name="מציין מיקום של כותרת תחתונה 2"/>
          <p:cNvSpPr>
            <a:spLocks noGrp="1"/>
          </p:cNvSpPr>
          <p:nvPr>
            <p:ph type="ftr" sz="quarter" idx="11"/>
          </p:nvPr>
        </p:nvSpPr>
        <p:spPr/>
        <p:txBody>
          <a:bodyPr rtlCol="1"/>
          <a:lstStyle/>
          <a:p>
            <a:pPr rtl="1"/>
            <a:endParaRPr lang="he-IL" dirty="0"/>
          </a:p>
        </p:txBody>
      </p:sp>
      <p:sp>
        <p:nvSpPr>
          <p:cNvPr id="3" name="מציין מיקום של תאריך 3"/>
          <p:cNvSpPr>
            <a:spLocks noGrp="1"/>
          </p:cNvSpPr>
          <p:nvPr>
            <p:ph type="dt" sz="half" idx="10"/>
          </p:nvPr>
        </p:nvSpPr>
        <p:spPr/>
        <p:txBody>
          <a:bodyPr rtlCol="1"/>
          <a:lstStyle>
            <a:lvl1pPr>
              <a:defRPr/>
            </a:lvl1pPr>
          </a:lstStyle>
          <a:p>
            <a:endParaRPr lang="he-IL" dirty="0"/>
          </a:p>
        </p:txBody>
      </p:sp>
      <p:sp>
        <p:nvSpPr>
          <p:cNvPr id="5" name="מציין מיקום של מספר שקופית 4"/>
          <p:cNvSpPr>
            <a:spLocks noGrp="1"/>
          </p:cNvSpPr>
          <p:nvPr>
            <p:ph type="sldNum" sz="quarter" idx="12"/>
          </p:nvPr>
        </p:nvSpPr>
        <p:spPr/>
        <p:txBody>
          <a:bodyPr rtlCol="1"/>
          <a:lstStyle/>
          <a:p>
            <a:pPr rtl="1"/>
            <a:fld id="{B13333A4-2EF1-4B79-B68C-AB20E66B4822}" type="slidenum">
              <a:rPr lang="he-IL" smtClean="0"/>
              <a:t>‹#›</a:t>
            </a:fld>
            <a:endParaRPr lang="he-IL" dirty="0"/>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3" name="מציין מיקום של כותרת תחתונה 1"/>
          <p:cNvSpPr>
            <a:spLocks noGrp="1"/>
          </p:cNvSpPr>
          <p:nvPr>
            <p:ph type="ftr" sz="quarter" idx="11"/>
          </p:nvPr>
        </p:nvSpPr>
        <p:spPr/>
        <p:txBody>
          <a:bodyPr rtlCol="1"/>
          <a:lstStyle/>
          <a:p>
            <a:pPr rtl="1"/>
            <a:endParaRPr lang="he-IL" dirty="0"/>
          </a:p>
        </p:txBody>
      </p:sp>
      <p:sp>
        <p:nvSpPr>
          <p:cNvPr id="2" name="מציין מיקום של תאריך 2"/>
          <p:cNvSpPr>
            <a:spLocks noGrp="1"/>
          </p:cNvSpPr>
          <p:nvPr>
            <p:ph type="dt" sz="half" idx="10"/>
          </p:nvPr>
        </p:nvSpPr>
        <p:spPr/>
        <p:txBody>
          <a:bodyPr rtlCol="1"/>
          <a:lstStyle>
            <a:lvl1pPr>
              <a:defRPr/>
            </a:lvl1pPr>
          </a:lstStyle>
          <a:p>
            <a:endParaRPr lang="he-IL" dirty="0"/>
          </a:p>
        </p:txBody>
      </p:sp>
      <p:sp>
        <p:nvSpPr>
          <p:cNvPr id="4" name="מציין מיקום של מספר שקופית 3"/>
          <p:cNvSpPr>
            <a:spLocks noGrp="1"/>
          </p:cNvSpPr>
          <p:nvPr>
            <p:ph type="sldNum" sz="quarter" idx="12"/>
          </p:nvPr>
        </p:nvSpPr>
        <p:spPr/>
        <p:txBody>
          <a:bodyPr rtlCol="1"/>
          <a:lstStyle/>
          <a:p>
            <a:pPr rtl="1"/>
            <a:fld id="{B13333A4-2EF1-4B79-B68C-AB20E66B4822}" type="slidenum">
              <a:rPr lang="he-IL" smtClean="0"/>
              <a:t>‹#›</a:t>
            </a:fld>
            <a:endParaRPr lang="he-IL" dirty="0"/>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7924800" y="1524000"/>
            <a:ext cx="3429000" cy="1905000"/>
          </a:xfrm>
        </p:spPr>
        <p:txBody>
          <a:bodyPr rtlCol="1" anchor="b">
            <a:normAutofit/>
          </a:bodyPr>
          <a:lstStyle>
            <a:lvl1pPr algn="r" rtl="1">
              <a:defRPr sz="3400"/>
            </a:lvl1pPr>
          </a:lstStyle>
          <a:p>
            <a:pPr rtl="1"/>
            <a:r>
              <a:rPr lang="he-IL" smtClean="0"/>
              <a:t>לחץ כדי לערוך סגנון כותרת של תבנית בסיס</a:t>
            </a:r>
            <a:endParaRPr lang="he-IL" dirty="0"/>
          </a:p>
        </p:txBody>
      </p:sp>
      <p:sp>
        <p:nvSpPr>
          <p:cNvPr id="3" name="מציין מיקום תוכן 2"/>
          <p:cNvSpPr>
            <a:spLocks noGrp="1"/>
          </p:cNvSpPr>
          <p:nvPr>
            <p:ph idx="1"/>
          </p:nvPr>
        </p:nvSpPr>
        <p:spPr>
          <a:xfrm>
            <a:off x="838200" y="685800"/>
            <a:ext cx="6400800" cy="5257800"/>
          </a:xfrm>
        </p:spPr>
        <p:txBody>
          <a:bodyPr rtlCol="1">
            <a:normAutofit/>
          </a:bodyPr>
          <a:lstStyle>
            <a:lvl1pPr algn="r" rtl="1">
              <a:defRPr sz="2000"/>
            </a:lvl1pPr>
            <a:lvl2pPr algn="r" rtl="1">
              <a:defRPr sz="1800"/>
            </a:lvl2pPr>
            <a:lvl3pPr algn="r" rtl="1">
              <a:defRPr sz="1600"/>
            </a:lvl3pPr>
            <a:lvl4pPr algn="r" rtl="1">
              <a:defRPr sz="1400"/>
            </a:lvl4pPr>
            <a:lvl5pPr algn="r" rtl="1">
              <a:defRPr sz="1400"/>
            </a:lvl5pPr>
            <a:lvl6pPr algn="r" rtl="1">
              <a:defRPr sz="2000"/>
            </a:lvl6pPr>
            <a:lvl7pPr algn="r" rtl="1">
              <a:defRPr sz="2000"/>
            </a:lvl7pPr>
            <a:lvl8pPr algn="r" rtl="1">
              <a:defRPr sz="2000"/>
            </a:lvl8pPr>
            <a:lvl9pPr algn="r" rtl="1">
              <a:defRPr sz="2000"/>
            </a:lvl9pPr>
          </a:lstStyle>
          <a:p>
            <a:pPr lvl="0" rtl="1"/>
            <a:r>
              <a:rPr lang="he-IL" smtClean="0"/>
              <a:t>ערוך סגנונות טקסט של תבנית בסיס</a:t>
            </a:r>
          </a:p>
          <a:p>
            <a:pPr lvl="1" rtl="1"/>
            <a:r>
              <a:rPr lang="he-IL" smtClean="0"/>
              <a:t>רמה שניה</a:t>
            </a:r>
          </a:p>
          <a:p>
            <a:pPr lvl="2" rtl="1"/>
            <a:r>
              <a:rPr lang="he-IL" smtClean="0"/>
              <a:t>רמה שלישית</a:t>
            </a:r>
          </a:p>
          <a:p>
            <a:pPr lvl="3" rtl="1"/>
            <a:r>
              <a:rPr lang="he-IL" smtClean="0"/>
              <a:t>רמה רביעית</a:t>
            </a:r>
          </a:p>
          <a:p>
            <a:pPr lvl="4" rtl="1"/>
            <a:r>
              <a:rPr lang="he-IL" smtClean="0"/>
              <a:t>רמה חמישית</a:t>
            </a:r>
            <a:endParaRPr lang="he-IL" dirty="0"/>
          </a:p>
        </p:txBody>
      </p:sp>
      <p:sp>
        <p:nvSpPr>
          <p:cNvPr id="4" name="מציין מיקום טקסט 3"/>
          <p:cNvSpPr>
            <a:spLocks noGrp="1"/>
          </p:cNvSpPr>
          <p:nvPr>
            <p:ph type="body" sz="half" idx="2"/>
          </p:nvPr>
        </p:nvSpPr>
        <p:spPr>
          <a:xfrm>
            <a:off x="7924800" y="3581400"/>
            <a:ext cx="3429000" cy="1828800"/>
          </a:xfrm>
        </p:spPr>
        <p:txBody>
          <a:bodyPr rtlCol="1"/>
          <a:lstStyle>
            <a:lvl1pPr marL="0" indent="0" algn="r" rtl="1">
              <a:spcBef>
                <a:spcPts val="1000"/>
              </a:spcBef>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smtClean="0"/>
              <a:t>ערוך סגנונות טקסט של תבנית בסיס</a:t>
            </a:r>
          </a:p>
        </p:txBody>
      </p:sp>
      <p:sp>
        <p:nvSpPr>
          <p:cNvPr id="6" name="מציין מיקום של כותרת תחתונה 4"/>
          <p:cNvSpPr>
            <a:spLocks noGrp="1"/>
          </p:cNvSpPr>
          <p:nvPr>
            <p:ph type="ftr" sz="quarter" idx="11"/>
          </p:nvPr>
        </p:nvSpPr>
        <p:spPr/>
        <p:txBody>
          <a:bodyPr rtlCol="1"/>
          <a:lstStyle/>
          <a:p>
            <a:pPr rtl="1"/>
            <a:endParaRPr lang="he-IL" dirty="0"/>
          </a:p>
        </p:txBody>
      </p:sp>
      <p:sp>
        <p:nvSpPr>
          <p:cNvPr id="5" name="מציין מיקום של תאריך 5"/>
          <p:cNvSpPr>
            <a:spLocks noGrp="1"/>
          </p:cNvSpPr>
          <p:nvPr>
            <p:ph type="dt" sz="half" idx="10"/>
          </p:nvPr>
        </p:nvSpPr>
        <p:spPr/>
        <p:txBody>
          <a:bodyPr rtlCol="1"/>
          <a:lstStyle>
            <a:lvl1pPr>
              <a:defRPr/>
            </a:lvl1pPr>
          </a:lstStyle>
          <a:p>
            <a:endParaRPr lang="he-IL" dirty="0"/>
          </a:p>
        </p:txBody>
      </p:sp>
      <p:sp>
        <p:nvSpPr>
          <p:cNvPr id="7" name="מציין מיקום של מספר שקופית 6"/>
          <p:cNvSpPr>
            <a:spLocks noGrp="1"/>
          </p:cNvSpPr>
          <p:nvPr>
            <p:ph type="sldNum" sz="quarter" idx="12"/>
          </p:nvPr>
        </p:nvSpPr>
        <p:spPr/>
        <p:txBody>
          <a:bodyPr rtlCol="1"/>
          <a:lstStyle/>
          <a:p>
            <a:pPr rtl="1"/>
            <a:fld id="{B13333A4-2EF1-4B79-B68C-AB20E66B4822}" type="slidenum">
              <a:rPr lang="he-IL" smtClean="0"/>
              <a:t>‹#›</a:t>
            </a:fld>
            <a:endParaRPr lang="he-IL" dirty="0"/>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7924800" y="1527048"/>
            <a:ext cx="3429000" cy="1901952"/>
          </a:xfrm>
        </p:spPr>
        <p:txBody>
          <a:bodyPr rtlCol="1" anchor="b">
            <a:normAutofit/>
          </a:bodyPr>
          <a:lstStyle>
            <a:lvl1pPr algn="r" rtl="1">
              <a:defRPr sz="3400"/>
            </a:lvl1pPr>
          </a:lstStyle>
          <a:p>
            <a:pPr rtl="1"/>
            <a:r>
              <a:rPr lang="he-IL" smtClean="0"/>
              <a:t>לחץ כדי לערוך סגנון כותרת של תבנית בסיס</a:t>
            </a:r>
            <a:endParaRPr lang="he-IL" dirty="0"/>
          </a:p>
        </p:txBody>
      </p:sp>
      <p:sp>
        <p:nvSpPr>
          <p:cNvPr id="3" name="מציין מיקום של תמונה 2" descr="מציין מיקום ריק להוספת תמונה. לחץ על מציין המיקום ובחר את התמונה שברצונך להוסיף"/>
          <p:cNvSpPr>
            <a:spLocks noGrp="1"/>
          </p:cNvSpPr>
          <p:nvPr>
            <p:ph type="pic" idx="1"/>
          </p:nvPr>
        </p:nvSpPr>
        <p:spPr>
          <a:xfrm>
            <a:off x="838198" y="685800"/>
            <a:ext cx="6400800" cy="5257800"/>
          </a:xfrm>
        </p:spPr>
        <p:txBody>
          <a:bodyPr rtlCol="1"/>
          <a:lstStyle>
            <a:lvl1pPr marL="0" indent="0" algn="ct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smtClean="0"/>
              <a:t>לחץ על הסמל כדי להוסיף תמונה</a:t>
            </a:r>
            <a:endParaRPr lang="he-IL" dirty="0"/>
          </a:p>
        </p:txBody>
      </p:sp>
      <p:sp>
        <p:nvSpPr>
          <p:cNvPr id="4" name="מציין מיקום טקסט 3"/>
          <p:cNvSpPr>
            <a:spLocks noGrp="1"/>
          </p:cNvSpPr>
          <p:nvPr>
            <p:ph type="body" sz="half" idx="2"/>
          </p:nvPr>
        </p:nvSpPr>
        <p:spPr>
          <a:xfrm>
            <a:off x="7924800" y="3581400"/>
            <a:ext cx="3428999" cy="1828800"/>
          </a:xfrm>
        </p:spPr>
        <p:txBody>
          <a:bodyPr rtlCol="1"/>
          <a:lstStyle>
            <a:lvl1pPr marL="0" indent="0" algn="r" rtl="1">
              <a:spcBef>
                <a:spcPts val="1000"/>
              </a:spcBef>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smtClean="0"/>
              <a:t>ערוך סגנונות טקסט של תבנית בסיס</a:t>
            </a:r>
          </a:p>
        </p:txBody>
      </p:sp>
      <p:sp>
        <p:nvSpPr>
          <p:cNvPr id="6" name="מציין מיקום של כותרת תחתונה 4"/>
          <p:cNvSpPr>
            <a:spLocks noGrp="1"/>
          </p:cNvSpPr>
          <p:nvPr>
            <p:ph type="ftr" sz="quarter" idx="11"/>
          </p:nvPr>
        </p:nvSpPr>
        <p:spPr/>
        <p:txBody>
          <a:bodyPr rtlCol="1"/>
          <a:lstStyle/>
          <a:p>
            <a:pPr rtl="1"/>
            <a:endParaRPr lang="he-IL" dirty="0"/>
          </a:p>
        </p:txBody>
      </p:sp>
      <p:sp>
        <p:nvSpPr>
          <p:cNvPr id="5" name="מציין מיקום של תאריך 5"/>
          <p:cNvSpPr>
            <a:spLocks noGrp="1"/>
          </p:cNvSpPr>
          <p:nvPr>
            <p:ph type="dt" sz="half" idx="10"/>
          </p:nvPr>
        </p:nvSpPr>
        <p:spPr/>
        <p:txBody>
          <a:bodyPr rtlCol="1"/>
          <a:lstStyle>
            <a:lvl1pPr>
              <a:defRPr/>
            </a:lvl1pPr>
          </a:lstStyle>
          <a:p>
            <a:endParaRPr lang="he-IL" dirty="0"/>
          </a:p>
        </p:txBody>
      </p:sp>
      <p:sp>
        <p:nvSpPr>
          <p:cNvPr id="7" name="מציין מיקום של מספר שקופית 6"/>
          <p:cNvSpPr>
            <a:spLocks noGrp="1"/>
          </p:cNvSpPr>
          <p:nvPr>
            <p:ph type="sldNum" sz="quarter" idx="12"/>
          </p:nvPr>
        </p:nvSpPr>
        <p:spPr/>
        <p:txBody>
          <a:bodyPr rtlCol="1"/>
          <a:lstStyle/>
          <a:p>
            <a:pPr rtl="1"/>
            <a:fld id="{B13333A4-2EF1-4B79-B68C-AB20E66B4822}" type="slidenum">
              <a:rPr lang="he-IL" smtClean="0"/>
              <a:t>‹#›</a:t>
            </a:fld>
            <a:endParaRPr lang="he-IL" dirty="0"/>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מלבן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 name="מציין מיקום של כותרת 1"/>
          <p:cNvSpPr>
            <a:spLocks noGrp="1"/>
          </p:cNvSpPr>
          <p:nvPr>
            <p:ph type="title"/>
          </p:nvPr>
        </p:nvSpPr>
        <p:spPr>
          <a:xfrm>
            <a:off x="838200" y="365126"/>
            <a:ext cx="10515600" cy="1145224"/>
          </a:xfrm>
          <a:prstGeom prst="rect">
            <a:avLst/>
          </a:prstGeom>
        </p:spPr>
        <p:txBody>
          <a:bodyPr vert="horz" lIns="91440" tIns="45720" rIns="91440" bIns="45720" rtlCol="1" anchor="b">
            <a:normAutofit/>
          </a:bodyPr>
          <a:lstStyle/>
          <a:p>
            <a:pPr rtl="1"/>
            <a:r>
              <a:rPr lang="he-IL" dirty="0"/>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rtl="1"/>
            <a:r>
              <a:rPr lang="he-IL" dirty="0"/>
              <a:t>לחץ כדי לערוך סגנונות טקסט של תבנית בסיס</a:t>
            </a:r>
          </a:p>
          <a:p>
            <a:pPr lvl="1" rtl="1"/>
            <a:r>
              <a:rPr lang="he-IL" dirty="0"/>
              <a:t>רמה שניה</a:t>
            </a:r>
          </a:p>
          <a:p>
            <a:pPr lvl="2" rtl="1"/>
            <a:r>
              <a:rPr lang="he-IL" dirty="0"/>
              <a:t>רמה שלישית</a:t>
            </a:r>
          </a:p>
          <a:p>
            <a:pPr lvl="3" rtl="1"/>
            <a:r>
              <a:rPr lang="he-IL" dirty="0"/>
              <a:t>רמה רביעית</a:t>
            </a:r>
          </a:p>
          <a:p>
            <a:pPr lvl="4" rtl="1"/>
            <a:r>
              <a:rPr lang="he-IL" dirty="0"/>
              <a:t>רמה חמישית</a:t>
            </a:r>
          </a:p>
        </p:txBody>
      </p:sp>
      <p:sp>
        <p:nvSpPr>
          <p:cNvPr id="5" name="מציין מיקום של כותרת תחתונה 3"/>
          <p:cNvSpPr>
            <a:spLocks noGrp="1"/>
          </p:cNvSpPr>
          <p:nvPr>
            <p:ph type="ftr" sz="quarter" idx="3"/>
          </p:nvPr>
        </p:nvSpPr>
        <p:spPr>
          <a:xfrm>
            <a:off x="3352800" y="6549715"/>
            <a:ext cx="8442158" cy="229237"/>
          </a:xfrm>
          <a:prstGeom prst="rect">
            <a:avLst/>
          </a:prstGeom>
        </p:spPr>
        <p:txBody>
          <a:bodyPr vert="horz" lIns="91440" tIns="45720" rIns="91440" bIns="45720" rtlCol="1" anchor="ctr"/>
          <a:lstStyle>
            <a:lvl1pPr algn="r" rtl="1">
              <a:defRPr sz="1100">
                <a:solidFill>
                  <a:schemeClr val="bg1">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4" name="מציין מיקום של תאריך 4"/>
          <p:cNvSpPr>
            <a:spLocks noGrp="1"/>
          </p:cNvSpPr>
          <p:nvPr>
            <p:ph type="dt" sz="half" idx="2"/>
          </p:nvPr>
        </p:nvSpPr>
        <p:spPr>
          <a:xfrm>
            <a:off x="846740" y="6549715"/>
            <a:ext cx="1667860" cy="229237"/>
          </a:xfrm>
          <a:prstGeom prst="rect">
            <a:avLst/>
          </a:prstGeom>
        </p:spPr>
        <p:txBody>
          <a:bodyPr vert="horz" lIns="91440" tIns="45720" rIns="91440" bIns="45720" rtlCol="1" anchor="ctr"/>
          <a:lstStyle>
            <a:lvl1pPr algn="l" rtl="1">
              <a:defRPr sz="1100">
                <a:solidFill>
                  <a:schemeClr val="bg1">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6" name="מציין מיקום של מספר שקופית 5"/>
          <p:cNvSpPr>
            <a:spLocks noGrp="1"/>
          </p:cNvSpPr>
          <p:nvPr>
            <p:ph type="sldNum" sz="quarter" idx="4"/>
          </p:nvPr>
        </p:nvSpPr>
        <p:spPr>
          <a:xfrm>
            <a:off x="381000" y="6549715"/>
            <a:ext cx="446361" cy="229237"/>
          </a:xfrm>
          <a:prstGeom prst="rect">
            <a:avLst/>
          </a:prstGeom>
        </p:spPr>
        <p:txBody>
          <a:bodyPr vert="horz" lIns="91440" tIns="45720" rIns="91440" bIns="45720" rtlCol="1" anchor="ctr"/>
          <a:lstStyle>
            <a:lvl1pPr algn="l" rtl="1">
              <a:defRPr sz="1100">
                <a:solidFill>
                  <a:schemeClr val="bg1">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fld id="{B13333A4-2EF1-4B79-B68C-AB20E66B4822}" type="slidenum">
              <a:rPr lang="he-IL" smtClean="0"/>
              <a:pPr/>
              <a:t>‹#›</a:t>
            </a:fld>
            <a:endParaRPr lang="he-IL" dirty="0"/>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r" defTabSz="914400" rtl="1" eaLnBrk="1" latinLnBrk="0" hangingPunct="1">
        <a:lnSpc>
          <a:spcPct val="90000"/>
        </a:lnSpc>
        <a:spcBef>
          <a:spcPct val="0"/>
        </a:spcBef>
        <a:buNone/>
        <a:defRPr sz="3400"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r" defTabSz="914400" rtl="1"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228600" algn="r" defTabSz="914400" rtl="1"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85800" indent="-182880" algn="r" defTabSz="914400" rtl="1"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914400" indent="-182880" algn="r" defTabSz="914400" rtl="1"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143000" indent="-182880" algn="r" defTabSz="914400" rtl="1"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371600" indent="-182880" algn="r" defTabSz="914400" rtl="1"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r" defTabSz="914400" rtl="1"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r" defTabSz="914400" rtl="1"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r" defTabSz="914400" rtl="1"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e.wikipedia.org/wiki/%D7%A2%D7%A5_(%D7%97%D7%95%D7%9E%D7%A8_%D7%92%D7%9C%D7%9D)" TargetMode="External"/><Relationship Id="rId2" Type="http://schemas.openxmlformats.org/officeDocument/2006/relationships/hyperlink" Target="https://he.wikipedia.org/wiki/%D7%91%D7%99%D7%93%D7%95%D7%93_%D7%AA%D7%A8%D7%9E%D7%9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he.wikipedia.org/wiki/%D7%9E%D7%9C%D7%97%D7%9E%D7%AA_%D7%94%D7%9E%D7%A4%D7%A8%D7%A5_%D7%94%D7%A8%D7%90%D7%A9%D7%95%D7%A0%D7%94" TargetMode="External"/><Relationship Id="rId2" Type="http://schemas.openxmlformats.org/officeDocument/2006/relationships/hyperlink" Target="https://he.wikipedia.org/wiki/%D7%9C%D7%91%D7%A0%D7%94_(%D7%91%D7%A0%D7%99%D7%99%D7%94)" TargetMode="External"/><Relationship Id="rId1" Type="http://schemas.openxmlformats.org/officeDocument/2006/relationships/slideLayout" Target="../slideLayouts/slideLayout2.xml"/><Relationship Id="rId6" Type="http://schemas.openxmlformats.org/officeDocument/2006/relationships/hyperlink" Target="https://he.wikipedia.org/wiki/%D7%9E%D7%A7%D7%9C%D7%98_(%D7%9E%D7%99%D7%92%D7%95%D7%9F)" TargetMode="External"/><Relationship Id="rId5" Type="http://schemas.openxmlformats.org/officeDocument/2006/relationships/hyperlink" Target="https://he.wikipedia.org/wiki/%D7%9E%D7%A8%D7%97%D7%91_%D7%9E%D7%95%D7%92%D7%9F" TargetMode="External"/><Relationship Id="rId4" Type="http://schemas.openxmlformats.org/officeDocument/2006/relationships/hyperlink" Target="https://he.wikipedia.org/wiki/%D7%99%D7%A9%D7%A8%D7%90%D7%9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he.wikipedia.org/wiki/%D7%9E%D7%A2%D7%A8%D7%9B%D7%AA" TargetMode="External"/><Relationship Id="rId2" Type="http://schemas.openxmlformats.org/officeDocument/2006/relationships/hyperlink" Target="https://he.wikipedia.org/wiki/%D7%9E%D7%91%D7%A0%D7%94" TargetMode="External"/><Relationship Id="rId1" Type="http://schemas.openxmlformats.org/officeDocument/2006/relationships/slideLayout" Target="../slideLayouts/slideLayout2.xml"/><Relationship Id="rId5" Type="http://schemas.openxmlformats.org/officeDocument/2006/relationships/hyperlink" Target="https://he.wikipedia.org/wiki/%D7%9E%D7%9B%D7%95%D7%A0%D7%94" TargetMode="External"/><Relationship Id="rId4" Type="http://schemas.openxmlformats.org/officeDocument/2006/relationships/hyperlink" Target="https://he.wikipedia.org/wiki/%D7%AA%D7%A9%D7%AA%D7%99%D7%AA"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he.wikipedia.org/wiki/%D7%A7%D7%95_%D7%AA%D7%A7%D7%A9%D7%95%D7%A8%D7%AA" TargetMode="External"/><Relationship Id="rId13" Type="http://schemas.openxmlformats.org/officeDocument/2006/relationships/hyperlink" Target="https://he.wikipedia.org/wiki/%D7%A7%D7%95%D7%9C%D7%A0%D7%95%D7%A2_%D7%91%D7%99%D7%AA%D7%99" TargetMode="External"/><Relationship Id="rId3" Type="http://schemas.openxmlformats.org/officeDocument/2006/relationships/hyperlink" Target="https://he.wikipedia.org/wiki/%D7%91%D7%99%D7%95%D7%91" TargetMode="External"/><Relationship Id="rId7" Type="http://schemas.openxmlformats.org/officeDocument/2006/relationships/hyperlink" Target="https://he.wikipedia.org/wiki/%D7%92%D7%96_%D7%98%D7%91%D7%A2%D7%99" TargetMode="External"/><Relationship Id="rId12" Type="http://schemas.openxmlformats.org/officeDocument/2006/relationships/hyperlink" Target="https://he.wikipedia.org/wiki/%D7%9B%D7%99%D7%91%D7%95%D7%99_%D7%90%D7%A9" TargetMode="External"/><Relationship Id="rId2" Type="http://schemas.openxmlformats.org/officeDocument/2006/relationships/hyperlink" Target="https://he.wikipedia.org/wiki/%D7%91%D7%A0%D7%99%D7%99%D7%94" TargetMode="External"/><Relationship Id="rId1" Type="http://schemas.openxmlformats.org/officeDocument/2006/relationships/slideLayout" Target="../slideLayouts/slideLayout2.xml"/><Relationship Id="rId6" Type="http://schemas.openxmlformats.org/officeDocument/2006/relationships/hyperlink" Target="https://he.wikipedia.org/wiki/%D7%AA%D7%90%D7%95%D7%A8%D7%94" TargetMode="External"/><Relationship Id="rId11" Type="http://schemas.openxmlformats.org/officeDocument/2006/relationships/hyperlink" Target="https://he.wikipedia.org/wiki/%D7%90%D7%96%D7%A2%D7%A7%D7%94_(%D7%A4%D7%A8%D7%99%D7%A6%D7%94)" TargetMode="External"/><Relationship Id="rId5" Type="http://schemas.openxmlformats.org/officeDocument/2006/relationships/hyperlink" Target="https://he.wikipedia.org/wiki/%D7%97%D7%A9%D7%9E%D7%9C" TargetMode="External"/><Relationship Id="rId10" Type="http://schemas.openxmlformats.org/officeDocument/2006/relationships/hyperlink" Target="https://he.wikipedia.org/wiki/%D7%9E%D7%99%D7%96%D7%95%D7%92_%D7%90%D7%95%D7%95%D7%99%D7%A8" TargetMode="External"/><Relationship Id="rId4" Type="http://schemas.openxmlformats.org/officeDocument/2006/relationships/hyperlink" Target="https://he.wikipedia.org/wiki/%D7%9E%D7%99%D7%9D" TargetMode="External"/><Relationship Id="rId9" Type="http://schemas.openxmlformats.org/officeDocument/2006/relationships/hyperlink" Target="https://he.wikipedia.org/wiki/%D7%98%D7%9C%D7%95%D7%95%D7%99%D7%96%D7%99%D7%94_%D7%91%D7%9B%D7%91%D7%9C%D7%99%D7%9D"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he.wikipedia.org/wiki/%D7%A2%D7%99%D7%A8" TargetMode="External"/><Relationship Id="rId2" Type="http://schemas.openxmlformats.org/officeDocument/2006/relationships/hyperlink" Target="https://he.wikipedia.org/wiki/%D7%93%D7%99%D7%A8%D7%94" TargetMode="External"/><Relationship Id="rId1" Type="http://schemas.openxmlformats.org/officeDocument/2006/relationships/slideLayout" Target="../slideLayouts/slideLayout2.xml"/><Relationship Id="rId6" Type="http://schemas.openxmlformats.org/officeDocument/2006/relationships/hyperlink" Target="https://he.wikipedia.org/wiki/%D7%99%D7%A9%D7%A8%D7%90%D7%9C" TargetMode="External"/><Relationship Id="rId5" Type="http://schemas.openxmlformats.org/officeDocument/2006/relationships/hyperlink" Target="https://he.wikipedia.org/wiki/%D7%94%D7%9E%D7%95%D7%91%D7%99%D7%9C_%D7%94%D7%90%D7%A8%D7%A6%D7%99" TargetMode="External"/><Relationship Id="rId4" Type="http://schemas.openxmlformats.org/officeDocument/2006/relationships/hyperlink" Target="https://he.wikipedia.org/wiki/%D7%9E%D7%A9%D7%90%D7%91%D7%94"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he.wikipedia.org/wiki/%D7%91%D7%95%D7%A8_%D7%A1%D7%A4%D7%99%D7%92%D7%94" TargetMode="External"/><Relationship Id="rId3" Type="http://schemas.openxmlformats.org/officeDocument/2006/relationships/hyperlink" Target="https://he.wikipedia.org/wiki/%D7%A9%D7%A4%D7%9B%D7%99%D7%9D" TargetMode="External"/><Relationship Id="rId7" Type="http://schemas.openxmlformats.org/officeDocument/2006/relationships/hyperlink" Target="https://he.wikipedia.org/wiki/%D7%90%D7%99%D7%9B%D7%95%D7%AA_%D7%A1%D7%91%D7%99%D7%91%D7%94" TargetMode="External"/><Relationship Id="rId12" Type="http://schemas.openxmlformats.org/officeDocument/2006/relationships/hyperlink" Target="https://he.wikipedia.org/wiki/%D7%A8%D7%95%D7%9E%D7%90_%D7%94%D7%A2%D7%AA%D7%99%D7%A7%D7%94" TargetMode="External"/><Relationship Id="rId2" Type="http://schemas.openxmlformats.org/officeDocument/2006/relationships/hyperlink" Target="https://he.wikipedia.org/wiki/%D7%91%D7%99%D7%95%D7%91" TargetMode="External"/><Relationship Id="rId1" Type="http://schemas.openxmlformats.org/officeDocument/2006/relationships/slideLayout" Target="../slideLayouts/slideLayout2.xml"/><Relationship Id="rId6" Type="http://schemas.openxmlformats.org/officeDocument/2006/relationships/hyperlink" Target="https://he.wikipedia.org/wiki/%D7%A0%D7%94%D7%A8" TargetMode="External"/><Relationship Id="rId11" Type="http://schemas.openxmlformats.org/officeDocument/2006/relationships/hyperlink" Target="https://he.wikipedia.org/wiki/%D7%94%D7%A2%D7%95%D7%9C%D7%9D_%D7%94%D7%A9%D7%9C%D7%99%D7%A9%D7%99" TargetMode="External"/><Relationship Id="rId5" Type="http://schemas.openxmlformats.org/officeDocument/2006/relationships/hyperlink" Target="https://he.wikipedia.org/wiki/%D7%99%D7%9D" TargetMode="External"/><Relationship Id="rId10" Type="http://schemas.openxmlformats.org/officeDocument/2006/relationships/hyperlink" Target="https://he.wikipedia.org/wiki/%D7%9E%D7%92%D7%A4%D7%94" TargetMode="External"/><Relationship Id="rId4" Type="http://schemas.openxmlformats.org/officeDocument/2006/relationships/hyperlink" Target="https://he.wikipedia.org/wiki/%D7%98%D7%99%D7%94%D7%95%D7%A8_%D7%A9%D7%A4%D7%9B%D7%99%D7%9D" TargetMode="External"/><Relationship Id="rId9" Type="http://schemas.openxmlformats.org/officeDocument/2006/relationships/hyperlink" Target="https://he.wikipedia.org/wiki/%D7%9E%D7%97%D7%9C%D7%94"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he.wikipedia.org/wiki/%D7%9B%D7%91%D7%99%D7%93%D7%94" TargetMode="External"/><Relationship Id="rId7" Type="http://schemas.openxmlformats.org/officeDocument/2006/relationships/hyperlink" Target="https://he.wikipedia.org/wiki/%D7%A6%D7%A0%D7%A8%D7%AA" TargetMode="External"/><Relationship Id="rId2" Type="http://schemas.openxmlformats.org/officeDocument/2006/relationships/hyperlink" Target="https://he.wikipedia.org/wiki/%D7%90%D7%A0%D7%A8%D7%92%D7%99%D7%94" TargetMode="External"/><Relationship Id="rId1" Type="http://schemas.openxmlformats.org/officeDocument/2006/relationships/slideLayout" Target="../slideLayouts/slideLayout2.xml"/><Relationship Id="rId6" Type="http://schemas.openxmlformats.org/officeDocument/2006/relationships/hyperlink" Target="https://he.wikipedia.org/wiki/%D7%90%D7%9E%D7%91%D7%98" TargetMode="External"/><Relationship Id="rId5" Type="http://schemas.openxmlformats.org/officeDocument/2006/relationships/hyperlink" Target="https://he.wikipedia.org/wiki/%D7%90%D7%A1%D7%9C%D7%94" TargetMode="External"/><Relationship Id="rId4" Type="http://schemas.openxmlformats.org/officeDocument/2006/relationships/hyperlink" Target="https://he.wikipedia.org/wiki/%D7%9B%D7%99%D7%95%D7%A8"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he.wikipedia.org/wiki/%D7%9C%D7%9B%D7%9C%D7%95%D7%9A" TargetMode="External"/><Relationship Id="rId2" Type="http://schemas.openxmlformats.org/officeDocument/2006/relationships/hyperlink" Target="https://he.wikipedia.org/w/index.php?title=%D7%A1%D7%99%D7%A4%D7%95%D7%9F_(%D7%A9%D7%A8%D7%91%D7%A8%D7%91%D7%95%D7%AA)&amp;action=edit&amp;redlink=1"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he.wikipedia.org/wiki/%D7%92%D7%92" TargetMode="External"/><Relationship Id="rId2" Type="http://schemas.openxmlformats.org/officeDocument/2006/relationships/hyperlink" Target="https://he.wikipedia.org/wiki/%D7%92%D7%A9%D7%9D" TargetMode="External"/><Relationship Id="rId1" Type="http://schemas.openxmlformats.org/officeDocument/2006/relationships/slideLayout" Target="../slideLayouts/slideLayout2.xml"/><Relationship Id="rId4" Type="http://schemas.openxmlformats.org/officeDocument/2006/relationships/hyperlink" Target="https://he.wikipedia.org/wiki/%D7%9E%D7%A8%D7%96%D7%91"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he.wikipedia.org/wiki/%D7%97%D7%A9%D7%9E%D7%9C" TargetMode="External"/><Relationship Id="rId13" Type="http://schemas.openxmlformats.org/officeDocument/2006/relationships/hyperlink" Target="https://he.wikipedia.org/wiki/%D7%94%D7%AA%D7%A4%D7%9C%D7%94" TargetMode="External"/><Relationship Id="rId3" Type="http://schemas.openxmlformats.org/officeDocument/2006/relationships/hyperlink" Target="https://he.wikipedia.org/wiki/%D7%AA%D7%97%D7%91%D7%95%D7%A8%D7%94" TargetMode="External"/><Relationship Id="rId7" Type="http://schemas.openxmlformats.org/officeDocument/2006/relationships/hyperlink" Target="https://he.wikipedia.org/wiki/%D7%90%D7%A0%D7%A8%D7%92%D7%99%D7%94" TargetMode="External"/><Relationship Id="rId12" Type="http://schemas.openxmlformats.org/officeDocument/2006/relationships/hyperlink" Target="https://he.wikipedia.org/wiki/%D7%91%D7%99%D7%95%D7%9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he.wikipedia.org/wiki/%D7%A9%D7%93%D7%94_%D7%AA%D7%A2%D7%95%D7%A4%D7%94" TargetMode="External"/><Relationship Id="rId11" Type="http://schemas.openxmlformats.org/officeDocument/2006/relationships/hyperlink" Target="https://he.wikipedia.org/wiki/%D7%9E%D7%99%D7%9D" TargetMode="External"/><Relationship Id="rId5" Type="http://schemas.openxmlformats.org/officeDocument/2006/relationships/hyperlink" Target="https://he.wikipedia.org/wiki/%D7%AA%D7%97%D7%91%D7%95%D7%A8%D7%94_%D7%A6%D7%99%D7%91%D7%95%D7%A8%D7%99%D7%AA" TargetMode="External"/><Relationship Id="rId10" Type="http://schemas.openxmlformats.org/officeDocument/2006/relationships/hyperlink" Target="https://he.wikipedia.org/wiki/%D7%93%D7%9C%D7%A7" TargetMode="External"/><Relationship Id="rId4" Type="http://schemas.openxmlformats.org/officeDocument/2006/relationships/hyperlink" Target="https://he.wikipedia.org/wiki/%D7%9B%D7%91%D7%99%D7%A9" TargetMode="External"/><Relationship Id="rId9" Type="http://schemas.openxmlformats.org/officeDocument/2006/relationships/hyperlink" Target="https://he.wikipedia.org/wiki/%D7%92%D7%96_%D7%98%D7%91%D7%A2%D7%99" TargetMode="External"/><Relationship Id="rId14" Type="http://schemas.openxmlformats.org/officeDocument/2006/relationships/hyperlink" Target="https://he.wikipedia.org/wiki/%D7%94%D7%A4%D7%A8%D7%98%D7%94"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he.wikipedia.org/wiki/%D7%9E%D7%92%D7%93%D7%9C_%D7%9E%D7%99%D7%9D" TargetMode="External"/><Relationship Id="rId2" Type="http://schemas.openxmlformats.org/officeDocument/2006/relationships/hyperlink" Target="https://he.wikipedia.org/wiki/%D7%91%D7%A8%D7%96" TargetMode="External"/><Relationship Id="rId1" Type="http://schemas.openxmlformats.org/officeDocument/2006/relationships/slideLayout" Target="../slideLayouts/slideLayout2.xml"/><Relationship Id="rId5" Type="http://schemas.openxmlformats.org/officeDocument/2006/relationships/hyperlink" Target="https://he.wikipedia.org/wiki/%D7%9E%D7%A9%D7%90%D7%91%D7%AA_%D7%9E%D7%99%D7%9D" TargetMode="External"/><Relationship Id="rId4" Type="http://schemas.openxmlformats.org/officeDocument/2006/relationships/hyperlink" Target="https://he.wikipedia.org/wiki/%D7%97%D7%95%D7%A7_%D7%9B%D7%9C%D7%99%D7%9D_%D7%A9%D7%9C%D7%95%D7%91%D7%99%D7%9D"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he.wikipedia.org/wiki/%D7%91%D7%A0%D7%99%D7%99%D7%94_%D7%99%D7%A8%D7%95%D7%A7%D7%94" TargetMode="External"/><Relationship Id="rId2" Type="http://schemas.openxmlformats.org/officeDocument/2006/relationships/hyperlink" Target="https://he.wikipedia.org/wiki/%D7%93%D7%95%D7%93_%D7%A9%D7%9E%D7%A9"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he.wikipedia.org/wiki/%D7%9C%D7%95%D7%97_%D7%97%D7%A9%D7%9E%D7%9C" TargetMode="External"/><Relationship Id="rId3" Type="http://schemas.openxmlformats.org/officeDocument/2006/relationships/hyperlink" Target="https://he.wikipedia.org/wiki/%D7%94%D7%AA%D7%97%D7%A9%D7%9E%D7%9C%D7%95%D7%AA" TargetMode="External"/><Relationship Id="rId7" Type="http://schemas.openxmlformats.org/officeDocument/2006/relationships/hyperlink" Target="https://he.wikipedia.org/wiki/%D7%96%D7%A8%D7%9D_%D7%97%D7%A9%D7%9E%D7%9C%D7%99" TargetMode="External"/><Relationship Id="rId2" Type="http://schemas.openxmlformats.org/officeDocument/2006/relationships/hyperlink" Target="https://he.wikipedia.org/wiki/%D7%A2%D7%95%D7%9E%D7%A1_%D7%97%D7%A9%D7%9E%D7%9C%D7%99" TargetMode="External"/><Relationship Id="rId1" Type="http://schemas.openxmlformats.org/officeDocument/2006/relationships/slideLayout" Target="../slideLayouts/slideLayout2.xml"/><Relationship Id="rId6" Type="http://schemas.openxmlformats.org/officeDocument/2006/relationships/hyperlink" Target="https://he.wikipedia.org/wiki/%D7%90%D7%9C%D7%95%D7%9E%D7%99%D7%A0%D7%99%D7%95%D7%9D" TargetMode="External"/><Relationship Id="rId5" Type="http://schemas.openxmlformats.org/officeDocument/2006/relationships/hyperlink" Target="https://he.wikipedia.org/wiki/%D7%A0%D7%97%D7%95%D7%A9%D7%AA" TargetMode="External"/><Relationship Id="rId4" Type="http://schemas.openxmlformats.org/officeDocument/2006/relationships/hyperlink" Target="https://he.wikipedia.org/wiki/%D7%A7%D7%A6%D7%A8_%D7%97%D7%A9%D7%9E%D7%9C%D7%99" TargetMode="External"/><Relationship Id="rId9" Type="http://schemas.openxmlformats.org/officeDocument/2006/relationships/hyperlink" Target="https://he.wikipedia.org/wiki/%D7%9E%D7%AA%D7%A7%D7%9F_%D7%97%D7%A9%D7%9E%D7%9C_%D7%93%D7%99%D7%A8%D7%AA%D7%99#%D7%94%D7%90%D7%A8%D7%A7%D7%94"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he.wikipedia.org/wiki/%D7%AA%D7%90%D7%95%D7%A8%D7%94"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he.wikipedia.org/wiki/%D7%A7%D7%95%D7%9C%D7%98_%D7%90%D7%93%D7%99%D7%9D"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he.wikipedia.org/wiki/%D7%96%D7%A8%D7%9D_%D7%97%D7%A9%D7%9E%D7%9C%D7%99" TargetMode="External"/><Relationship Id="rId3" Type="http://schemas.openxmlformats.org/officeDocument/2006/relationships/hyperlink" Target="https://he.wikipedia.org/wiki/%D7%AA%D7%93%D7%A8" TargetMode="External"/><Relationship Id="rId7" Type="http://schemas.openxmlformats.org/officeDocument/2006/relationships/hyperlink" Target="https://he.wikipedia.org/wiki/%D7%90%D7%A8%D7%A6%D7%95%D7%AA_%D7%94%D7%91%D7%A8%D7%99%D7%AA" TargetMode="External"/><Relationship Id="rId2" Type="http://schemas.openxmlformats.org/officeDocument/2006/relationships/hyperlink" Target="https://he.wikipedia.org/wiki/%D7%96%D7%A8%D7%9D_%D7%97%D7%99%D7%9C%D7%95%D7%A4%D7%99%D7%9F" TargetMode="External"/><Relationship Id="rId1" Type="http://schemas.openxmlformats.org/officeDocument/2006/relationships/slideLayout" Target="../slideLayouts/slideLayout2.xml"/><Relationship Id="rId6" Type="http://schemas.openxmlformats.org/officeDocument/2006/relationships/hyperlink" Target="https://he.wikipedia.org/wiki/%D7%95%D7%95%D7%9C%D7%98" TargetMode="External"/><Relationship Id="rId5" Type="http://schemas.openxmlformats.org/officeDocument/2006/relationships/hyperlink" Target="https://he.wikipedia.org/wiki/%D7%9E%D7%AA%D7%97_%D7%97%D7%A9%D7%9E%D7%9C%D7%99" TargetMode="External"/><Relationship Id="rId10" Type="http://schemas.openxmlformats.org/officeDocument/2006/relationships/hyperlink" Target="https://he.wikipedia.org/wiki/%D7%9E%D7%9B%D7%A9%D7%99%D7%A8%D7%99_%D7%97%D7%A9%D7%9E%D7%9C_%D7%91%D7%99%D7%AA%D7%99%D7%99%D7%9D" TargetMode="External"/><Relationship Id="rId4" Type="http://schemas.openxmlformats.org/officeDocument/2006/relationships/hyperlink" Target="https://he.wikipedia.org/wiki/%D7%94%D7%A8%D7%A5" TargetMode="External"/><Relationship Id="rId9" Type="http://schemas.openxmlformats.org/officeDocument/2006/relationships/hyperlink" Target="https://he.wikipedia.org/wiki/%D7%9E%D7%A2%D7%A8%D7%9B%D7%AA_%D7%AA%D7%9C%D7%AA-%D7%A4%D7%90%D7%96%D7%99%D7%AA"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he.wikipedia.org/wiki/%D7%9E%D7%95%D7%A0%D7%94_%D7%97%D7%A9%D7%9E%D7%9C" TargetMode="External"/><Relationship Id="rId2" Type="http://schemas.openxmlformats.org/officeDocument/2006/relationships/hyperlink" Target="https://he.wikipedia.org/wiki/%D7%9C%D7%95%D7%97_%D7%97%D7%A9%D7%9E%D7%9C" TargetMode="External"/><Relationship Id="rId1" Type="http://schemas.openxmlformats.org/officeDocument/2006/relationships/slideLayout" Target="../slideLayouts/slideLayout2.xml"/><Relationship Id="rId4" Type="http://schemas.openxmlformats.org/officeDocument/2006/relationships/hyperlink" Target="https://he.wikipedia.org/wiki/%D7%A9%D7%A0%D7%90%D7%99"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he.wikipedia.org/wiki/%D7%AA%D7%A7%D7%A8%D7%94" TargetMode="External"/><Relationship Id="rId2" Type="http://schemas.openxmlformats.org/officeDocument/2006/relationships/hyperlink" Target="https://he.wikipedia.org/wiki/%D7%A8%D7%A6%D7%A4%D7%94" TargetMode="External"/><Relationship Id="rId1" Type="http://schemas.openxmlformats.org/officeDocument/2006/relationships/slideLayout" Target="../slideLayouts/slideLayout2.xml"/><Relationship Id="rId4" Type="http://schemas.openxmlformats.org/officeDocument/2006/relationships/hyperlink" Target="https://he.wikipedia.org/wiki/%D7%9B%D7%91%D7%9C_%D7%97%D7%A9%D7%9E%D7%9C%D7%99"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he.wikipedia.org/wiki/%D7%90%D7%9C%D7%A7%D7%98%D7%A8%D7%95%D7%93%D7%94"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s://he.wikipedia.org/wiki/%D7%91%D7%A8%D7%A7" TargetMode="External"/><Relationship Id="rId4" Type="http://schemas.openxmlformats.org/officeDocument/2006/relationships/hyperlink" Target="https://he.wikipedia.org/wiki/%D7%94%D7%90%D7%A8%D7%A7%D7%94"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he.wikipedia.org/wiki/%D7%97%D7%91%D7%A8%D7%94_(%D7%AA%D7%90%D7%92%D7%99%D7%93)" TargetMode="External"/><Relationship Id="rId3" Type="http://schemas.openxmlformats.org/officeDocument/2006/relationships/hyperlink" Target="https://he.wikipedia.org/wiki/%D7%9E%D7%97%D7%A9%D7%95%D7%91" TargetMode="External"/><Relationship Id="rId7" Type="http://schemas.openxmlformats.org/officeDocument/2006/relationships/hyperlink" Target="https://he.wikipedia.org/wiki/%D7%A4%D7%A1%D7%99%D7%9B%D7%95%D7%9C%D7%95%D7%92%D7%99%D7%94_%D7%90%D7%A8%D7%92%D7%95%D7%A0%D7%99%D7%AA" TargetMode="External"/><Relationship Id="rId2" Type="http://schemas.openxmlformats.org/officeDocument/2006/relationships/hyperlink" Target="https://he.wikipedia.org/wiki/%D7%9B%D7%9C%D7%9B%D7%9C%D7%94" TargetMode="External"/><Relationship Id="rId1" Type="http://schemas.openxmlformats.org/officeDocument/2006/relationships/slideLayout" Target="../slideLayouts/slideLayout2.xml"/><Relationship Id="rId6" Type="http://schemas.openxmlformats.org/officeDocument/2006/relationships/hyperlink" Target="https://he.wikipedia.org/wiki/%D7%AA%D7%A7%D7%A9%D7%95%D7%A8%D7%AA_%D7%A0%D7%AA%D7%95%D7%A0%D7%99%D7%9D" TargetMode="External"/><Relationship Id="rId5" Type="http://schemas.openxmlformats.org/officeDocument/2006/relationships/hyperlink" Target="https://he.wikipedia.org/wiki/%D7%AA%D7%95%D7%9B%D7%A0%D7%94" TargetMode="External"/><Relationship Id="rId10" Type="http://schemas.openxmlformats.org/officeDocument/2006/relationships/hyperlink" Target="https://he.wikipedia.org/wiki/%D7%AA%D7%A0%D7%95%D7%A2%D7%94_%D7%97%D7%91%D7%A8%D7%AA%D7%99%D7%AA" TargetMode="External"/><Relationship Id="rId4" Type="http://schemas.openxmlformats.org/officeDocument/2006/relationships/hyperlink" Target="https://he.wikipedia.org/wiki/%D7%AA%D7%A7%D7%A9%D7%95%D7%A8%D7%AA" TargetMode="External"/><Relationship Id="rId9" Type="http://schemas.openxmlformats.org/officeDocument/2006/relationships/hyperlink" Target="https://he.wikipedia.org/wiki/%D7%AA%D7%A0%D7%95%D7%A2%D7%94_%D7%A4%D7%95%D7%9C%D7%99%D7%98%D7%99%D7%AA"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he.wikipedia.org/wiki/%D7%9E%D7%99%D7%9D" TargetMode="External"/><Relationship Id="rId3" Type="http://schemas.openxmlformats.org/officeDocument/2006/relationships/hyperlink" Target="https://he.wikipedia.org/wiki/%D7%97%D7%95%D7%9E%D7%A8" TargetMode="External"/><Relationship Id="rId7" Type="http://schemas.openxmlformats.org/officeDocument/2006/relationships/hyperlink" Target="https://he.wikipedia.org/wiki/%D7%97%D7%A6%D7%A5" TargetMode="External"/><Relationship Id="rId2" Type="http://schemas.openxmlformats.org/officeDocument/2006/relationships/hyperlink" Target="https://he.wikipedia.org/wiki/%D7%A6%D7%A8%D7%A4%D7%AA%D7%99%D7%AA" TargetMode="External"/><Relationship Id="rId1" Type="http://schemas.openxmlformats.org/officeDocument/2006/relationships/slideLayout" Target="../slideLayouts/slideLayout2.xml"/><Relationship Id="rId6" Type="http://schemas.openxmlformats.org/officeDocument/2006/relationships/hyperlink" Target="https://he.wikipedia.org/wiki/%D7%97%D7%95%D7%9C" TargetMode="External"/><Relationship Id="rId11" Type="http://schemas.openxmlformats.org/officeDocument/2006/relationships/hyperlink" Target="https://he.wikipedia.org/wiki/%D7%A4%D7%9C%D7%A1%D7%98%D7%99%D7%A7%D7%94" TargetMode="External"/><Relationship Id="rId5" Type="http://schemas.openxmlformats.org/officeDocument/2006/relationships/hyperlink" Target="https://he.wikipedia.org/wiki/%D7%A6%D7%9E%D7%A0%D7%98" TargetMode="External"/><Relationship Id="rId10" Type="http://schemas.openxmlformats.org/officeDocument/2006/relationships/hyperlink" Target="https://he.wikipedia.org/wiki/%D7%9E%D7%A9%D7%90%D7%91%D7%AA_%D7%91%D7%98%D7%95%D7%9F" TargetMode="External"/><Relationship Id="rId4" Type="http://schemas.openxmlformats.org/officeDocument/2006/relationships/hyperlink" Target="https://he.wikipedia.org/wiki/%D7%91%D7%A0%D7%99%D7%99%D7%94" TargetMode="External"/><Relationship Id="rId9" Type="http://schemas.openxmlformats.org/officeDocument/2006/relationships/hyperlink" Target="https://he.wikipedia.org/wiki/%D7%9E%D7%A2%D7%A8%D7%91%D7%9C_%D7%91%D7%98%D7%95%D7%9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he.wikipedia.org/wiki/%D7%92%D7%91%D7%A1" TargetMode="External"/><Relationship Id="rId13" Type="http://schemas.openxmlformats.org/officeDocument/2006/relationships/hyperlink" Target="https://he.wikipedia.org/wiki/1756" TargetMode="External"/><Relationship Id="rId3" Type="http://schemas.openxmlformats.org/officeDocument/2006/relationships/hyperlink" Target="https://he.wikipedia.org/wiki/%D7%91%D7%91%D7%9C" TargetMode="External"/><Relationship Id="rId7" Type="http://schemas.openxmlformats.org/officeDocument/2006/relationships/hyperlink" Target="https://he.wikipedia.org/wiki/%D7%A1%D7%99%D7%93" TargetMode="External"/><Relationship Id="rId12" Type="http://schemas.openxmlformats.org/officeDocument/2006/relationships/hyperlink" Target="https://he.wikipedia.org/w/index.php?title=%D7%92'%D7%95%D7%9F_%D7%A1%D7%9E%D7%99%D7%98%D7%95%D7%9F&amp;action=edit&amp;redlink=1" TargetMode="External"/><Relationship Id="rId2" Type="http://schemas.openxmlformats.org/officeDocument/2006/relationships/hyperlink" Target="https://he.wikipedia.org/wiki/%D7%90%D7%A9%D7%95%D7%A8_(%D7%A2%D7%9D)" TargetMode="External"/><Relationship Id="rId1" Type="http://schemas.openxmlformats.org/officeDocument/2006/relationships/slideLayout" Target="../slideLayouts/slideLayout2.xml"/><Relationship Id="rId6" Type="http://schemas.openxmlformats.org/officeDocument/2006/relationships/hyperlink" Target="https://he.wikipedia.org/wiki/%D7%9E%D7%A6%D7%A8%D7%99%D7%9D_%D7%94%D7%A2%D7%AA%D7%99%D7%A7%D7%94" TargetMode="External"/><Relationship Id="rId11" Type="http://schemas.openxmlformats.org/officeDocument/2006/relationships/hyperlink" Target="https://he.wikipedia.org/wiki/%D7%91%D7%A8%D7%99%D7%98%D7%A0%D7%99%D7%94" TargetMode="External"/><Relationship Id="rId5" Type="http://schemas.openxmlformats.org/officeDocument/2006/relationships/hyperlink" Target="https://he.wikipedia.org/wiki/%D7%9E%D7%9C%D7%98" TargetMode="External"/><Relationship Id="rId15" Type="http://schemas.openxmlformats.org/officeDocument/2006/relationships/hyperlink" Target="https://he.wikipedia.org/wiki/%D7%A4%D7%97%D7%9D" TargetMode="External"/><Relationship Id="rId10" Type="http://schemas.openxmlformats.org/officeDocument/2006/relationships/hyperlink" Target="https://he.wikipedia.org/wiki/%D7%90%D7%A4%D7%A8_%D7%92%D7%A2%D7%A9%D7%99" TargetMode="External"/><Relationship Id="rId4" Type="http://schemas.openxmlformats.org/officeDocument/2006/relationships/hyperlink" Target="https://he.wikipedia.org/wiki/%D7%97%D7%A8%D7%A1" TargetMode="External"/><Relationship Id="rId9" Type="http://schemas.openxmlformats.org/officeDocument/2006/relationships/hyperlink" Target="https://he.wikipedia.org/wiki/%D7%94%D7%90%D7%99%D7%9E%D7%A4%D7%A8%D7%99%D7%94_%D7%94%D7%A8%D7%95%D7%9E%D7%99%D7%AA" TargetMode="External"/><Relationship Id="rId14" Type="http://schemas.openxmlformats.org/officeDocument/2006/relationships/hyperlink" Target="https://he.wikipedia.org/wiki/%D7%AA%D7%97%D7%A0%D7%AA_%D7%9B%D7%95%D7%97"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he.wikipedia.org/wiki/%D7%A6%D7%A8%D7%A4%D7%AA" TargetMode="External"/><Relationship Id="rId3" Type="http://schemas.openxmlformats.org/officeDocument/2006/relationships/hyperlink" Target="https://he.wikipedia.org/w/index.php?title=%D7%97%D7%95%D7%96%D7%A7_%D7%9E%D7%AA%D7%99%D7%97%D7%94&amp;action=edit&amp;redlink=1" TargetMode="External"/><Relationship Id="rId7" Type="http://schemas.openxmlformats.org/officeDocument/2006/relationships/hyperlink" Target="https://he.wikipedia.org/wiki/%D7%91%D7%98%D7%95%D7%9F_%D7%9E%D7%96%D7%95%D7%99%D7%9F" TargetMode="External"/><Relationship Id="rId2" Type="http://schemas.openxmlformats.org/officeDocument/2006/relationships/hyperlink" Target="https://he.wikipedia.org/wiki/%D7%97%D7%95%D7%96%D7%A7_%D7%9C%D7%97%D7%99%D7%A6%D7%94" TargetMode="External"/><Relationship Id="rId1" Type="http://schemas.openxmlformats.org/officeDocument/2006/relationships/slideLayout" Target="../slideLayouts/slideLayout2.xml"/><Relationship Id="rId6" Type="http://schemas.openxmlformats.org/officeDocument/2006/relationships/hyperlink" Target="https://he.wikipedia.org/wiki/%D7%91%D7%A8%D7%96%D7%9C" TargetMode="External"/><Relationship Id="rId5" Type="http://schemas.openxmlformats.org/officeDocument/2006/relationships/hyperlink" Target="https://he.wikipedia.org/w/index.php?title=%D7%99%D7%A6%D7%99%D7%A7%D7%AA_%D7%91%D7%98%D7%95%D7%9F&amp;action=edit&amp;redlink=1" TargetMode="External"/><Relationship Id="rId10" Type="http://schemas.openxmlformats.org/officeDocument/2006/relationships/hyperlink" Target="https://he.wikipedia.org/wiki/%D7%A2%D7%A6%D7%99%D7%A5" TargetMode="External"/><Relationship Id="rId4" Type="http://schemas.openxmlformats.org/officeDocument/2006/relationships/hyperlink" Target="https://he.wikipedia.org/wiki/%D7%9E%D7%A9%D7%A7%D7%9C_(%D7%A4%D7%99%D7%96%D7%99%D7%A7%D7%94)" TargetMode="External"/><Relationship Id="rId9" Type="http://schemas.openxmlformats.org/officeDocument/2006/relationships/hyperlink" Target="https://he.wikipedia.org/wiki/1868"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he.wikipedia.org/wiki/%D7%A7%D7%A4%D7%99%D7%A5" TargetMode="External"/><Relationship Id="rId2" Type="http://schemas.openxmlformats.org/officeDocument/2006/relationships/hyperlink" Target="https://he.wikipedia.org/wiki/%D7%A6%D7%99%D7%95%D7%93_%D7%9E%D7%9B%D7%A0%D7%99_%D7%94%D7%A0%D7%93%D7%A1%D7%99" TargetMode="External"/><Relationship Id="rId1" Type="http://schemas.openxmlformats.org/officeDocument/2006/relationships/slideLayout" Target="../slideLayouts/slideLayout2.xml"/><Relationship Id="rId5" Type="http://schemas.openxmlformats.org/officeDocument/2006/relationships/hyperlink" Target="https://he.wikipedia.org/wiki/%D7%91%D7%98%D7%95%D7%9F_%D7%93%D7%A8%D7%95%D7%9A" TargetMode="External"/><Relationship Id="rId4" Type="http://schemas.openxmlformats.org/officeDocument/2006/relationships/hyperlink" Target="https://he.wikipedia.org/wiki/%D7%9E%D7%9B%D7%95%D7%A0%D7%99%D7%A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rtlCol="1">
            <a:noAutofit/>
          </a:bodyPr>
          <a:lstStyle/>
          <a:p>
            <a:pPr algn="ctr" rtl="1"/>
            <a:r>
              <a:rPr lang="he-IL" sz="8000" b="1" dirty="0" smtClean="0"/>
              <a:t>עבודות תשתיות </a:t>
            </a:r>
            <a:endParaRPr lang="he-IL" sz="8000" b="1" dirty="0"/>
          </a:p>
        </p:txBody>
      </p:sp>
      <p:sp>
        <p:nvSpPr>
          <p:cNvPr id="3" name="כותרת משנה 2"/>
          <p:cNvSpPr>
            <a:spLocks noGrp="1"/>
          </p:cNvSpPr>
          <p:nvPr>
            <p:ph type="subTitle" idx="1"/>
          </p:nvPr>
        </p:nvSpPr>
        <p:spPr/>
        <p:txBody>
          <a:bodyPr rtlCol="1">
            <a:noAutofit/>
          </a:bodyPr>
          <a:lstStyle/>
          <a:p>
            <a:pPr algn="l" rtl="1"/>
            <a:r>
              <a:rPr lang="he-IL" sz="4000" b="1" dirty="0" smtClean="0"/>
              <a:t>כמאל עוויסאת </a:t>
            </a:r>
            <a:endParaRPr lang="he-IL" sz="4000" b="1" dirty="0"/>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543594"/>
          </a:xfrm>
        </p:spPr>
        <p:txBody>
          <a:bodyPr>
            <a:normAutofit fontScale="90000"/>
          </a:bodyPr>
          <a:lstStyle/>
          <a:p>
            <a:endParaRPr lang="he-IL" dirty="0"/>
          </a:p>
        </p:txBody>
      </p:sp>
      <p:sp>
        <p:nvSpPr>
          <p:cNvPr id="3" name="מציין מיקום תוכן 2"/>
          <p:cNvSpPr>
            <a:spLocks noGrp="1"/>
          </p:cNvSpPr>
          <p:nvPr>
            <p:ph idx="1"/>
          </p:nvPr>
        </p:nvSpPr>
        <p:spPr>
          <a:xfrm>
            <a:off x="844841" y="1268760"/>
            <a:ext cx="10802416" cy="5040560"/>
          </a:xfrm>
        </p:spPr>
        <p:txBody>
          <a:bodyPr>
            <a:noAutofit/>
          </a:bodyPr>
          <a:lstStyle/>
          <a:p>
            <a:r>
              <a:rPr lang="he-IL" sz="3200" b="1" dirty="0"/>
              <a:t>לעיתים מוספים חומרים שונים לתערובת הבטון כדי לשפר תכונות שונות, כגון זמן ההתקשות. בין השאר נעשה שימוש גם בחומרים לוכדי אוויר, הגורמים להופעת בועות אוויר קטנות בבטון, ובכך משפרים את ה</a:t>
            </a:r>
            <a:r>
              <a:rPr lang="he-IL" sz="3200" b="1" dirty="0">
                <a:hlinkClick r:id="rId2" tooltip="בידוד תרמי"/>
              </a:rPr>
              <a:t>בידוד התרמי</a:t>
            </a:r>
            <a:r>
              <a:rPr lang="he-IL" sz="3200" b="1" dirty="0"/>
              <a:t> שהוא מספק. עם זאת, בועות אוויר גדולות מדי, אשר עלולות להיווצר בטעות בשל מוטות פלדה שבתוכו, ותבניות ה</a:t>
            </a:r>
            <a:r>
              <a:rPr lang="he-IL" sz="3200" b="1" dirty="0">
                <a:hlinkClick r:id="rId3" tooltip="עץ (חומר גלם)"/>
              </a:rPr>
              <a:t>עץ</a:t>
            </a:r>
            <a:r>
              <a:rPr lang="he-IL" sz="3200" b="1" dirty="0"/>
              <a:t> </a:t>
            </a:r>
            <a:r>
              <a:rPr lang="he-IL" sz="3200" b="1" dirty="0" smtClean="0"/>
              <a:t>(טפסנות) </a:t>
            </a:r>
            <a:r>
              <a:rPr lang="he-IL" sz="3200" b="1" dirty="0"/>
              <a:t>אשר שימשו ליציקתו, פוגעות בחוזק הבטון. ציפוף הבטון נעשה בעזרת הכאה בפטישים על דפנות התבנית בה נמצא הבטון או בעזרת מרטט חשמלי שיוכנס ישירות לבטון.</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10</a:t>
            </a:fld>
            <a:endParaRPr lang="he-IL" dirty="0"/>
          </a:p>
        </p:txBody>
      </p:sp>
    </p:spTree>
    <p:extLst>
      <p:ext uri="{BB962C8B-B14F-4D97-AF65-F5344CB8AC3E}">
        <p14:creationId xmlns:p14="http://schemas.microsoft.com/office/powerpoint/2010/main" val="359223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831626"/>
          </a:xfrm>
        </p:spPr>
        <p:txBody>
          <a:bodyPr>
            <a:normAutofit/>
          </a:bodyPr>
          <a:lstStyle/>
          <a:p>
            <a:pPr algn="ctr"/>
            <a:r>
              <a:rPr lang="he-IL" sz="4000" b="1" dirty="0"/>
              <a:t>יציקות בטון</a:t>
            </a:r>
            <a:endParaRPr lang="he-IL" sz="4000" dirty="0"/>
          </a:p>
        </p:txBody>
      </p:sp>
      <p:sp>
        <p:nvSpPr>
          <p:cNvPr id="3" name="מציין מיקום תוכן 2"/>
          <p:cNvSpPr>
            <a:spLocks noGrp="1"/>
          </p:cNvSpPr>
          <p:nvPr>
            <p:ph idx="1"/>
          </p:nvPr>
        </p:nvSpPr>
        <p:spPr>
          <a:xfrm>
            <a:off x="623392" y="1412776"/>
            <a:ext cx="11017224" cy="4764187"/>
          </a:xfrm>
        </p:spPr>
        <p:txBody>
          <a:bodyPr>
            <a:noAutofit/>
          </a:bodyPr>
          <a:lstStyle/>
          <a:p>
            <a:r>
              <a:rPr lang="he-IL" sz="3600" b="1" dirty="0"/>
              <a:t>הבטון משמש, בדרך-כלל, לבניית השלד הנושא של הבניין, ובכלל זה, יסודות, רצפה, תקרות ועמודים תומכים, כאשר הקירות עצמם נבנים מ</a:t>
            </a:r>
            <a:r>
              <a:rPr lang="he-IL" sz="3600" b="1" dirty="0">
                <a:hlinkClick r:id="rId2" tooltip="לבנה (בנייה)"/>
              </a:rPr>
              <a:t>בלוקים</a:t>
            </a:r>
            <a:r>
              <a:rPr lang="he-IL" sz="3600" b="1" dirty="0"/>
              <a:t> או מ</a:t>
            </a:r>
            <a:r>
              <a:rPr lang="he-IL" sz="3600" b="1" dirty="0">
                <a:hlinkClick r:id="rId2" tooltip="לבנה (בנייה)"/>
              </a:rPr>
              <a:t>לבנים</a:t>
            </a:r>
            <a:r>
              <a:rPr lang="he-IL" sz="3600" b="1" dirty="0"/>
              <a:t>. עם זאת, לאחר </a:t>
            </a:r>
            <a:r>
              <a:rPr lang="he-IL" sz="3600" b="1" dirty="0">
                <a:hlinkClick r:id="rId3" tooltip="מלחמת המפרץ הראשונה"/>
              </a:rPr>
              <a:t>מלחמת המפרץ הראשונה</a:t>
            </a:r>
            <a:r>
              <a:rPr lang="he-IL" sz="3600" b="1" dirty="0"/>
              <a:t> חוקק ב</a:t>
            </a:r>
            <a:r>
              <a:rPr lang="he-IL" sz="3600" b="1" dirty="0">
                <a:hlinkClick r:id="rId4" tooltip="ישראל"/>
              </a:rPr>
              <a:t>ישראל</a:t>
            </a:r>
            <a:r>
              <a:rPr lang="he-IL" sz="3600" b="1" dirty="0"/>
              <a:t> חוק המחייב כל דירת מגורים להכיל חדר אחד לפחות הבנוי כולו מבטון מזוין. חדר ממוגן זה, המכונה "</a:t>
            </a:r>
            <a:r>
              <a:rPr lang="he-IL" sz="3600" b="1" dirty="0">
                <a:hlinkClick r:id="rId5" tooltip="מרחב מוגן"/>
              </a:rPr>
              <a:t>מרחב מוגן</a:t>
            </a:r>
            <a:r>
              <a:rPr lang="he-IL" sz="3600" b="1" dirty="0"/>
              <a:t>", מהווה תחליף ל</a:t>
            </a:r>
            <a:r>
              <a:rPr lang="he-IL" sz="3600" b="1" dirty="0">
                <a:hlinkClick r:id="rId6" tooltip="מקלט (מיגון)"/>
              </a:rPr>
              <a:t>מקלטים</a:t>
            </a:r>
            <a:r>
              <a:rPr lang="he-IL" sz="3600" b="1" dirty="0"/>
              <a:t> שהיו מחויבים על-פי חוקי הבנייה הישנים.</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11</a:t>
            </a:fld>
            <a:endParaRPr lang="he-IL" dirty="0"/>
          </a:p>
        </p:txBody>
      </p:sp>
    </p:spTree>
    <p:extLst>
      <p:ext uri="{BB962C8B-B14F-4D97-AF65-F5344CB8AC3E}">
        <p14:creationId xmlns:p14="http://schemas.microsoft.com/office/powerpoint/2010/main" val="45472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pPr algn="ctr"/>
            <a:endParaRPr lang="he-IL" sz="4000" dirty="0"/>
          </a:p>
        </p:txBody>
      </p:sp>
      <p:sp>
        <p:nvSpPr>
          <p:cNvPr id="3" name="מציין מיקום תוכן 2"/>
          <p:cNvSpPr>
            <a:spLocks noGrp="1"/>
          </p:cNvSpPr>
          <p:nvPr>
            <p:ph idx="1"/>
          </p:nvPr>
        </p:nvSpPr>
        <p:spPr>
          <a:xfrm>
            <a:off x="479376" y="1052736"/>
            <a:ext cx="11305256" cy="5472608"/>
          </a:xfrm>
        </p:spPr>
        <p:txBody>
          <a:bodyPr>
            <a:normAutofit/>
          </a:bodyPr>
          <a:lstStyle/>
          <a:p>
            <a:r>
              <a:rPr lang="he-IL" sz="2400" b="1" dirty="0"/>
              <a:t>שלב יציקות הבטון הנו אחד השלבים הראשונים אנו מבצעים בתהליך בניית הבית. שלב זה מתמשך לאורך זמן, תלוי בסוג הבניה אותה אנו מבצעים.</a:t>
            </a:r>
            <a:br>
              <a:rPr lang="he-IL" sz="2400" b="1" dirty="0"/>
            </a:br>
            <a:r>
              <a:rPr lang="he-IL" sz="2400" b="1" dirty="0"/>
              <a:t>בבניה </a:t>
            </a:r>
            <a:r>
              <a:rPr lang="he-IL" sz="2400" b="1" dirty="0" smtClean="0"/>
              <a:t>קונבנציונלית </a:t>
            </a:r>
            <a:r>
              <a:rPr lang="he-IL" sz="2400" b="1" dirty="0"/>
              <a:t>שלב היציקות נמשך לאורך כל תקופת בניית השלד, ומסתיים ביציקת הגג, ואילו בבניה הירוקה – המתקדמת, שלב זה הנו מהיר יותר, מאחר והוא מהווה בסיס עבור בניית המבנה בלבד.</a:t>
            </a:r>
          </a:p>
          <a:p>
            <a:r>
              <a:rPr lang="he-IL" sz="2400" b="1" dirty="0"/>
              <a:t>בכל מבנה ישנם אלמנטים החייבים להיות יצוקים, והם כמובן הרצפות, הממ”ד, ואם בחרתם לבנות מרתף, אזי גם הוא חייב להיות יצוק במלואו.</a:t>
            </a:r>
          </a:p>
          <a:p>
            <a:r>
              <a:rPr lang="he-IL" sz="2400" b="1" dirty="0"/>
              <a:t>עד כאן הכול ברור ומובן, אך כשמתחילים את הבניה, ושלב זה הנו מהותי וחשוב מאין כמוהו. כל סטייה או טעות אשר תתבצע בשלב זה, כמעט ואינה ניתנת לשינוי או תיקון בעתיד.</a:t>
            </a:r>
            <a:br>
              <a:rPr lang="he-IL" sz="2400" b="1" dirty="0"/>
            </a:br>
            <a:r>
              <a:rPr lang="he-IL" sz="2400" b="1" dirty="0"/>
              <a:t>לכן, חשוב לי לפרט על תהליך זה, כדי שאתם </a:t>
            </a:r>
            <a:r>
              <a:rPr lang="he-IL" sz="2400" b="1" dirty="0" smtClean="0"/>
              <a:t>תהיו </a:t>
            </a:r>
            <a:r>
              <a:rPr lang="he-IL" sz="2400" b="1" dirty="0"/>
              <a:t>מוכנים לו בבוא </a:t>
            </a:r>
            <a:r>
              <a:rPr lang="he-IL" sz="2400" b="1" dirty="0" smtClean="0"/>
              <a:t>העתיד.</a:t>
            </a:r>
            <a:endParaRPr lang="he-IL" sz="2400" b="1" dirty="0"/>
          </a:p>
          <a:p>
            <a:endParaRPr lang="he-IL" dirty="0"/>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12</a:t>
            </a:fld>
            <a:endParaRPr lang="he-IL" dirty="0"/>
          </a:p>
        </p:txBody>
      </p:sp>
    </p:spTree>
    <p:extLst>
      <p:ext uri="{BB962C8B-B14F-4D97-AF65-F5344CB8AC3E}">
        <p14:creationId xmlns:p14="http://schemas.microsoft.com/office/powerpoint/2010/main" val="58260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1047650"/>
          </a:xfrm>
        </p:spPr>
        <p:txBody>
          <a:bodyPr>
            <a:normAutofit fontScale="90000"/>
          </a:bodyPr>
          <a:lstStyle/>
          <a:p>
            <a:pPr algn="ctr"/>
            <a:r>
              <a:rPr lang="he-IL" sz="4000" b="1" dirty="0"/>
              <a:t>כיצד יוצקים בטון</a:t>
            </a:r>
            <a:r>
              <a:rPr lang="he-IL" sz="3600" b="1" dirty="0"/>
              <a:t> </a:t>
            </a:r>
            <a:br>
              <a:rPr lang="he-IL" sz="3600" b="1" dirty="0"/>
            </a:br>
            <a:endParaRPr lang="he-IL" dirty="0"/>
          </a:p>
        </p:txBody>
      </p:sp>
      <p:sp>
        <p:nvSpPr>
          <p:cNvPr id="3" name="מציין מיקום תוכן 2"/>
          <p:cNvSpPr>
            <a:spLocks noGrp="1"/>
          </p:cNvSpPr>
          <p:nvPr>
            <p:ph idx="1"/>
          </p:nvPr>
        </p:nvSpPr>
        <p:spPr>
          <a:xfrm>
            <a:off x="551384" y="1412776"/>
            <a:ext cx="11089232" cy="4896544"/>
          </a:xfrm>
        </p:spPr>
        <p:txBody>
          <a:bodyPr>
            <a:normAutofit/>
          </a:bodyPr>
          <a:lstStyle/>
          <a:p>
            <a:r>
              <a:rPr lang="he-IL" sz="3200" b="1" dirty="0"/>
              <a:t>את הבטון אנו יוצקים באופן רציף, וזאת בכדי למנוע סדקים עתידיים במבנה, וחיבור מושלם בין חלקי המבנה השונים.  כל יציקת בטון נוצקת לתוך תבנית מוכנה של אותו משטח אותו אנו מכינים, כשלרוב מורכבת התבנית מלוחות ומשטחי עץ.</a:t>
            </a:r>
            <a:br>
              <a:rPr lang="he-IL" sz="3200" b="1" dirty="0"/>
            </a:br>
            <a:r>
              <a:rPr lang="he-IL" sz="3200" b="1" dirty="0"/>
              <a:t>את הבטון יוצקים על גבי רשת ברזלים בעלי מידות וקטרים שונים, אשר מאפשרים למערכת כולה להיות מלוכדת – מה שנקרא בטון מזוין. הבטון מגיע מוכן ממפעל הבטון. בהזמנת הבטון נקבע סוג הבטון והרכב התוספים אשר נותנים לו את חוזקו ויציבותו.</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13</a:t>
            </a:fld>
            <a:endParaRPr lang="he-IL" dirty="0"/>
          </a:p>
        </p:txBody>
      </p:sp>
    </p:spTree>
    <p:extLst>
      <p:ext uri="{BB962C8B-B14F-4D97-AF65-F5344CB8AC3E}">
        <p14:creationId xmlns:p14="http://schemas.microsoft.com/office/powerpoint/2010/main" val="250356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t>כיצד מנהלים את אתר הבניה בשלב היציקות ?</a:t>
            </a:r>
            <a:br>
              <a:rPr lang="he-IL" b="1" dirty="0"/>
            </a:br>
            <a:endParaRPr lang="he-IL" dirty="0"/>
          </a:p>
        </p:txBody>
      </p:sp>
      <p:sp>
        <p:nvSpPr>
          <p:cNvPr id="3" name="מציין מיקום תוכן 2"/>
          <p:cNvSpPr>
            <a:spLocks noGrp="1"/>
          </p:cNvSpPr>
          <p:nvPr>
            <p:ph idx="1"/>
          </p:nvPr>
        </p:nvSpPr>
        <p:spPr/>
        <p:txBody>
          <a:bodyPr>
            <a:normAutofit/>
          </a:bodyPr>
          <a:lstStyle/>
          <a:p>
            <a:r>
              <a:rPr lang="he-IL" sz="3200" b="1" dirty="0"/>
              <a:t>שלב היציקות יבוצע ע”י </a:t>
            </a:r>
            <a:r>
              <a:rPr lang="he-IL" sz="3200" b="1" dirty="0" smtClean="0"/>
              <a:t>קבלן </a:t>
            </a:r>
            <a:r>
              <a:rPr lang="he-IL" sz="3200" b="1" dirty="0"/>
              <a:t>השלד.</a:t>
            </a:r>
            <a:br>
              <a:rPr lang="he-IL" sz="3200" b="1" dirty="0"/>
            </a:br>
            <a:r>
              <a:rPr lang="he-IL" sz="3200" b="1" dirty="0"/>
              <a:t>צוות העבודה של הקבלן מכין את האתר לשלב זה, לפי התוכנית האדריכלית של המבנה, וכן </a:t>
            </a:r>
            <a:r>
              <a:rPr lang="he-IL" sz="3200" b="1" dirty="0" smtClean="0"/>
              <a:t>תכוניות </a:t>
            </a:r>
            <a:r>
              <a:rPr lang="he-IL" sz="3200" b="1" dirty="0"/>
              <a:t>הקונסטרוקציה. הפועלים מרכיבים את התבניות השונות של הרצפות / קירות / תקרות. </a:t>
            </a:r>
            <a:endParaRPr lang="he-IL" sz="3200" b="1" dirty="0" smtClean="0"/>
          </a:p>
          <a:p>
            <a:r>
              <a:rPr lang="he-IL" sz="3200" b="1" dirty="0" smtClean="0"/>
              <a:t>הם </a:t>
            </a:r>
            <a:r>
              <a:rPr lang="he-IL" sz="3200" b="1" dirty="0"/>
              <a:t>אחראים לבנות את רשת הברזלים לפי הנחיות המהנדס (</a:t>
            </a:r>
            <a:r>
              <a:rPr lang="he-IL" sz="3200" b="1" dirty="0" err="1"/>
              <a:t>קונסטרוקטור</a:t>
            </a:r>
            <a:r>
              <a:rPr lang="he-IL" sz="3200" b="1" dirty="0"/>
              <a:t>), ורק בתום הכנת האתר ליציקה, קובעים את מועד היציקה.</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14</a:t>
            </a:fld>
            <a:endParaRPr lang="he-IL" dirty="0"/>
          </a:p>
        </p:txBody>
      </p:sp>
    </p:spTree>
    <p:extLst>
      <p:ext uri="{BB962C8B-B14F-4D97-AF65-F5344CB8AC3E}">
        <p14:creationId xmlns:p14="http://schemas.microsoft.com/office/powerpoint/2010/main" val="30419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255562"/>
          </a:xfrm>
        </p:spPr>
        <p:txBody>
          <a:bodyPr>
            <a:normAutofit fontScale="90000"/>
          </a:bodyPr>
          <a:lstStyle/>
          <a:p>
            <a:endParaRPr lang="he-IL" dirty="0"/>
          </a:p>
        </p:txBody>
      </p:sp>
      <p:sp>
        <p:nvSpPr>
          <p:cNvPr id="3" name="מציין מיקום תוכן 2"/>
          <p:cNvSpPr>
            <a:spLocks noGrp="1"/>
          </p:cNvSpPr>
          <p:nvPr>
            <p:ph idx="1"/>
          </p:nvPr>
        </p:nvSpPr>
        <p:spPr/>
        <p:txBody>
          <a:bodyPr>
            <a:normAutofit/>
          </a:bodyPr>
          <a:lstStyle/>
          <a:p>
            <a:r>
              <a:rPr lang="he-IL" sz="2800" b="1" dirty="0"/>
              <a:t>מועד היציקה נקבע בהתאמה לעונות השנה. למה הכוונה ?</a:t>
            </a:r>
            <a:br>
              <a:rPr lang="he-IL" sz="2800" b="1" dirty="0"/>
            </a:br>
            <a:r>
              <a:rPr lang="he-IL" sz="2800" b="1" dirty="0"/>
              <a:t>הבטון הנו עיסה של חומרי מליטה שונים.  לאחר שנוצקת בלילה זו, היא מתחילה להתייבש ולהתקשות. בחורף הזמן הדרוש לייבוש הבטון גדול יותר מאשר בקיץ. חשוב לזכור כי ייבוש מהיר מידיי של הבטון עשוי לגרום להתכווצויות בנימיות וסדיקה. במידה ובאתר הבניה שלכן ישנו קבלן מפתח או מפקח בניה, הם האנשים אשר אחראים על כל ניהול צוותי העבודה וכן על הזמנת הבטון. אך במידה ואתם עובדים בשיטת הפרדת קבלנים או קבלנות עצמית, אתם אלו שיזמינו את הובלת ויציקת הבטון מהחברה.</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15</a:t>
            </a:fld>
            <a:endParaRPr lang="he-IL" dirty="0"/>
          </a:p>
        </p:txBody>
      </p:sp>
    </p:spTree>
    <p:extLst>
      <p:ext uri="{BB962C8B-B14F-4D97-AF65-F5344CB8AC3E}">
        <p14:creationId xmlns:p14="http://schemas.microsoft.com/office/powerpoint/2010/main" val="233629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t>מי אחראי לבדיקת טיב הבטון ?</a:t>
            </a:r>
            <a:br>
              <a:rPr lang="he-IL" b="1" dirty="0"/>
            </a:br>
            <a:endParaRPr lang="he-IL" dirty="0"/>
          </a:p>
        </p:txBody>
      </p:sp>
      <p:sp>
        <p:nvSpPr>
          <p:cNvPr id="3" name="מציין מיקום תוכן 2"/>
          <p:cNvSpPr>
            <a:spLocks noGrp="1"/>
          </p:cNvSpPr>
          <p:nvPr>
            <p:ph idx="1"/>
          </p:nvPr>
        </p:nvSpPr>
        <p:spPr/>
        <p:txBody>
          <a:bodyPr>
            <a:normAutofit/>
          </a:bodyPr>
          <a:lstStyle/>
          <a:p>
            <a:r>
              <a:rPr lang="he-IL" sz="2800" b="1" dirty="0"/>
              <a:t>את הבטון בודקים לפחות פעמיים.</a:t>
            </a:r>
            <a:br>
              <a:rPr lang="he-IL" sz="2800" b="1" dirty="0"/>
            </a:br>
            <a:r>
              <a:rPr lang="he-IL" sz="2800" b="1" dirty="0"/>
              <a:t>בפעם הראשונה במפעל הבטון, טרם הוצאתו לאתר הבניה. במפעל מוודאים כי הבטון המועמס על משאית הבטון עשוי כפי שהוזמן, ובכמות הנדרשת. בפעם השנייה נבדק הבטון ע”י חברה חיצונית המוסמכת לערוך בדיקות לבחינת טיב הבטון, מידת התקשותו, והרכב חומריו ומרכיביו. כחלק מהתנאים לקבלת היתר בניה וקבלת טופס 4, מחויב היזם להתקשר עם חברה כזו, ולהוכיח בעזרת קבלות ותעודות בדיקה את איכות הבטון.</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16</a:t>
            </a:fld>
            <a:endParaRPr lang="he-IL" dirty="0"/>
          </a:p>
        </p:txBody>
      </p:sp>
    </p:spTree>
    <p:extLst>
      <p:ext uri="{BB962C8B-B14F-4D97-AF65-F5344CB8AC3E}">
        <p14:creationId xmlns:p14="http://schemas.microsoft.com/office/powerpoint/2010/main" val="327584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399578"/>
          </a:xfrm>
        </p:spPr>
        <p:txBody>
          <a:bodyPr>
            <a:normAutofit fontScale="90000"/>
          </a:bodyPr>
          <a:lstStyle/>
          <a:p>
            <a:endParaRPr lang="he-IL" dirty="0"/>
          </a:p>
        </p:txBody>
      </p:sp>
      <p:pic>
        <p:nvPicPr>
          <p:cNvPr id="2050" name="Picture 2" descr="https://www.efratmeiri.co.il/wp-content/uploads/2012/08/DSC_006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824192" y="1040569"/>
            <a:ext cx="4109076"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efratmeiri.co.il/wp-content/uploads/2012/08/DSC_04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541" y="1040569"/>
            <a:ext cx="4129651" cy="27428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efratmeiri.co.il/wp-content/uploads/2012/08/DSC_02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641" y="908720"/>
            <a:ext cx="3390900" cy="5105401"/>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17</a:t>
            </a:fld>
            <a:endParaRPr lang="he-IL" dirty="0"/>
          </a:p>
        </p:txBody>
      </p:sp>
    </p:spTree>
    <p:extLst>
      <p:ext uri="{BB962C8B-B14F-4D97-AF65-F5344CB8AC3E}">
        <p14:creationId xmlns:p14="http://schemas.microsoft.com/office/powerpoint/2010/main" val="356901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מי קובע את כמויות הבטון הברזלים בכל יציקה ?</a:t>
            </a:r>
            <a:br>
              <a:rPr lang="he-IL" b="1" dirty="0"/>
            </a:br>
            <a:endParaRPr lang="he-IL" dirty="0"/>
          </a:p>
        </p:txBody>
      </p:sp>
      <p:sp>
        <p:nvSpPr>
          <p:cNvPr id="3" name="מציין מיקום תוכן 2"/>
          <p:cNvSpPr>
            <a:spLocks noGrp="1"/>
          </p:cNvSpPr>
          <p:nvPr>
            <p:ph idx="1"/>
          </p:nvPr>
        </p:nvSpPr>
        <p:spPr/>
        <p:txBody>
          <a:bodyPr>
            <a:normAutofit/>
          </a:bodyPr>
          <a:lstStyle/>
          <a:p>
            <a:r>
              <a:rPr lang="he-IL" sz="3200" b="1" dirty="0"/>
              <a:t>למעשה האדם אשר תפקידו לקבוע את כמויות הבטון והברזלים הוא לא אחר ממהנדס השלד (</a:t>
            </a:r>
            <a:r>
              <a:rPr lang="he-IL" sz="3200" b="1" dirty="0" err="1"/>
              <a:t>קונסטרוקטור</a:t>
            </a:r>
            <a:r>
              <a:rPr lang="he-IL" sz="3200" b="1" dirty="0"/>
              <a:t>). אך לעתים קורה, כי בפועל מי שמחשב את אותן כמויות הוא קבלן השלד, והוא מנחה את האדם המזמין את חומרי הבניה לגבי כמויות החומרים ומידותיהם. קבלן השלד מחשב את כמות החומר הנדרשת ליציקה, וכן את מבנה הרשת המרחבית של הברזלים.</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18</a:t>
            </a:fld>
            <a:endParaRPr lang="he-IL" dirty="0"/>
          </a:p>
        </p:txBody>
      </p:sp>
    </p:spTree>
    <p:extLst>
      <p:ext uri="{BB962C8B-B14F-4D97-AF65-F5344CB8AC3E}">
        <p14:creationId xmlns:p14="http://schemas.microsoft.com/office/powerpoint/2010/main" val="25929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t>מהיכן מזמינים את הבטון ?</a:t>
            </a:r>
            <a:br>
              <a:rPr lang="he-IL" b="1" dirty="0"/>
            </a:br>
            <a:endParaRPr lang="he-IL" dirty="0"/>
          </a:p>
        </p:txBody>
      </p:sp>
      <p:sp>
        <p:nvSpPr>
          <p:cNvPr id="3" name="מציין מיקום תוכן 2"/>
          <p:cNvSpPr>
            <a:spLocks noGrp="1"/>
          </p:cNvSpPr>
          <p:nvPr>
            <p:ph idx="1"/>
          </p:nvPr>
        </p:nvSpPr>
        <p:spPr/>
        <p:txBody>
          <a:bodyPr>
            <a:normAutofit/>
          </a:bodyPr>
          <a:lstStyle/>
          <a:p>
            <a:r>
              <a:rPr lang="he-IL" sz="3600" b="1" dirty="0"/>
              <a:t>כפי </a:t>
            </a:r>
            <a:r>
              <a:rPr lang="he-IL" sz="3600" b="1" dirty="0" smtClean="0"/>
              <a:t>שכתבתי </a:t>
            </a:r>
            <a:r>
              <a:rPr lang="he-IL" sz="3600" b="1" dirty="0"/>
              <a:t>זאת קודם, את הבטון מזמינים ממפעל מורשה לייצור בטון. ישנם עשרות מפעלי בטון בארץ, והם מצויים בעל אזור. חשוב לערוך סקר שוק לגבי מחירו של קוב בטון ועלות ההובלה. כאשר מזמינים בטון אנו בעצם מזמינים משאית הבטון וכן משאבת בטון. תפקיד המשאבה הוא לספק ולפזר את הבטון בין כל התבניות המיועדות ליציקה.</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19</a:t>
            </a:fld>
            <a:endParaRPr lang="he-IL" dirty="0"/>
          </a:p>
        </p:txBody>
      </p:sp>
    </p:spTree>
    <p:extLst>
      <p:ext uri="{BB962C8B-B14F-4D97-AF65-F5344CB8AC3E}">
        <p14:creationId xmlns:p14="http://schemas.microsoft.com/office/powerpoint/2010/main" val="38901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pPr algn="ctr"/>
            <a:r>
              <a:rPr lang="he-IL" sz="6000" b="1" dirty="0"/>
              <a:t/>
            </a:r>
            <a:br>
              <a:rPr lang="he-IL" sz="6000" b="1" dirty="0"/>
            </a:br>
            <a:r>
              <a:rPr lang="he-IL" sz="6000" b="1" dirty="0"/>
              <a:t>תשתית</a:t>
            </a:r>
          </a:p>
        </p:txBody>
      </p:sp>
      <p:sp>
        <p:nvSpPr>
          <p:cNvPr id="3" name="מציין מיקום תוכן 2"/>
          <p:cNvSpPr>
            <a:spLocks noGrp="1"/>
          </p:cNvSpPr>
          <p:nvPr>
            <p:ph idx="1"/>
          </p:nvPr>
        </p:nvSpPr>
        <p:spPr/>
        <p:txBody>
          <a:bodyPr/>
          <a:lstStyle/>
          <a:p>
            <a:r>
              <a:rPr lang="he-IL" sz="4000" b="1" dirty="0"/>
              <a:t>הוא מונח המציין יסודות מבניים אשר מספקים את המסגרת לתמיכה במערכת כולה. קיימות משמעויות שונות למונח תשתית בתחומים שונים,</a:t>
            </a:r>
          </a:p>
          <a:p>
            <a:endParaRPr lang="he-IL" dirty="0"/>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2</a:t>
            </a:fld>
            <a:endParaRPr lang="he-IL" dirty="0"/>
          </a:p>
        </p:txBody>
      </p:sp>
    </p:spTree>
    <p:extLst>
      <p:ext uri="{BB962C8B-B14F-4D97-AF65-F5344CB8AC3E}">
        <p14:creationId xmlns:p14="http://schemas.microsoft.com/office/powerpoint/2010/main" val="310225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rmAutofit/>
          </a:bodyPr>
          <a:lstStyle/>
          <a:p>
            <a:r>
              <a:rPr lang="he-IL" sz="6000" b="1" dirty="0"/>
              <a:t>זה נשמע שלב מורכב, המצריך תיאומים רבים, ושילוב של גורמים שונים</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20</a:t>
            </a:fld>
            <a:endParaRPr lang="he-IL" dirty="0"/>
          </a:p>
        </p:txBody>
      </p:sp>
    </p:spTree>
    <p:extLst>
      <p:ext uri="{BB962C8B-B14F-4D97-AF65-F5344CB8AC3E}">
        <p14:creationId xmlns:p14="http://schemas.microsoft.com/office/powerpoint/2010/main" val="153010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1047650"/>
          </a:xfrm>
        </p:spPr>
        <p:txBody>
          <a:bodyPr>
            <a:normAutofit fontScale="90000"/>
          </a:bodyPr>
          <a:lstStyle/>
          <a:p>
            <a:pPr algn="ctr"/>
            <a:r>
              <a:rPr lang="he-IL" sz="4000" b="1" dirty="0"/>
              <a:t>מערכות בניין</a:t>
            </a:r>
            <a:r>
              <a:rPr lang="he-IL" dirty="0"/>
              <a:t/>
            </a:r>
            <a:br>
              <a:rPr lang="he-IL" dirty="0"/>
            </a:br>
            <a:endParaRPr lang="he-IL" dirty="0"/>
          </a:p>
        </p:txBody>
      </p:sp>
      <p:sp>
        <p:nvSpPr>
          <p:cNvPr id="3" name="מציין מיקום תוכן 2"/>
          <p:cNvSpPr>
            <a:spLocks noGrp="1"/>
          </p:cNvSpPr>
          <p:nvPr>
            <p:ph idx="1"/>
          </p:nvPr>
        </p:nvSpPr>
        <p:spPr>
          <a:xfrm>
            <a:off x="838200" y="1196752"/>
            <a:ext cx="10515600" cy="4980211"/>
          </a:xfrm>
        </p:spPr>
        <p:txBody>
          <a:bodyPr>
            <a:normAutofit/>
          </a:bodyPr>
          <a:lstStyle/>
          <a:p>
            <a:r>
              <a:rPr lang="he-IL" sz="4000" b="1" dirty="0"/>
              <a:t>כל </a:t>
            </a:r>
            <a:r>
              <a:rPr lang="he-IL" sz="4000" b="1" dirty="0">
                <a:hlinkClick r:id="rId2" tooltip="מבנה"/>
              </a:rPr>
              <a:t>מבנה</a:t>
            </a:r>
            <a:r>
              <a:rPr lang="he-IL" sz="4000" b="1" dirty="0"/>
              <a:t> כולל בתוכו מספר </a:t>
            </a:r>
            <a:r>
              <a:rPr lang="he-IL" sz="4000" b="1" dirty="0">
                <a:hlinkClick r:id="rId3" tooltip="מערכת"/>
              </a:rPr>
              <a:t>מערכות</a:t>
            </a:r>
            <a:r>
              <a:rPr lang="he-IL" sz="4000" b="1" dirty="0"/>
              <a:t> </a:t>
            </a:r>
            <a:r>
              <a:rPr lang="he-IL" sz="4000" b="1" dirty="0">
                <a:hlinkClick r:id="rId4" tooltip="תשתית"/>
              </a:rPr>
              <a:t>תשתית</a:t>
            </a:r>
            <a:r>
              <a:rPr lang="he-IL" sz="4000" b="1" dirty="0"/>
              <a:t> המשרתות את </a:t>
            </a:r>
            <a:r>
              <a:rPr lang="he-IL" sz="4000" b="1" dirty="0" err="1"/>
              <a:t>משתמשיו</a:t>
            </a:r>
            <a:r>
              <a:rPr lang="he-IL" sz="4000" b="1" dirty="0"/>
              <a:t> לצרכיהם השונים. התשתיות של המערכות מוחבאות לרוב בתוך המבנה אך הן מהוות חלק בלתי נפרד מתפקודו של הבניין כ</a:t>
            </a:r>
            <a:r>
              <a:rPr lang="he-IL" sz="4000" b="1" dirty="0">
                <a:hlinkClick r:id="rId5" tooltip="מכונה"/>
              </a:rPr>
              <a:t>מכונה</a:t>
            </a:r>
            <a:r>
              <a:rPr lang="he-IL" sz="4000" b="1" dirty="0"/>
              <a:t> גדולה ומורכבת.</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21</a:t>
            </a:fld>
            <a:endParaRPr lang="he-IL" dirty="0"/>
          </a:p>
        </p:txBody>
      </p:sp>
    </p:spTree>
    <p:extLst>
      <p:ext uri="{BB962C8B-B14F-4D97-AF65-F5344CB8AC3E}">
        <p14:creationId xmlns:p14="http://schemas.microsoft.com/office/powerpoint/2010/main" val="118280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111546"/>
          </a:xfrm>
        </p:spPr>
        <p:txBody>
          <a:bodyPr>
            <a:normAutofit fontScale="90000"/>
          </a:bodyPr>
          <a:lstStyle/>
          <a:p>
            <a:endParaRPr lang="he-IL" dirty="0"/>
          </a:p>
        </p:txBody>
      </p:sp>
      <p:sp>
        <p:nvSpPr>
          <p:cNvPr id="3" name="מציין מיקום תוכן 2"/>
          <p:cNvSpPr>
            <a:spLocks noGrp="1"/>
          </p:cNvSpPr>
          <p:nvPr>
            <p:ph idx="1"/>
          </p:nvPr>
        </p:nvSpPr>
        <p:spPr>
          <a:xfrm>
            <a:off x="381000" y="620688"/>
            <a:ext cx="11475640" cy="5832648"/>
          </a:xfrm>
        </p:spPr>
        <p:txBody>
          <a:bodyPr>
            <a:noAutofit/>
          </a:bodyPr>
          <a:lstStyle/>
          <a:p>
            <a:r>
              <a:rPr lang="he-IL" sz="3000" b="1" dirty="0"/>
              <a:t>בעבר, היו מערכות הבניין מצומצמות מאוד אך כיום הן רבות ודורשות תכנון קפדני של מיקומן בבניין, חיבורן תוך כדי ה</a:t>
            </a:r>
            <a:r>
              <a:rPr lang="he-IL" sz="3000" b="1" dirty="0">
                <a:hlinkClick r:id="rId2" tooltip="בנייה"/>
              </a:rPr>
              <a:t>בנייה</a:t>
            </a:r>
            <a:r>
              <a:rPr lang="he-IL" sz="3000" b="1" dirty="0"/>
              <a:t>, תיאום בין המערכות השונות והכנות למערכות בניין עתידיות שניתן להוסיף או להרחיב גם לאחר תום הבנייה. מערכות הבנייה הבסיסיות ביותר והעתיקות ביותר הן מערכות ה</a:t>
            </a:r>
            <a:r>
              <a:rPr lang="he-IL" sz="3000" b="1" dirty="0">
                <a:hlinkClick r:id="rId3" tooltip="ביוב"/>
              </a:rPr>
              <a:t>ביוב</a:t>
            </a:r>
            <a:r>
              <a:rPr lang="he-IL" sz="3000" b="1" dirty="0"/>
              <a:t> וה</a:t>
            </a:r>
            <a:r>
              <a:rPr lang="he-IL" sz="3000" b="1" dirty="0">
                <a:hlinkClick r:id="rId4" tooltip="מים"/>
              </a:rPr>
              <a:t>מים</a:t>
            </a:r>
            <a:r>
              <a:rPr lang="he-IL" sz="3000" b="1" dirty="0"/>
              <a:t>. מערכות אלו מאפשרות חיים נוחים בבניין ושומרות על תברואת </a:t>
            </a:r>
            <a:r>
              <a:rPr lang="he-IL" sz="3000" b="1" dirty="0" err="1"/>
              <a:t>משתמשיו</a:t>
            </a:r>
            <a:r>
              <a:rPr lang="he-IL" sz="3000" b="1" dirty="0"/>
              <a:t>. מערכות בניין נוספות אשר הפכו במהלך מאה השנים האחרונות למערכות בסיסיות בכל מבנה הן: </a:t>
            </a:r>
            <a:r>
              <a:rPr lang="he-IL" sz="3000" b="1" dirty="0">
                <a:hlinkClick r:id="rId5" tooltip="חשמל"/>
              </a:rPr>
              <a:t>חשמל</a:t>
            </a:r>
            <a:r>
              <a:rPr lang="he-IL" sz="3000" b="1" dirty="0"/>
              <a:t>, </a:t>
            </a:r>
            <a:r>
              <a:rPr lang="he-IL" sz="3000" b="1" dirty="0">
                <a:hlinkClick r:id="rId6" tooltip="תאורה"/>
              </a:rPr>
              <a:t>תאורה</a:t>
            </a:r>
            <a:r>
              <a:rPr lang="he-IL" sz="3000" b="1" dirty="0"/>
              <a:t>, </a:t>
            </a:r>
            <a:r>
              <a:rPr lang="he-IL" sz="3000" b="1" dirty="0">
                <a:hlinkClick r:id="rId7" tooltip="גז טבעי"/>
              </a:rPr>
              <a:t>גז</a:t>
            </a:r>
            <a:r>
              <a:rPr lang="he-IL" sz="3000" b="1" dirty="0"/>
              <a:t> וטלפוניה. בבנייה המודרנית ניתן למצוא לפחות עשר מערכות נוספות כגון </a:t>
            </a:r>
            <a:r>
              <a:rPr lang="he-IL" sz="3000" b="1" dirty="0">
                <a:hlinkClick r:id="rId8" tooltip="קו תקשורת"/>
              </a:rPr>
              <a:t>קווי </a:t>
            </a:r>
            <a:r>
              <a:rPr lang="he-IL" sz="3000" b="1" dirty="0" err="1">
                <a:hlinkClick r:id="rId8" tooltip="קו תקשורת"/>
              </a:rPr>
              <a:t>תקשורת</a:t>
            </a:r>
            <a:r>
              <a:rPr lang="he-IL" sz="3000" b="1" dirty="0" err="1"/>
              <a:t>,</a:t>
            </a:r>
            <a:r>
              <a:rPr lang="he-IL" sz="3000" b="1" dirty="0" err="1">
                <a:hlinkClick r:id="rId9" tooltip="טלוויזיה בכבלים"/>
              </a:rPr>
              <a:t>כבלים</a:t>
            </a:r>
            <a:r>
              <a:rPr lang="he-IL" sz="3000" b="1" dirty="0"/>
              <a:t>, </a:t>
            </a:r>
            <a:r>
              <a:rPr lang="he-IL" sz="3000" b="1" dirty="0">
                <a:hlinkClick r:id="rId10" tooltip="מיזוג אוויר"/>
              </a:rPr>
              <a:t>מיזוג אוויר</a:t>
            </a:r>
            <a:r>
              <a:rPr lang="he-IL" sz="3000" b="1" dirty="0"/>
              <a:t>, מערכת </a:t>
            </a:r>
            <a:r>
              <a:rPr lang="he-IL" sz="3000" b="1" dirty="0">
                <a:hlinkClick r:id="rId11" tooltip="אזעקה (פריצה)"/>
              </a:rPr>
              <a:t>אזעקה</a:t>
            </a:r>
            <a:r>
              <a:rPr lang="he-IL" sz="3000" b="1" dirty="0"/>
              <a:t>, מערכת </a:t>
            </a:r>
            <a:r>
              <a:rPr lang="he-IL" sz="3000" b="1" dirty="0">
                <a:hlinkClick r:id="rId12" tooltip="כיבוי אש"/>
              </a:rPr>
              <a:t>כיבוי אש</a:t>
            </a:r>
            <a:r>
              <a:rPr lang="he-IL" sz="3000" b="1" dirty="0"/>
              <a:t> (בדרך כלל רק במבני ציבור), </a:t>
            </a:r>
            <a:r>
              <a:rPr lang="he-IL" sz="3000" b="1" dirty="0">
                <a:hlinkClick r:id="rId13" tooltip="קולנוע ביתי"/>
              </a:rPr>
              <a:t>קולנוע ביתי</a:t>
            </a:r>
            <a:r>
              <a:rPr lang="he-IL" sz="3000" b="1" dirty="0"/>
              <a:t> ועוד.</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22</a:t>
            </a:fld>
            <a:endParaRPr lang="he-IL" dirty="0"/>
          </a:p>
        </p:txBody>
      </p:sp>
    </p:spTree>
    <p:extLst>
      <p:ext uri="{BB962C8B-B14F-4D97-AF65-F5344CB8AC3E}">
        <p14:creationId xmlns:p14="http://schemas.microsoft.com/office/powerpoint/2010/main" val="317503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183554"/>
          </a:xfrm>
        </p:spPr>
        <p:txBody>
          <a:bodyPr>
            <a:normAutofit fontScale="90000"/>
          </a:bodyPr>
          <a:lstStyle/>
          <a:p>
            <a:endParaRPr lang="he-IL" dirty="0"/>
          </a:p>
        </p:txBody>
      </p:sp>
      <p:sp>
        <p:nvSpPr>
          <p:cNvPr id="3" name="מציין מיקום תוכן 2"/>
          <p:cNvSpPr>
            <a:spLocks noGrp="1"/>
          </p:cNvSpPr>
          <p:nvPr>
            <p:ph idx="1"/>
          </p:nvPr>
        </p:nvSpPr>
        <p:spPr>
          <a:xfrm>
            <a:off x="838200" y="908720"/>
            <a:ext cx="10515600" cy="5268243"/>
          </a:xfrm>
        </p:spPr>
        <p:txBody>
          <a:bodyPr>
            <a:noAutofit/>
          </a:bodyPr>
          <a:lstStyle/>
          <a:p>
            <a:r>
              <a:rPr lang="he-IL" sz="3200" b="1" dirty="0"/>
              <a:t>רוב סוגי מערכות הבניין, לפחות הבסיסיות שביניהן, עובדות כחלק ממערכת תשתיתית רחבה והיררכית בכמה רמות, מרמת ה</a:t>
            </a:r>
            <a:r>
              <a:rPr lang="he-IL" sz="3200" b="1" dirty="0">
                <a:hlinkClick r:id="rId2" tooltip="דירה"/>
              </a:rPr>
              <a:t>דירה</a:t>
            </a:r>
            <a:r>
              <a:rPr lang="he-IL" sz="3200" b="1" dirty="0"/>
              <a:t> או היחידה הבסיסית של הבניין, הבניין כולו, הרמה ה</a:t>
            </a:r>
            <a:r>
              <a:rPr lang="he-IL" sz="3200" b="1" dirty="0">
                <a:hlinkClick r:id="rId3" tooltip="עיר"/>
              </a:rPr>
              <a:t>עירונית</a:t>
            </a:r>
            <a:r>
              <a:rPr lang="he-IL" sz="3200" b="1" dirty="0"/>
              <a:t> או המקומית וגם בקנה המידה האזורי-ארצי. לדוגמה, מערכת המים של דירה מסוימת בבניין קשורה למערכת המים של הבניין כולו ומסתמכת על </a:t>
            </a:r>
            <a:r>
              <a:rPr lang="he-IL" sz="3200" b="1" dirty="0">
                <a:hlinkClick r:id="rId4" tooltip="משאבה"/>
              </a:rPr>
              <a:t>משאבת</a:t>
            </a:r>
            <a:r>
              <a:rPr lang="he-IL" sz="3200" b="1" dirty="0"/>
              <a:t> הבניין. הבניין עצמו מחובר לתשתיות המים העירוניות שמקורותיהן יכולים להיות גם ברמה האזורית או הארצית (כגון </a:t>
            </a:r>
            <a:r>
              <a:rPr lang="he-IL" sz="3200" b="1" dirty="0">
                <a:hlinkClick r:id="rId5" tooltip="המוביל הארצי"/>
              </a:rPr>
              <a:t>המוביל הארצי</a:t>
            </a:r>
            <a:r>
              <a:rPr lang="he-IL" sz="3200" b="1" dirty="0"/>
              <a:t>, במקרה של </a:t>
            </a:r>
            <a:r>
              <a:rPr lang="he-IL" sz="3200" b="1" dirty="0">
                <a:hlinkClick r:id="rId6" tooltip="ישראל"/>
              </a:rPr>
              <a:t>ישראל</a:t>
            </a:r>
            <a:r>
              <a:rPr lang="he-IL" sz="3200" b="1" dirty="0"/>
              <a:t>).</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23</a:t>
            </a:fld>
            <a:endParaRPr lang="he-IL" dirty="0"/>
          </a:p>
        </p:txBody>
      </p:sp>
    </p:spTree>
    <p:extLst>
      <p:ext uri="{BB962C8B-B14F-4D97-AF65-F5344CB8AC3E}">
        <p14:creationId xmlns:p14="http://schemas.microsoft.com/office/powerpoint/2010/main" val="189524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903634"/>
          </a:xfrm>
        </p:spPr>
        <p:txBody>
          <a:bodyPr>
            <a:noAutofit/>
          </a:bodyPr>
          <a:lstStyle/>
          <a:p>
            <a:pPr algn="ctr"/>
            <a:r>
              <a:rPr lang="he-IL" sz="6000" b="1" dirty="0" smtClean="0"/>
              <a:t>ביוב</a:t>
            </a:r>
            <a:endParaRPr lang="he-IL" sz="6000" dirty="0"/>
          </a:p>
        </p:txBody>
      </p:sp>
      <p:sp>
        <p:nvSpPr>
          <p:cNvPr id="3" name="מציין מיקום תוכן 2"/>
          <p:cNvSpPr>
            <a:spLocks noGrp="1"/>
          </p:cNvSpPr>
          <p:nvPr>
            <p:ph idx="1"/>
          </p:nvPr>
        </p:nvSpPr>
        <p:spPr>
          <a:xfrm>
            <a:off x="479376" y="1340768"/>
            <a:ext cx="11161240" cy="5040560"/>
          </a:xfrm>
        </p:spPr>
        <p:txBody>
          <a:bodyPr>
            <a:normAutofit/>
          </a:bodyPr>
          <a:lstStyle/>
          <a:p>
            <a:r>
              <a:rPr lang="he-IL" sz="2400" b="1" dirty="0"/>
              <a:t>מערכת </a:t>
            </a:r>
            <a:r>
              <a:rPr lang="he-IL" sz="2400" b="1" dirty="0">
                <a:hlinkClick r:id="rId2" tooltip="ביוב"/>
              </a:rPr>
              <a:t>ביוב</a:t>
            </a:r>
            <a:r>
              <a:rPr lang="he-IL" sz="2400" b="1" dirty="0"/>
              <a:t> היא מערכת הבניין הבסיסית ביותר אשר בלעדיה לא יכולים לתפקד דיירי בניין במציאות המודרנית. תפקידה של מערכת זו היא פינוי כל </a:t>
            </a:r>
            <a:r>
              <a:rPr lang="he-IL" sz="2400" b="1" dirty="0" smtClean="0"/>
              <a:t>ה</a:t>
            </a:r>
            <a:r>
              <a:rPr lang="he-IL" sz="2400" b="1" dirty="0" smtClean="0">
                <a:hlinkClick r:id="rId3" tooltip="שפכים"/>
              </a:rPr>
              <a:t>שפכים</a:t>
            </a:r>
            <a:r>
              <a:rPr lang="he-IL" sz="2400" b="1" dirty="0" smtClean="0"/>
              <a:t> הנוצרים </a:t>
            </a:r>
            <a:r>
              <a:rPr lang="he-IL" sz="2400" b="1" dirty="0"/>
              <a:t>בבניין אל מחוצה לו. מערכת הביוב של הבניין מקושרת למערכת הביוב העירונית המתפקדת באופן דומה וממשיכה להזרים את השפכים אל מרכז </a:t>
            </a:r>
            <a:r>
              <a:rPr lang="he-IL" sz="2400" b="1" dirty="0">
                <a:hlinkClick r:id="rId4" tooltip="טיהור שפכים"/>
              </a:rPr>
              <a:t>טיהור שפכים</a:t>
            </a:r>
            <a:r>
              <a:rPr lang="he-IL" sz="2400" b="1" dirty="0"/>
              <a:t>, ל</a:t>
            </a:r>
            <a:r>
              <a:rPr lang="he-IL" sz="2400" b="1" dirty="0">
                <a:hlinkClick r:id="rId5" tooltip="ים"/>
              </a:rPr>
              <a:t>ים</a:t>
            </a:r>
            <a:r>
              <a:rPr lang="he-IL" sz="2400" b="1" dirty="0"/>
              <a:t> או ל</a:t>
            </a:r>
            <a:r>
              <a:rPr lang="he-IL" sz="2400" b="1" dirty="0">
                <a:hlinkClick r:id="rId6" tooltip="נהר"/>
              </a:rPr>
              <a:t>נהר</a:t>
            </a:r>
            <a:r>
              <a:rPr lang="he-IL" sz="2400" b="1" dirty="0"/>
              <a:t> (דבר שכיום, משיקולי </a:t>
            </a:r>
            <a:r>
              <a:rPr lang="he-IL" sz="2400" b="1" dirty="0">
                <a:hlinkClick r:id="rId7" tooltip="איכות סביבה"/>
              </a:rPr>
              <a:t>איכות סביבה</a:t>
            </a:r>
            <a:r>
              <a:rPr lang="he-IL" sz="2400" b="1" dirty="0"/>
              <a:t>, כמעט ולא נעשה ללא טיפול מקדים בשפכים). במקומות בהם לא קיימות תשתיות מפותחות, מפונים השפכים ל</a:t>
            </a:r>
            <a:r>
              <a:rPr lang="he-IL" sz="2400" b="1" dirty="0">
                <a:hlinkClick r:id="rId8" tooltip="בור ספיגה"/>
              </a:rPr>
              <a:t>בורות ספיגה</a:t>
            </a:r>
            <a:r>
              <a:rPr lang="he-IL" sz="2400" b="1" dirty="0"/>
              <a:t> או מפונים ישירות לגופי מים זורמים. אלמלא מערכת ביוב תקינה, הופכת סביבת המחיה האנושית למזוהמת הגורמת </a:t>
            </a:r>
            <a:r>
              <a:rPr lang="he-IL" sz="2400" b="1" dirty="0">
                <a:hlinkClick r:id="rId9" tooltip="מחלה"/>
              </a:rPr>
              <a:t>למחלות</a:t>
            </a:r>
            <a:r>
              <a:rPr lang="he-IL" sz="2400" b="1" dirty="0"/>
              <a:t> </a:t>
            </a:r>
            <a:r>
              <a:rPr lang="he-IL" sz="2400" b="1" dirty="0" smtClean="0">
                <a:hlinkClick r:id="rId10" tooltip="מגפה"/>
              </a:rPr>
              <a:t>ומגפות</a:t>
            </a:r>
            <a:r>
              <a:rPr lang="he-IL" sz="2400" b="1" dirty="0" smtClean="0"/>
              <a:t> קשות</a:t>
            </a:r>
            <a:r>
              <a:rPr lang="he-IL" sz="2400" b="1" dirty="0"/>
              <a:t>. בערים עתיקות, בהן לא היו מערכות ביוב תקינות, היוו השפכים אחד מגורמי התמותה העיקריים בעיר, מציאות הקיימת גם בחלקים עירוניים שונים של ערים ב</a:t>
            </a:r>
            <a:r>
              <a:rPr lang="he-IL" sz="2400" b="1" dirty="0">
                <a:hlinkClick r:id="rId11" tooltip="העולם השלישי"/>
              </a:rPr>
              <a:t>מדינות העולם השלישי</a:t>
            </a:r>
            <a:r>
              <a:rPr lang="he-IL" sz="2400" b="1" dirty="0"/>
              <a:t>. מערכות ביוב בקנה המידה העירוני קיימות עוד מהעת העתיקה, בעיקר מתקופת </a:t>
            </a:r>
            <a:r>
              <a:rPr lang="he-IL" sz="2400" b="1" dirty="0">
                <a:hlinkClick r:id="rId12" tooltip="רומא העתיקה"/>
              </a:rPr>
              <a:t>רומא העתיקה</a:t>
            </a:r>
            <a:r>
              <a:rPr lang="he-IL" sz="2400" b="1" dirty="0"/>
              <a:t> ומערכות פשוטות של פינוי שפכים ברמת הבניין קיימות גם כן מזה מאות שנים.</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24</a:t>
            </a:fld>
            <a:endParaRPr lang="he-IL" dirty="0"/>
          </a:p>
        </p:txBody>
      </p:sp>
    </p:spTree>
    <p:extLst>
      <p:ext uri="{BB962C8B-B14F-4D97-AF65-F5344CB8AC3E}">
        <p14:creationId xmlns:p14="http://schemas.microsoft.com/office/powerpoint/2010/main" val="14899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V="1">
            <a:off x="838200" y="319407"/>
            <a:ext cx="10515600" cy="45719"/>
          </a:xfrm>
        </p:spPr>
        <p:txBody>
          <a:bodyPr>
            <a:normAutofit fontScale="90000"/>
          </a:bodyPr>
          <a:lstStyle/>
          <a:p>
            <a:endParaRPr lang="he-IL" dirty="0"/>
          </a:p>
        </p:txBody>
      </p:sp>
      <p:sp>
        <p:nvSpPr>
          <p:cNvPr id="3" name="מציין מיקום תוכן 2"/>
          <p:cNvSpPr>
            <a:spLocks noGrp="1"/>
          </p:cNvSpPr>
          <p:nvPr>
            <p:ph idx="1"/>
          </p:nvPr>
        </p:nvSpPr>
        <p:spPr>
          <a:xfrm>
            <a:off x="838200" y="365126"/>
            <a:ext cx="10802416" cy="6016202"/>
          </a:xfrm>
        </p:spPr>
        <p:txBody>
          <a:bodyPr>
            <a:noAutofit/>
          </a:bodyPr>
          <a:lstStyle/>
          <a:p>
            <a:r>
              <a:rPr lang="he-IL" sz="3200" b="1" dirty="0"/>
              <a:t>מערכת הביוב מתפקדת באופן פשוט בזכות העובדה כי אינה מצריכה </a:t>
            </a:r>
            <a:r>
              <a:rPr lang="he-IL" sz="3200" b="1" dirty="0">
                <a:hlinkClick r:id="rId2" tooltip="אנרגיה"/>
              </a:rPr>
              <a:t>אנרגיה</a:t>
            </a:r>
            <a:r>
              <a:rPr lang="he-IL" sz="3200" b="1" dirty="0"/>
              <a:t> ופינוי השפכים מתבצע בזכות </a:t>
            </a:r>
            <a:r>
              <a:rPr lang="he-IL" sz="3200" b="1" dirty="0" err="1">
                <a:hlinkClick r:id="rId3" tooltip="כבידה"/>
              </a:rPr>
              <a:t>כח</a:t>
            </a:r>
            <a:r>
              <a:rPr lang="he-IL" sz="3200" b="1" dirty="0">
                <a:hlinkClick r:id="rId3" tooltip="כבידה"/>
              </a:rPr>
              <a:t> הכבידה</a:t>
            </a:r>
            <a:r>
              <a:rPr lang="he-IL" sz="3200" b="1" dirty="0"/>
              <a:t> בלבד. נקודות הקצה של המערכת הם ה</a:t>
            </a:r>
            <a:r>
              <a:rPr lang="he-IL" sz="3200" b="1" dirty="0">
                <a:hlinkClick r:id="rId4" tooltip="כיור"/>
              </a:rPr>
              <a:t>כיורים</a:t>
            </a:r>
            <a:r>
              <a:rPr lang="he-IL" sz="3200" b="1" dirty="0"/>
              <a:t>, ה</a:t>
            </a:r>
            <a:r>
              <a:rPr lang="he-IL" sz="3200" b="1" dirty="0">
                <a:hlinkClick r:id="rId5" tooltip="אסלה"/>
              </a:rPr>
              <a:t>אסלות</a:t>
            </a:r>
            <a:r>
              <a:rPr lang="he-IL" sz="3200" b="1" dirty="0"/>
              <a:t> ואגני </a:t>
            </a:r>
            <a:r>
              <a:rPr lang="he-IL" sz="3200" b="1" dirty="0" smtClean="0"/>
              <a:t>המקלחות וה</a:t>
            </a:r>
            <a:r>
              <a:rPr lang="he-IL" sz="3200" b="1" dirty="0" smtClean="0">
                <a:hlinkClick r:id="rId6" tooltip="אמבט"/>
              </a:rPr>
              <a:t>אמבטיות</a:t>
            </a:r>
            <a:r>
              <a:rPr lang="he-IL" sz="3200" b="1" dirty="0"/>
              <a:t> מהם מתנקזים מי </a:t>
            </a:r>
            <a:r>
              <a:rPr lang="he-IL" sz="3200" b="1" dirty="0" smtClean="0"/>
              <a:t>השופכין דרך</a:t>
            </a:r>
            <a:r>
              <a:rPr lang="he-IL" sz="3200" b="1" dirty="0"/>
              <a:t> </a:t>
            </a:r>
            <a:r>
              <a:rPr lang="he-IL" sz="3200" b="1" dirty="0">
                <a:hlinkClick r:id="rId7" tooltip="צנרת"/>
              </a:rPr>
              <a:t>צנרת</a:t>
            </a:r>
            <a:r>
              <a:rPr lang="he-IL" sz="3200" b="1" dirty="0"/>
              <a:t> הביוב. צנרת זו כוללת צינורות בקטרים שונים וחיבורים עם נקודות ביקורת. קטרי הצינורות הסטנדרטיים הם 2 </a:t>
            </a:r>
            <a:r>
              <a:rPr lang="he-IL" sz="3200" b="1" dirty="0" smtClean="0"/>
              <a:t>" </a:t>
            </a:r>
            <a:r>
              <a:rPr lang="he-IL" sz="3200" b="1" dirty="0"/>
              <a:t> עבור כיורים ומקלחות </a:t>
            </a:r>
            <a:r>
              <a:rPr lang="he-IL" sz="3200" b="1" dirty="0" smtClean="0"/>
              <a:t>ו-4" עבור </a:t>
            </a:r>
            <a:r>
              <a:rPr lang="he-IL" sz="3200" b="1" dirty="0"/>
              <a:t>צינורות המנקזים אסלות. צינורות בקוטר שונה המתחברים וממשיכים להתנקז כצינור אחד חייבים להמשיך בצינור בעל הקוטר הגדול מבין השניים או יותר. לרוב, צינורות ניקוז בתוך הבניין, המנקזים אליהם צנרות ביוב רבות, אינן גדולות מ-8 </a:t>
            </a:r>
            <a:r>
              <a:rPr lang="he-IL" sz="3200" b="1" dirty="0" smtClean="0"/>
              <a:t>" </a:t>
            </a:r>
            <a:r>
              <a:rPr lang="he-IL" sz="3200" b="1" dirty="0"/>
              <a:t>עד הגעתם למערכת הביוב העירונית.</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25</a:t>
            </a:fld>
            <a:endParaRPr lang="he-IL" dirty="0"/>
          </a:p>
        </p:txBody>
      </p:sp>
    </p:spTree>
    <p:extLst>
      <p:ext uri="{BB962C8B-B14F-4D97-AF65-F5344CB8AC3E}">
        <p14:creationId xmlns:p14="http://schemas.microsoft.com/office/powerpoint/2010/main" val="69628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255562"/>
          </a:xfrm>
        </p:spPr>
        <p:txBody>
          <a:bodyPr>
            <a:normAutofit fontScale="90000"/>
          </a:bodyPr>
          <a:lstStyle/>
          <a:p>
            <a:endParaRPr lang="he-IL" dirty="0"/>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26</a:t>
            </a:fld>
            <a:endParaRPr lang="he-IL" dirty="0"/>
          </a:p>
        </p:txBody>
      </p:sp>
      <p:pic>
        <p:nvPicPr>
          <p:cNvPr id="4098" name="Picture 2" descr="https://upload.wikimedia.org/wikipedia/commons/thumb/6/6b/Plumbing_inside_concrete.JPG/800px-Plumbing_inside_concret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40016" y="1196752"/>
            <a:ext cx="5344368" cy="3896494"/>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133650" y="980728"/>
            <a:ext cx="6096000" cy="4401205"/>
          </a:xfrm>
          <a:prstGeom prst="rect">
            <a:avLst/>
          </a:prstGeom>
        </p:spPr>
        <p:txBody>
          <a:bodyPr>
            <a:spAutoFit/>
          </a:bodyPr>
          <a:lstStyle/>
          <a:p>
            <a:r>
              <a:rPr lang="he-IL" sz="2800" b="1" dirty="0">
                <a:latin typeface="Arial" panose="020B0604020202020204" pitchFamily="34" charset="0"/>
              </a:rPr>
              <a:t>צינורות הביוב חייבים להימצא בשיפוע של לפחות 1.5% על מנת לאפשר לשופכין לזרום בקלות. מסיבה זו, חייבים להימצא בבניין קולטנים - צינורות אנכיים אליהם מתחברים הצינורות האופקיים בדרך הקצרה ביותר, אחרת, עובי הרצפה לא יכול להכיל את גודל הצנרת ויש צורך למצוא לכך פתרונות אדריכליים שונים (כגון הגבהה מקומית של הרצפה).</a:t>
            </a:r>
            <a:endParaRPr lang="he-IL" sz="2800" b="1" dirty="0"/>
          </a:p>
        </p:txBody>
      </p:sp>
    </p:spTree>
    <p:extLst>
      <p:ext uri="{BB962C8B-B14F-4D97-AF65-F5344CB8AC3E}">
        <p14:creationId xmlns:p14="http://schemas.microsoft.com/office/powerpoint/2010/main" val="25610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pPr rtl="1"/>
            <a:fld id="{B13333A4-2EF1-4B79-B68C-AB20E66B4822}" type="slidenum">
              <a:rPr lang="he-IL" smtClean="0"/>
              <a:t>27</a:t>
            </a:fld>
            <a:endParaRPr lang="he-IL" dirty="0"/>
          </a:p>
        </p:txBody>
      </p:sp>
      <p:sp>
        <p:nvSpPr>
          <p:cNvPr id="3" name="מלבן 2"/>
          <p:cNvSpPr/>
          <p:nvPr/>
        </p:nvSpPr>
        <p:spPr>
          <a:xfrm>
            <a:off x="479376" y="462635"/>
            <a:ext cx="11593288" cy="5509200"/>
          </a:xfrm>
          <a:prstGeom prst="rect">
            <a:avLst/>
          </a:prstGeom>
        </p:spPr>
        <p:txBody>
          <a:bodyPr wrap="square">
            <a:spAutoFit/>
          </a:bodyPr>
          <a:lstStyle/>
          <a:p>
            <a:r>
              <a:rPr lang="he-IL" sz="3200" b="1" dirty="0">
                <a:latin typeface="Arial" panose="020B0604020202020204" pitchFamily="34" charset="0"/>
              </a:rPr>
              <a:t>למעט צינורות היוצאים מכלים סניטריים אשר אליהם גישה קלה ונוחה, צינורות הביוב תמיד </a:t>
            </a:r>
            <a:r>
              <a:rPr lang="he-IL" sz="3200" b="1" dirty="0" smtClean="0">
                <a:latin typeface="Arial" panose="020B0604020202020204" pitchFamily="34" charset="0"/>
              </a:rPr>
              <a:t>ישרים</a:t>
            </a:r>
            <a:r>
              <a:rPr lang="he-IL" sz="3200" b="1" dirty="0">
                <a:latin typeface="Arial" panose="020B0604020202020204" pitchFamily="34" charset="0"/>
              </a:rPr>
              <a:t> ונקודות הביקורת הן הכרחיות בכל חיבור של שני צינורות וכל זאת על מנת לאפשר טיפול בסתימות או דליפות שהן הבעיות השכיחות ביותר במערכת הביוב. נקודות הביקורת הן בעלות עומק של כמה סנטימטרים ובהם עומדים מים המתחלפים בכל פעם שזורמים בהם שפכים. תפקיד מים אלו הוא למנוע מעבר של ריחות לא נעימים מחלל צנרת הביוב חזרה אל הכלי הסניטרי המחובר אל נקודת הביקורת. מנגנון פשוט דומה נמצא גם תחת כל הכיורים ונקרא "</a:t>
            </a:r>
            <a:r>
              <a:rPr lang="he-IL" sz="3200" b="1" dirty="0">
                <a:latin typeface="Arial" panose="020B0604020202020204" pitchFamily="34" charset="0"/>
                <a:hlinkClick r:id="rId2" tooltip="סיפון (שרברבות) (הדף אינו קיים)"/>
              </a:rPr>
              <a:t>סִיפוֹן</a:t>
            </a:r>
            <a:r>
              <a:rPr lang="he-IL" sz="3200" b="1" dirty="0">
                <a:latin typeface="Arial" panose="020B0604020202020204" pitchFamily="34" charset="0"/>
              </a:rPr>
              <a:t>" </a:t>
            </a:r>
            <a:r>
              <a:rPr lang="en-US" sz="3200" b="1" dirty="0" smtClean="0">
                <a:latin typeface="Arial" panose="020B0604020202020204" pitchFamily="34" charset="0"/>
              </a:rPr>
              <a:t>(Siphon</a:t>
            </a:r>
            <a:r>
              <a:rPr lang="en-US" sz="3200" b="1" dirty="0">
                <a:latin typeface="Arial" panose="020B0604020202020204" pitchFamily="34" charset="0"/>
              </a:rPr>
              <a:t>). </a:t>
            </a:r>
            <a:r>
              <a:rPr lang="he-IL" sz="3200" b="1" dirty="0" smtClean="0">
                <a:latin typeface="Arial" panose="020B0604020202020204" pitchFamily="34" charset="0"/>
              </a:rPr>
              <a:t> הסיפון </a:t>
            </a:r>
            <a:r>
              <a:rPr lang="he-IL" sz="3200" b="1" dirty="0">
                <a:latin typeface="Arial" panose="020B0604020202020204" pitchFamily="34" charset="0"/>
              </a:rPr>
              <a:t>מאפשר גם ניקוי נוח וקל של </a:t>
            </a:r>
            <a:r>
              <a:rPr lang="he-IL" sz="3200" b="1" dirty="0" smtClean="0">
                <a:latin typeface="Arial" panose="020B0604020202020204" pitchFamily="34" charset="0"/>
                <a:hlinkClick r:id="rId3" tooltip="לכלוך"/>
              </a:rPr>
              <a:t>לכלוך</a:t>
            </a:r>
            <a:r>
              <a:rPr lang="he-IL" sz="3200" b="1" dirty="0" smtClean="0">
                <a:latin typeface="Arial" panose="020B0604020202020204" pitchFamily="34" charset="0"/>
              </a:rPr>
              <a:t> המצטבר </a:t>
            </a:r>
            <a:r>
              <a:rPr lang="he-IL" sz="3200" b="1" dirty="0">
                <a:latin typeface="Arial" panose="020B0604020202020204" pitchFamily="34" charset="0"/>
              </a:rPr>
              <a:t>בתחילת המערכת וגורם לסתימות.</a:t>
            </a:r>
            <a:endParaRPr lang="he-IL" sz="3200" b="1" dirty="0"/>
          </a:p>
        </p:txBody>
      </p:sp>
    </p:spTree>
    <p:extLst>
      <p:ext uri="{BB962C8B-B14F-4D97-AF65-F5344CB8AC3E}">
        <p14:creationId xmlns:p14="http://schemas.microsoft.com/office/powerpoint/2010/main" val="424554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pPr rtl="1"/>
            <a:fld id="{B13333A4-2EF1-4B79-B68C-AB20E66B4822}" type="slidenum">
              <a:rPr lang="he-IL" smtClean="0"/>
              <a:t>28</a:t>
            </a:fld>
            <a:endParaRPr lang="he-IL" dirty="0"/>
          </a:p>
        </p:txBody>
      </p:sp>
      <p:sp>
        <p:nvSpPr>
          <p:cNvPr id="3" name="מלבן 2"/>
          <p:cNvSpPr/>
          <p:nvPr/>
        </p:nvSpPr>
        <p:spPr>
          <a:xfrm>
            <a:off x="551384" y="404664"/>
            <a:ext cx="11077177" cy="5693866"/>
          </a:xfrm>
          <a:prstGeom prst="rect">
            <a:avLst/>
          </a:prstGeom>
        </p:spPr>
        <p:txBody>
          <a:bodyPr wrap="square">
            <a:spAutoFit/>
          </a:bodyPr>
          <a:lstStyle/>
          <a:p>
            <a:r>
              <a:rPr lang="he-IL" sz="2800" b="1" dirty="0"/>
              <a:t>בשלב התכנון והבנייה, הנחת הצינורות וקביעת מיקום נקודות הביקורת חייבים לקחת בחשבון את הקלות של תיקון תקלות ואף האפשרות להחליף צנרת פגומה הכרוכה בהרמת הריצוף. מסיבה זו, לא מעבירים את הצינורות מתחת נקודות בעייתיות במבנה והם עוברים לאורך רצפות רציפות ונגישות.</a:t>
            </a:r>
          </a:p>
          <a:p>
            <a:endParaRPr lang="he-IL" sz="2800" b="1" dirty="0"/>
          </a:p>
          <a:p>
            <a:r>
              <a:rPr lang="he-IL" sz="2800" b="1" dirty="0"/>
              <a:t>לכל קולטן (צינור אנכי) קיים קצה עליון בחלקו העליון של הבניין הבולט לפחות כ-30 ס"מ מעל גובה מעקה הגג. בקצה הקולטן פתח אוויר המאפשר זרימה חופשית של אוויר מבחוץ על מנת שלא תיווצר בעיה של לחצי אוויר בתוך מערכת הביוב שתגרום לבסוף לסתימות. הקולטנים מכוסים ב"כובע" מיוחד בעל רשת אשר מאפשר את מעבר האוויר אך מונע כניסה של לכלוך או בעלי חיים קטנים. לרוב, מוצנעים הקולטנים או מוסתרים בדרכים שונות על מנת לא להוות מפגע חזותי.</a:t>
            </a:r>
          </a:p>
        </p:txBody>
      </p:sp>
    </p:spTree>
    <p:extLst>
      <p:ext uri="{BB962C8B-B14F-4D97-AF65-F5344CB8AC3E}">
        <p14:creationId xmlns:p14="http://schemas.microsoft.com/office/powerpoint/2010/main" val="412114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759618"/>
          </a:xfrm>
        </p:spPr>
        <p:txBody>
          <a:bodyPr>
            <a:normAutofit fontScale="90000"/>
          </a:bodyPr>
          <a:lstStyle/>
          <a:p>
            <a:pPr algn="ctr"/>
            <a:r>
              <a:rPr lang="he-IL" sz="6000" b="1" dirty="0" smtClean="0"/>
              <a:t>ניקוז</a:t>
            </a:r>
            <a:endParaRPr lang="he-IL" sz="6000" dirty="0"/>
          </a:p>
        </p:txBody>
      </p:sp>
      <p:sp>
        <p:nvSpPr>
          <p:cNvPr id="3" name="מציין מיקום תוכן 2"/>
          <p:cNvSpPr>
            <a:spLocks noGrp="1"/>
          </p:cNvSpPr>
          <p:nvPr>
            <p:ph idx="1"/>
          </p:nvPr>
        </p:nvSpPr>
        <p:spPr>
          <a:xfrm>
            <a:off x="381000" y="1124744"/>
            <a:ext cx="11547648" cy="5424971"/>
          </a:xfrm>
        </p:spPr>
        <p:txBody>
          <a:bodyPr>
            <a:noAutofit/>
          </a:bodyPr>
          <a:lstStyle/>
          <a:p>
            <a:r>
              <a:rPr lang="he-IL" sz="2800" b="1" dirty="0"/>
              <a:t>מערכת ניקוז המים היא מערכת פשוטה ובסיסית גם כן ותפקידה פינוי מי </a:t>
            </a:r>
            <a:r>
              <a:rPr lang="he-IL" sz="2800" b="1" dirty="0">
                <a:hlinkClick r:id="rId2" tooltip="גשם"/>
              </a:rPr>
              <a:t>גשמים</a:t>
            </a:r>
            <a:r>
              <a:rPr lang="he-IL" sz="2800" b="1" dirty="0"/>
              <a:t> מן הבניין. ברוב המבנים, די ב</a:t>
            </a:r>
            <a:r>
              <a:rPr lang="he-IL" sz="2800" b="1" dirty="0">
                <a:hlinkClick r:id="rId3" tooltip="גג"/>
              </a:rPr>
              <a:t>גגות</a:t>
            </a:r>
            <a:r>
              <a:rPr lang="he-IL" sz="2800" b="1" dirty="0"/>
              <a:t> משופעים ו</a:t>
            </a:r>
            <a:r>
              <a:rPr lang="he-IL" sz="2800" b="1" dirty="0">
                <a:hlinkClick r:id="rId4" tooltip="מרזב"/>
              </a:rPr>
              <a:t>מרזבים</a:t>
            </a:r>
            <a:r>
              <a:rPr lang="he-IL" sz="2800" b="1" dirty="0"/>
              <a:t> חיצוניים לפינוי מי הגשמים אך במבנים בעלי גגות שטחים עם מעקות, כאלה המהווים שטחים שימושיים בעצמם ובפרט, מבנים בעלי גגות מדורגים הכוללים כמה מפלסי גג שחלקם רחוקים מן הקירות החיצוניים ביותר של הבניין, נדרשים צינורות שתפקידם פינוי יעיל של מי הגשם. בדומה למערכת הביוב, גם מערכת פשוטה זו אינה צורכת אנרגיה ודי בשיפועים קלים כדי לפנות את המים. קיומה של מערכת זו בקירות חיצוניים בלבד, לרוב בפינות הבניין, מקלה מאוד על תכנונה בשל העובדה שאינה מתנגשת עם מערכות אחרות. בבניינים מסוימים בהם קיימות הכנות למערכת מיזוג אוויר מרכזיות, נוספים צינורות ניקוז למים מזוקקים הנפלטים מן המזגנים גם בפנים המבנה, אותם ניתן לנקז כמו מי הגשם, לאו דווקא אל הביוב.</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29</a:t>
            </a:fld>
            <a:endParaRPr lang="he-IL" dirty="0"/>
          </a:p>
        </p:txBody>
      </p:sp>
    </p:spTree>
    <p:extLst>
      <p:ext uri="{BB962C8B-B14F-4D97-AF65-F5344CB8AC3E}">
        <p14:creationId xmlns:p14="http://schemas.microsoft.com/office/powerpoint/2010/main" val="245115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38200" y="836712"/>
            <a:ext cx="10515600" cy="5340251"/>
          </a:xfrm>
        </p:spPr>
        <p:txBody>
          <a:bodyPr rtlCol="1">
            <a:normAutofit/>
          </a:bodyPr>
          <a:lstStyle/>
          <a:p>
            <a:r>
              <a:rPr lang="he-IL" sz="3200" b="1" dirty="0"/>
              <a:t>בתחום ה</a:t>
            </a:r>
            <a:r>
              <a:rPr lang="he-IL" sz="3200" b="1" dirty="0">
                <a:hlinkClick r:id="rId3" tooltip="תחבורה"/>
              </a:rPr>
              <a:t>תחבורה</a:t>
            </a:r>
            <a:r>
              <a:rPr lang="he-IL" sz="3200" b="1" dirty="0"/>
              <a:t> </a:t>
            </a:r>
            <a:r>
              <a:rPr lang="he-IL" sz="3200" b="1" dirty="0" smtClean="0"/>
              <a:t>הכוונה למערכות</a:t>
            </a:r>
            <a:r>
              <a:rPr lang="he-IL" sz="3200" b="1" dirty="0"/>
              <a:t> </a:t>
            </a:r>
            <a:r>
              <a:rPr lang="he-IL" sz="3200" b="1" dirty="0">
                <a:hlinkClick r:id="rId4" tooltip="כביש"/>
              </a:rPr>
              <a:t>כבישים</a:t>
            </a:r>
            <a:r>
              <a:rPr lang="he-IL" sz="3200" b="1" dirty="0"/>
              <a:t>, </a:t>
            </a:r>
            <a:r>
              <a:rPr lang="he-IL" sz="3200" b="1" dirty="0">
                <a:hlinkClick r:id="rId5" tooltip="תחבורה ציבורית"/>
              </a:rPr>
              <a:t>תחבורה ציבורית</a:t>
            </a:r>
            <a:r>
              <a:rPr lang="he-IL" sz="3200" b="1" dirty="0"/>
              <a:t>, </a:t>
            </a:r>
            <a:r>
              <a:rPr lang="he-IL" sz="3200" b="1" dirty="0">
                <a:hlinkClick r:id="rId6" tooltip="שדה תעופה"/>
              </a:rPr>
              <a:t>שדות תעופה</a:t>
            </a:r>
            <a:r>
              <a:rPr lang="he-IL" sz="3200" b="1" dirty="0"/>
              <a:t>.</a:t>
            </a:r>
          </a:p>
          <a:p>
            <a:r>
              <a:rPr lang="he-IL" sz="3200" b="1" dirty="0"/>
              <a:t>בתחום ה</a:t>
            </a:r>
            <a:r>
              <a:rPr lang="he-IL" sz="3200" b="1" dirty="0">
                <a:hlinkClick r:id="rId7" tooltip="אנרגיה"/>
              </a:rPr>
              <a:t>אנרגיה</a:t>
            </a:r>
            <a:r>
              <a:rPr lang="he-IL" sz="3200" b="1" dirty="0"/>
              <a:t> הכוונה </a:t>
            </a:r>
            <a:r>
              <a:rPr lang="he-IL" sz="3200" b="1" dirty="0" smtClean="0"/>
              <a:t>למערכות אספקת</a:t>
            </a:r>
            <a:r>
              <a:rPr lang="he-IL" sz="3200" b="1" dirty="0"/>
              <a:t> </a:t>
            </a:r>
            <a:r>
              <a:rPr lang="he-IL" sz="3200" b="1" dirty="0">
                <a:hlinkClick r:id="rId8" tooltip="חשמל"/>
              </a:rPr>
              <a:t>חשמל</a:t>
            </a:r>
            <a:r>
              <a:rPr lang="he-IL" sz="3200" b="1" dirty="0"/>
              <a:t>, </a:t>
            </a:r>
            <a:r>
              <a:rPr lang="he-IL" sz="3200" b="1" dirty="0">
                <a:hlinkClick r:id="rId9" tooltip="גז טבעי"/>
              </a:rPr>
              <a:t>גז</a:t>
            </a:r>
            <a:r>
              <a:rPr lang="he-IL" sz="3200" b="1" dirty="0"/>
              <a:t> ו</a:t>
            </a:r>
            <a:r>
              <a:rPr lang="he-IL" sz="3200" b="1" dirty="0">
                <a:hlinkClick r:id="rId10" tooltip="דלק"/>
              </a:rPr>
              <a:t>דלק</a:t>
            </a:r>
            <a:r>
              <a:rPr lang="he-IL" sz="3200" b="1" dirty="0"/>
              <a:t>.</a:t>
            </a:r>
          </a:p>
          <a:p>
            <a:r>
              <a:rPr lang="he-IL" sz="3200" b="1" dirty="0"/>
              <a:t>בתחום משאבי המים הכוונה למערכות אספקה וטיפול של </a:t>
            </a:r>
            <a:r>
              <a:rPr lang="he-IL" sz="3200" b="1" dirty="0">
                <a:hlinkClick r:id="rId11" tooltip="מים"/>
              </a:rPr>
              <a:t>מים</a:t>
            </a:r>
            <a:r>
              <a:rPr lang="he-IL" sz="3200" b="1" dirty="0"/>
              <a:t>, </a:t>
            </a:r>
            <a:r>
              <a:rPr lang="he-IL" sz="3200" b="1" dirty="0">
                <a:hlinkClick r:id="rId12" tooltip="ביוב"/>
              </a:rPr>
              <a:t>ביוב</a:t>
            </a:r>
            <a:r>
              <a:rPr lang="he-IL" sz="3200" b="1" dirty="0"/>
              <a:t> ו</a:t>
            </a:r>
            <a:r>
              <a:rPr lang="he-IL" sz="3200" b="1" dirty="0">
                <a:hlinkClick r:id="rId13" tooltip="התפלה"/>
              </a:rPr>
              <a:t>התפלה</a:t>
            </a:r>
            <a:r>
              <a:rPr lang="he-IL" sz="3200" b="1" dirty="0"/>
              <a:t>.</a:t>
            </a:r>
          </a:p>
          <a:p>
            <a:pPr marL="0" indent="0">
              <a:buNone/>
            </a:pPr>
            <a:r>
              <a:rPr lang="he-IL" sz="3200" b="1" dirty="0"/>
              <a:t>תחומים אלה נקראים לעיתים "תשתיות אזרחיות", "תשתיות עירוניות" או "עבודות ציבוריות" - אף על פי שלעיתים החברות המפעילות אותם אינן ציבוריות אלא </a:t>
            </a:r>
            <a:r>
              <a:rPr lang="he-IL" sz="3200" b="1" dirty="0">
                <a:hlinkClick r:id="rId14" tooltip="הפרטה"/>
              </a:rPr>
              <a:t>פרטיות</a:t>
            </a:r>
            <a:r>
              <a:rPr lang="he-IL" sz="3200" b="1" dirty="0" smtClean="0"/>
              <a:t>.</a:t>
            </a:r>
          </a:p>
        </p:txBody>
      </p:sp>
      <p:sp>
        <p:nvSpPr>
          <p:cNvPr id="4" name="כותרת 3"/>
          <p:cNvSpPr>
            <a:spLocks noGrp="1"/>
          </p:cNvSpPr>
          <p:nvPr>
            <p:ph type="title"/>
          </p:nvPr>
        </p:nvSpPr>
        <p:spPr>
          <a:xfrm>
            <a:off x="838200" y="365126"/>
            <a:ext cx="10515600" cy="45719"/>
          </a:xfrm>
        </p:spPr>
        <p:txBody>
          <a:bodyPr>
            <a:normAutofit fontScale="90000"/>
          </a:bodyPr>
          <a:lstStyle/>
          <a:p>
            <a:endParaRPr lang="he-IL" dirty="0"/>
          </a:p>
        </p:txBody>
      </p:sp>
      <p:sp>
        <p:nvSpPr>
          <p:cNvPr id="5" name="מציין מיקום של מספר שקופית 4"/>
          <p:cNvSpPr>
            <a:spLocks noGrp="1"/>
          </p:cNvSpPr>
          <p:nvPr>
            <p:ph type="sldNum" sz="quarter" idx="12"/>
          </p:nvPr>
        </p:nvSpPr>
        <p:spPr/>
        <p:txBody>
          <a:bodyPr/>
          <a:lstStyle/>
          <a:p>
            <a:pPr rtl="1"/>
            <a:fld id="{B13333A4-2EF1-4B79-B68C-AB20E66B4822}" type="slidenum">
              <a:rPr lang="he-IL" smtClean="0"/>
              <a:t>3</a:t>
            </a:fld>
            <a:endParaRPr lang="he-IL" dirty="0"/>
          </a:p>
        </p:txBody>
      </p:sp>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386866"/>
          </a:xfrm>
        </p:spPr>
        <p:txBody>
          <a:bodyPr>
            <a:normAutofit fontScale="90000"/>
          </a:bodyPr>
          <a:lstStyle/>
          <a:p>
            <a:endParaRPr lang="he-IL" dirty="0"/>
          </a:p>
        </p:txBody>
      </p:sp>
      <p:sp>
        <p:nvSpPr>
          <p:cNvPr id="3" name="מציין מיקום תוכן 2"/>
          <p:cNvSpPr>
            <a:spLocks noGrp="1"/>
          </p:cNvSpPr>
          <p:nvPr>
            <p:ph idx="1"/>
          </p:nvPr>
        </p:nvSpPr>
        <p:spPr>
          <a:xfrm>
            <a:off x="381000" y="1124744"/>
            <a:ext cx="11547648" cy="5052219"/>
          </a:xfrm>
        </p:spPr>
        <p:txBody>
          <a:bodyPr>
            <a:noAutofit/>
          </a:bodyPr>
          <a:lstStyle/>
          <a:p>
            <a:r>
              <a:rPr lang="he-IL" sz="2800" b="1" dirty="0"/>
              <a:t>הבדל משמעותי נוסף בין מערכת הניקוז למערכת הביוב הוא העובדה כי ניקוז מי הגשמים יכול להתנקז לאדמה, לתעלות או לנחל טבעי ללא חשש. בערים שונות קיימת אף הקפדה על הפרדת ניקוז מי הגשמים וניקוז הביוב מכמה סיבות: ספיגת המים באדמה או ניקוזם לנחלים טבעיים שומר על מי התהום או על מאגרי המים המתוקים ולמעשה יכול לחסוך במקורות מים. בנוסף, הפרדתם מקטינה את העומס על מערכת הביוב ומונעת הצפת מערכת הביוב בזמן גשמים כבדים (דבר בלתי נסבל לעומת הצפה זמנית של מי גשמים בלבד). עם זאת, ברוב המקומות אין הקפדה על כך וניקוז מי הגשמים מגיע לבסוף למערכת הביוב, בין אם בתוך הבניין עצמו ובין אם למערכת העירונית.</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30</a:t>
            </a:fld>
            <a:endParaRPr lang="he-IL" dirty="0"/>
          </a:p>
        </p:txBody>
      </p:sp>
    </p:spTree>
    <p:extLst>
      <p:ext uri="{BB962C8B-B14F-4D97-AF65-F5344CB8AC3E}">
        <p14:creationId xmlns:p14="http://schemas.microsoft.com/office/powerpoint/2010/main" val="133987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759618"/>
          </a:xfrm>
        </p:spPr>
        <p:txBody>
          <a:bodyPr>
            <a:normAutofit/>
          </a:bodyPr>
          <a:lstStyle/>
          <a:p>
            <a:pPr algn="ctr"/>
            <a:r>
              <a:rPr lang="he-IL" sz="4000" b="1" dirty="0" smtClean="0"/>
              <a:t>מים</a:t>
            </a:r>
            <a:endParaRPr lang="he-IL" sz="4000" dirty="0"/>
          </a:p>
        </p:txBody>
      </p:sp>
      <p:sp>
        <p:nvSpPr>
          <p:cNvPr id="3" name="מציין מיקום תוכן 2"/>
          <p:cNvSpPr>
            <a:spLocks noGrp="1"/>
          </p:cNvSpPr>
          <p:nvPr>
            <p:ph idx="1"/>
          </p:nvPr>
        </p:nvSpPr>
        <p:spPr>
          <a:xfrm>
            <a:off x="381000" y="1124744"/>
            <a:ext cx="11403632" cy="5424971"/>
          </a:xfrm>
        </p:spPr>
        <p:txBody>
          <a:bodyPr>
            <a:normAutofit lnSpcReduction="10000"/>
          </a:bodyPr>
          <a:lstStyle/>
          <a:p>
            <a:r>
              <a:rPr lang="he-IL" sz="2800" b="1" dirty="0"/>
              <a:t>מערכת המים של בניין כוללת חיבור לצנרת המים המתוקים העירונית והזרמתם בלחץ אל נקודות הקצה שהם </a:t>
            </a:r>
            <a:r>
              <a:rPr lang="he-IL" sz="2800" b="1" dirty="0">
                <a:hlinkClick r:id="rId2" tooltip="ברז"/>
              </a:rPr>
              <a:t>ברזים</a:t>
            </a:r>
            <a:r>
              <a:rPr lang="he-IL" sz="2800" b="1" dirty="0"/>
              <a:t> וסוללות מים קרים וחמים ומערכת כיבוי האש (ראו בהמשך). לחץ המים מתקבל בשתי דרכים:</a:t>
            </a:r>
          </a:p>
          <a:p>
            <a:r>
              <a:rPr lang="he-IL" sz="2800" b="1" dirty="0"/>
              <a:t>מקור המים הוא ב</a:t>
            </a:r>
            <a:r>
              <a:rPr lang="he-IL" sz="2800" b="1" dirty="0">
                <a:hlinkClick r:id="rId3" tooltip="מגדל מים"/>
              </a:rPr>
              <a:t>מגדל מים</a:t>
            </a:r>
            <a:r>
              <a:rPr lang="he-IL" sz="2800" b="1" dirty="0"/>
              <a:t> הנמצא בנקודה הגבוהה ביותר ביישוב והמים זורמים משם אל נקודות הקצה על פי </a:t>
            </a:r>
            <a:r>
              <a:rPr lang="he-IL" sz="2800" b="1" dirty="0">
                <a:hlinkClick r:id="rId4" tooltip="חוק כלים שלובים"/>
              </a:rPr>
              <a:t>חוק כלים שלובים</a:t>
            </a:r>
            <a:r>
              <a:rPr lang="he-IL" sz="2800" b="1" dirty="0"/>
              <a:t>.</a:t>
            </a:r>
          </a:p>
          <a:p>
            <a:r>
              <a:rPr lang="he-IL" sz="2800" b="1" dirty="0"/>
              <a:t>הבניין כולל </a:t>
            </a:r>
            <a:r>
              <a:rPr lang="he-IL" sz="2800" b="1" dirty="0">
                <a:hlinkClick r:id="rId5" tooltip="משאבת מים"/>
              </a:rPr>
              <a:t>משאבת מים</a:t>
            </a:r>
            <a:r>
              <a:rPr lang="he-IL" sz="2800" b="1" dirty="0"/>
              <a:t> המעלה את המים אל מכל מים גדול על גג הבניין אשר ממנו מוזרמים בלחץ המים אל שאר המבנה בדומה לפעולת מגדל המים. בשום מבנה, אין המשאבה לוחצת את המים ישירות אל הברזים משום שנדרשת לשם כך אנרגיה רבה המתבזבזת לשווא ואין יכולת לשלוט על לחץ המים היוצא מן הברז.</a:t>
            </a:r>
          </a:p>
          <a:p>
            <a:endParaRPr lang="he-IL" dirty="0"/>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31</a:t>
            </a:fld>
            <a:endParaRPr lang="he-IL" dirty="0"/>
          </a:p>
        </p:txBody>
      </p:sp>
    </p:spTree>
    <p:extLst>
      <p:ext uri="{BB962C8B-B14F-4D97-AF65-F5344CB8AC3E}">
        <p14:creationId xmlns:p14="http://schemas.microsoft.com/office/powerpoint/2010/main" val="161161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183554"/>
          </a:xfrm>
        </p:spPr>
        <p:txBody>
          <a:bodyPr>
            <a:normAutofit fontScale="90000"/>
          </a:bodyPr>
          <a:lstStyle/>
          <a:p>
            <a:endParaRPr lang="he-IL" dirty="0"/>
          </a:p>
        </p:txBody>
      </p:sp>
      <p:sp>
        <p:nvSpPr>
          <p:cNvPr id="3" name="מציין מיקום תוכן 2"/>
          <p:cNvSpPr>
            <a:spLocks noGrp="1"/>
          </p:cNvSpPr>
          <p:nvPr>
            <p:ph idx="1"/>
          </p:nvPr>
        </p:nvSpPr>
        <p:spPr>
          <a:xfrm>
            <a:off x="263352" y="692696"/>
            <a:ext cx="11665296" cy="5760640"/>
          </a:xfrm>
        </p:spPr>
        <p:txBody>
          <a:bodyPr>
            <a:noAutofit/>
          </a:bodyPr>
          <a:lstStyle/>
          <a:p>
            <a:r>
              <a:rPr lang="he-IL" sz="3200" b="1" dirty="0"/>
              <a:t>המים המגיעים אל הבניין הם מים בטמפרטורת החדר ולכן ברוב הבניינים מתחלקת מערכת המים למערכת צינורות מקבילה של מים חמים. צינורות המים הקרים מופיעים בבניין בצבע כחול ואילו צינורות המים החמים בצבע אדום. חימום המים נעשה על ידי העברת צינורותיהם דרך דודי חימום שעשויים להיות </a:t>
            </a:r>
            <a:r>
              <a:rPr lang="he-IL" sz="3200" b="1" dirty="0">
                <a:hlinkClick r:id="rId2" tooltip="דוד שמש"/>
              </a:rPr>
              <a:t>דודי שמש</a:t>
            </a:r>
            <a:r>
              <a:rPr lang="he-IL" sz="3200" b="1" dirty="0"/>
              <a:t> המנצלים את אנרגיית השמש או דודים הפועלים על חשמל, גז או מקורות אנרגיה נוספים.</a:t>
            </a:r>
          </a:p>
          <a:p>
            <a:r>
              <a:rPr lang="he-IL" sz="3200" b="1" dirty="0"/>
              <a:t>בגישות </a:t>
            </a:r>
            <a:r>
              <a:rPr lang="he-IL" sz="3200" b="1" dirty="0" err="1"/>
              <a:t>עכשיוויות</a:t>
            </a:r>
            <a:r>
              <a:rPr lang="he-IL" sz="3200" b="1" dirty="0"/>
              <a:t> של </a:t>
            </a:r>
            <a:r>
              <a:rPr lang="he-IL" sz="3200" b="1" dirty="0">
                <a:hlinkClick r:id="rId3" tooltip="בנייה ירוקה"/>
              </a:rPr>
              <a:t>בנייה ירוקה</a:t>
            </a:r>
            <a:r>
              <a:rPr lang="he-IL" sz="3200" b="1" dirty="0"/>
              <a:t> מתוכננת מערכת המים לשמש גם באופן עקיף לחימום או קירור הבית. לדוגמה, צנרת מים חמים העוברת מתחת לריצוף הבית, עשויה לשמש כתחליף או בנוסף למערכת ההסקה ולחסוך בכך כמות משמעותית של אנרגיה.</a:t>
            </a:r>
          </a:p>
          <a:p>
            <a:endParaRPr lang="he-IL" sz="3200" dirty="0"/>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32</a:t>
            </a:fld>
            <a:endParaRPr lang="he-IL" dirty="0"/>
          </a:p>
        </p:txBody>
      </p:sp>
    </p:spTree>
    <p:extLst>
      <p:ext uri="{BB962C8B-B14F-4D97-AF65-F5344CB8AC3E}">
        <p14:creationId xmlns:p14="http://schemas.microsoft.com/office/powerpoint/2010/main" val="331885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818413"/>
          </a:xfrm>
        </p:spPr>
        <p:txBody>
          <a:bodyPr>
            <a:normAutofit fontScale="90000"/>
          </a:bodyPr>
          <a:lstStyle/>
          <a:p>
            <a:pPr algn="ctr"/>
            <a:r>
              <a:rPr lang="he-IL" sz="6600" b="1" dirty="0" smtClean="0"/>
              <a:t>חשמל</a:t>
            </a:r>
            <a:endParaRPr lang="he-IL" sz="6600" dirty="0"/>
          </a:p>
        </p:txBody>
      </p:sp>
      <p:sp>
        <p:nvSpPr>
          <p:cNvPr id="3" name="מציין מיקום תוכן 2"/>
          <p:cNvSpPr>
            <a:spLocks noGrp="1"/>
          </p:cNvSpPr>
          <p:nvPr>
            <p:ph idx="1"/>
          </p:nvPr>
        </p:nvSpPr>
        <p:spPr>
          <a:xfrm>
            <a:off x="381000" y="1183540"/>
            <a:ext cx="11475640" cy="5595412"/>
          </a:xfrm>
        </p:spPr>
        <p:txBody>
          <a:bodyPr>
            <a:noAutofit/>
          </a:bodyPr>
          <a:lstStyle/>
          <a:p>
            <a:r>
              <a:rPr lang="he-IL" sz="3000" b="1" dirty="0"/>
              <a:t>תפקיד מערכת החשמל בבניין הוא להעביר את האנרגיה החשמלית ממקור ההזנה של המבנה ועד ל</a:t>
            </a:r>
            <a:r>
              <a:rPr lang="he-IL" sz="3000" b="1" dirty="0">
                <a:hlinkClick r:id="rId2" tooltip="עומס חשמלי"/>
              </a:rPr>
              <a:t>צרכנים</a:t>
            </a:r>
            <a:r>
              <a:rPr lang="he-IL" sz="3000" b="1" dirty="0"/>
              <a:t>, תוך הגנה מרבית מפני התקלות האופייניות לשימוש באנרגיה חשמלית - </a:t>
            </a:r>
            <a:r>
              <a:rPr lang="he-IL" sz="3000" b="1" dirty="0">
                <a:hlinkClick r:id="rId3" tooltip="התחשמלות"/>
              </a:rPr>
              <a:t>התחשמלות</a:t>
            </a:r>
            <a:r>
              <a:rPr lang="he-IL" sz="3000" b="1" dirty="0"/>
              <a:t> ו</a:t>
            </a:r>
            <a:r>
              <a:rPr lang="he-IL" sz="3000" b="1" dirty="0">
                <a:hlinkClick r:id="rId4" tooltip="קצר חשמלי"/>
              </a:rPr>
              <a:t>קצר חשמלי</a:t>
            </a:r>
            <a:r>
              <a:rPr lang="he-IL" sz="3000" b="1" dirty="0"/>
              <a:t>.</a:t>
            </a:r>
          </a:p>
          <a:p>
            <a:r>
              <a:rPr lang="he-IL" sz="3000" b="1" dirty="0"/>
              <a:t>בבסיסה, מורכבת מערכת החשמל בבניין משלושה סוגי רכיבים:</a:t>
            </a:r>
          </a:p>
          <a:p>
            <a:r>
              <a:rPr lang="he-IL" sz="3000" b="1" dirty="0"/>
              <a:t>מוליכים: בדרך כלל חוטי </a:t>
            </a:r>
            <a:r>
              <a:rPr lang="he-IL" sz="3000" b="1" dirty="0">
                <a:hlinkClick r:id="rId5" tooltip="נחושת"/>
              </a:rPr>
              <a:t>נחושת</a:t>
            </a:r>
            <a:r>
              <a:rPr lang="he-IL" sz="3000" b="1" dirty="0"/>
              <a:t> או </a:t>
            </a:r>
            <a:r>
              <a:rPr lang="he-IL" sz="3000" b="1" dirty="0">
                <a:hlinkClick r:id="rId6" tooltip="אלומיניום"/>
              </a:rPr>
              <a:t>אלומיניום</a:t>
            </a:r>
            <a:r>
              <a:rPr lang="he-IL" sz="3000" b="1" dirty="0"/>
              <a:t> שתפקידם להוליך את ה</a:t>
            </a:r>
            <a:r>
              <a:rPr lang="he-IL" sz="3000" b="1" dirty="0">
                <a:hlinkClick r:id="rId7" tooltip="זרם חשמלי"/>
              </a:rPr>
              <a:t>זרם החשמלי</a:t>
            </a:r>
            <a:r>
              <a:rPr lang="he-IL" sz="3000" b="1" dirty="0"/>
              <a:t>.</a:t>
            </a:r>
          </a:p>
          <a:p>
            <a:r>
              <a:rPr lang="he-IL" sz="3000" b="1" dirty="0"/>
              <a:t>מערכות הגנה: אלו הם </a:t>
            </a:r>
            <a:r>
              <a:rPr lang="he-IL" sz="3000" b="1" dirty="0">
                <a:hlinkClick r:id="rId8" tooltip="לוח חשמל"/>
              </a:rPr>
              <a:t>לוח החשמל</a:t>
            </a:r>
            <a:r>
              <a:rPr lang="he-IL" sz="3000" b="1" dirty="0"/>
              <a:t> ו</a:t>
            </a:r>
            <a:r>
              <a:rPr lang="he-IL" sz="3000" b="1" dirty="0">
                <a:hlinkClick r:id="rId9" tooltip="מתקן חשמל דירתי"/>
              </a:rPr>
              <a:t>מערכת ההארקה</a:t>
            </a:r>
            <a:r>
              <a:rPr lang="he-IL" sz="3000" b="1" dirty="0"/>
              <a:t>.</a:t>
            </a:r>
          </a:p>
          <a:p>
            <a:r>
              <a:rPr lang="he-IL" sz="3000" b="1" dirty="0"/>
              <a:t>אביזרי קצה: אלו הם האביזרים המהווים את הממשק בין מערכת החשמל לבין המשתמשים בה.</a:t>
            </a:r>
          </a:p>
          <a:p>
            <a:endParaRPr lang="he-IL" sz="3000" b="1" dirty="0"/>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33</a:t>
            </a:fld>
            <a:endParaRPr lang="he-IL" dirty="0"/>
          </a:p>
        </p:txBody>
      </p:sp>
    </p:spTree>
    <p:extLst>
      <p:ext uri="{BB962C8B-B14F-4D97-AF65-F5344CB8AC3E}">
        <p14:creationId xmlns:p14="http://schemas.microsoft.com/office/powerpoint/2010/main" val="355101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255562"/>
          </a:xfrm>
        </p:spPr>
        <p:txBody>
          <a:bodyPr>
            <a:normAutofit fontScale="90000"/>
          </a:bodyPr>
          <a:lstStyle/>
          <a:p>
            <a:endParaRPr lang="he-IL" dirty="0"/>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34</a:t>
            </a:fld>
            <a:endParaRPr lang="he-IL" dirty="0"/>
          </a:p>
        </p:txBody>
      </p:sp>
      <p:pic>
        <p:nvPicPr>
          <p:cNvPr id="5122" name="Picture 2" descr="https://upload.wikimedia.org/wikipedia/commons/thumb/f/f1/Electcablesinconstruction.jpg/800px-Electcablesinconstruct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07104" y="836712"/>
            <a:ext cx="5060021"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838200" y="851599"/>
            <a:ext cx="6096000" cy="5509200"/>
          </a:xfrm>
          <a:prstGeom prst="rect">
            <a:avLst/>
          </a:prstGeom>
        </p:spPr>
        <p:txBody>
          <a:bodyPr>
            <a:spAutoFit/>
          </a:bodyPr>
          <a:lstStyle/>
          <a:p>
            <a:r>
              <a:rPr lang="he-IL" sz="3200" b="1" dirty="0">
                <a:latin typeface="Arial" panose="020B0604020202020204" pitchFamily="34" charset="0"/>
              </a:rPr>
              <a:t>מערכת החשמל מאפשרת חיבור של מגוון מכשירי חשמל על ידי שקעי מתח או על ידי חיבור ישיר לכבלי המערכת. חיבור ישיר, שלא באמצעות שקעים, מתבצע עבור מערכת ה</a:t>
            </a:r>
            <a:r>
              <a:rPr lang="he-IL" sz="3200" b="1" dirty="0">
                <a:latin typeface="Arial" panose="020B0604020202020204" pitchFamily="34" charset="0"/>
                <a:hlinkClick r:id="rId3" tooltip="תאורה"/>
              </a:rPr>
              <a:t>תאורה</a:t>
            </a:r>
            <a:r>
              <a:rPr lang="he-IL" sz="3200" b="1" dirty="0">
                <a:latin typeface="Arial" panose="020B0604020202020204" pitchFamily="34" charset="0"/>
              </a:rPr>
              <a:t> והמיזוג אוויר, מערכות חשמליות משניות נוספות ומכשירי חשמל נייחים כגון מנועים חשמליים לפתיחה של תריסים ודלתות, </a:t>
            </a:r>
            <a:r>
              <a:rPr lang="he-IL" sz="3200" b="1" dirty="0">
                <a:latin typeface="Arial" panose="020B0604020202020204" pitchFamily="34" charset="0"/>
                <a:hlinkClick r:id="rId4" tooltip="קולט אדים"/>
              </a:rPr>
              <a:t>קולטי אדים</a:t>
            </a:r>
            <a:r>
              <a:rPr lang="he-IL" sz="3200" b="1" dirty="0">
                <a:latin typeface="Arial" panose="020B0604020202020204" pitchFamily="34" charset="0"/>
              </a:rPr>
              <a:t>, דודי חימום חשמליים וכדומה.</a:t>
            </a:r>
            <a:endParaRPr lang="he-IL" sz="3200" b="1" dirty="0"/>
          </a:p>
        </p:txBody>
      </p:sp>
    </p:spTree>
    <p:extLst>
      <p:ext uri="{BB962C8B-B14F-4D97-AF65-F5344CB8AC3E}">
        <p14:creationId xmlns:p14="http://schemas.microsoft.com/office/powerpoint/2010/main" val="396493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V="1">
            <a:off x="838200" y="319407"/>
            <a:ext cx="10515600" cy="45719"/>
          </a:xfrm>
        </p:spPr>
        <p:txBody>
          <a:bodyPr>
            <a:normAutofit fontScale="90000"/>
          </a:bodyPr>
          <a:lstStyle/>
          <a:p>
            <a:endParaRPr lang="he-IL" dirty="0"/>
          </a:p>
        </p:txBody>
      </p:sp>
      <p:sp>
        <p:nvSpPr>
          <p:cNvPr id="3" name="מציין מיקום תוכן 2"/>
          <p:cNvSpPr>
            <a:spLocks noGrp="1"/>
          </p:cNvSpPr>
          <p:nvPr>
            <p:ph idx="1"/>
          </p:nvPr>
        </p:nvSpPr>
        <p:spPr>
          <a:xfrm>
            <a:off x="838200" y="365126"/>
            <a:ext cx="10515600" cy="6016202"/>
          </a:xfrm>
        </p:spPr>
        <p:txBody>
          <a:bodyPr>
            <a:noAutofit/>
          </a:bodyPr>
          <a:lstStyle/>
          <a:p>
            <a:r>
              <a:rPr lang="he-IL" sz="3000" b="1" dirty="0"/>
              <a:t>רוב מערכות החשמל פועלות ב</a:t>
            </a:r>
            <a:r>
              <a:rPr lang="he-IL" sz="3000" b="1" dirty="0">
                <a:hlinkClick r:id="rId2" tooltip="זרם חילופין"/>
              </a:rPr>
              <a:t>זרם חילופין</a:t>
            </a:r>
            <a:r>
              <a:rPr lang="he-IL" sz="3000" b="1" dirty="0"/>
              <a:t>, ב</a:t>
            </a:r>
            <a:r>
              <a:rPr lang="he-IL" sz="3000" b="1" dirty="0">
                <a:hlinkClick r:id="rId3" tooltip="תדר"/>
              </a:rPr>
              <a:t>תדר</a:t>
            </a:r>
            <a:r>
              <a:rPr lang="he-IL" sz="3000" b="1" dirty="0"/>
              <a:t> 50 </a:t>
            </a:r>
            <a:r>
              <a:rPr lang="he-IL" sz="3000" b="1" dirty="0">
                <a:hlinkClick r:id="rId4" tooltip="הרץ"/>
              </a:rPr>
              <a:t>הרץ</a:t>
            </a:r>
            <a:r>
              <a:rPr lang="he-IL" sz="3000" b="1" dirty="0"/>
              <a:t> וב</a:t>
            </a:r>
            <a:r>
              <a:rPr lang="he-IL" sz="3000" b="1" dirty="0">
                <a:hlinkClick r:id="rId5" tooltip="מתח חשמלי"/>
              </a:rPr>
              <a:t>מתח</a:t>
            </a:r>
            <a:r>
              <a:rPr lang="he-IL" sz="3000" b="1" dirty="0"/>
              <a:t> פאזי 220 </a:t>
            </a:r>
            <a:r>
              <a:rPr lang="he-IL" sz="3000" b="1" dirty="0">
                <a:hlinkClick r:id="rId6" tooltip="וולט"/>
              </a:rPr>
              <a:t>וולט</a:t>
            </a:r>
            <a:r>
              <a:rPr lang="he-IL" sz="3000" b="1" dirty="0"/>
              <a:t> (60 הרץ ו-110 וולט ב</a:t>
            </a:r>
            <a:r>
              <a:rPr lang="he-IL" sz="3000" b="1" dirty="0">
                <a:hlinkClick r:id="rId7" tooltip="ארצות הברית"/>
              </a:rPr>
              <a:t>ארצות הברית</a:t>
            </a:r>
            <a:r>
              <a:rPr lang="he-IL" sz="3000" b="1" dirty="0"/>
              <a:t>). צריכת החשמל משתנה בין מכשירים שונים הצורכים כמות שונה של </a:t>
            </a:r>
            <a:r>
              <a:rPr lang="he-IL" sz="3000" b="1" dirty="0">
                <a:hlinkClick r:id="rId8" tooltip="זרם חשמלי"/>
              </a:rPr>
              <a:t>זרם חשמלי</a:t>
            </a:r>
            <a:r>
              <a:rPr lang="he-IL" sz="3000" b="1" dirty="0"/>
              <a:t>. מערכת ההזנה הראשית של ספקי החשמל היא </a:t>
            </a:r>
            <a:r>
              <a:rPr lang="he-IL" sz="3000" b="1" dirty="0">
                <a:hlinkClick r:id="rId9" tooltip="מערכת תלת-פאזית"/>
              </a:rPr>
              <a:t>תלת פאזית</a:t>
            </a:r>
            <a:r>
              <a:rPr lang="he-IL" sz="3000" b="1" dirty="0"/>
              <a:t> אולם החיבור לבניינים או לחלקים מהם יכול להיות חד-פאזי, דו-פאזי (בארה"ב, לדוגמה) או תלת-פאזי. יחד עם זאת, רוב </a:t>
            </a:r>
            <a:r>
              <a:rPr lang="he-IL" sz="3000" b="1" dirty="0">
                <a:hlinkClick r:id="rId10" tooltip="מכשירי חשמל ביתיים"/>
              </a:rPr>
              <a:t>מכשירי החשמל הביתיים</a:t>
            </a:r>
            <a:r>
              <a:rPr lang="he-IL" sz="3000" b="1" dirty="0"/>
              <a:t> הם חד-פאזיים. כאשר מערכת החשמל הביתית היא תלת-פאזית מתבצעת חלוקת מכשירים בין הפאזות בצורה מאוזנת על מנת שמכשירים הצורכים כמות גדולה של זרם לא יפילו את כל המערכת במצב של עומס יתר.</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35</a:t>
            </a:fld>
            <a:endParaRPr lang="he-IL" dirty="0"/>
          </a:p>
        </p:txBody>
      </p:sp>
    </p:spTree>
    <p:extLst>
      <p:ext uri="{BB962C8B-B14F-4D97-AF65-F5344CB8AC3E}">
        <p14:creationId xmlns:p14="http://schemas.microsoft.com/office/powerpoint/2010/main" val="367626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479376" y="1825625"/>
            <a:ext cx="11161240" cy="4351338"/>
          </a:xfrm>
        </p:spPr>
        <p:txBody>
          <a:bodyPr>
            <a:noAutofit/>
          </a:bodyPr>
          <a:lstStyle/>
          <a:p>
            <a:r>
              <a:rPr lang="he-IL" sz="3200" b="1" dirty="0"/>
              <a:t>מוליכי החשמל עוברים מנקודות הקצה בשקעים או במכשירים המיוחדים, דרך הקירות והרצפות, עד לארון החשמל הביתי ובו </a:t>
            </a:r>
            <a:r>
              <a:rPr lang="he-IL" sz="3200" b="1" dirty="0">
                <a:hlinkClick r:id="rId2" tooltip="לוח חשמל"/>
              </a:rPr>
              <a:t>לוח חשמל</a:t>
            </a:r>
            <a:r>
              <a:rPr lang="he-IL" sz="3200" b="1" dirty="0"/>
              <a:t>. כל ארונות החשמל מחוברים אל ארון החשמל הראשי של הבניין דרך </a:t>
            </a:r>
            <a:r>
              <a:rPr lang="he-IL" sz="3200" b="1" dirty="0">
                <a:hlinkClick r:id="rId3" tooltip="מונה חשמל"/>
              </a:rPr>
              <a:t>מוני צריכה</a:t>
            </a:r>
            <a:r>
              <a:rPr lang="he-IL" sz="3200" b="1" dirty="0"/>
              <a:t> וממנו אל </a:t>
            </a:r>
            <a:r>
              <a:rPr lang="he-IL" sz="3200" b="1" dirty="0">
                <a:hlinkClick r:id="rId4" tooltip="שנאי"/>
              </a:rPr>
              <a:t>שנאיים</a:t>
            </a:r>
            <a:r>
              <a:rPr lang="he-IL" sz="3200" b="1" dirty="0"/>
              <a:t> ואל מערכת החשמל העירונית. בארון החשמל המקומי קיימת החלוקה לפאזות ועבור כל קבוצת שקעים השייכים לפאזה מסוימת, מערכת כבלי חשמל נפרדת. מכשירי חשמל תלת-פאזיים מחוברים לשקעים תלת-פאזיים המספקים כמות גדולה יותר זרם.</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36</a:t>
            </a:fld>
            <a:endParaRPr lang="he-IL" dirty="0"/>
          </a:p>
        </p:txBody>
      </p:sp>
    </p:spTree>
    <p:extLst>
      <p:ext uri="{BB962C8B-B14F-4D97-AF65-F5344CB8AC3E}">
        <p14:creationId xmlns:p14="http://schemas.microsoft.com/office/powerpoint/2010/main" val="87684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45719"/>
          </a:xfrm>
        </p:spPr>
        <p:txBody>
          <a:bodyPr>
            <a:normAutofit fontScale="90000"/>
          </a:bodyPr>
          <a:lstStyle/>
          <a:p>
            <a:endParaRPr lang="he-IL" dirty="0"/>
          </a:p>
        </p:txBody>
      </p:sp>
      <p:sp>
        <p:nvSpPr>
          <p:cNvPr id="3" name="מציין מיקום תוכן 2"/>
          <p:cNvSpPr>
            <a:spLocks noGrp="1"/>
          </p:cNvSpPr>
          <p:nvPr>
            <p:ph idx="1"/>
          </p:nvPr>
        </p:nvSpPr>
        <p:spPr>
          <a:xfrm>
            <a:off x="263352" y="365126"/>
            <a:ext cx="11809312" cy="7672386"/>
          </a:xfrm>
        </p:spPr>
        <p:txBody>
          <a:bodyPr>
            <a:noAutofit/>
          </a:bodyPr>
          <a:lstStyle/>
          <a:p>
            <a:r>
              <a:rPr lang="he-IL" sz="3000" b="1" dirty="0"/>
              <a:t>חיווט מוליכי החשמל בקירות חייב להקפיד על מספר כללים שמטרתם הקלה על הבנייה, הקלה על תחזוקתה השוטפת של המערכת, ומניעת אסונות. ככלל, כל מוליכי החשמל בבניין חייבים לעבור במספר המקומות המצומצם ביותר האפשרי. כיוונם בתוך הקירות חייב להיות אנכי, מה</a:t>
            </a:r>
            <a:r>
              <a:rPr lang="he-IL" sz="3000" b="1" dirty="0">
                <a:hlinkClick r:id="rId2" tooltip="רצפה"/>
              </a:rPr>
              <a:t>רצפה</a:t>
            </a:r>
            <a:r>
              <a:rPr lang="he-IL" sz="3000" b="1" dirty="0"/>
              <a:t> או ה</a:t>
            </a:r>
            <a:r>
              <a:rPr lang="he-IL" sz="3000" b="1" dirty="0">
                <a:hlinkClick r:id="rId3" tooltip="תקרה"/>
              </a:rPr>
              <a:t>תקרה</a:t>
            </a:r>
            <a:r>
              <a:rPr lang="he-IL" sz="3000" b="1" dirty="0"/>
              <a:t> ועד לשקעים או נקודות הביקורת. בין נקודות ביקורת הנמצאות בקיר (ומכוסות על ידי מכסה עגול לרוב, צבוע בצבע הקיר) יכולים לעבור חוטים נוספים. חיווט תקין מקל על מציאת מסלולי הכבלים בקירות כאשר יש צורך בשיפוץ, תיקון כלשהו או צורך בהשחלה של כבלים נוספים. כמו כן, הוא מאפשר לדעת באילו מקומות בקיר ניתן לקדוח בבטחה ללא חשש שהמקדח יפגע ב</a:t>
            </a:r>
            <a:r>
              <a:rPr lang="he-IL" sz="3000" b="1" dirty="0">
                <a:hlinkClick r:id="rId4" tooltip="כבל חשמלי"/>
              </a:rPr>
              <a:t>כבל חשמלי</a:t>
            </a:r>
            <a:r>
              <a:rPr lang="he-IL" sz="3000" b="1" dirty="0"/>
              <a:t> כלשהו. עקרונות אלה נכונים גם לגבי מערכות חשמליות נוספות כגון התאורה, התקשורת ועוד.</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37</a:t>
            </a:fld>
            <a:endParaRPr lang="he-IL" dirty="0"/>
          </a:p>
        </p:txBody>
      </p:sp>
    </p:spTree>
    <p:extLst>
      <p:ext uri="{BB962C8B-B14F-4D97-AF65-F5344CB8AC3E}">
        <p14:creationId xmlns:p14="http://schemas.microsoft.com/office/powerpoint/2010/main" val="223925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111546"/>
          </a:xfrm>
        </p:spPr>
        <p:txBody>
          <a:bodyPr>
            <a:normAutofit fontScale="90000"/>
          </a:bodyPr>
          <a:lstStyle/>
          <a:p>
            <a:endParaRPr lang="he-IL"/>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38</a:t>
            </a:fld>
            <a:endParaRPr lang="he-IL" dirty="0"/>
          </a:p>
        </p:txBody>
      </p:sp>
      <p:pic>
        <p:nvPicPr>
          <p:cNvPr id="6146" name="Picture 2" descr="https://upload.wikimedia.org/wikipedia/commons/thumb/a/a5/Electcablesinconstruction2.jpg/800px-Electcablesinconstruction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04112" y="476251"/>
            <a:ext cx="4968552" cy="4680942"/>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604180" y="764704"/>
            <a:ext cx="6096000" cy="5632311"/>
          </a:xfrm>
          <a:prstGeom prst="rect">
            <a:avLst/>
          </a:prstGeom>
        </p:spPr>
        <p:txBody>
          <a:bodyPr>
            <a:spAutoFit/>
          </a:bodyPr>
          <a:lstStyle/>
          <a:p>
            <a:r>
              <a:rPr lang="he-IL" sz="3600" b="1" dirty="0">
                <a:latin typeface="Arial" panose="020B0604020202020204" pitchFamily="34" charset="0"/>
              </a:rPr>
              <a:t>בכל מבנה חייבת להימצא גם </a:t>
            </a:r>
            <a:r>
              <a:rPr lang="he-IL" sz="3600" b="1" dirty="0">
                <a:latin typeface="Arial" panose="020B0604020202020204" pitchFamily="34" charset="0"/>
                <a:hlinkClick r:id="rId3" tooltip="אלקטרודה"/>
              </a:rPr>
              <a:t>אלקטרודה</a:t>
            </a:r>
            <a:r>
              <a:rPr lang="he-IL" sz="3600" b="1" dirty="0">
                <a:latin typeface="Arial" panose="020B0604020202020204" pitchFamily="34" charset="0"/>
              </a:rPr>
              <a:t> תת-קרקעית שתפקידה לאפשר </a:t>
            </a:r>
            <a:r>
              <a:rPr lang="he-IL" sz="3600" b="1" dirty="0">
                <a:latin typeface="Arial" panose="020B0604020202020204" pitchFamily="34" charset="0"/>
                <a:hlinkClick r:id="rId4" tooltip="הארקה"/>
              </a:rPr>
              <a:t>הארקה</a:t>
            </a:r>
            <a:r>
              <a:rPr lang="he-IL" sz="3600" b="1" dirty="0">
                <a:latin typeface="Arial" panose="020B0604020202020204" pitchFamily="34" charset="0"/>
              </a:rPr>
              <a:t> למערכת חשמל. מכל שקע קיים חיבור לכבל הארקה מרכזי העובר בבניין ומגיע עד האדמה. אל כבל ההארקה מתחברת גם מערכת קליטת </a:t>
            </a:r>
            <a:r>
              <a:rPr lang="he-IL" sz="3600" b="1" dirty="0">
                <a:latin typeface="Arial" panose="020B0604020202020204" pitchFamily="34" charset="0"/>
                <a:hlinkClick r:id="rId5" tooltip="ברק"/>
              </a:rPr>
              <a:t>ברקים</a:t>
            </a:r>
            <a:r>
              <a:rPr lang="he-IL" sz="3600" b="1" dirty="0">
                <a:latin typeface="Arial" panose="020B0604020202020204" pitchFamily="34" charset="0"/>
              </a:rPr>
              <a:t>, אם קיימת, על גג הבניין.</a:t>
            </a:r>
            <a:endParaRPr lang="he-IL" sz="3600" b="1" dirty="0"/>
          </a:p>
        </p:txBody>
      </p:sp>
    </p:spTree>
    <p:extLst>
      <p:ext uri="{BB962C8B-B14F-4D97-AF65-F5344CB8AC3E}">
        <p14:creationId xmlns:p14="http://schemas.microsoft.com/office/powerpoint/2010/main" val="253637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1055440" y="3717032"/>
            <a:ext cx="10515600" cy="4351338"/>
          </a:xfrm>
        </p:spPr>
        <p:txBody>
          <a:bodyPr>
            <a:normAutofit/>
          </a:bodyPr>
          <a:lstStyle/>
          <a:p>
            <a:pPr algn="ctr"/>
            <a:r>
              <a:rPr lang="he-IL" sz="8000" b="1" dirty="0" smtClean="0"/>
              <a:t>בהצלחה </a:t>
            </a:r>
            <a:endParaRPr lang="he-IL" sz="8000" b="1" dirty="0"/>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39</a:t>
            </a:fld>
            <a:endParaRPr lang="he-IL" dirty="0"/>
          </a:p>
        </p:txBody>
      </p:sp>
    </p:spTree>
    <p:extLst>
      <p:ext uri="{BB962C8B-B14F-4D97-AF65-F5344CB8AC3E}">
        <p14:creationId xmlns:p14="http://schemas.microsoft.com/office/powerpoint/2010/main" val="43435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111546"/>
          </a:xfrm>
        </p:spPr>
        <p:txBody>
          <a:bodyPr>
            <a:normAutofit fontScale="90000"/>
          </a:bodyPr>
          <a:lstStyle/>
          <a:p>
            <a:endParaRPr lang="he-IL" dirty="0"/>
          </a:p>
        </p:txBody>
      </p:sp>
      <p:sp>
        <p:nvSpPr>
          <p:cNvPr id="3" name="מציין מיקום תוכן 2"/>
          <p:cNvSpPr>
            <a:spLocks noGrp="1"/>
          </p:cNvSpPr>
          <p:nvPr>
            <p:ph idx="1"/>
          </p:nvPr>
        </p:nvSpPr>
        <p:spPr>
          <a:xfrm>
            <a:off x="838200" y="908720"/>
            <a:ext cx="10658400" cy="5268243"/>
          </a:xfrm>
        </p:spPr>
        <p:txBody>
          <a:bodyPr>
            <a:normAutofit lnSpcReduction="10000"/>
          </a:bodyPr>
          <a:lstStyle/>
          <a:p>
            <a:r>
              <a:rPr lang="he-IL" sz="3200" b="1" dirty="0"/>
              <a:t>בתחום ה</a:t>
            </a:r>
            <a:r>
              <a:rPr lang="he-IL" sz="3200" b="1" dirty="0">
                <a:hlinkClick r:id="rId2" tooltip="כלכלה"/>
              </a:rPr>
              <a:t>כלכלה</a:t>
            </a:r>
            <a:r>
              <a:rPr lang="he-IL" sz="3200" b="1" dirty="0"/>
              <a:t> הכוונה גורמים מערכתיים אשר מאפשרים פעילות כלכלית, אך אינם חלק מתהליך הייצור בעצמם (למשל: הכבישים מאפשרים העברת סחורות).</a:t>
            </a:r>
          </a:p>
          <a:p>
            <a:r>
              <a:rPr lang="he-IL" sz="3200" b="1" dirty="0"/>
              <a:t>בתחומי ה</a:t>
            </a:r>
            <a:r>
              <a:rPr lang="he-IL" sz="3200" b="1" dirty="0">
                <a:hlinkClick r:id="rId3" tooltip="מחשוב"/>
              </a:rPr>
              <a:t>מחשוב</a:t>
            </a:r>
            <a:r>
              <a:rPr lang="he-IL" sz="3200" b="1" dirty="0"/>
              <a:t> וה</a:t>
            </a:r>
            <a:r>
              <a:rPr lang="he-IL" sz="3200" b="1" dirty="0">
                <a:hlinkClick r:id="rId4" tooltip="תקשורת"/>
              </a:rPr>
              <a:t>תקשורת</a:t>
            </a:r>
            <a:r>
              <a:rPr lang="he-IL" sz="3200" b="1" dirty="0"/>
              <a:t> הכוונה לערוצי תקשורת רשמיים ולא רשמיים, לכלי פיתוח </a:t>
            </a:r>
            <a:r>
              <a:rPr lang="he-IL" sz="3200" b="1" dirty="0">
                <a:hlinkClick r:id="rId5" tooltip="תוכנה"/>
              </a:rPr>
              <a:t>תוכנה</a:t>
            </a:r>
            <a:r>
              <a:rPr lang="he-IL" sz="3200" b="1" dirty="0"/>
              <a:t> ול</a:t>
            </a:r>
            <a:r>
              <a:rPr lang="he-IL" sz="3200" b="1" dirty="0">
                <a:hlinkClick r:id="rId6" tooltip="תקשורת נתונים"/>
              </a:rPr>
              <a:t>תקשורת נתונים</a:t>
            </a:r>
            <a:r>
              <a:rPr lang="he-IL" sz="3200" b="1" dirty="0"/>
              <a:t>.</a:t>
            </a:r>
          </a:p>
          <a:p>
            <a:r>
              <a:rPr lang="he-IL" sz="3200" b="1" dirty="0"/>
              <a:t>בתחום ה</a:t>
            </a:r>
            <a:r>
              <a:rPr lang="he-IL" sz="3200" b="1" dirty="0">
                <a:hlinkClick r:id="rId7" tooltip="פסיכולוגיה ארגונית"/>
              </a:rPr>
              <a:t>פסיכולוגיה הארגונית</a:t>
            </a:r>
            <a:r>
              <a:rPr lang="he-IL" sz="3200" b="1" dirty="0"/>
              <a:t> הכוונה לתמיכה מצד המערכת בגוף (</a:t>
            </a:r>
            <a:r>
              <a:rPr lang="he-IL" sz="3200" b="1" dirty="0">
                <a:hlinkClick r:id="rId8" tooltip="חברה (תאגיד)"/>
              </a:rPr>
              <a:t>חברה</a:t>
            </a:r>
            <a:r>
              <a:rPr lang="he-IL" sz="3200" b="1" dirty="0"/>
              <a:t> / </a:t>
            </a:r>
            <a:r>
              <a:rPr lang="he-IL" sz="3200" b="1" dirty="0">
                <a:hlinkClick r:id="rId9" tooltip="תנועה פוליטית"/>
              </a:rPr>
              <a:t>תנועה פוליטית</a:t>
            </a:r>
            <a:r>
              <a:rPr lang="he-IL" sz="3200" b="1" dirty="0"/>
              <a:t> / </a:t>
            </a:r>
            <a:r>
              <a:rPr lang="he-IL" sz="3200" b="1" dirty="0">
                <a:hlinkClick r:id="rId10" tooltip="תנועה חברתית"/>
              </a:rPr>
              <a:t>חברתיות</a:t>
            </a:r>
            <a:r>
              <a:rPr lang="he-IL" sz="3200" b="1" dirty="0"/>
              <a:t>) המשרת אותה ולאמונות של אותו גוף.</a:t>
            </a:r>
          </a:p>
          <a:p>
            <a:endParaRPr lang="he-IL" dirty="0"/>
          </a:p>
          <a:p>
            <a:endParaRPr lang="he-IL" dirty="0"/>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4</a:t>
            </a:fld>
            <a:endParaRPr lang="he-IL" dirty="0"/>
          </a:p>
        </p:txBody>
      </p:sp>
    </p:spTree>
    <p:extLst>
      <p:ext uri="{BB962C8B-B14F-4D97-AF65-F5344CB8AC3E}">
        <p14:creationId xmlns:p14="http://schemas.microsoft.com/office/powerpoint/2010/main" val="338281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000" b="1" dirty="0" smtClean="0"/>
              <a:t>בטון</a:t>
            </a:r>
            <a:endParaRPr lang="he-IL" sz="4000" b="1" dirty="0"/>
          </a:p>
        </p:txBody>
      </p:sp>
      <p:sp>
        <p:nvSpPr>
          <p:cNvPr id="3" name="מציין מיקום תוכן 2"/>
          <p:cNvSpPr>
            <a:spLocks noGrp="1"/>
          </p:cNvSpPr>
          <p:nvPr>
            <p:ph idx="1"/>
          </p:nvPr>
        </p:nvSpPr>
        <p:spPr/>
        <p:txBody>
          <a:bodyPr>
            <a:normAutofit lnSpcReduction="10000"/>
          </a:bodyPr>
          <a:lstStyle/>
          <a:p>
            <a:r>
              <a:rPr lang="he-IL" sz="3600" b="1" dirty="0"/>
              <a:t>בטון </a:t>
            </a:r>
            <a:r>
              <a:rPr lang="he-IL" sz="3600" b="1" dirty="0" smtClean="0"/>
              <a:t>ב</a:t>
            </a:r>
            <a:r>
              <a:rPr lang="he-IL" sz="3600" b="1" dirty="0" smtClean="0">
                <a:hlinkClick r:id="rId2" tooltip="צרפתית"/>
              </a:rPr>
              <a:t>צרפתית</a:t>
            </a:r>
            <a:r>
              <a:rPr lang="he-IL" sz="3600" b="1" dirty="0"/>
              <a:t>: </a:t>
            </a:r>
            <a:r>
              <a:rPr lang="en-US" sz="3600" b="1" dirty="0" smtClean="0"/>
              <a:t>(</a:t>
            </a:r>
            <a:r>
              <a:rPr lang="en-US" sz="3600" b="1" dirty="0" err="1" smtClean="0"/>
              <a:t>Béton</a:t>
            </a:r>
            <a:r>
              <a:rPr lang="en-US" sz="3600" b="1" dirty="0"/>
              <a:t>) </a:t>
            </a:r>
            <a:r>
              <a:rPr lang="he-IL" sz="3600" b="1" dirty="0" smtClean="0"/>
              <a:t> הוא</a:t>
            </a:r>
            <a:r>
              <a:rPr lang="he-IL" sz="3600" b="1" dirty="0"/>
              <a:t> </a:t>
            </a:r>
            <a:r>
              <a:rPr lang="he-IL" sz="3600" b="1" dirty="0">
                <a:hlinkClick r:id="rId3" tooltip="חומר"/>
              </a:rPr>
              <a:t>חומר</a:t>
            </a:r>
            <a:r>
              <a:rPr lang="he-IL" sz="3600" b="1" dirty="0"/>
              <a:t> המשמש ל</a:t>
            </a:r>
            <a:r>
              <a:rPr lang="he-IL" sz="3600" b="1" dirty="0">
                <a:hlinkClick r:id="rId4" tooltip="בנייה"/>
              </a:rPr>
              <a:t>בנייה</a:t>
            </a:r>
            <a:r>
              <a:rPr lang="he-IL" sz="3600" b="1" dirty="0"/>
              <a:t>. בטון מודרני מורכב מתערובת של </a:t>
            </a:r>
            <a:r>
              <a:rPr lang="he-IL" sz="3600" b="1" dirty="0">
                <a:hlinkClick r:id="rId5" tooltip="צמנט"/>
              </a:rPr>
              <a:t>צמנט</a:t>
            </a:r>
            <a:r>
              <a:rPr lang="he-IL" sz="3600" b="1" dirty="0"/>
              <a:t>, </a:t>
            </a:r>
            <a:r>
              <a:rPr lang="he-IL" sz="3600" b="1" dirty="0">
                <a:hlinkClick r:id="rId6" tooltip="חול"/>
              </a:rPr>
              <a:t>חול</a:t>
            </a:r>
            <a:r>
              <a:rPr lang="he-IL" sz="3600" b="1" dirty="0"/>
              <a:t>, </a:t>
            </a:r>
            <a:r>
              <a:rPr lang="he-IL" sz="3600" b="1" dirty="0">
                <a:hlinkClick r:id="rId7" tooltip="חצץ"/>
              </a:rPr>
              <a:t>חצץ</a:t>
            </a:r>
            <a:r>
              <a:rPr lang="he-IL" sz="3600" b="1" dirty="0"/>
              <a:t> ו</a:t>
            </a:r>
            <a:r>
              <a:rPr lang="he-IL" sz="3600" b="1" dirty="0">
                <a:hlinkClick r:id="rId8" tooltip="מים"/>
              </a:rPr>
              <a:t>מים</a:t>
            </a:r>
            <a:r>
              <a:rPr lang="he-IL" sz="3600" b="1" dirty="0"/>
              <a:t>. לאחר ייצור התערובת מובילים אותה לאתר הבניה ב</a:t>
            </a:r>
            <a:r>
              <a:rPr lang="he-IL" sz="3600" b="1" dirty="0">
                <a:hlinkClick r:id="rId9" tooltip="מערבל בטון"/>
              </a:rPr>
              <a:t>מערבל בטון</a:t>
            </a:r>
            <a:r>
              <a:rPr lang="he-IL" sz="3600" b="1" dirty="0"/>
              <a:t>, ולעיתים משתמשים לשינוע הבטון אף ב</a:t>
            </a:r>
            <a:r>
              <a:rPr lang="he-IL" sz="3600" b="1" dirty="0">
                <a:hlinkClick r:id="rId10" tooltip="משאבת בטון"/>
              </a:rPr>
              <a:t>משאבת בטון</a:t>
            </a:r>
            <a:r>
              <a:rPr lang="he-IL" sz="3600" b="1" dirty="0"/>
              <a:t>. לאחר שעה עד 10 שעות, תערובת הבטון מתקשרת (מאבדת את התכונות </a:t>
            </a:r>
            <a:r>
              <a:rPr lang="he-IL" sz="3600" b="1" dirty="0">
                <a:hlinkClick r:id="rId11" tooltip="פלסטיקה"/>
              </a:rPr>
              <a:t>הפלסטיות</a:t>
            </a:r>
            <a:r>
              <a:rPr lang="he-IL" sz="3600" b="1" dirty="0"/>
              <a:t>). לאחר מכן, התערובת מתקשה ומתחזקת.</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5</a:t>
            </a:fld>
            <a:endParaRPr lang="he-IL" dirty="0"/>
          </a:p>
        </p:txBody>
      </p:sp>
    </p:spTree>
    <p:extLst>
      <p:ext uri="{BB962C8B-B14F-4D97-AF65-F5344CB8AC3E}">
        <p14:creationId xmlns:p14="http://schemas.microsoft.com/office/powerpoint/2010/main" val="22199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074" name="Picture 2" descr="https://upload.wikimedia.org/wikipedia/he/thumb/d/de/Pouring_concrete.jpg/800px-Pouring_concret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1624" y="1825625"/>
            <a:ext cx="7344816"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6</a:t>
            </a:fld>
            <a:endParaRPr lang="he-IL" dirty="0"/>
          </a:p>
        </p:txBody>
      </p:sp>
    </p:spTree>
    <p:extLst>
      <p:ext uri="{BB962C8B-B14F-4D97-AF65-F5344CB8AC3E}">
        <p14:creationId xmlns:p14="http://schemas.microsoft.com/office/powerpoint/2010/main" val="105263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543594"/>
          </a:xfrm>
        </p:spPr>
        <p:txBody>
          <a:bodyPr>
            <a:normAutofit fontScale="90000"/>
          </a:bodyPr>
          <a:lstStyle/>
          <a:p>
            <a:endParaRPr lang="he-IL" dirty="0"/>
          </a:p>
        </p:txBody>
      </p:sp>
      <p:sp>
        <p:nvSpPr>
          <p:cNvPr id="3" name="מציין מיקום תוכן 2"/>
          <p:cNvSpPr>
            <a:spLocks noGrp="1"/>
          </p:cNvSpPr>
          <p:nvPr>
            <p:ph idx="1"/>
          </p:nvPr>
        </p:nvSpPr>
        <p:spPr>
          <a:xfrm>
            <a:off x="838200" y="1052736"/>
            <a:ext cx="10515600" cy="5124227"/>
          </a:xfrm>
        </p:spPr>
        <p:txBody>
          <a:bodyPr>
            <a:noAutofit/>
          </a:bodyPr>
          <a:lstStyle/>
          <a:p>
            <a:r>
              <a:rPr lang="he-IL" sz="3200" b="1" dirty="0"/>
              <a:t>ה</a:t>
            </a:r>
            <a:r>
              <a:rPr lang="he-IL" sz="3200" b="1" dirty="0">
                <a:hlinkClick r:id="rId2" tooltip="אשור (עם)"/>
              </a:rPr>
              <a:t>אשורים</a:t>
            </a:r>
            <a:r>
              <a:rPr lang="he-IL" sz="3200" b="1" dirty="0"/>
              <a:t> וה</a:t>
            </a:r>
            <a:r>
              <a:rPr lang="he-IL" sz="3200" b="1" dirty="0">
                <a:hlinkClick r:id="rId3" tooltip="בבל"/>
              </a:rPr>
              <a:t>בבלים</a:t>
            </a:r>
            <a:r>
              <a:rPr lang="he-IL" sz="3200" b="1" dirty="0"/>
              <a:t> הכינו תערובות בטון עם </a:t>
            </a:r>
            <a:r>
              <a:rPr lang="he-IL" sz="3200" b="1" dirty="0">
                <a:hlinkClick r:id="rId4" tooltip="חרס"/>
              </a:rPr>
              <a:t>חרס</a:t>
            </a:r>
            <a:r>
              <a:rPr lang="he-IL" sz="3200" b="1" dirty="0"/>
              <a:t> במקום </a:t>
            </a:r>
            <a:r>
              <a:rPr lang="he-IL" sz="3200" b="1" dirty="0">
                <a:hlinkClick r:id="rId5" tooltip="מלט"/>
              </a:rPr>
              <a:t>מלט</a:t>
            </a:r>
            <a:r>
              <a:rPr lang="he-IL" sz="3200" b="1" dirty="0"/>
              <a:t>. ה</a:t>
            </a:r>
            <a:r>
              <a:rPr lang="he-IL" sz="3200" b="1" dirty="0">
                <a:hlinkClick r:id="rId6" tooltip="מצרים העתיקה"/>
              </a:rPr>
              <a:t>מצרים</a:t>
            </a:r>
            <a:r>
              <a:rPr lang="he-IL" sz="3200" b="1" dirty="0"/>
              <a:t> השתמשו בבטון שהורכב מ</a:t>
            </a:r>
            <a:r>
              <a:rPr lang="he-IL" sz="3200" b="1" dirty="0">
                <a:hlinkClick r:id="rId7" tooltip="סיד"/>
              </a:rPr>
              <a:t>סיד</a:t>
            </a:r>
            <a:r>
              <a:rPr lang="he-IL" sz="3200" b="1" dirty="0"/>
              <a:t> ו</a:t>
            </a:r>
            <a:r>
              <a:rPr lang="he-IL" sz="3200" b="1" dirty="0">
                <a:hlinkClick r:id="rId8" tooltip="גבס"/>
              </a:rPr>
              <a:t>גבס</a:t>
            </a:r>
            <a:r>
              <a:rPr lang="he-IL" sz="3200" b="1" dirty="0"/>
              <a:t>. ב</a:t>
            </a:r>
            <a:r>
              <a:rPr lang="he-IL" sz="3200" b="1" dirty="0">
                <a:hlinkClick r:id="rId9" tooltip="האימפריה הרומית"/>
              </a:rPr>
              <a:t>רומא</a:t>
            </a:r>
            <a:r>
              <a:rPr lang="he-IL" sz="3200" b="1" dirty="0"/>
              <a:t> הכינו בטון מסיד מעורב עם </a:t>
            </a:r>
            <a:r>
              <a:rPr lang="he-IL" sz="3200" b="1" dirty="0">
                <a:hlinkClick r:id="rId10" tooltip="אפר געשי"/>
              </a:rPr>
              <a:t>אפר געשי</a:t>
            </a:r>
            <a:r>
              <a:rPr lang="he-IL" sz="3200" b="1" dirty="0"/>
              <a:t>. הבטון המודרני הומצא בידי המהנדס ה</a:t>
            </a:r>
            <a:r>
              <a:rPr lang="he-IL" sz="3200" b="1" dirty="0">
                <a:hlinkClick r:id="rId11" tooltip="בריטניה"/>
              </a:rPr>
              <a:t>בריטי</a:t>
            </a:r>
            <a:r>
              <a:rPr lang="he-IL" sz="3200" b="1" dirty="0"/>
              <a:t> </a:t>
            </a:r>
            <a:r>
              <a:rPr lang="he-IL" sz="3200" b="1" u="sng" dirty="0">
                <a:hlinkClick r:id="rId12" tooltip="ג'ון סמיטון (הדף אינו קיים)"/>
              </a:rPr>
              <a:t>ג'ון </a:t>
            </a:r>
            <a:r>
              <a:rPr lang="he-IL" sz="3200" b="1" u="sng" dirty="0" err="1">
                <a:hlinkClick r:id="rId12" tooltip="ג'ון סמיטון (הדף אינו קיים)"/>
              </a:rPr>
              <a:t>סמיטון</a:t>
            </a:r>
            <a:r>
              <a:rPr lang="he-IL" sz="3200" b="1" dirty="0"/>
              <a:t> (</a:t>
            </a:r>
            <a:r>
              <a:rPr lang="en-US" sz="3200" b="1" dirty="0"/>
              <a:t>John Smeaton‏; </a:t>
            </a:r>
            <a:r>
              <a:rPr lang="en-US" sz="3200" b="1" dirty="0" smtClean="0"/>
              <a:t>(1792-1724</a:t>
            </a:r>
            <a:r>
              <a:rPr lang="en-US" sz="3200" b="1" dirty="0"/>
              <a:t>) </a:t>
            </a:r>
            <a:r>
              <a:rPr lang="he-IL" sz="3200" b="1" dirty="0"/>
              <a:t>בשנת </a:t>
            </a:r>
            <a:r>
              <a:rPr lang="he-IL" sz="3200" b="1" dirty="0">
                <a:hlinkClick r:id="rId13" tooltip="1756"/>
              </a:rPr>
              <a:t>1756</a:t>
            </a:r>
            <a:r>
              <a:rPr lang="he-IL" sz="3200" b="1" dirty="0"/>
              <a:t>, תוך ערבוב מלט, חלוקים ולבנים מפוררות. כיום גוברת הנטייה לעשות שימוש בחומרים ממוחזרים בייצור בטון, בעיקר באפר שנכתש מתוצרי הלוואי של </a:t>
            </a:r>
            <a:r>
              <a:rPr lang="he-IL" sz="3200" b="1" dirty="0">
                <a:hlinkClick r:id="rId14" tooltip="תחנת כוח"/>
              </a:rPr>
              <a:t>תחנות כוח</a:t>
            </a:r>
            <a:r>
              <a:rPr lang="he-IL" sz="3200" b="1" dirty="0"/>
              <a:t> </a:t>
            </a:r>
            <a:r>
              <a:rPr lang="he-IL" sz="3200" b="1" dirty="0">
                <a:hlinkClick r:id="rId15" tooltip="פחם"/>
              </a:rPr>
              <a:t>פחמיות</a:t>
            </a:r>
            <a:r>
              <a:rPr lang="he-IL" sz="3200" b="1" dirty="0"/>
              <a:t>. באופן זה קטן הצורך בחציבה מחד ובאזורי פסולת מאידך.</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7</a:t>
            </a:fld>
            <a:endParaRPr lang="he-IL" dirty="0"/>
          </a:p>
        </p:txBody>
      </p:sp>
    </p:spTree>
    <p:extLst>
      <p:ext uri="{BB962C8B-B14F-4D97-AF65-F5344CB8AC3E}">
        <p14:creationId xmlns:p14="http://schemas.microsoft.com/office/powerpoint/2010/main" val="333151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255562"/>
          </a:xfrm>
        </p:spPr>
        <p:txBody>
          <a:bodyPr>
            <a:normAutofit fontScale="90000"/>
          </a:bodyPr>
          <a:lstStyle/>
          <a:p>
            <a:endParaRPr lang="he-IL" dirty="0"/>
          </a:p>
        </p:txBody>
      </p:sp>
      <p:sp>
        <p:nvSpPr>
          <p:cNvPr id="3" name="מציין מיקום תוכן 2"/>
          <p:cNvSpPr>
            <a:spLocks noGrp="1"/>
          </p:cNvSpPr>
          <p:nvPr>
            <p:ph idx="1"/>
          </p:nvPr>
        </p:nvSpPr>
        <p:spPr>
          <a:xfrm>
            <a:off x="838200" y="980728"/>
            <a:ext cx="10515600" cy="5400600"/>
          </a:xfrm>
        </p:spPr>
        <p:txBody>
          <a:bodyPr>
            <a:noAutofit/>
          </a:bodyPr>
          <a:lstStyle/>
          <a:p>
            <a:r>
              <a:rPr lang="he-IL" sz="3200" b="1" dirty="0"/>
              <a:t>לבטון </a:t>
            </a:r>
            <a:r>
              <a:rPr lang="he-IL" sz="3200" b="1" dirty="0">
                <a:hlinkClick r:id="rId2" tooltip="חוזק לחיצה"/>
              </a:rPr>
              <a:t>חוזק לחיצה</a:t>
            </a:r>
            <a:r>
              <a:rPr lang="he-IL" sz="3200" b="1" dirty="0"/>
              <a:t> גבוה, אך </a:t>
            </a:r>
            <a:r>
              <a:rPr lang="he-IL" sz="3200" b="1" dirty="0">
                <a:hlinkClick r:id="rId3" tooltip="חוזק מתיחה (הדף אינו קיים)"/>
              </a:rPr>
              <a:t>חוזק מתיחה</a:t>
            </a:r>
            <a:r>
              <a:rPr lang="he-IL" sz="3200" b="1" dirty="0"/>
              <a:t> נמוך (חוזק לחיצה גבוה - ניתן להעמיס על הבטון </a:t>
            </a:r>
            <a:r>
              <a:rPr lang="he-IL" sz="3200" b="1" dirty="0">
                <a:hlinkClick r:id="rId4" tooltip="משקל (פיזיקה)"/>
              </a:rPr>
              <a:t>משקל</a:t>
            </a:r>
            <a:r>
              <a:rPr lang="he-IL" sz="3200" b="1" dirty="0"/>
              <a:t> כבד בבטחה. חוזק מתיחה נמוך - אי אפשר למתוח את הבטון מבלי שהוא ישבר). כדי להתגבר על מגבלה זו, בדרך-כלל </a:t>
            </a:r>
            <a:r>
              <a:rPr lang="he-IL" sz="3200" b="1" dirty="0">
                <a:hlinkClick r:id="rId5" tooltip="יציקת בטון (הדף אינו קיים)"/>
              </a:rPr>
              <a:t>יוצקים בטון</a:t>
            </a:r>
            <a:r>
              <a:rPr lang="he-IL" sz="3200" b="1" dirty="0"/>
              <a:t> יחד עם מוטות חיזוק מ</a:t>
            </a:r>
            <a:r>
              <a:rPr lang="he-IL" sz="3200" b="1" dirty="0">
                <a:hlinkClick r:id="rId6" tooltip="ברזל"/>
              </a:rPr>
              <a:t>ברזל</a:t>
            </a:r>
            <a:r>
              <a:rPr lang="he-IL" sz="3200" b="1" dirty="0"/>
              <a:t>, רשתות ברזל, או כבלים. התוצאה מכונה "</a:t>
            </a:r>
            <a:r>
              <a:rPr lang="he-IL" sz="3200" b="1" dirty="0">
                <a:hlinkClick r:id="rId7" tooltip="בטון מזוין"/>
              </a:rPr>
              <a:t>בטון מזוין</a:t>
            </a:r>
            <a:r>
              <a:rPr lang="he-IL" sz="3200" b="1" dirty="0"/>
              <a:t>". בטון זה מסוגל להתמודד הן עם כוחות לחיצה והן עם כוחות מתיחה. המצאת הבטון המזוין מיוחסת לגנן ה</a:t>
            </a:r>
            <a:r>
              <a:rPr lang="he-IL" sz="3200" b="1" dirty="0">
                <a:hlinkClick r:id="rId8" tooltip="צרפת"/>
              </a:rPr>
              <a:t>צרפתי</a:t>
            </a:r>
            <a:r>
              <a:rPr lang="he-IL" sz="3200" b="1" dirty="0"/>
              <a:t> </a:t>
            </a:r>
            <a:r>
              <a:rPr lang="he-IL" sz="3200" b="1" dirty="0" err="1"/>
              <a:t>ז'וזף</a:t>
            </a:r>
            <a:r>
              <a:rPr lang="he-IL" sz="3200" b="1" dirty="0"/>
              <a:t> מוניה </a:t>
            </a:r>
            <a:r>
              <a:rPr lang="he-IL" sz="3200" b="1" dirty="0" smtClean="0"/>
              <a:t>(</a:t>
            </a:r>
            <a:r>
              <a:rPr lang="en-US" sz="3200" b="1" dirty="0" smtClean="0"/>
              <a:t>(Joseph </a:t>
            </a:r>
            <a:r>
              <a:rPr lang="en-US" sz="3200" b="1" dirty="0" err="1"/>
              <a:t>Monier</a:t>
            </a:r>
            <a:r>
              <a:rPr lang="en-US" sz="3200" b="1" dirty="0"/>
              <a:t>‏; </a:t>
            </a:r>
            <a:r>
              <a:rPr lang="en-US" sz="3200" b="1" dirty="0" smtClean="0"/>
              <a:t>1906)-(1823, </a:t>
            </a:r>
            <a:r>
              <a:rPr lang="he-IL" sz="3200" b="1" dirty="0"/>
              <a:t>שהכניס לראשונה בשנת </a:t>
            </a:r>
            <a:r>
              <a:rPr lang="he-IL" sz="3200" b="1" dirty="0">
                <a:hlinkClick r:id="rId9" tooltip="1868"/>
              </a:rPr>
              <a:t>1868</a:t>
            </a:r>
            <a:r>
              <a:rPr lang="he-IL" sz="3200" b="1" dirty="0"/>
              <a:t> מוטות פלדה ל</a:t>
            </a:r>
            <a:r>
              <a:rPr lang="he-IL" sz="3200" b="1" dirty="0">
                <a:hlinkClick r:id="rId10" tooltip="עציץ"/>
              </a:rPr>
              <a:t>עציצי</a:t>
            </a:r>
            <a:r>
              <a:rPr lang="he-IL" sz="3200" b="1" dirty="0"/>
              <a:t> בטון שהכין.</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8</a:t>
            </a:fld>
            <a:endParaRPr lang="he-IL" dirty="0"/>
          </a:p>
        </p:txBody>
      </p:sp>
    </p:spTree>
    <p:extLst>
      <p:ext uri="{BB962C8B-B14F-4D97-AF65-F5344CB8AC3E}">
        <p14:creationId xmlns:p14="http://schemas.microsoft.com/office/powerpoint/2010/main" val="164823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Autofit/>
          </a:bodyPr>
          <a:lstStyle/>
          <a:p>
            <a:r>
              <a:rPr lang="he-IL" sz="3200" b="1" dirty="0"/>
              <a:t>כדי להגביר את חוזק המתיחה של הבטון, מותחים כבלי פלדה בעזרת </a:t>
            </a:r>
            <a:r>
              <a:rPr lang="he-IL" sz="3200" b="1" dirty="0">
                <a:hlinkClick r:id="rId2" tooltip="ציוד מכני הנדסי"/>
              </a:rPr>
              <a:t>ציוד מכני הנדסי</a:t>
            </a:r>
            <a:r>
              <a:rPr lang="he-IL" sz="3200" b="1" dirty="0"/>
              <a:t>, ועליהם יוצקים את הבטון. כבלים אלו שואפים להתכווץ חזרה (בדומה ל</a:t>
            </a:r>
            <a:r>
              <a:rPr lang="he-IL" sz="3200" b="1" dirty="0">
                <a:hlinkClick r:id="rId3" tooltip="קפיץ"/>
              </a:rPr>
              <a:t>קפיץ</a:t>
            </a:r>
            <a:r>
              <a:rPr lang="he-IL" sz="3200" b="1" dirty="0"/>
              <a:t>) וכך יוצרים על הבטון כוחות לחיצה. כאשר יופעלו על הבטון כוחות מתיחה שוב (על ידי משקלן של </a:t>
            </a:r>
            <a:r>
              <a:rPr lang="he-IL" sz="3200" b="1" u="sng" dirty="0">
                <a:hlinkClick r:id="rId4"/>
              </a:rPr>
              <a:t>מכוניות</a:t>
            </a:r>
            <a:r>
              <a:rPr lang="he-IL" sz="3200" b="1" dirty="0"/>
              <a:t> שייסעו על הגשר, למשל) הם יאוזנו על ידי כוחות הלחיצה שנוצרו בצורה מלאכותית בזמן הבנייה. בבטון זה נעשה שימוש במבנים הדורשים חוזק רב והוא נקרא "</a:t>
            </a:r>
            <a:r>
              <a:rPr lang="he-IL" sz="3200" b="1" dirty="0">
                <a:hlinkClick r:id="rId5" tooltip="בטון דרוך"/>
              </a:rPr>
              <a:t>בטון דרוך</a:t>
            </a:r>
            <a:r>
              <a:rPr lang="he-IL" sz="3200" b="1" dirty="0"/>
              <a:t>".</a:t>
            </a:r>
          </a:p>
        </p:txBody>
      </p:sp>
      <p:sp>
        <p:nvSpPr>
          <p:cNvPr id="4" name="מציין מיקום של מספר שקופית 3"/>
          <p:cNvSpPr>
            <a:spLocks noGrp="1"/>
          </p:cNvSpPr>
          <p:nvPr>
            <p:ph type="sldNum" sz="quarter" idx="12"/>
          </p:nvPr>
        </p:nvSpPr>
        <p:spPr/>
        <p:txBody>
          <a:bodyPr/>
          <a:lstStyle/>
          <a:p>
            <a:pPr rtl="1"/>
            <a:fld id="{B13333A4-2EF1-4B79-B68C-AB20E66B4822}" type="slidenum">
              <a:rPr lang="he-IL" smtClean="0"/>
              <a:t>9</a:t>
            </a:fld>
            <a:endParaRPr lang="he-IL" dirty="0"/>
          </a:p>
        </p:txBody>
      </p:sp>
    </p:spTree>
    <p:extLst>
      <p:ext uri="{BB962C8B-B14F-4D97-AF65-F5344CB8AC3E}">
        <p14:creationId xmlns:p14="http://schemas.microsoft.com/office/powerpoint/2010/main" val="324038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שרטוט של עיר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447_TF03031010_TF03031010" id="{BE09F81B-1066-4939-B98B-A9DD62026B50}" vid="{169BFA52-1CB2-4C9C-9E4C-848A3DA94BE8}"/>
    </a:ext>
  </a:extLst>
</a:theme>
</file>

<file path=ppt/theme/theme2.xml><?xml version="1.0" encoding="utf-8"?>
<a:theme xmlns:a="http://schemas.openxmlformats.org/drawingml/2006/main" name="ערכת נושא של Offic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של Offic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רקע מצגת של שרטוט עיר עם בנייני משרדים (מסך רחב)</Template>
  <TotalTime>311</TotalTime>
  <Words>1004</Words>
  <Application>Microsoft Office PowerPoint</Application>
  <PresentationFormat>מסך רחב</PresentationFormat>
  <Paragraphs>108</Paragraphs>
  <Slides>39</Slides>
  <Notes>2</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39</vt:i4>
      </vt:variant>
    </vt:vector>
  </HeadingPairs>
  <TitlesOfParts>
    <vt:vector size="44" baseType="lpstr">
      <vt:lpstr>Arial</vt:lpstr>
      <vt:lpstr>Century Schoolbook</vt:lpstr>
      <vt:lpstr>Gisha</vt:lpstr>
      <vt:lpstr>Tahoma</vt:lpstr>
      <vt:lpstr>שרטוט של עיר 16X9</vt:lpstr>
      <vt:lpstr>עבודות תשתיות </vt:lpstr>
      <vt:lpstr> תשתית</vt:lpstr>
      <vt:lpstr>מצגת של PowerPoint‏</vt:lpstr>
      <vt:lpstr>מצגת של PowerPoint‏</vt:lpstr>
      <vt:lpstr>בטון</vt:lpstr>
      <vt:lpstr>מצגת של PowerPoint‏</vt:lpstr>
      <vt:lpstr>מצגת של PowerPoint‏</vt:lpstr>
      <vt:lpstr>מצגת של PowerPoint‏</vt:lpstr>
      <vt:lpstr>מצגת של PowerPoint‏</vt:lpstr>
      <vt:lpstr>מצגת של PowerPoint‏</vt:lpstr>
      <vt:lpstr>יציקות בטון</vt:lpstr>
      <vt:lpstr>מצגת של PowerPoint‏</vt:lpstr>
      <vt:lpstr>כיצד יוצקים בטון  </vt:lpstr>
      <vt:lpstr>כיצד מנהלים את אתר הבניה בשלב היציקות ? </vt:lpstr>
      <vt:lpstr>מצגת של PowerPoint‏</vt:lpstr>
      <vt:lpstr>מי אחראי לבדיקת טיב הבטון ? </vt:lpstr>
      <vt:lpstr>מצגת של PowerPoint‏</vt:lpstr>
      <vt:lpstr>מי קובע את כמויות הבטון הברזלים בכל יציקה ? </vt:lpstr>
      <vt:lpstr>מהיכן מזמינים את הבטון ? </vt:lpstr>
      <vt:lpstr>מצגת של PowerPoint‏</vt:lpstr>
      <vt:lpstr>מערכות בניין </vt:lpstr>
      <vt:lpstr>מצגת של PowerPoint‏</vt:lpstr>
      <vt:lpstr>מצגת של PowerPoint‏</vt:lpstr>
      <vt:lpstr>ביוב</vt:lpstr>
      <vt:lpstr>מצגת של PowerPoint‏</vt:lpstr>
      <vt:lpstr>מצגת של PowerPoint‏</vt:lpstr>
      <vt:lpstr>מצגת של PowerPoint‏</vt:lpstr>
      <vt:lpstr>מצגת של PowerPoint‏</vt:lpstr>
      <vt:lpstr>ניקוז</vt:lpstr>
      <vt:lpstr>מצגת של PowerPoint‏</vt:lpstr>
      <vt:lpstr>מים</vt:lpstr>
      <vt:lpstr>מצגת של PowerPoint‏</vt:lpstr>
      <vt:lpstr>חשמל</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עבודות תשתיות</dc:title>
  <dc:creator>Kamal Ewisat</dc:creator>
  <cp:lastModifiedBy>Kamal Ewisat</cp:lastModifiedBy>
  <cp:revision>16</cp:revision>
  <dcterms:created xsi:type="dcterms:W3CDTF">2018-10-18T08:32:50Z</dcterms:created>
  <dcterms:modified xsi:type="dcterms:W3CDTF">2018-10-21T13:19:04Z</dcterms:modified>
</cp:coreProperties>
</file>