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63" r:id="rId7"/>
    <p:sldId id="271" r:id="rId8"/>
    <p:sldId id="264" r:id="rId9"/>
    <p:sldId id="272" r:id="rId10"/>
    <p:sldId id="273" r:id="rId11"/>
    <p:sldId id="274" r:id="rId12"/>
    <p:sldId id="265" r:id="rId13"/>
    <p:sldId id="266" r:id="rId14"/>
    <p:sldId id="267" r:id="rId15"/>
    <p:sldId id="268" r:id="rId16"/>
    <p:sldId id="269" r:id="rId17"/>
    <p:sldId id="270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r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r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r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759237" y="1135346"/>
            <a:ext cx="8679915" cy="1748729"/>
          </a:xfrm>
        </p:spPr>
        <p:txBody>
          <a:bodyPr/>
          <a:lstStyle/>
          <a:p>
            <a:r>
              <a:rPr lang="he-IL" b="1" dirty="0" smtClean="0"/>
              <a:t>מובא ותהליך היזום </a:t>
            </a:r>
            <a:endParaRPr lang="he-IL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759237" y="2884076"/>
            <a:ext cx="8673427" cy="2344778"/>
          </a:xfrm>
        </p:spPr>
        <p:txBody>
          <a:bodyPr>
            <a:normAutofit/>
          </a:bodyPr>
          <a:lstStyle/>
          <a:p>
            <a:pPr algn="r"/>
            <a:r>
              <a:rPr lang="he-IL" sz="3200" b="1" dirty="0" smtClean="0"/>
              <a:t>-זיהוי ניתוח ומעקב אחר בעלי </a:t>
            </a:r>
            <a:r>
              <a:rPr lang="he-IL" sz="3200" b="1" dirty="0" err="1" smtClean="0"/>
              <a:t>העיניין</a:t>
            </a:r>
            <a:endParaRPr lang="he-IL" sz="3200" b="1" dirty="0" smtClean="0"/>
          </a:p>
          <a:p>
            <a:pPr algn="r"/>
            <a:r>
              <a:rPr lang="he-IL" sz="3200" b="1" dirty="0" smtClean="0"/>
              <a:t>-אפיון דרישות הלקוח – פרוגרמה , אפיון הנדסי </a:t>
            </a:r>
            <a:endParaRPr lang="he-IL" sz="3200" b="1" dirty="0"/>
          </a:p>
        </p:txBody>
      </p:sp>
    </p:spTree>
    <p:extLst>
      <p:ext uri="{BB962C8B-B14F-4D97-AF65-F5344CB8AC3E}">
        <p14:creationId xmlns:p14="http://schemas.microsoft.com/office/powerpoint/2010/main" val="1703974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/>
              <a:t>הציונים של מידת ההשפעה ורמת ההשפעה :</a:t>
            </a:r>
            <a:br>
              <a:rPr lang="he-IL" b="1" dirty="0"/>
            </a:b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387610" y="803185"/>
            <a:ext cx="7525349" cy="5816555"/>
          </a:xfrm>
        </p:spPr>
        <p:txBody>
          <a:bodyPr/>
          <a:lstStyle/>
          <a:p>
            <a:pPr algn="r"/>
            <a:r>
              <a:rPr lang="he-IL" sz="2400" b="1" dirty="0" smtClean="0"/>
              <a:t>1-(</a:t>
            </a:r>
            <a:r>
              <a:rPr lang="he-IL" sz="2400" b="1" dirty="0"/>
              <a:t>נמוך :בעל העניין מעורב בפרויקט ללא </a:t>
            </a:r>
            <a:r>
              <a:rPr lang="he-IL" sz="2400" b="1" dirty="0" smtClean="0"/>
              <a:t>החלטות</a:t>
            </a:r>
            <a:endParaRPr lang="he-IL" sz="2400" b="1" dirty="0"/>
          </a:p>
          <a:p>
            <a:pPr algn="r"/>
            <a:r>
              <a:rPr lang="he-IL" sz="2400" b="1" dirty="0" smtClean="0"/>
              <a:t>2-בינוני </a:t>
            </a:r>
            <a:r>
              <a:rPr lang="he-IL" sz="2400" b="1" dirty="0"/>
              <a:t>:החלטות ברמת ביניים בדרגים </a:t>
            </a:r>
            <a:r>
              <a:rPr lang="he-IL" sz="2400" b="1" dirty="0" smtClean="0"/>
              <a:t>זוטרים</a:t>
            </a:r>
            <a:endParaRPr lang="he-IL" sz="2400" b="1" dirty="0"/>
          </a:p>
          <a:p>
            <a:pPr algn="r"/>
            <a:r>
              <a:rPr lang="he-IL" sz="2400" b="1" dirty="0" smtClean="0"/>
              <a:t>3-גבוה </a:t>
            </a:r>
            <a:r>
              <a:rPr lang="he-IL" sz="2400" b="1" dirty="0"/>
              <a:t>:רמה המשפיעה באופן מהותי על </a:t>
            </a:r>
            <a:r>
              <a:rPr lang="he-IL" sz="2400" b="1" dirty="0" smtClean="0"/>
              <a:t>הפרויקט</a:t>
            </a:r>
            <a:endParaRPr lang="he-IL" sz="2400" b="1" dirty="0"/>
          </a:p>
          <a:p>
            <a:pPr algn="r"/>
            <a:r>
              <a:rPr lang="he-IL" sz="2400" b="1" dirty="0"/>
              <a:t>גישה לפרויקט:</a:t>
            </a:r>
          </a:p>
          <a:p>
            <a:pPr algn="r"/>
            <a:r>
              <a:rPr lang="he-IL" sz="2400" b="1" dirty="0" smtClean="0"/>
              <a:t>(-1)בעל </a:t>
            </a:r>
            <a:r>
              <a:rPr lang="he-IL" sz="2400" b="1" dirty="0"/>
              <a:t>העניין נמצא בניגוד עניינים לפרויקט או מתנגד לו </a:t>
            </a:r>
            <a:endParaRPr lang="he-IL" sz="2400" b="1" dirty="0" smtClean="0"/>
          </a:p>
          <a:p>
            <a:pPr algn="r"/>
            <a:r>
              <a:rPr lang="he-IL" sz="2400" b="1" dirty="0" smtClean="0"/>
              <a:t>(0)לבעל </a:t>
            </a:r>
            <a:r>
              <a:rPr lang="he-IL" sz="2400" b="1" dirty="0"/>
              <a:t>העניין אין כל נגיעה אישית </a:t>
            </a:r>
            <a:r>
              <a:rPr lang="he-IL" sz="2400" b="1" dirty="0" smtClean="0"/>
              <a:t>לפרויקט</a:t>
            </a:r>
            <a:endParaRPr lang="he-IL" sz="2400" b="1" dirty="0"/>
          </a:p>
          <a:p>
            <a:r>
              <a:rPr lang="he-IL" sz="2400" b="1" dirty="0" smtClean="0"/>
              <a:t>(1)בעל </a:t>
            </a:r>
            <a:r>
              <a:rPr lang="he-IL" sz="2400" b="1" dirty="0"/>
              <a:t>העניין תומך </a:t>
            </a:r>
            <a:r>
              <a:rPr lang="he-IL" sz="2400" b="1" dirty="0" smtClean="0"/>
              <a:t>בפרויקט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3789443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281236"/>
              </p:ext>
            </p:extLst>
          </p:nvPr>
        </p:nvGraphicFramePr>
        <p:xfrm>
          <a:off x="3760631" y="803275"/>
          <a:ext cx="8152327" cy="490206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7882">
                  <a:extLst>
                    <a:ext uri="{9D8B030D-6E8A-4147-A177-3AD203B41FA5}">
                      <a16:colId xmlns:a16="http://schemas.microsoft.com/office/drawing/2014/main" val="1708388204"/>
                    </a:ext>
                  </a:extLst>
                </a:gridCol>
                <a:gridCol w="734096">
                  <a:extLst>
                    <a:ext uri="{9D8B030D-6E8A-4147-A177-3AD203B41FA5}">
                      <a16:colId xmlns:a16="http://schemas.microsoft.com/office/drawing/2014/main" val="1779745979"/>
                    </a:ext>
                  </a:extLst>
                </a:gridCol>
                <a:gridCol w="811369">
                  <a:extLst>
                    <a:ext uri="{9D8B030D-6E8A-4147-A177-3AD203B41FA5}">
                      <a16:colId xmlns:a16="http://schemas.microsoft.com/office/drawing/2014/main" val="183919344"/>
                    </a:ext>
                  </a:extLst>
                </a:gridCol>
                <a:gridCol w="1056067">
                  <a:extLst>
                    <a:ext uri="{9D8B030D-6E8A-4147-A177-3AD203B41FA5}">
                      <a16:colId xmlns:a16="http://schemas.microsoft.com/office/drawing/2014/main" val="4074931235"/>
                    </a:ext>
                  </a:extLst>
                </a:gridCol>
                <a:gridCol w="1159099">
                  <a:extLst>
                    <a:ext uri="{9D8B030D-6E8A-4147-A177-3AD203B41FA5}">
                      <a16:colId xmlns:a16="http://schemas.microsoft.com/office/drawing/2014/main" val="19211779"/>
                    </a:ext>
                  </a:extLst>
                </a:gridCol>
                <a:gridCol w="1030310">
                  <a:extLst>
                    <a:ext uri="{9D8B030D-6E8A-4147-A177-3AD203B41FA5}">
                      <a16:colId xmlns:a16="http://schemas.microsoft.com/office/drawing/2014/main" val="211761974"/>
                    </a:ext>
                  </a:extLst>
                </a:gridCol>
                <a:gridCol w="953036">
                  <a:extLst>
                    <a:ext uri="{9D8B030D-6E8A-4147-A177-3AD203B41FA5}">
                      <a16:colId xmlns:a16="http://schemas.microsoft.com/office/drawing/2014/main" val="389976123"/>
                    </a:ext>
                  </a:extLst>
                </a:gridCol>
                <a:gridCol w="927279">
                  <a:extLst>
                    <a:ext uri="{9D8B030D-6E8A-4147-A177-3AD203B41FA5}">
                      <a16:colId xmlns:a16="http://schemas.microsoft.com/office/drawing/2014/main" val="301808390"/>
                    </a:ext>
                  </a:extLst>
                </a:gridCol>
                <a:gridCol w="1043189">
                  <a:extLst>
                    <a:ext uri="{9D8B030D-6E8A-4147-A177-3AD203B41FA5}">
                      <a16:colId xmlns:a16="http://schemas.microsoft.com/office/drawing/2014/main" val="77329428"/>
                    </a:ext>
                  </a:extLst>
                </a:gridCol>
              </a:tblGrid>
              <a:tr h="163402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#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בעל עניין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סוג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השפעה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מועד מעורבות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מידת מעורבות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רמת השפעה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גישה לפרויקט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הערות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190420"/>
                  </a:ext>
                </a:extLst>
              </a:tr>
              <a:tr h="1634022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d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f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g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h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025775"/>
                  </a:ext>
                </a:extLst>
              </a:tr>
              <a:tr h="1634022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פנימי   / חיצוני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משפיע   / מושפע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תכנון </a:t>
                      </a:r>
                    </a:p>
                    <a:p>
                      <a:pPr rtl="1"/>
                      <a:r>
                        <a:rPr lang="he-IL" dirty="0" smtClean="0"/>
                        <a:t>ביצוע </a:t>
                      </a:r>
                    </a:p>
                    <a:p>
                      <a:pPr rtl="1"/>
                      <a:r>
                        <a:rPr lang="he-IL" dirty="0" smtClean="0"/>
                        <a:t>פיקוח בדיקות אישורים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1-3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1-3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(-1),0,1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=f*g*h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31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63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88629" y="2349925"/>
            <a:ext cx="3498979" cy="2456442"/>
          </a:xfrm>
        </p:spPr>
        <p:txBody>
          <a:bodyPr>
            <a:noAutofit/>
          </a:bodyPr>
          <a:lstStyle/>
          <a:p>
            <a:r>
              <a:rPr lang="he-IL" sz="6000" b="1" dirty="0"/>
              <a:t>תכנון ניהול  בעלי העניין</a:t>
            </a:r>
            <a:br>
              <a:rPr lang="he-IL" sz="6000" b="1" dirty="0"/>
            </a:br>
            <a:endParaRPr lang="he-IL" sz="6000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618673"/>
              </p:ext>
            </p:extLst>
          </p:nvPr>
        </p:nvGraphicFramePr>
        <p:xfrm>
          <a:off x="4387608" y="1653279"/>
          <a:ext cx="7578900" cy="43750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64164">
                  <a:extLst>
                    <a:ext uri="{9D8B030D-6E8A-4147-A177-3AD203B41FA5}">
                      <a16:colId xmlns:a16="http://schemas.microsoft.com/office/drawing/2014/main" val="1046033664"/>
                    </a:ext>
                  </a:extLst>
                </a:gridCol>
                <a:gridCol w="1197736">
                  <a:extLst>
                    <a:ext uri="{9D8B030D-6E8A-4147-A177-3AD203B41FA5}">
                      <a16:colId xmlns:a16="http://schemas.microsoft.com/office/drawing/2014/main" val="4230390557"/>
                    </a:ext>
                  </a:extLst>
                </a:gridCol>
                <a:gridCol w="1893194">
                  <a:extLst>
                    <a:ext uri="{9D8B030D-6E8A-4147-A177-3AD203B41FA5}">
                      <a16:colId xmlns:a16="http://schemas.microsoft.com/office/drawing/2014/main" val="4026530357"/>
                    </a:ext>
                  </a:extLst>
                </a:gridCol>
                <a:gridCol w="1661375">
                  <a:extLst>
                    <a:ext uri="{9D8B030D-6E8A-4147-A177-3AD203B41FA5}">
                      <a16:colId xmlns:a16="http://schemas.microsoft.com/office/drawing/2014/main" val="4010320260"/>
                    </a:ext>
                  </a:extLst>
                </a:gridCol>
                <a:gridCol w="1562431">
                  <a:extLst>
                    <a:ext uri="{9D8B030D-6E8A-4147-A177-3AD203B41FA5}">
                      <a16:colId xmlns:a16="http://schemas.microsoft.com/office/drawing/2014/main" val="3474830638"/>
                    </a:ext>
                  </a:extLst>
                </a:gridCol>
              </a:tblGrid>
              <a:tr h="2867205">
                <a:tc>
                  <a:txBody>
                    <a:bodyPr/>
                    <a:lstStyle/>
                    <a:p>
                      <a:pPr rtl="1"/>
                      <a:r>
                        <a:rPr lang="he-IL" sz="3200" b="1" dirty="0" smtClean="0"/>
                        <a:t>בעל העניין</a:t>
                      </a:r>
                      <a:endParaRPr lang="he-I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3200" b="1" dirty="0" smtClean="0"/>
                        <a:t>צרכים</a:t>
                      </a:r>
                    </a:p>
                    <a:p>
                      <a:pPr rtl="1"/>
                      <a:endParaRPr lang="he-I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3200" b="1" dirty="0" smtClean="0"/>
                        <a:t>אופי  המעורבות</a:t>
                      </a:r>
                    </a:p>
                    <a:p>
                      <a:pPr rtl="1"/>
                      <a:endParaRPr lang="he-I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3200" b="1" dirty="0" smtClean="0"/>
                        <a:t>יכולת  להכשיל את הפרויקט</a:t>
                      </a:r>
                    </a:p>
                    <a:p>
                      <a:pPr rtl="1"/>
                      <a:endParaRPr lang="he-I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b="1" dirty="0" smtClean="0"/>
                        <a:t>אופי  ההשפעה  על פרויקט</a:t>
                      </a:r>
                      <a:endParaRPr lang="he-IL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998971"/>
                  </a:ext>
                </a:extLst>
              </a:tr>
              <a:tr h="502607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238219"/>
                  </a:ext>
                </a:extLst>
              </a:tr>
              <a:tr h="502607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242111"/>
                  </a:ext>
                </a:extLst>
              </a:tr>
              <a:tr h="502607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729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387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Power and interest matrix</a:t>
            </a:r>
            <a:endParaRPr lang="he-IL" b="1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135274"/>
              </p:ext>
            </p:extLst>
          </p:nvPr>
        </p:nvGraphicFramePr>
        <p:xfrm>
          <a:off x="4387610" y="1167957"/>
          <a:ext cx="7615499" cy="4820378"/>
        </p:xfrm>
        <a:graphic>
          <a:graphicData uri="http://schemas.openxmlformats.org/drawingml/2006/table">
            <a:tbl>
              <a:tblPr rtl="1"/>
              <a:tblGrid>
                <a:gridCol w="2514209">
                  <a:extLst>
                    <a:ext uri="{9D8B030D-6E8A-4147-A177-3AD203B41FA5}">
                      <a16:colId xmlns:a16="http://schemas.microsoft.com/office/drawing/2014/main" val="2840807665"/>
                    </a:ext>
                  </a:extLst>
                </a:gridCol>
                <a:gridCol w="2477770">
                  <a:extLst>
                    <a:ext uri="{9D8B030D-6E8A-4147-A177-3AD203B41FA5}">
                      <a16:colId xmlns:a16="http://schemas.microsoft.com/office/drawing/2014/main" val="2928342974"/>
                    </a:ext>
                  </a:extLst>
                </a:gridCol>
                <a:gridCol w="1311760">
                  <a:extLst>
                    <a:ext uri="{9D8B030D-6E8A-4147-A177-3AD203B41FA5}">
                      <a16:colId xmlns:a16="http://schemas.microsoft.com/office/drawing/2014/main" val="2823545750"/>
                    </a:ext>
                  </a:extLst>
                </a:gridCol>
                <a:gridCol w="1311760">
                  <a:extLst>
                    <a:ext uri="{9D8B030D-6E8A-4147-A177-3AD203B41FA5}">
                      <a16:colId xmlns:a16="http://schemas.microsoft.com/office/drawing/2014/main" val="2825061018"/>
                    </a:ext>
                  </a:extLst>
                </a:gridCol>
              </a:tblGrid>
              <a:tr h="36358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of Interest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758068"/>
                  </a:ext>
                </a:extLst>
              </a:tr>
              <a:tr h="3827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High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132130"/>
                  </a:ext>
                </a:extLst>
              </a:tr>
              <a:tr h="8611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Power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802231"/>
                  </a:ext>
                </a:extLst>
              </a:tr>
              <a:tr h="84198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Keep Informed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Minimal effort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274390"/>
                  </a:ext>
                </a:extLst>
              </a:tr>
              <a:tr h="995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083886"/>
                  </a:ext>
                </a:extLst>
              </a:tr>
              <a:tr h="6123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Player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keep Satisfied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194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279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400" b="1" dirty="0"/>
              <a:t>מיפוי בעלי העניין</a:t>
            </a:r>
            <a:br>
              <a:rPr lang="he-IL" sz="4400" b="1" dirty="0"/>
            </a:br>
            <a:endParaRPr lang="he-IL" sz="4400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36281"/>
              </p:ext>
            </p:extLst>
          </p:nvPr>
        </p:nvGraphicFramePr>
        <p:xfrm>
          <a:off x="4540582" y="803275"/>
          <a:ext cx="7449648" cy="588171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62412">
                  <a:extLst>
                    <a:ext uri="{9D8B030D-6E8A-4147-A177-3AD203B41FA5}">
                      <a16:colId xmlns:a16="http://schemas.microsoft.com/office/drawing/2014/main" val="3698411893"/>
                    </a:ext>
                  </a:extLst>
                </a:gridCol>
                <a:gridCol w="1862412">
                  <a:extLst>
                    <a:ext uri="{9D8B030D-6E8A-4147-A177-3AD203B41FA5}">
                      <a16:colId xmlns:a16="http://schemas.microsoft.com/office/drawing/2014/main" val="2154725232"/>
                    </a:ext>
                  </a:extLst>
                </a:gridCol>
                <a:gridCol w="1862412">
                  <a:extLst>
                    <a:ext uri="{9D8B030D-6E8A-4147-A177-3AD203B41FA5}">
                      <a16:colId xmlns:a16="http://schemas.microsoft.com/office/drawing/2014/main" val="4164369686"/>
                    </a:ext>
                  </a:extLst>
                </a:gridCol>
                <a:gridCol w="1862412">
                  <a:extLst>
                    <a:ext uri="{9D8B030D-6E8A-4147-A177-3AD203B41FA5}">
                      <a16:colId xmlns:a16="http://schemas.microsoft.com/office/drawing/2014/main" val="197939196"/>
                    </a:ext>
                  </a:extLst>
                </a:gridCol>
              </a:tblGrid>
              <a:tr h="1705957">
                <a:tc>
                  <a:txBody>
                    <a:bodyPr/>
                    <a:lstStyle/>
                    <a:p>
                      <a:pPr rtl="1"/>
                      <a:endParaRPr lang="he-I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b="1" dirty="0" smtClean="0"/>
                        <a:t>מוטיבציה  נמוכה</a:t>
                      </a:r>
                    </a:p>
                    <a:p>
                      <a:pPr rtl="1"/>
                      <a:endParaRPr lang="he-I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b="1" dirty="0" smtClean="0"/>
                        <a:t>מוטיבציה  בינונית</a:t>
                      </a:r>
                      <a:endParaRPr lang="he-I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b="1" dirty="0" smtClean="0"/>
                        <a:t>מוטיבציה  גבוהה</a:t>
                      </a:r>
                    </a:p>
                    <a:p>
                      <a:pPr rtl="1"/>
                      <a:endParaRPr lang="he-IL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747151"/>
                  </a:ext>
                </a:extLst>
              </a:tr>
              <a:tr h="1194170">
                <a:tc>
                  <a:txBody>
                    <a:bodyPr/>
                    <a:lstStyle/>
                    <a:p>
                      <a:pPr rtl="1"/>
                      <a:r>
                        <a:rPr lang="he-IL" sz="3200" b="1" dirty="0" smtClean="0"/>
                        <a:t>נחיצות נמוכה</a:t>
                      </a:r>
                    </a:p>
                    <a:p>
                      <a:pPr rtl="1"/>
                      <a:endParaRPr lang="he-I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799558"/>
                  </a:ext>
                </a:extLst>
              </a:tr>
              <a:tr h="691860">
                <a:tc>
                  <a:txBody>
                    <a:bodyPr/>
                    <a:lstStyle/>
                    <a:p>
                      <a:pPr rtl="1"/>
                      <a:r>
                        <a:rPr lang="he-IL" sz="3200" b="1" dirty="0" smtClean="0"/>
                        <a:t>נחיצות בינונית </a:t>
                      </a:r>
                      <a:endParaRPr lang="he-I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b="1" dirty="0" smtClean="0"/>
                        <a:t>בעל עניין</a:t>
                      </a:r>
                      <a:endParaRPr lang="he-I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293841"/>
                  </a:ext>
                </a:extLst>
              </a:tr>
              <a:tr h="1194170">
                <a:tc>
                  <a:txBody>
                    <a:bodyPr/>
                    <a:lstStyle/>
                    <a:p>
                      <a:pPr rtl="1"/>
                      <a:r>
                        <a:rPr lang="he-IL" sz="3200" b="1" dirty="0" smtClean="0"/>
                        <a:t>נחיצות גבוהה</a:t>
                      </a:r>
                    </a:p>
                    <a:p>
                      <a:pPr rtl="1"/>
                      <a:endParaRPr lang="he-I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b="1" dirty="0" smtClean="0"/>
                        <a:t>בעל עניין</a:t>
                      </a:r>
                    </a:p>
                    <a:p>
                      <a:pPr rtl="1"/>
                      <a:endParaRPr lang="he-IL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119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523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400" b="1" dirty="0"/>
              <a:t>ניהול מעורבות בעלי עניין</a:t>
            </a:r>
            <a:br>
              <a:rPr lang="he-IL" sz="4400" b="1" dirty="0"/>
            </a:br>
            <a:endParaRPr lang="he-IL" sz="4400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475945"/>
              </p:ext>
            </p:extLst>
          </p:nvPr>
        </p:nvGraphicFramePr>
        <p:xfrm>
          <a:off x="4627575" y="1094709"/>
          <a:ext cx="7263682" cy="6238416"/>
        </p:xfrm>
        <a:graphic>
          <a:graphicData uri="http://schemas.openxmlformats.org/drawingml/2006/table">
            <a:tbl>
              <a:tblPr rtl="1"/>
              <a:tblGrid>
                <a:gridCol w="1451715">
                  <a:extLst>
                    <a:ext uri="{9D8B030D-6E8A-4147-A177-3AD203B41FA5}">
                      <a16:colId xmlns:a16="http://schemas.microsoft.com/office/drawing/2014/main" val="2034729737"/>
                    </a:ext>
                  </a:extLst>
                </a:gridCol>
                <a:gridCol w="1166753">
                  <a:extLst>
                    <a:ext uri="{9D8B030D-6E8A-4147-A177-3AD203B41FA5}">
                      <a16:colId xmlns:a16="http://schemas.microsoft.com/office/drawing/2014/main" val="1860538829"/>
                    </a:ext>
                  </a:extLst>
                </a:gridCol>
                <a:gridCol w="1332854">
                  <a:extLst>
                    <a:ext uri="{9D8B030D-6E8A-4147-A177-3AD203B41FA5}">
                      <a16:colId xmlns:a16="http://schemas.microsoft.com/office/drawing/2014/main" val="3048926495"/>
                    </a:ext>
                  </a:extLst>
                </a:gridCol>
                <a:gridCol w="1104120">
                  <a:extLst>
                    <a:ext uri="{9D8B030D-6E8A-4147-A177-3AD203B41FA5}">
                      <a16:colId xmlns:a16="http://schemas.microsoft.com/office/drawing/2014/main" val="2968997777"/>
                    </a:ext>
                  </a:extLst>
                </a:gridCol>
                <a:gridCol w="1104120">
                  <a:extLst>
                    <a:ext uri="{9D8B030D-6E8A-4147-A177-3AD203B41FA5}">
                      <a16:colId xmlns:a16="http://schemas.microsoft.com/office/drawing/2014/main" val="1711142439"/>
                    </a:ext>
                  </a:extLst>
                </a:gridCol>
                <a:gridCol w="1104120">
                  <a:extLst>
                    <a:ext uri="{9D8B030D-6E8A-4147-A177-3AD203B41FA5}">
                      <a16:colId xmlns:a16="http://schemas.microsoft.com/office/drawing/2014/main" val="4259848696"/>
                    </a:ext>
                  </a:extLst>
                </a:gridCol>
              </a:tblGrid>
              <a:tr h="57471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בעל עניין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לא מודע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מתנגד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ניטרלי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תומך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מוביל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327468"/>
                  </a:ext>
                </a:extLst>
              </a:tr>
              <a:tr h="779516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בעל עניין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221077"/>
                  </a:ext>
                </a:extLst>
              </a:tr>
              <a:tr h="72191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בעל עניין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841935"/>
                  </a:ext>
                </a:extLst>
              </a:tr>
              <a:tr h="780213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בעל עניין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D,C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349939"/>
                  </a:ext>
                </a:extLst>
              </a:tr>
              <a:tr h="574719"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8588428"/>
                  </a:ext>
                </a:extLst>
              </a:tr>
              <a:tr h="574719">
                <a:tc gridSpan="2">
                  <a:txBody>
                    <a:bodyPr/>
                    <a:lstStyle/>
                    <a:p>
                      <a:endParaRPr lang="he-IL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538124"/>
                  </a:ext>
                </a:extLst>
              </a:tr>
              <a:tr h="574719">
                <a:tc gridSpan="2">
                  <a:txBody>
                    <a:bodyPr/>
                    <a:lstStyle/>
                    <a:p>
                      <a:endParaRPr lang="he-IL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57866"/>
                  </a:ext>
                </a:extLst>
              </a:tr>
              <a:tr h="574719">
                <a:tc gridSpan="2">
                  <a:txBody>
                    <a:bodyPr/>
                    <a:lstStyle/>
                    <a:p>
                      <a:endParaRPr lang="he-IL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256700"/>
                  </a:ext>
                </a:extLst>
              </a:tr>
            </a:tbl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1315"/>
              </p:ext>
            </p:extLst>
          </p:nvPr>
        </p:nvGraphicFramePr>
        <p:xfrm>
          <a:off x="7688688" y="5456505"/>
          <a:ext cx="4202569" cy="1227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גליון עבודה" r:id="rId3" imgW="1771634" imgH="552620" progId="Excel.Sheet.12">
                  <p:embed/>
                </p:oleObj>
              </mc:Choice>
              <mc:Fallback>
                <p:oleObj name="גליון עבודה" r:id="rId3" imgW="1771634" imgH="5526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88688" y="5456505"/>
                        <a:ext cx="4202569" cy="12276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1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/>
              <a:t>ניתוח בעלי עניין  </a:t>
            </a:r>
            <a:r>
              <a:rPr lang="he-IL" b="1" dirty="0" smtClean="0"/>
              <a:t>גורמים </a:t>
            </a:r>
            <a:r>
              <a:rPr lang="he-IL" b="1" dirty="0"/>
              <a:t>מעורבים בפרויקט</a:t>
            </a:r>
            <a:br>
              <a:rPr lang="he-IL" b="1" dirty="0"/>
            </a:b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494727" y="193183"/>
            <a:ext cx="7495504" cy="64007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e-IL" sz="2400" b="1" dirty="0" smtClean="0"/>
              <a:t>כל </a:t>
            </a:r>
            <a:r>
              <a:rPr lang="he-IL" sz="2400" b="1" dirty="0"/>
              <a:t>מי שמעורב בצורה אקטיבית בפרויקט </a:t>
            </a:r>
            <a:endParaRPr lang="he-IL" sz="2400" b="1" dirty="0" smtClean="0"/>
          </a:p>
          <a:p>
            <a:pPr>
              <a:lnSpc>
                <a:spcPct val="100000"/>
              </a:lnSpc>
            </a:pPr>
            <a:r>
              <a:rPr lang="he-IL" sz="2400" b="1" dirty="0" smtClean="0"/>
              <a:t>כאלה </a:t>
            </a:r>
            <a:r>
              <a:rPr lang="he-IL" sz="2400" b="1" dirty="0"/>
              <a:t>שהאינטרסים שלהם מושפעים לטובה/לרעה מהפרויקט </a:t>
            </a:r>
            <a:endParaRPr lang="he-IL" sz="2400" b="1" dirty="0" smtClean="0"/>
          </a:p>
          <a:p>
            <a:pPr>
              <a:lnSpc>
                <a:spcPct val="100000"/>
              </a:lnSpc>
            </a:pPr>
            <a:r>
              <a:rPr lang="he-IL" sz="2400" b="1" dirty="0" smtClean="0"/>
              <a:t>דוגמא </a:t>
            </a:r>
            <a:r>
              <a:rPr lang="he-IL" sz="2400" b="1" dirty="0"/>
              <a:t>לבעלי עניין</a:t>
            </a:r>
            <a:r>
              <a:rPr lang="he-IL" sz="2400" b="1" dirty="0" smtClean="0"/>
              <a:t>:</a:t>
            </a:r>
          </a:p>
          <a:p>
            <a:pPr>
              <a:lnSpc>
                <a:spcPct val="100000"/>
              </a:lnSpc>
            </a:pPr>
            <a:r>
              <a:rPr lang="he-IL" sz="2400" b="1" dirty="0" smtClean="0"/>
              <a:t> </a:t>
            </a:r>
            <a:r>
              <a:rPr lang="he-IL" sz="2400" b="1" dirty="0"/>
              <a:t>צוותים מבצעים (יכול להשתנות במהלך הפרויקט) ,כולל ספקים וקבלני </a:t>
            </a:r>
            <a:r>
              <a:rPr lang="he-IL" sz="2400" b="1" dirty="0" smtClean="0"/>
              <a:t>משנה</a:t>
            </a:r>
          </a:p>
          <a:p>
            <a:pPr>
              <a:lnSpc>
                <a:spcPct val="100000"/>
              </a:lnSpc>
            </a:pPr>
            <a:r>
              <a:rPr lang="he-IL" sz="2400" b="1" dirty="0" smtClean="0"/>
              <a:t> </a:t>
            </a:r>
            <a:r>
              <a:rPr lang="he-IL" sz="2400" b="1" dirty="0"/>
              <a:t>משתמשים סופיים  /צרכנים </a:t>
            </a:r>
            <a:endParaRPr lang="he-IL" sz="2400" b="1" dirty="0" smtClean="0"/>
          </a:p>
          <a:p>
            <a:pPr>
              <a:lnSpc>
                <a:spcPct val="100000"/>
              </a:lnSpc>
            </a:pPr>
            <a:r>
              <a:rPr lang="he-IL" sz="2400" b="1" dirty="0" smtClean="0"/>
              <a:t>לקוחות </a:t>
            </a:r>
            <a:r>
              <a:rPr lang="he-IL" sz="2400" b="1" dirty="0"/>
              <a:t>(פנימי וחיצוני) </a:t>
            </a:r>
            <a:endParaRPr lang="he-IL" sz="2400" b="1" dirty="0" smtClean="0"/>
          </a:p>
          <a:p>
            <a:pPr>
              <a:lnSpc>
                <a:spcPct val="100000"/>
              </a:lnSpc>
            </a:pPr>
            <a:r>
              <a:rPr lang="he-IL" sz="2400" b="1" dirty="0" smtClean="0"/>
              <a:t>גופים </a:t>
            </a:r>
            <a:r>
              <a:rPr lang="he-IL" sz="2400" b="1" dirty="0"/>
              <a:t>מפקחים (ממשלה  /שלטון מקומי) </a:t>
            </a:r>
            <a:endParaRPr lang="he-IL" sz="2400" b="1" dirty="0" smtClean="0"/>
          </a:p>
          <a:p>
            <a:pPr>
              <a:lnSpc>
                <a:spcPct val="100000"/>
              </a:lnSpc>
            </a:pPr>
            <a:r>
              <a:rPr lang="he-IL" sz="2400" b="1" dirty="0" smtClean="0"/>
              <a:t>הנהלה </a:t>
            </a:r>
          </a:p>
          <a:p>
            <a:pPr>
              <a:lnSpc>
                <a:spcPct val="100000"/>
              </a:lnSpc>
            </a:pPr>
            <a:r>
              <a:rPr lang="he-IL" sz="2400" b="1" dirty="0" smtClean="0"/>
              <a:t>תורמים </a:t>
            </a:r>
          </a:p>
          <a:p>
            <a:pPr>
              <a:lnSpc>
                <a:spcPct val="100000"/>
              </a:lnSpc>
            </a:pPr>
            <a:r>
              <a:rPr lang="he-IL" sz="2400" b="1" dirty="0" smtClean="0"/>
              <a:t>כלי </a:t>
            </a:r>
            <a:r>
              <a:rPr lang="he-IL" sz="2400" b="1" dirty="0"/>
              <a:t>תקשורת </a:t>
            </a:r>
            <a:endParaRPr lang="he-IL" sz="2400" b="1" dirty="0" smtClean="0"/>
          </a:p>
          <a:p>
            <a:pPr>
              <a:lnSpc>
                <a:spcPct val="100000"/>
              </a:lnSpc>
            </a:pPr>
            <a:r>
              <a:rPr lang="he-IL" sz="2400" b="1" dirty="0" smtClean="0"/>
              <a:t>שותפים </a:t>
            </a:r>
            <a:r>
              <a:rPr lang="he-IL" sz="2400" b="1" dirty="0"/>
              <a:t>עסקיים</a:t>
            </a:r>
          </a:p>
        </p:txBody>
      </p:sp>
      <p:sp>
        <p:nvSpPr>
          <p:cNvPr id="4" name="מלבן 3"/>
          <p:cNvSpPr/>
          <p:nvPr/>
        </p:nvSpPr>
        <p:spPr>
          <a:xfrm>
            <a:off x="477281" y="1673112"/>
            <a:ext cx="4017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b="1" dirty="0"/>
              <a:t>מיהם "בעלי העניין "בפרויקט? </a:t>
            </a:r>
          </a:p>
        </p:txBody>
      </p:sp>
    </p:spTree>
    <p:extLst>
      <p:ext uri="{BB962C8B-B14F-4D97-AF65-F5344CB8AC3E}">
        <p14:creationId xmlns:p14="http://schemas.microsoft.com/office/powerpoint/2010/main" val="169894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/>
              <a:t>תהליך יזום פרויקט</a:t>
            </a:r>
            <a:r>
              <a:rPr lang="he-IL" dirty="0"/>
              <a:t/>
            </a:r>
            <a:br>
              <a:rPr lang="he-IL" dirty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481849" y="193183"/>
            <a:ext cx="7482624" cy="6555347"/>
          </a:xfrm>
        </p:spPr>
        <p:txBody>
          <a:bodyPr>
            <a:normAutofit/>
          </a:bodyPr>
          <a:lstStyle/>
          <a:p>
            <a:r>
              <a:rPr lang="he-IL" dirty="0" smtClean="0"/>
              <a:t>1</a:t>
            </a:r>
            <a:r>
              <a:rPr lang="he-IL" sz="2400" b="1" dirty="0" smtClean="0"/>
              <a:t>. </a:t>
            </a:r>
            <a:r>
              <a:rPr lang="he-IL" sz="2400" b="1" dirty="0"/>
              <a:t>אישור עקרוני להכנת הייזום ,כולל תקציב </a:t>
            </a:r>
            <a:r>
              <a:rPr lang="he-IL" sz="2400" b="1" dirty="0" smtClean="0"/>
              <a:t>.</a:t>
            </a:r>
          </a:p>
          <a:p>
            <a:r>
              <a:rPr lang="he-IL" sz="2400" b="1" dirty="0"/>
              <a:t>2.מינוי מנהל פרויקט פנימי או חיצוני לשלב הייזום </a:t>
            </a:r>
            <a:r>
              <a:rPr lang="he-IL" sz="2400" b="1" dirty="0" smtClean="0"/>
              <a:t>.</a:t>
            </a:r>
          </a:p>
          <a:p>
            <a:r>
              <a:rPr lang="he-IL" sz="2400" b="1" dirty="0" smtClean="0"/>
              <a:t>3.הגדרת </a:t>
            </a:r>
            <a:r>
              <a:rPr lang="he-IL" sz="2400" b="1" dirty="0"/>
              <a:t>הפונקציה והצרכים </a:t>
            </a:r>
            <a:endParaRPr lang="he-IL" sz="2400" b="1" dirty="0" smtClean="0"/>
          </a:p>
          <a:p>
            <a:r>
              <a:rPr lang="he-IL" sz="2400" b="1" dirty="0" smtClean="0"/>
              <a:t>4.עיבוד </a:t>
            </a:r>
            <a:r>
              <a:rPr lang="he-IL" sz="2400" b="1" dirty="0"/>
              <a:t>חלופות עקרוניות לפתרון </a:t>
            </a:r>
            <a:endParaRPr lang="he-IL" sz="2400" b="1" dirty="0" smtClean="0"/>
          </a:p>
          <a:p>
            <a:r>
              <a:rPr lang="he-IL" sz="2400" b="1" dirty="0" smtClean="0"/>
              <a:t> 5. </a:t>
            </a:r>
            <a:r>
              <a:rPr lang="he-IL" sz="2400" b="1" dirty="0"/>
              <a:t>הכנת אומדנים ולוח זמנים לכל חלופה ,כולל תזרים כספים </a:t>
            </a:r>
            <a:endParaRPr lang="he-IL" sz="2400" b="1" dirty="0" smtClean="0"/>
          </a:p>
          <a:p>
            <a:r>
              <a:rPr lang="he-IL" sz="2400" b="1" dirty="0" smtClean="0"/>
              <a:t>6.ניתוח </a:t>
            </a:r>
            <a:r>
              <a:rPr lang="he-IL" sz="2400" b="1" dirty="0"/>
              <a:t>כמותי של החלופות ודירוגן על פי סדר עדיפות המשתמע </a:t>
            </a:r>
            <a:r>
              <a:rPr lang="he-IL" sz="2400" b="1" dirty="0" smtClean="0"/>
              <a:t>מהנתונים</a:t>
            </a:r>
            <a:r>
              <a:rPr lang="he-IL" sz="2400" b="1" dirty="0"/>
              <a:t> </a:t>
            </a:r>
            <a:r>
              <a:rPr lang="he-IL" sz="2400" b="1" dirty="0" smtClean="0"/>
              <a:t>הכמותיים </a:t>
            </a:r>
            <a:r>
              <a:rPr lang="he-IL" sz="2400" b="1" dirty="0"/>
              <a:t>:היקף תקציב ,זמנים ,שלבי ביצוע </a:t>
            </a:r>
            <a:endParaRPr lang="he-IL" sz="2400" b="1" dirty="0" smtClean="0"/>
          </a:p>
          <a:p>
            <a:r>
              <a:rPr lang="he-IL" sz="2400" b="1" dirty="0"/>
              <a:t>7</a:t>
            </a:r>
            <a:r>
              <a:rPr lang="he-IL" sz="2400" b="1" dirty="0" smtClean="0"/>
              <a:t>.בחירת </a:t>
            </a:r>
            <a:r>
              <a:rPr lang="he-IL" sz="2400" b="1" dirty="0"/>
              <a:t>חלופה ואישור הייזום או דחייתו </a:t>
            </a:r>
            <a:r>
              <a:rPr lang="he-IL" sz="2400" b="1" dirty="0" smtClean="0"/>
              <a:t>.</a:t>
            </a:r>
          </a:p>
          <a:p>
            <a:r>
              <a:rPr lang="he-IL" sz="2400" b="1" dirty="0" smtClean="0"/>
              <a:t>8. </a:t>
            </a:r>
            <a:r>
              <a:rPr lang="he-IL" sz="2400" b="1" dirty="0"/>
              <a:t>אם יש אישור ,הוראה להכנת פרוגרמה </a:t>
            </a:r>
            <a:r>
              <a:rPr lang="he-IL" sz="2400" b="1" dirty="0" smtClean="0"/>
              <a:t>מפורטת 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3155312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הגדרת הפונקציות והצרכים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387610" y="476517"/>
            <a:ext cx="7460953" cy="6053071"/>
          </a:xfrm>
        </p:spPr>
        <p:txBody>
          <a:bodyPr>
            <a:normAutofit/>
          </a:bodyPr>
          <a:lstStyle/>
          <a:p>
            <a:r>
              <a:rPr lang="he-IL" sz="2000" b="1" dirty="0"/>
              <a:t>יוזמי הפרויקט הם הקובעים את הפונקציה שעל הפרויקט </a:t>
            </a:r>
            <a:r>
              <a:rPr lang="he-IL" sz="2000" b="1" dirty="0" smtClean="0"/>
              <a:t>למלא.</a:t>
            </a:r>
          </a:p>
          <a:p>
            <a:r>
              <a:rPr lang="he-IL" sz="2000" b="1" dirty="0"/>
              <a:t>דוגמא </a:t>
            </a:r>
            <a:endParaRPr lang="he-IL" sz="2000" b="1" dirty="0" smtClean="0"/>
          </a:p>
          <a:p>
            <a:pPr lvl="1"/>
            <a:r>
              <a:rPr lang="he-IL" sz="2000" b="1" dirty="0" smtClean="0"/>
              <a:t>• דיור </a:t>
            </a:r>
            <a:r>
              <a:rPr lang="he-IL" sz="2000" b="1" dirty="0"/>
              <a:t>ל </a:t>
            </a:r>
            <a:r>
              <a:rPr lang="he-IL" sz="2000" b="1" dirty="0" smtClean="0"/>
              <a:t>300 זוגות </a:t>
            </a:r>
            <a:r>
              <a:rPr lang="he-IL" sz="2000" b="1" dirty="0"/>
              <a:t>צעירים </a:t>
            </a:r>
            <a:endParaRPr lang="he-IL" sz="2000" b="1" dirty="0" smtClean="0"/>
          </a:p>
          <a:p>
            <a:pPr lvl="1"/>
            <a:r>
              <a:rPr lang="he-IL" sz="2000" b="1" dirty="0" smtClean="0"/>
              <a:t>• בנית </a:t>
            </a:r>
            <a:r>
              <a:rPr lang="he-IL" sz="2000" b="1" dirty="0"/>
              <a:t>תאטרון עירוני </a:t>
            </a:r>
            <a:r>
              <a:rPr lang="he-IL" sz="2000" b="1" dirty="0" smtClean="0"/>
              <a:t>עם 1500מושבים.</a:t>
            </a:r>
          </a:p>
          <a:p>
            <a:r>
              <a:rPr lang="he-IL" sz="2000" b="1" dirty="0"/>
              <a:t>שטחי המבנה :ברוטו ,נטו ,מעטפת </a:t>
            </a:r>
            <a:endParaRPr lang="he-IL" sz="2000" b="1" dirty="0" smtClean="0"/>
          </a:p>
          <a:p>
            <a:pPr lvl="1"/>
            <a:r>
              <a:rPr lang="he-IL" sz="2000" b="1" dirty="0" smtClean="0"/>
              <a:t>• </a:t>
            </a:r>
            <a:r>
              <a:rPr lang="he-IL" sz="2000" b="1" dirty="0"/>
              <a:t>שטחים שימושיים כגון חדרים  ,משרדים אולם ייצור ,חדרי רופאים ,חדרי ישיבות </a:t>
            </a:r>
            <a:endParaRPr lang="he-IL" sz="2000" b="1" dirty="0" smtClean="0"/>
          </a:p>
          <a:p>
            <a:pPr lvl="1"/>
            <a:r>
              <a:rPr lang="he-IL" sz="2000" b="1" dirty="0" smtClean="0"/>
              <a:t>• שטחי </a:t>
            </a:r>
            <a:r>
              <a:rPr lang="he-IL" sz="2000" b="1" dirty="0"/>
              <a:t>תנועה :פרוזדורים ,חדרי מדרגות ,מעליות </a:t>
            </a:r>
            <a:endParaRPr lang="he-IL" sz="2000" b="1" dirty="0" smtClean="0"/>
          </a:p>
          <a:p>
            <a:pPr lvl="1"/>
            <a:r>
              <a:rPr lang="he-IL" sz="2000" b="1" dirty="0" smtClean="0"/>
              <a:t>• שטחים </a:t>
            </a:r>
            <a:r>
              <a:rPr lang="he-IL" sz="2000" b="1" dirty="0"/>
              <a:t>לצרכים טכניים כגון חדרי חשמל  ,אולם מכונות למיזוג אוויר </a:t>
            </a:r>
            <a:endParaRPr lang="he-IL" sz="2000" b="1" dirty="0" smtClean="0"/>
          </a:p>
          <a:p>
            <a:pPr lvl="1"/>
            <a:r>
              <a:rPr lang="he-IL" sz="2000" b="1" dirty="0" smtClean="0"/>
              <a:t>• </a:t>
            </a:r>
            <a:r>
              <a:rPr lang="he-IL" sz="2000" b="1" dirty="0"/>
              <a:t>שטחי שירותים :חדרי הלבשה </a:t>
            </a:r>
            <a:endParaRPr lang="he-IL" sz="2000" b="1" dirty="0" smtClean="0"/>
          </a:p>
          <a:p>
            <a:pPr lvl="1"/>
            <a:r>
              <a:rPr lang="he-IL" sz="2000" b="1" dirty="0" smtClean="0"/>
              <a:t>• שלושת </a:t>
            </a:r>
            <a:r>
              <a:rPr lang="he-IL" sz="2000" b="1" dirty="0"/>
              <a:t>הסעיפים האחרונים יכולים להוות </a:t>
            </a:r>
            <a:r>
              <a:rPr lang="he-IL" sz="2000" b="1" dirty="0" smtClean="0"/>
              <a:t>בין</a:t>
            </a:r>
            <a:r>
              <a:rPr lang="he-IL" sz="2000" b="1" dirty="0"/>
              <a:t>30</a:t>
            </a:r>
            <a:r>
              <a:rPr lang="he-IL" sz="2000" b="1" dirty="0" smtClean="0"/>
              <a:t>%- 40%</a:t>
            </a:r>
            <a:r>
              <a:rPr lang="he-IL" sz="2000" b="1" dirty="0"/>
              <a:t> מהשטח נטו </a:t>
            </a:r>
            <a:endParaRPr lang="he-IL" sz="2000" b="1" dirty="0" smtClean="0"/>
          </a:p>
          <a:p>
            <a:endParaRPr lang="he-IL" sz="2000" b="1" dirty="0"/>
          </a:p>
        </p:txBody>
      </p:sp>
    </p:spTree>
    <p:extLst>
      <p:ext uri="{BB962C8B-B14F-4D97-AF65-F5344CB8AC3E}">
        <p14:creationId xmlns:p14="http://schemas.microsoft.com/office/powerpoint/2010/main" val="2067428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/>
              <a:t>הגדרת הפונקציות והצרכים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387610" y="803186"/>
            <a:ext cx="7525347" cy="5777918"/>
          </a:xfrm>
        </p:spPr>
        <p:txBody>
          <a:bodyPr>
            <a:noAutofit/>
          </a:bodyPr>
          <a:lstStyle/>
          <a:p>
            <a:r>
              <a:rPr lang="he-IL" sz="2400" b="1" dirty="0"/>
              <a:t>מעטפת </a:t>
            </a:r>
            <a:r>
              <a:rPr lang="he-IL" sz="2400" b="1" dirty="0" smtClean="0"/>
              <a:t>וחציצה</a:t>
            </a:r>
          </a:p>
          <a:p>
            <a:pPr lvl="1"/>
            <a:r>
              <a:rPr lang="he-IL" sz="2400" b="1" dirty="0" smtClean="0"/>
              <a:t> </a:t>
            </a:r>
            <a:r>
              <a:rPr lang="he-IL" sz="2400" b="1" dirty="0"/>
              <a:t>• שטחים התפוסים ע"י קירות ,מחיצות ,עמודים </a:t>
            </a:r>
            <a:endParaRPr lang="he-IL" sz="2400" b="1" dirty="0" smtClean="0"/>
          </a:p>
          <a:p>
            <a:pPr lvl="1"/>
            <a:r>
              <a:rPr lang="he-IL" sz="2400" b="1" dirty="0" smtClean="0"/>
              <a:t>• שטחים </a:t>
            </a:r>
            <a:r>
              <a:rPr lang="he-IL" sz="2400" b="1" dirty="0"/>
              <a:t>אילו מהווים </a:t>
            </a:r>
            <a:r>
              <a:rPr lang="he-IL" sz="2400" b="1" dirty="0" smtClean="0"/>
              <a:t>בין</a:t>
            </a:r>
            <a:r>
              <a:rPr lang="he-IL" sz="2400" b="1" dirty="0"/>
              <a:t>10</a:t>
            </a:r>
            <a:r>
              <a:rPr lang="he-IL" sz="2400" b="1" dirty="0" smtClean="0"/>
              <a:t>%-</a:t>
            </a:r>
            <a:r>
              <a:rPr lang="he-IL" sz="2400" b="1" dirty="0"/>
              <a:t>15</a:t>
            </a:r>
            <a:r>
              <a:rPr lang="he-IL" sz="2400" b="1" dirty="0" smtClean="0"/>
              <a:t>%</a:t>
            </a:r>
            <a:r>
              <a:rPr lang="he-IL" sz="2400" b="1" dirty="0"/>
              <a:t> משטח </a:t>
            </a:r>
            <a:r>
              <a:rPr lang="he-IL" sz="2400" b="1" dirty="0" smtClean="0"/>
              <a:t>הבניין </a:t>
            </a:r>
          </a:p>
          <a:p>
            <a:r>
              <a:rPr lang="he-IL" sz="2400" b="1" dirty="0"/>
              <a:t>ברוטו  :נטו +</a:t>
            </a:r>
            <a:r>
              <a:rPr lang="he-IL" sz="2400" b="1" dirty="0" smtClean="0"/>
              <a:t>מעטפת</a:t>
            </a:r>
          </a:p>
          <a:p>
            <a:r>
              <a:rPr lang="he-IL" sz="2400" b="1" dirty="0"/>
              <a:t>מערכות וציוד </a:t>
            </a:r>
            <a:endParaRPr lang="he-IL" sz="2400" b="1" dirty="0" smtClean="0"/>
          </a:p>
          <a:p>
            <a:pPr lvl="1"/>
            <a:r>
              <a:rPr lang="he-IL" sz="2400" b="1" dirty="0" smtClean="0"/>
              <a:t>• ציוד </a:t>
            </a:r>
            <a:r>
              <a:rPr lang="he-IL" sz="2400" b="1" dirty="0" err="1"/>
              <a:t>אלטרומכאני</a:t>
            </a:r>
            <a:r>
              <a:rPr lang="he-IL" sz="2400" b="1" dirty="0"/>
              <a:t> של המבנה כגון מזוג אוויר  ,מעליות ,גנרטור </a:t>
            </a:r>
            <a:endParaRPr lang="he-IL" sz="2400" b="1" dirty="0" smtClean="0"/>
          </a:p>
          <a:p>
            <a:pPr lvl="1"/>
            <a:r>
              <a:rPr lang="he-IL" sz="2400" b="1" dirty="0" smtClean="0"/>
              <a:t>• מערכות </a:t>
            </a:r>
            <a:r>
              <a:rPr lang="he-IL" sz="2400" b="1" dirty="0"/>
              <a:t>שונות </a:t>
            </a:r>
            <a:r>
              <a:rPr lang="he-IL" sz="2400" b="1" dirty="0" smtClean="0"/>
              <a:t>-בטחון  </a:t>
            </a:r>
            <a:r>
              <a:rPr lang="he-IL" sz="2400" b="1" dirty="0"/>
              <a:t>,בקרה  ,תקשורת פנים ,</a:t>
            </a:r>
            <a:r>
              <a:rPr lang="he-IL" sz="2400" b="1" dirty="0" smtClean="0"/>
              <a:t>מחשוב</a:t>
            </a:r>
          </a:p>
          <a:p>
            <a:pPr lvl="1"/>
            <a:r>
              <a:rPr lang="he-IL" sz="2400" b="1" dirty="0" smtClean="0"/>
              <a:t>• </a:t>
            </a:r>
            <a:r>
              <a:rPr lang="he-IL" sz="2400" b="1" dirty="0"/>
              <a:t>ציוד תפעולי-מערכות רנטגן ,מכונות ייצור </a:t>
            </a:r>
            <a:endParaRPr lang="he-IL" sz="2400" b="1" dirty="0" smtClean="0"/>
          </a:p>
          <a:p>
            <a:pPr lvl="1"/>
            <a:r>
              <a:rPr lang="he-IL" sz="2400" b="1" dirty="0" smtClean="0"/>
              <a:t>• ריהוט </a:t>
            </a:r>
            <a:r>
              <a:rPr lang="he-IL" sz="2400" b="1" dirty="0"/>
              <a:t>קבוע ונייד. </a:t>
            </a:r>
            <a:r>
              <a:rPr lang="he-IL" sz="2400" b="1" dirty="0" smtClean="0"/>
              <a:t>ארונות, שולחנות, ומטות 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225487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 </a:t>
            </a:r>
            <a:r>
              <a:rPr lang="he-IL" sz="8800" b="1" dirty="0"/>
              <a:t>בעלי עניין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4400" b="1" dirty="0"/>
              <a:t>אנשים ,קבוצות או ארגונים שעשויים להשפיע על הפרויקט  או להיות מושפעים ממנו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16147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הגדרת הפונקציות והצרכים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387610" y="803185"/>
            <a:ext cx="7615499" cy="5674887"/>
          </a:xfrm>
        </p:spPr>
        <p:txBody>
          <a:bodyPr>
            <a:normAutofit/>
          </a:bodyPr>
          <a:lstStyle/>
          <a:p>
            <a:r>
              <a:rPr lang="he-IL" sz="2800" b="1" dirty="0"/>
              <a:t>קרקע ופיתוח </a:t>
            </a:r>
            <a:endParaRPr lang="he-IL" sz="2800" b="1" dirty="0" smtClean="0"/>
          </a:p>
          <a:p>
            <a:r>
              <a:rPr lang="he-IL" sz="2800" b="1" dirty="0" smtClean="0"/>
              <a:t>• מגרש-פרטם </a:t>
            </a:r>
            <a:r>
              <a:rPr lang="he-IL" sz="2800" b="1" dirty="0"/>
              <a:t>על אתר קיים ,או תקציב רכישה מיקום רצויים </a:t>
            </a:r>
            <a:endParaRPr lang="he-IL" sz="2800" b="1" dirty="0" smtClean="0"/>
          </a:p>
          <a:p>
            <a:r>
              <a:rPr lang="he-IL" sz="2800" b="1" dirty="0" smtClean="0"/>
              <a:t>• תשתית </a:t>
            </a:r>
            <a:r>
              <a:rPr lang="he-IL" sz="2800" b="1" dirty="0"/>
              <a:t>– חשמל </a:t>
            </a:r>
            <a:r>
              <a:rPr lang="he-IL" sz="2800" b="1" dirty="0" smtClean="0"/>
              <a:t>,מים, ביוב -מה </a:t>
            </a:r>
            <a:r>
              <a:rPr lang="he-IL" sz="2800" b="1" dirty="0"/>
              <a:t>קיים מה </a:t>
            </a:r>
            <a:r>
              <a:rPr lang="he-IL" sz="2800" b="1" dirty="0" smtClean="0"/>
              <a:t>נחוץ </a:t>
            </a:r>
          </a:p>
          <a:p>
            <a:r>
              <a:rPr lang="he-IL" sz="2800" b="1" dirty="0" smtClean="0"/>
              <a:t>• תעבורה- </a:t>
            </a:r>
            <a:r>
              <a:rPr lang="he-IL" sz="2800" b="1" dirty="0"/>
              <a:t>גישה לשטח ,כבישים קיימים וחוצים </a:t>
            </a:r>
            <a:r>
              <a:rPr lang="he-IL" sz="2800" b="1" dirty="0" smtClean="0"/>
              <a:t>לחניה</a:t>
            </a:r>
          </a:p>
          <a:p>
            <a:r>
              <a:rPr lang="he-IL" sz="2800" b="1" dirty="0" smtClean="0"/>
              <a:t>• פיתוח </a:t>
            </a:r>
            <a:r>
              <a:rPr lang="he-IL" sz="2800" b="1" dirty="0"/>
              <a:t>שטח </a:t>
            </a:r>
            <a:r>
              <a:rPr lang="he-IL" sz="2800" b="1" dirty="0" smtClean="0"/>
              <a:t>-כבישים </a:t>
            </a:r>
            <a:r>
              <a:rPr lang="he-IL" sz="2800" b="1" dirty="0"/>
              <a:t>פנימיים </a:t>
            </a:r>
            <a:r>
              <a:rPr lang="he-IL" sz="2800" b="1" dirty="0" smtClean="0"/>
              <a:t>גינון</a:t>
            </a:r>
            <a:endParaRPr lang="he-IL" sz="2800" b="1" dirty="0"/>
          </a:p>
        </p:txBody>
      </p:sp>
    </p:spTree>
    <p:extLst>
      <p:ext uri="{BB962C8B-B14F-4D97-AF65-F5344CB8AC3E}">
        <p14:creationId xmlns:p14="http://schemas.microsoft.com/office/powerpoint/2010/main" val="1032278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הכנת חלופות לפתרון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481849" y="360608"/>
            <a:ext cx="7250806" cy="5691200"/>
          </a:xfrm>
        </p:spPr>
        <p:txBody>
          <a:bodyPr>
            <a:normAutofit/>
          </a:bodyPr>
          <a:lstStyle/>
          <a:p>
            <a:r>
              <a:rPr lang="he-IL" sz="2400" b="1" dirty="0"/>
              <a:t>לאחר הגדרת המסגרת הכמותית של הצרכים יש לעבור לבחינת </a:t>
            </a:r>
            <a:endParaRPr lang="he-IL" sz="2400" b="1" dirty="0" smtClean="0"/>
          </a:p>
          <a:p>
            <a:pPr marL="0" indent="0">
              <a:buNone/>
            </a:pPr>
            <a:r>
              <a:rPr lang="he-IL" sz="2400" b="1" dirty="0" smtClean="0"/>
              <a:t> </a:t>
            </a:r>
            <a:r>
              <a:rPr lang="he-IL" sz="2400" b="1" dirty="0"/>
              <a:t>האפשרויות של הפתרונות . </a:t>
            </a:r>
            <a:endParaRPr lang="he-IL" sz="24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e-IL" sz="2400" b="1" dirty="0" smtClean="0"/>
              <a:t>פתרונות </a:t>
            </a:r>
            <a:r>
              <a:rPr lang="he-IL" sz="2400" b="1" dirty="0"/>
              <a:t>אפשריים של מבנה </a:t>
            </a:r>
            <a:r>
              <a:rPr lang="he-IL" sz="2400" b="1" dirty="0" smtClean="0"/>
              <a:t>:</a:t>
            </a:r>
          </a:p>
          <a:p>
            <a:pPr lvl="1"/>
            <a:r>
              <a:rPr lang="he-IL" sz="2400" b="1" dirty="0" smtClean="0"/>
              <a:t>• מבנה </a:t>
            </a:r>
            <a:r>
              <a:rPr lang="he-IL" sz="2400" b="1" dirty="0"/>
              <a:t>קונבנציונאלי (בטון בלוקים </a:t>
            </a:r>
            <a:r>
              <a:rPr lang="he-IL" sz="2400" b="1" dirty="0" smtClean="0"/>
              <a:t>)</a:t>
            </a:r>
          </a:p>
          <a:p>
            <a:pPr lvl="1"/>
            <a:r>
              <a:rPr lang="he-IL" sz="2400" b="1" dirty="0" smtClean="0"/>
              <a:t>• טרומי </a:t>
            </a:r>
            <a:r>
              <a:rPr lang="he-IL" sz="2400" b="1" dirty="0"/>
              <a:t>מסיבי  (בטון )או טרומי קל </a:t>
            </a:r>
            <a:endParaRPr lang="he-IL" sz="2400" b="1" dirty="0" smtClean="0"/>
          </a:p>
          <a:p>
            <a:pPr lvl="1"/>
            <a:r>
              <a:rPr lang="he-IL" sz="2400" b="1" dirty="0" smtClean="0"/>
              <a:t>• </a:t>
            </a:r>
            <a:r>
              <a:rPr lang="he-IL" sz="2400" b="1" dirty="0"/>
              <a:t>.זמני או פשוט </a:t>
            </a:r>
            <a:endParaRPr lang="he-IL" sz="2400" b="1" dirty="0" smtClean="0"/>
          </a:p>
          <a:p>
            <a:pPr lvl="1"/>
            <a:r>
              <a:rPr lang="he-IL" sz="2400" b="1" dirty="0" smtClean="0"/>
              <a:t>• </a:t>
            </a:r>
            <a:r>
              <a:rPr lang="he-IL" sz="2400" b="1" dirty="0"/>
              <a:t>.בנין קומות או ביתנים פזורים בשטח </a:t>
            </a:r>
            <a:endParaRPr lang="he-IL" sz="2400" b="1" dirty="0" smtClean="0"/>
          </a:p>
          <a:p>
            <a:r>
              <a:rPr lang="he-IL" sz="2400" b="1" dirty="0" smtClean="0"/>
              <a:t>• </a:t>
            </a:r>
            <a:r>
              <a:rPr lang="he-IL" sz="2400" b="1" dirty="0"/>
              <a:t>פתרונות אפשריים של תהליך ההקמה </a:t>
            </a:r>
            <a:endParaRPr lang="he-IL" sz="2400" b="1" dirty="0" smtClean="0"/>
          </a:p>
          <a:p>
            <a:pPr lvl="1"/>
            <a:r>
              <a:rPr lang="he-IL" sz="2400" b="1" dirty="0" smtClean="0"/>
              <a:t>• </a:t>
            </a:r>
            <a:r>
              <a:rPr lang="he-IL" sz="2400" b="1" dirty="0"/>
              <a:t>.הפסקת ייצור או בניה תוך כדי ייצור </a:t>
            </a:r>
            <a:endParaRPr lang="he-IL" sz="2400" b="1" dirty="0" smtClean="0"/>
          </a:p>
          <a:p>
            <a:pPr lvl="1"/>
            <a:r>
              <a:rPr lang="he-IL" sz="2400" b="1" dirty="0" smtClean="0"/>
              <a:t>• </a:t>
            </a:r>
            <a:r>
              <a:rPr lang="he-IL" sz="2400" b="1" dirty="0"/>
              <a:t>המשך </a:t>
            </a:r>
            <a:r>
              <a:rPr lang="he-IL" sz="2400" b="1" dirty="0" err="1"/>
              <a:t>אישפוז</a:t>
            </a:r>
            <a:r>
              <a:rPr lang="he-IL" sz="2400" b="1" dirty="0"/>
              <a:t> לעומת פינוי זמני של האגף </a:t>
            </a:r>
          </a:p>
        </p:txBody>
      </p:sp>
    </p:spTree>
    <p:extLst>
      <p:ext uri="{BB962C8B-B14F-4D97-AF65-F5344CB8AC3E}">
        <p14:creationId xmlns:p14="http://schemas.microsoft.com/office/powerpoint/2010/main" val="418913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אומדנים ולוחות זמנים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387611" y="386365"/>
            <a:ext cx="7525348" cy="6181859"/>
          </a:xfrm>
        </p:spPr>
        <p:txBody>
          <a:bodyPr>
            <a:noAutofit/>
          </a:bodyPr>
          <a:lstStyle/>
          <a:p>
            <a:r>
              <a:rPr lang="he-IL" sz="2000" b="1" dirty="0"/>
              <a:t>לאחר שהוכנו החלופות לפתרון  ,יש להכין את הנתונים הנחוצים להשוואה בניהן  • במונחים של כסף וזמן .תוך התחשבות  באילוצים </a:t>
            </a:r>
            <a:r>
              <a:rPr lang="he-IL" sz="2000" b="1" dirty="0" smtClean="0"/>
              <a:t>הקיימים </a:t>
            </a:r>
            <a:r>
              <a:rPr lang="he-IL" sz="2000" b="1" dirty="0"/>
              <a:t>לגבי הפרויקט. </a:t>
            </a:r>
            <a:endParaRPr lang="he-IL" sz="2000" b="1" dirty="0" smtClean="0"/>
          </a:p>
          <a:p>
            <a:r>
              <a:rPr lang="he-IL" sz="2000" b="1" dirty="0"/>
              <a:t>לוחות זמנים </a:t>
            </a:r>
            <a:endParaRPr lang="he-IL" sz="2000" b="1" dirty="0" smtClean="0"/>
          </a:p>
          <a:p>
            <a:pPr lvl="1"/>
            <a:r>
              <a:rPr lang="he-IL" sz="1800" b="1" dirty="0" smtClean="0"/>
              <a:t>• זיהוי </a:t>
            </a:r>
            <a:r>
              <a:rPr lang="he-IL" sz="1800" b="1" dirty="0"/>
              <a:t>אילוצים </a:t>
            </a:r>
            <a:endParaRPr lang="he-IL" sz="1800" b="1" dirty="0" smtClean="0"/>
          </a:p>
          <a:p>
            <a:pPr lvl="1"/>
            <a:r>
              <a:rPr lang="he-IL" sz="1800" b="1" dirty="0" smtClean="0"/>
              <a:t>• בנית </a:t>
            </a:r>
            <a:r>
              <a:rPr lang="he-IL" sz="1800" b="1" dirty="0"/>
              <a:t>תכולת העבודה </a:t>
            </a:r>
            <a:endParaRPr lang="he-IL" sz="1800" b="1" dirty="0" smtClean="0"/>
          </a:p>
          <a:p>
            <a:pPr lvl="1"/>
            <a:r>
              <a:rPr lang="he-IL" sz="1800" b="1" dirty="0" smtClean="0"/>
              <a:t>• הערכות </a:t>
            </a:r>
            <a:r>
              <a:rPr lang="he-IL" sz="1800" b="1" dirty="0"/>
              <a:t>זמנים סבירות לעריכת הפרוגרמה ,התכנון והביצוע </a:t>
            </a:r>
            <a:endParaRPr lang="he-IL" sz="1800" b="1" dirty="0" smtClean="0"/>
          </a:p>
          <a:p>
            <a:pPr lvl="1"/>
            <a:r>
              <a:rPr lang="he-IL" sz="1800" b="1" dirty="0" smtClean="0"/>
              <a:t>• יש </a:t>
            </a:r>
            <a:r>
              <a:rPr lang="he-IL" sz="1800" b="1" dirty="0"/>
              <a:t>להתחשב במשכי תכנון  ,מכרזים ,אספקה הרכבה וכד </a:t>
            </a:r>
            <a:endParaRPr lang="he-IL" sz="1800" b="1" dirty="0" smtClean="0"/>
          </a:p>
          <a:p>
            <a:pPr lvl="1"/>
            <a:r>
              <a:rPr lang="he-IL" sz="1800" b="1" dirty="0" smtClean="0"/>
              <a:t>• </a:t>
            </a:r>
            <a:r>
              <a:rPr lang="he-IL" sz="1800" b="1" dirty="0"/>
              <a:t>ביצוע אומדן תקציב ראשוני </a:t>
            </a:r>
            <a:endParaRPr lang="he-IL" sz="1800" b="1" dirty="0" smtClean="0"/>
          </a:p>
          <a:p>
            <a:pPr lvl="2"/>
            <a:r>
              <a:rPr lang="he-IL" sz="1600" b="1" dirty="0" smtClean="0"/>
              <a:t>• </a:t>
            </a:r>
            <a:r>
              <a:rPr lang="he-IL" sz="1600" b="1" dirty="0"/>
              <a:t>מבנים </a:t>
            </a:r>
            <a:endParaRPr lang="he-IL" sz="1600" b="1" dirty="0" smtClean="0"/>
          </a:p>
          <a:p>
            <a:pPr lvl="2"/>
            <a:r>
              <a:rPr lang="he-IL" sz="1800" b="1" dirty="0" smtClean="0"/>
              <a:t>• </a:t>
            </a:r>
            <a:r>
              <a:rPr lang="he-IL" sz="1800" b="1" dirty="0"/>
              <a:t>ציוד </a:t>
            </a:r>
            <a:r>
              <a:rPr lang="he-IL" sz="1800" b="1" dirty="0" smtClean="0"/>
              <a:t>אלקטרומכני </a:t>
            </a:r>
            <a:r>
              <a:rPr lang="he-IL" sz="1800" b="1" dirty="0"/>
              <a:t>וציוד עזר </a:t>
            </a:r>
            <a:r>
              <a:rPr lang="he-IL" sz="1800" b="1" dirty="0" smtClean="0"/>
              <a:t>לבניין</a:t>
            </a:r>
          </a:p>
          <a:p>
            <a:pPr lvl="2"/>
            <a:r>
              <a:rPr lang="he-IL" sz="1800" b="1" dirty="0" smtClean="0"/>
              <a:t> </a:t>
            </a:r>
            <a:r>
              <a:rPr lang="he-IL" sz="1800" b="1" dirty="0"/>
              <a:t>• פיתוח קרקע ואספקת תשתית </a:t>
            </a:r>
            <a:endParaRPr lang="he-IL" sz="1800" b="1" dirty="0" smtClean="0"/>
          </a:p>
          <a:p>
            <a:pPr lvl="2"/>
            <a:r>
              <a:rPr lang="he-IL" sz="1800" b="1" dirty="0" smtClean="0"/>
              <a:t>• </a:t>
            </a:r>
            <a:r>
              <a:rPr lang="he-IL" sz="1800" b="1" dirty="0"/>
              <a:t>שכר תכנון ופיקוח  ,אגרות – הוצאות</a:t>
            </a:r>
          </a:p>
        </p:txBody>
      </p:sp>
    </p:spTree>
    <p:extLst>
      <p:ext uri="{BB962C8B-B14F-4D97-AF65-F5344CB8AC3E}">
        <p14:creationId xmlns:p14="http://schemas.microsoft.com/office/powerpoint/2010/main" val="342472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ניתוח כמותי של החלופות ודירוגן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97758" y="803186"/>
            <a:ext cx="7418231" cy="5248622"/>
          </a:xfrm>
        </p:spPr>
        <p:txBody>
          <a:bodyPr>
            <a:normAutofit/>
          </a:bodyPr>
          <a:lstStyle/>
          <a:p>
            <a:r>
              <a:rPr lang="he-IL" sz="2800" b="1" dirty="0"/>
              <a:t>הכנת הנתונים הנדרשים בצורה מקצועית שלב בסיסי לערוך השוואה בין </a:t>
            </a:r>
            <a:r>
              <a:rPr lang="he-IL" sz="2800" b="1" dirty="0" smtClean="0"/>
              <a:t>חלופות</a:t>
            </a:r>
            <a:r>
              <a:rPr lang="he-IL" sz="2800" b="1" dirty="0"/>
              <a:t>. </a:t>
            </a:r>
            <a:endParaRPr lang="he-IL" sz="2800" b="1" dirty="0" smtClean="0"/>
          </a:p>
          <a:p>
            <a:r>
              <a:rPr lang="he-IL" sz="2800" b="1" dirty="0" smtClean="0"/>
              <a:t>הכלים </a:t>
            </a:r>
            <a:r>
              <a:rPr lang="he-IL" sz="2800" b="1" dirty="0"/>
              <a:t>לבחינת חלופות  </a:t>
            </a:r>
            <a:r>
              <a:rPr lang="he-IL" sz="2800" b="1" dirty="0" smtClean="0"/>
              <a:t>:</a:t>
            </a:r>
          </a:p>
          <a:p>
            <a:pPr lvl="1"/>
            <a:r>
              <a:rPr lang="he-IL" sz="2800" b="1" dirty="0" smtClean="0"/>
              <a:t>מבחני </a:t>
            </a:r>
            <a:r>
              <a:rPr lang="he-IL" sz="2800" b="1" dirty="0"/>
              <a:t>עלות תועלת </a:t>
            </a:r>
            <a:r>
              <a:rPr lang="he-IL" sz="2800" b="1" dirty="0" smtClean="0"/>
              <a:t>,</a:t>
            </a:r>
          </a:p>
          <a:p>
            <a:pPr lvl="1"/>
            <a:r>
              <a:rPr lang="he-IL" sz="2800" b="1" dirty="0" smtClean="0"/>
              <a:t>כדאיות </a:t>
            </a:r>
            <a:r>
              <a:rPr lang="he-IL" sz="2800" b="1" dirty="0"/>
              <a:t>השקעה </a:t>
            </a:r>
            <a:r>
              <a:rPr lang="he-IL" sz="2800" b="1" dirty="0" smtClean="0"/>
              <a:t>,</a:t>
            </a:r>
          </a:p>
          <a:p>
            <a:pPr lvl="1"/>
            <a:r>
              <a:rPr lang="he-IL" sz="2800" b="1" dirty="0" smtClean="0"/>
              <a:t>עלות </a:t>
            </a:r>
            <a:r>
              <a:rPr lang="he-IL" sz="2800" b="1" dirty="0"/>
              <a:t>מחזור  • </a:t>
            </a:r>
            <a:endParaRPr lang="he-IL" sz="2800" b="1" dirty="0" smtClean="0"/>
          </a:p>
          <a:p>
            <a:pPr lvl="1"/>
            <a:r>
              <a:rPr lang="he-IL" sz="2800" b="1" dirty="0" smtClean="0"/>
              <a:t>חיים ,</a:t>
            </a:r>
          </a:p>
          <a:p>
            <a:pPr lvl="1"/>
            <a:r>
              <a:rPr lang="he-IL" sz="2800" b="1" dirty="0" smtClean="0"/>
              <a:t>מבחני </a:t>
            </a:r>
            <a:r>
              <a:rPr lang="he-IL" sz="2800" b="1" dirty="0"/>
              <a:t>יעילות.</a:t>
            </a:r>
          </a:p>
        </p:txBody>
      </p:sp>
    </p:spTree>
    <p:extLst>
      <p:ext uri="{BB962C8B-B14F-4D97-AF65-F5344CB8AC3E}">
        <p14:creationId xmlns:p14="http://schemas.microsoft.com/office/powerpoint/2010/main" val="1899633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בחירת חלופה ואישור הייזום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387610" y="489397"/>
            <a:ext cx="7551105" cy="5562411"/>
          </a:xfrm>
        </p:spPr>
        <p:txBody>
          <a:bodyPr>
            <a:normAutofit/>
          </a:bodyPr>
          <a:lstStyle/>
          <a:p>
            <a:r>
              <a:rPr lang="he-IL" sz="2800" b="1" dirty="0"/>
              <a:t>משימתו של מנהל הפרויקט  היא להכין את הנתונים לקראת קבלת </a:t>
            </a:r>
            <a:r>
              <a:rPr lang="he-IL" sz="2800" b="1" dirty="0" smtClean="0"/>
              <a:t>החלטה</a:t>
            </a:r>
          </a:p>
          <a:p>
            <a:r>
              <a:rPr lang="he-IL" sz="2800" b="1" dirty="0" smtClean="0"/>
              <a:t> </a:t>
            </a:r>
            <a:r>
              <a:rPr lang="he-IL" sz="2800" b="1" dirty="0"/>
              <a:t>• קיימים מערכת שיקולים המתאמים לסיוג הענף </a:t>
            </a:r>
            <a:endParaRPr lang="he-IL" sz="2800" b="1" dirty="0" smtClean="0"/>
          </a:p>
          <a:p>
            <a:r>
              <a:rPr lang="he-IL" sz="2800" b="1" dirty="0" smtClean="0"/>
              <a:t>• תרשים </a:t>
            </a:r>
            <a:r>
              <a:rPr lang="en-US" sz="2800" b="1" dirty="0" smtClean="0"/>
              <a:t>(Work </a:t>
            </a:r>
            <a:r>
              <a:rPr lang="en-US" sz="2800" b="1" dirty="0"/>
              <a:t>Breakdown Structure) WBS</a:t>
            </a:r>
            <a:endParaRPr lang="he-IL" sz="2800" b="1" dirty="0" smtClean="0"/>
          </a:p>
          <a:p>
            <a:r>
              <a:rPr lang="he-IL" sz="2800" b="1" dirty="0" smtClean="0"/>
              <a:t>• </a:t>
            </a:r>
            <a:r>
              <a:rPr lang="he-IL" sz="2800" b="1" dirty="0"/>
              <a:t>הנחיות ומכסות </a:t>
            </a:r>
            <a:endParaRPr lang="he-IL" sz="2800" b="1" dirty="0" smtClean="0"/>
          </a:p>
          <a:p>
            <a:r>
              <a:rPr lang="he-IL" sz="2800" b="1" dirty="0" smtClean="0"/>
              <a:t>במשך </a:t>
            </a:r>
            <a:r>
              <a:rPr lang="he-IL" sz="2800" b="1" dirty="0"/>
              <a:t>השנים נוצרו עבור תחומי בניה רבים מסגרות בסיס מפורטות יותר המשמשות </a:t>
            </a:r>
            <a:r>
              <a:rPr lang="he-IL" sz="2800" b="1" dirty="0" smtClean="0"/>
              <a:t>אותנו </a:t>
            </a:r>
            <a:r>
              <a:rPr lang="he-IL" sz="2800" b="1" dirty="0"/>
              <a:t>כמקור לנתונים כמותיים.</a:t>
            </a:r>
          </a:p>
        </p:txBody>
      </p:sp>
    </p:spTree>
    <p:extLst>
      <p:ext uri="{BB962C8B-B14F-4D97-AF65-F5344CB8AC3E}">
        <p14:creationId xmlns:p14="http://schemas.microsoft.com/office/powerpoint/2010/main" val="18800029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אפיון דרישות הלקוח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59120" y="167425"/>
            <a:ext cx="7482625" cy="6375043"/>
          </a:xfrm>
        </p:spPr>
        <p:txBody>
          <a:bodyPr>
            <a:normAutofit/>
          </a:bodyPr>
          <a:lstStyle/>
          <a:p>
            <a:r>
              <a:rPr lang="en-US" dirty="0"/>
              <a:t> Statement of Work - SOW </a:t>
            </a:r>
            <a:endParaRPr lang="he-IL" dirty="0" smtClean="0"/>
          </a:p>
          <a:p>
            <a:r>
              <a:rPr lang="he-IL" sz="2000" b="1" dirty="0" smtClean="0"/>
              <a:t>בעת </a:t>
            </a:r>
            <a:r>
              <a:rPr lang="he-IL" sz="2000" b="1" dirty="0"/>
              <a:t>בחירת הפתרון המועדף לביצוע והחברה הזוכה במכרז לביצועו , יש גם להסכים על תכולת העבודה ותוצריה . </a:t>
            </a:r>
            <a:r>
              <a:rPr lang="en-US" sz="2000" b="1" dirty="0"/>
              <a:t>sow </a:t>
            </a:r>
            <a:r>
              <a:rPr lang="he-IL" sz="2000" b="1" dirty="0"/>
              <a:t>הוא מסמך יסודי במסגרת חוזה הביצוע . מסמך זה כולל את תיאור העבודה והתוצרים שיש לבצע במסגרת התקשרות בין הלקוח לספק ומשמש כבסיס לחוזה ביניהם . המסמך עוסק גם בהגדרת תהליכי ניהול הפרויקט העתידי והיחסים בין הספק ללקוח . מסמך זה , המהווה חלק בלתי נפרד מהחוזה , מבטא את דרישות הלקוח לגבי העבודה הנדרשת לשם אספקת המוצר הסופי , ואת אופן ביצוע העבודה . מסמך זה חיוני לכל פרויקט , בין אם הוא מבוצע בעזרת משאבים פנימיים או על ידי קבלן חיצוני . </a:t>
            </a:r>
          </a:p>
        </p:txBody>
      </p:sp>
    </p:spTree>
    <p:extLst>
      <p:ext uri="{BB962C8B-B14F-4D97-AF65-F5344CB8AC3E}">
        <p14:creationId xmlns:p14="http://schemas.microsoft.com/office/powerpoint/2010/main" val="2815379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494727" y="334851"/>
            <a:ext cx="7379594" cy="6362163"/>
          </a:xfrm>
        </p:spPr>
        <p:txBody>
          <a:bodyPr/>
          <a:lstStyle/>
          <a:p>
            <a:r>
              <a:rPr lang="he-IL" b="1" dirty="0"/>
              <a:t>מבנה כללי של מסמך </a:t>
            </a:r>
            <a:r>
              <a:rPr lang="en-US" b="1" dirty="0"/>
              <a:t>sown </a:t>
            </a:r>
            <a:r>
              <a:rPr lang="he-IL" b="1" dirty="0"/>
              <a:t>מתואר להלן : </a:t>
            </a:r>
            <a:endParaRPr lang="he-IL" b="1" dirty="0" smtClean="0"/>
          </a:p>
          <a:p>
            <a:r>
              <a:rPr lang="he-IL" b="1" dirty="0" smtClean="0"/>
              <a:t>ו </a:t>
            </a:r>
            <a:r>
              <a:rPr lang="he-IL" b="1" dirty="0"/>
              <a:t>. תיאור כללי . ציון המטרות הכלליות של הפרויקט , שלבים ושערים במחזור החיים של הפרויקט וכן תנאי סביבה שונים , אשר עשויים להשפיע על ביצועו . </a:t>
            </a:r>
            <a:endParaRPr lang="he-IL" b="1" dirty="0" smtClean="0"/>
          </a:p>
          <a:p>
            <a:r>
              <a:rPr lang="he-IL" b="1" dirty="0" smtClean="0"/>
              <a:t>. </a:t>
            </a:r>
            <a:r>
              <a:rPr lang="he-IL" b="1" dirty="0"/>
              <a:t>2 מסמכים ישימים לפרויקט ותוצריו </a:t>
            </a:r>
            <a:r>
              <a:rPr lang="he-IL" b="1" dirty="0" smtClean="0"/>
              <a:t>.</a:t>
            </a:r>
          </a:p>
          <a:p>
            <a:r>
              <a:rPr lang="he-IL" b="1" dirty="0" smtClean="0"/>
              <a:t> </a:t>
            </a:r>
            <a:r>
              <a:rPr lang="he-IL" b="1" dirty="0"/>
              <a:t>. 3 תכנון ופיתוח . תיאור הצורה שעל פיה צריך הקבלן לבצע את התכנון והפיתוח . </a:t>
            </a:r>
            <a:endParaRPr lang="he-IL" b="1" dirty="0" smtClean="0"/>
          </a:p>
          <a:p>
            <a:r>
              <a:rPr lang="he-IL" b="1" dirty="0" smtClean="0"/>
              <a:t>. </a:t>
            </a:r>
            <a:r>
              <a:rPr lang="he-IL" b="1" dirty="0"/>
              <a:t>4 ניסויים </a:t>
            </a:r>
            <a:r>
              <a:rPr lang="he-IL" b="1" dirty="0" smtClean="0"/>
              <a:t>תיאור </a:t>
            </a:r>
            <a:r>
              <a:rPr lang="he-IL" b="1" dirty="0"/>
              <a:t>סוגי הניסויים השונים , שיבוצעו במהלך הפרויקט ובסיומו </a:t>
            </a:r>
            <a:r>
              <a:rPr lang="he-IL" b="1" dirty="0" smtClean="0"/>
              <a:t>.</a:t>
            </a:r>
          </a:p>
          <a:p>
            <a:r>
              <a:rPr lang="he-IL" b="1" dirty="0" smtClean="0"/>
              <a:t> </a:t>
            </a:r>
            <a:r>
              <a:rPr lang="he-IL" b="1" dirty="0"/>
              <a:t>. 5 ביצוע או ייצור </a:t>
            </a:r>
            <a:r>
              <a:rPr lang="he-IL" b="1" dirty="0" smtClean="0"/>
              <a:t>התייחסות </a:t>
            </a:r>
            <a:r>
              <a:rPr lang="he-IL" b="1" dirty="0"/>
              <a:t>לגבי אופן הביצוע של העבודה . </a:t>
            </a:r>
            <a:endParaRPr lang="he-IL" b="1" dirty="0" smtClean="0"/>
          </a:p>
          <a:p>
            <a:r>
              <a:rPr lang="he-IL" b="1" dirty="0" smtClean="0"/>
              <a:t>. </a:t>
            </a:r>
            <a:r>
              <a:rPr lang="he-IL" b="1" dirty="0"/>
              <a:t>6 ניהול </a:t>
            </a:r>
            <a:r>
              <a:rPr lang="he-IL" b="1" dirty="0" smtClean="0"/>
              <a:t>אופן הביצוע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18396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3074" name="Picture 2" descr="http://www.methodacloud.com/content/pages/kit_Sow/H_Guide.files/image0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910" y="553792"/>
            <a:ext cx="7353836" cy="575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073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/>
              <a:t>כמאל עוויסאת 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0523162492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07605" y="326668"/>
            <a:ext cx="7521262" cy="5248622"/>
          </a:xfrm>
        </p:spPr>
        <p:txBody>
          <a:bodyPr>
            <a:normAutofit/>
          </a:bodyPr>
          <a:lstStyle/>
          <a:p>
            <a:r>
              <a:rPr lang="he-IL" sz="6000" b="1" dirty="0" smtClean="0"/>
              <a:t>מאחלים לכם הצלחה עם </a:t>
            </a:r>
            <a:r>
              <a:rPr lang="he-IL" sz="6000" b="1" dirty="0" smtClean="0">
                <a:solidFill>
                  <a:srgbClr val="FF0000"/>
                </a:solidFill>
              </a:rPr>
              <a:t>היחידה</a:t>
            </a:r>
            <a:r>
              <a:rPr lang="he-IL" sz="6000" b="1" dirty="0" smtClean="0"/>
              <a:t> </a:t>
            </a:r>
            <a:r>
              <a:rPr lang="he-IL" sz="6000" b="1" dirty="0" smtClean="0">
                <a:solidFill>
                  <a:srgbClr val="0070C0"/>
                </a:solidFill>
              </a:rPr>
              <a:t>ללימודי</a:t>
            </a:r>
            <a:r>
              <a:rPr lang="he-IL" sz="6000" b="1" dirty="0" smtClean="0"/>
              <a:t> </a:t>
            </a:r>
            <a:r>
              <a:rPr lang="he-IL" sz="6000" b="1" dirty="0" smtClean="0">
                <a:solidFill>
                  <a:srgbClr val="00B050"/>
                </a:solidFill>
              </a:rPr>
              <a:t>חוץ</a:t>
            </a:r>
            <a:r>
              <a:rPr lang="he-IL" sz="6000" b="1" dirty="0" smtClean="0"/>
              <a:t> </a:t>
            </a:r>
            <a:endParaRPr lang="he-IL" sz="6000" b="1" dirty="0"/>
          </a:p>
        </p:txBody>
      </p:sp>
    </p:spTree>
    <p:extLst>
      <p:ext uri="{BB962C8B-B14F-4D97-AF65-F5344CB8AC3E}">
        <p14:creationId xmlns:p14="http://schemas.microsoft.com/office/powerpoint/2010/main" val="3684962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566" y="1487040"/>
            <a:ext cx="4130045" cy="2456442"/>
          </a:xfrm>
        </p:spPr>
        <p:txBody>
          <a:bodyPr>
            <a:normAutofit/>
          </a:bodyPr>
          <a:lstStyle/>
          <a:p>
            <a:r>
              <a:rPr lang="he-IL" sz="4400" b="1" dirty="0"/>
              <a:t>ניתוח בעלי עניין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387611" y="296214"/>
            <a:ext cx="7576862" cy="6561786"/>
          </a:xfrm>
        </p:spPr>
        <p:txBody>
          <a:bodyPr>
            <a:noAutofit/>
          </a:bodyPr>
          <a:lstStyle/>
          <a:p>
            <a:r>
              <a:rPr lang="he-IL" sz="3200" b="1" dirty="0"/>
              <a:t>ניתוח בעלי העניין הוא שיטה לאיסוף ולניתוח מידע כמותי ואיכותי בצורה שיטתית שמטרתו לקבוע לאילו אינטרסים יש לתת את הדעת לאורך כל הפרויקט . ניתוח בעלי העניין מזהה את האינטרסים , את הציפיות ואת ההשפעה שלהם וקושר אותם למטרת הפרויקט . </a:t>
            </a:r>
          </a:p>
        </p:txBody>
      </p:sp>
    </p:spTree>
    <p:extLst>
      <p:ext uri="{BB962C8B-B14F-4D97-AF65-F5344CB8AC3E}">
        <p14:creationId xmlns:p14="http://schemas.microsoft.com/office/powerpoint/2010/main" val="2424135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99244" y="1762645"/>
            <a:ext cx="1143643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4000" b="1" dirty="0"/>
              <a:t>הוא גם עוזר לזהות </a:t>
            </a:r>
            <a:r>
              <a:rPr lang="he-IL" sz="4000" b="1" dirty="0">
                <a:solidFill>
                  <a:srgbClr val="FF0000"/>
                </a:solidFill>
              </a:rPr>
              <a:t>קשרים</a:t>
            </a:r>
            <a:r>
              <a:rPr lang="he-IL" sz="4000" b="1" dirty="0"/>
              <a:t> של בעלי עניין ( עם הפרויקט ועם בעלי עניין אחרים ) שיכולים לשמש ליצירת קואליציות ושותפויות אפשריות כדי </a:t>
            </a:r>
            <a:r>
              <a:rPr lang="he-IL" sz="4000" b="1" dirty="0">
                <a:solidFill>
                  <a:srgbClr val="FF0000"/>
                </a:solidFill>
              </a:rPr>
              <a:t>לשפר</a:t>
            </a:r>
            <a:r>
              <a:rPr lang="he-IL" sz="4000" b="1" dirty="0"/>
              <a:t> את סיכויי ההצלחה של הפרויקט , בצד קשרים של בעלי עניין שצריכים להיות מושפעים בצורה שונה בחלקים שונים של הפרויקט או של השלב בפרויקט . </a:t>
            </a:r>
            <a:endParaRPr lang="he-IL" sz="4000" b="1" dirty="0" smtClean="0"/>
          </a:p>
          <a:p>
            <a:pPr algn="r" rtl="1"/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629420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468193" y="265733"/>
            <a:ext cx="104061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3200" b="1" dirty="0"/>
              <a:t>ניתוח בעלי העניין כולל לרוב את השלבים הבאים </a:t>
            </a:r>
            <a:r>
              <a:rPr lang="he-IL" sz="3200" b="1" dirty="0" smtClean="0"/>
              <a:t>:</a:t>
            </a:r>
          </a:p>
          <a:p>
            <a:pPr marL="457200" indent="-457200" algn="r" rtl="1">
              <a:buFontTx/>
              <a:buChar char="-"/>
            </a:pPr>
            <a:r>
              <a:rPr lang="he-IL" sz="3200" b="1" dirty="0" smtClean="0"/>
              <a:t>זיהוי </a:t>
            </a:r>
            <a:r>
              <a:rPr lang="he-IL" sz="3200" b="1" dirty="0"/>
              <a:t>כל בעלי העניין האפשריים בפרויקט ומידע רלוונטי לגביהם , כגון התפקידים , המחלקות , האינטרסים , הידע , הציפיות ורמות ההשפעה שלהם . </a:t>
            </a:r>
            <a:endParaRPr lang="he-IL" sz="3200" b="1" dirty="0" smtClean="0"/>
          </a:p>
          <a:p>
            <a:pPr marL="457200" indent="-457200" algn="r" rtl="1">
              <a:buFontTx/>
              <a:buChar char="-"/>
            </a:pPr>
            <a:r>
              <a:rPr lang="he-IL" sz="3200" b="1" dirty="0" smtClean="0"/>
              <a:t>לרוב </a:t>
            </a:r>
            <a:r>
              <a:rPr lang="he-IL" sz="3200" b="1" dirty="0"/>
              <a:t>קל לזהות את בעלי העניין העיקריים . הם כוללים כל אדם בתפקיד של מקבל החלטות או מנהל המושפע מתוצאת הפרויקט , למשל נותן החסות , מנהל הפרויקט והלקוח העיקרי . </a:t>
            </a:r>
            <a:endParaRPr lang="he-IL" sz="3200" b="1" dirty="0" smtClean="0"/>
          </a:p>
          <a:p>
            <a:pPr marL="457200" indent="-457200" algn="r" rtl="1">
              <a:buFontTx/>
              <a:buChar char="-"/>
            </a:pPr>
            <a:r>
              <a:rPr lang="he-IL" sz="3200" b="1" dirty="0" smtClean="0"/>
              <a:t>זיהוי </a:t>
            </a:r>
            <a:r>
              <a:rPr lang="he-IL" sz="3200" b="1" dirty="0"/>
              <a:t>בעלי עניין אחרים מתבצע בדרך כלל על ידי זיהוי בעלי העניין שזוהו ועל ידי הרחבת הרשימה עד שנכללים בה כל בעלי </a:t>
            </a:r>
            <a:r>
              <a:rPr lang="he-IL" sz="3200" b="1" dirty="0" smtClean="0"/>
              <a:t>העניין </a:t>
            </a:r>
            <a:r>
              <a:rPr lang="he-IL" sz="3200" b="1" dirty="0"/>
              <a:t>! האפשריים </a:t>
            </a:r>
          </a:p>
        </p:txBody>
      </p:sp>
    </p:spTree>
    <p:extLst>
      <p:ext uri="{BB962C8B-B14F-4D97-AF65-F5344CB8AC3E}">
        <p14:creationId xmlns:p14="http://schemas.microsoft.com/office/powerpoint/2010/main" val="950779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/>
              <a:t>ניהול בעלי עניין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e-IL" sz="4000" b="1" dirty="0"/>
              <a:t>זיהוי בעלי עניין </a:t>
            </a:r>
            <a:endParaRPr lang="he-IL" sz="40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e-IL" sz="4000" b="1" dirty="0"/>
              <a:t>תכנון ניהול בעלי עניין </a:t>
            </a:r>
            <a:endParaRPr lang="he-IL" sz="40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e-IL" sz="4000" b="1" dirty="0" smtClean="0"/>
              <a:t> </a:t>
            </a:r>
            <a:r>
              <a:rPr lang="he-IL" sz="4000" b="1" dirty="0"/>
              <a:t>ניהול מעורבות בעלי עניין </a:t>
            </a:r>
            <a:endParaRPr lang="he-IL" sz="40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e-IL" sz="4000" b="1" dirty="0" smtClean="0"/>
              <a:t> </a:t>
            </a:r>
            <a:r>
              <a:rPr lang="he-IL" sz="4000" b="1" dirty="0"/>
              <a:t>בקרת מעורבות בעלי עניין </a:t>
            </a:r>
          </a:p>
        </p:txBody>
      </p:sp>
    </p:spTree>
    <p:extLst>
      <p:ext uri="{BB962C8B-B14F-4D97-AF65-F5344CB8AC3E}">
        <p14:creationId xmlns:p14="http://schemas.microsoft.com/office/powerpoint/2010/main" val="1803441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/>
              <a:t>זיהוי בעלי העניין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387610" y="270455"/>
            <a:ext cx="7679893" cy="6297769"/>
          </a:xfrm>
        </p:spPr>
        <p:txBody>
          <a:bodyPr>
            <a:noAutofit/>
          </a:bodyPr>
          <a:lstStyle/>
          <a:p>
            <a:r>
              <a:rPr lang="he-IL" sz="2400" b="1" dirty="0"/>
              <a:t>תהליך הזיהוי מתבסס על ניסיון ,ידע ותחקירים מול מנהלים </a:t>
            </a:r>
            <a:endParaRPr lang="he-IL" sz="2400" b="1" dirty="0" smtClean="0"/>
          </a:p>
          <a:p>
            <a:r>
              <a:rPr lang="he-IL" sz="2400" b="1" dirty="0" smtClean="0"/>
              <a:t>יש </a:t>
            </a:r>
            <a:r>
              <a:rPr lang="he-IL" sz="2400" b="1" dirty="0"/>
              <a:t>לפלח את בעלי העניין: </a:t>
            </a:r>
            <a:endParaRPr lang="he-IL" sz="2400" b="1" dirty="0" smtClean="0"/>
          </a:p>
          <a:p>
            <a:pPr lvl="1"/>
            <a:r>
              <a:rPr lang="he-IL" sz="2400" b="1" dirty="0" smtClean="0"/>
              <a:t>חיצוניים</a:t>
            </a:r>
            <a:r>
              <a:rPr lang="he-IL" sz="2400" b="1" dirty="0"/>
              <a:t> –פנימיים</a:t>
            </a:r>
            <a:r>
              <a:rPr lang="he-IL" sz="2400" b="1" dirty="0" smtClean="0"/>
              <a:t> </a:t>
            </a:r>
            <a:r>
              <a:rPr lang="he-IL" sz="2400" b="1" dirty="0"/>
              <a:t>:גורמים בתוך הארגון מול גורמים חיצוניים </a:t>
            </a:r>
            <a:endParaRPr lang="he-IL" sz="2400" b="1" dirty="0" smtClean="0"/>
          </a:p>
          <a:p>
            <a:pPr lvl="1"/>
            <a:r>
              <a:rPr lang="he-IL" sz="2400" b="1" dirty="0" smtClean="0"/>
              <a:t>משפיעים -מושפעים  </a:t>
            </a:r>
            <a:r>
              <a:rPr lang="he-IL" sz="2400" b="1" dirty="0"/>
              <a:t>:האם שותפים בתהליך או מקבלים תוצאות </a:t>
            </a:r>
            <a:endParaRPr lang="he-IL" sz="2400" b="1" dirty="0" smtClean="0"/>
          </a:p>
          <a:p>
            <a:r>
              <a:rPr lang="he-IL" sz="2400" b="1" dirty="0" smtClean="0"/>
              <a:t>לכל </a:t>
            </a:r>
            <a:r>
              <a:rPr lang="he-IL" sz="2400" b="1" dirty="0"/>
              <a:t>בעל עניין יש לאסוף מידע: </a:t>
            </a:r>
            <a:endParaRPr lang="he-IL" sz="2400" b="1" dirty="0" smtClean="0"/>
          </a:p>
          <a:p>
            <a:pPr lvl="1"/>
            <a:r>
              <a:rPr lang="he-IL" sz="2400" b="1" dirty="0" smtClean="0"/>
              <a:t>מתי </a:t>
            </a:r>
            <a:r>
              <a:rPr lang="he-IL" sz="2400" b="1" dirty="0"/>
              <a:t>מעורב </a:t>
            </a:r>
            <a:r>
              <a:rPr lang="he-IL" sz="2400" b="1" dirty="0" smtClean="0"/>
              <a:t>-באיזה </a:t>
            </a:r>
            <a:r>
              <a:rPr lang="he-IL" sz="2400" b="1" dirty="0"/>
              <a:t>שלב בתהליך </a:t>
            </a:r>
            <a:endParaRPr lang="he-IL" sz="2400" b="1" dirty="0" smtClean="0"/>
          </a:p>
          <a:p>
            <a:pPr lvl="1"/>
            <a:r>
              <a:rPr lang="he-IL" sz="2400" b="1" dirty="0" smtClean="0"/>
              <a:t> </a:t>
            </a:r>
            <a:r>
              <a:rPr lang="he-IL" sz="2400" b="1" dirty="0"/>
              <a:t>איך משפיע </a:t>
            </a:r>
            <a:r>
              <a:rPr lang="he-IL" sz="2400" b="1" dirty="0" smtClean="0"/>
              <a:t>-מה </a:t>
            </a:r>
            <a:r>
              <a:rPr lang="he-IL" sz="2400" b="1" dirty="0"/>
              <a:t>מידת המעורבות בתהליך </a:t>
            </a:r>
          </a:p>
          <a:p>
            <a:pPr lvl="1"/>
            <a:r>
              <a:rPr lang="he-IL" sz="2400" b="1" dirty="0"/>
              <a:t>על מה משפיע </a:t>
            </a:r>
            <a:r>
              <a:rPr lang="he-IL" sz="2400" b="1" dirty="0" smtClean="0"/>
              <a:t>-מה </a:t>
            </a:r>
            <a:r>
              <a:rPr lang="he-IL" sz="2400" b="1" dirty="0"/>
              <a:t>בפרויקט מושפע מבעל העניין </a:t>
            </a:r>
          </a:p>
          <a:p>
            <a:pPr lvl="1"/>
            <a:r>
              <a:rPr lang="he-IL" sz="2400" b="1" dirty="0" smtClean="0"/>
              <a:t>סיכון </a:t>
            </a:r>
            <a:r>
              <a:rPr lang="he-IL" sz="2400" b="1" dirty="0"/>
              <a:t>מרכזי </a:t>
            </a:r>
            <a:r>
              <a:rPr lang="he-IL" sz="2400" b="1" dirty="0" smtClean="0"/>
              <a:t>-מה </a:t>
            </a:r>
            <a:r>
              <a:rPr lang="he-IL" sz="2400" b="1" dirty="0"/>
              <a:t>יקרה במידה ובעל העניין ידחה </a:t>
            </a:r>
            <a:endParaRPr lang="he-IL" sz="2400" b="1" dirty="0" smtClean="0"/>
          </a:p>
          <a:p>
            <a:pPr lvl="1"/>
            <a:r>
              <a:rPr lang="he-IL" sz="2400" b="1" dirty="0" smtClean="0"/>
              <a:t>אפשרות </a:t>
            </a:r>
            <a:r>
              <a:rPr lang="he-IL" sz="2400" b="1" dirty="0"/>
              <a:t>מענה </a:t>
            </a:r>
            <a:r>
              <a:rPr lang="he-IL" sz="2400" b="1" dirty="0" smtClean="0"/>
              <a:t>-מה </a:t>
            </a:r>
            <a:r>
              <a:rPr lang="he-IL" sz="2400" b="1" dirty="0"/>
              <a:t>יתרחש במידה ובעל העניין </a:t>
            </a:r>
            <a:r>
              <a:rPr lang="he-IL" sz="2400" b="1" dirty="0" smtClean="0"/>
              <a:t>ידחה</a:t>
            </a:r>
            <a:endParaRPr lang="he-IL" sz="2400" b="1" dirty="0"/>
          </a:p>
        </p:txBody>
      </p:sp>
      <p:sp>
        <p:nvSpPr>
          <p:cNvPr id="4" name="מלבן 3"/>
          <p:cNvSpPr/>
          <p:nvPr/>
        </p:nvSpPr>
        <p:spPr>
          <a:xfrm>
            <a:off x="1596980" y="1642039"/>
            <a:ext cx="25031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000" b="1" dirty="0" smtClean="0"/>
              <a:t>שלב א'</a:t>
            </a:r>
            <a:endParaRPr lang="he-IL" sz="4000" b="1" dirty="0"/>
          </a:p>
        </p:txBody>
      </p:sp>
    </p:spTree>
    <p:extLst>
      <p:ext uri="{BB962C8B-B14F-4D97-AF65-F5344CB8AC3E}">
        <p14:creationId xmlns:p14="http://schemas.microsoft.com/office/powerpoint/2010/main" val="3318635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6000" b="1" dirty="0"/>
              <a:t>זיהוי בעלי העניין</a:t>
            </a:r>
            <a:br>
              <a:rPr lang="he-IL" sz="6000" b="1" dirty="0"/>
            </a:br>
            <a:endParaRPr lang="he-IL" sz="60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784779"/>
              </p:ext>
            </p:extLst>
          </p:nvPr>
        </p:nvGraphicFramePr>
        <p:xfrm>
          <a:off x="4812241" y="623543"/>
          <a:ext cx="6894284" cy="602195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47142">
                  <a:extLst>
                    <a:ext uri="{9D8B030D-6E8A-4147-A177-3AD203B41FA5}">
                      <a16:colId xmlns:a16="http://schemas.microsoft.com/office/drawing/2014/main" val="1852468653"/>
                    </a:ext>
                  </a:extLst>
                </a:gridCol>
                <a:gridCol w="3447142">
                  <a:extLst>
                    <a:ext uri="{9D8B030D-6E8A-4147-A177-3AD203B41FA5}">
                      <a16:colId xmlns:a16="http://schemas.microsoft.com/office/drawing/2014/main" val="2186965671"/>
                    </a:ext>
                  </a:extLst>
                </a:gridCol>
              </a:tblGrid>
              <a:tr h="646917">
                <a:tc>
                  <a:txBody>
                    <a:bodyPr/>
                    <a:lstStyle/>
                    <a:p>
                      <a:pPr rtl="1"/>
                      <a:r>
                        <a:rPr lang="he-IL" sz="3200" b="1" dirty="0" smtClean="0"/>
                        <a:t>חיצוניים</a:t>
                      </a:r>
                      <a:endParaRPr lang="he-I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b="1" dirty="0" smtClean="0"/>
                        <a:t>פנימיים</a:t>
                      </a:r>
                      <a:endParaRPr lang="he-IL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267516"/>
                  </a:ext>
                </a:extLst>
              </a:tr>
              <a:tr h="646917">
                <a:tc>
                  <a:txBody>
                    <a:bodyPr/>
                    <a:lstStyle/>
                    <a:p>
                      <a:pPr rtl="1"/>
                      <a:r>
                        <a:rPr lang="he-IL" sz="3200" b="1" dirty="0" smtClean="0"/>
                        <a:t>לקוחות</a:t>
                      </a:r>
                      <a:endParaRPr lang="he-I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b="1" dirty="0" smtClean="0"/>
                        <a:t>הנהלה בכירה </a:t>
                      </a:r>
                      <a:endParaRPr lang="he-IL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693225"/>
                  </a:ext>
                </a:extLst>
              </a:tr>
              <a:tr h="646917">
                <a:tc>
                  <a:txBody>
                    <a:bodyPr/>
                    <a:lstStyle/>
                    <a:p>
                      <a:pPr rtl="1"/>
                      <a:r>
                        <a:rPr lang="he-IL" sz="3200" b="1" dirty="0" smtClean="0"/>
                        <a:t>ספקים</a:t>
                      </a:r>
                      <a:endParaRPr lang="he-I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b="1" dirty="0" smtClean="0"/>
                        <a:t>רואי החשבון </a:t>
                      </a:r>
                      <a:endParaRPr lang="he-IL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588450"/>
                  </a:ext>
                </a:extLst>
              </a:tr>
              <a:tr h="1736462">
                <a:tc>
                  <a:txBody>
                    <a:bodyPr/>
                    <a:lstStyle/>
                    <a:p>
                      <a:pPr rtl="1"/>
                      <a:r>
                        <a:rPr lang="he-IL" sz="3200" b="1" dirty="0" smtClean="0"/>
                        <a:t>רגולטורים</a:t>
                      </a:r>
                      <a:endParaRPr lang="he-I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3200" b="1" dirty="0" smtClean="0"/>
                        <a:t>מנהלים פונקציונאליים</a:t>
                      </a:r>
                    </a:p>
                    <a:p>
                      <a:pPr rtl="1"/>
                      <a:endParaRPr lang="he-IL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30050"/>
                  </a:ext>
                </a:extLst>
              </a:tr>
              <a:tr h="119169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3200" b="1" dirty="0" smtClean="0"/>
                        <a:t>איכות הסביבה</a:t>
                      </a:r>
                    </a:p>
                    <a:p>
                      <a:pPr rtl="1"/>
                      <a:endParaRPr lang="he-I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b="1" dirty="0" smtClean="0"/>
                        <a:t>צוות הפרויקט</a:t>
                      </a:r>
                      <a:endParaRPr lang="he-IL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879403"/>
                  </a:ext>
                </a:extLst>
              </a:tr>
              <a:tr h="57652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70966"/>
                  </a:ext>
                </a:extLst>
              </a:tr>
              <a:tr h="57652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812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756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400" b="1" dirty="0"/>
              <a:t>ניתוח בעלי עניין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87911" y="803186"/>
            <a:ext cx="7405352" cy="5248622"/>
          </a:xfrm>
        </p:spPr>
        <p:txBody>
          <a:bodyPr/>
          <a:lstStyle/>
          <a:p>
            <a:r>
              <a:rPr lang="he-IL" sz="3200" b="1" dirty="0"/>
              <a:t>ניתוח בעלי העניין מגדיר את אופן הטיפול בכל בעל עניין </a:t>
            </a:r>
            <a:endParaRPr lang="he-IL" sz="3200" b="1" dirty="0" smtClean="0"/>
          </a:p>
          <a:p>
            <a:r>
              <a:rPr lang="he-IL" sz="3200" b="1" dirty="0" smtClean="0"/>
              <a:t>הניתוח </a:t>
            </a:r>
            <a:r>
              <a:rPr lang="he-IL" sz="3200" b="1" dirty="0"/>
              <a:t>כולל את הנתונים הבאים</a:t>
            </a:r>
            <a:r>
              <a:rPr lang="he-IL" sz="3200" b="1" dirty="0" smtClean="0"/>
              <a:t>:</a:t>
            </a:r>
          </a:p>
          <a:p>
            <a:endParaRPr lang="he-IL" sz="3200" b="1" dirty="0"/>
          </a:p>
          <a:p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1598598" y="1642039"/>
            <a:ext cx="21029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000" b="1" dirty="0" smtClean="0"/>
              <a:t>שלב ב' </a:t>
            </a:r>
            <a:endParaRPr lang="he-IL" sz="4000" b="1" dirty="0"/>
          </a:p>
        </p:txBody>
      </p:sp>
    </p:spTree>
    <p:extLst>
      <p:ext uri="{BB962C8B-B14F-4D97-AF65-F5344CB8AC3E}">
        <p14:creationId xmlns:p14="http://schemas.microsoft.com/office/powerpoint/2010/main" val="32454245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TM16401371[[fn=אטלס]]</Template>
  <TotalTime>405</TotalTime>
  <Words>1257</Words>
  <Application>Microsoft Office PowerPoint</Application>
  <PresentationFormat>מסך רחב</PresentationFormat>
  <Paragraphs>232</Paragraphs>
  <Slides>28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28</vt:i4>
      </vt:variant>
    </vt:vector>
  </HeadingPairs>
  <TitlesOfParts>
    <vt:vector size="35" baseType="lpstr">
      <vt:lpstr>Arial</vt:lpstr>
      <vt:lpstr>Calibri Light</vt:lpstr>
      <vt:lpstr>Rockwell</vt:lpstr>
      <vt:lpstr>Times New Roman</vt:lpstr>
      <vt:lpstr>Wingdings</vt:lpstr>
      <vt:lpstr>Atlas</vt:lpstr>
      <vt:lpstr>גליון עבודה</vt:lpstr>
      <vt:lpstr>מובא ותהליך היזום </vt:lpstr>
      <vt:lpstr> בעלי עניין </vt:lpstr>
      <vt:lpstr>ניתוח בעלי עניין</vt:lpstr>
      <vt:lpstr>מצגת של PowerPoint‏</vt:lpstr>
      <vt:lpstr>מצגת של PowerPoint‏</vt:lpstr>
      <vt:lpstr>ניהול בעלי עניין </vt:lpstr>
      <vt:lpstr>זיהוי בעלי העניין</vt:lpstr>
      <vt:lpstr>זיהוי בעלי העניין </vt:lpstr>
      <vt:lpstr>ניתוח בעלי עניין </vt:lpstr>
      <vt:lpstr>הציונים של מידת ההשפעה ורמת ההשפעה : </vt:lpstr>
      <vt:lpstr>מצגת של PowerPoint‏</vt:lpstr>
      <vt:lpstr>תכנון ניהול  בעלי העניין </vt:lpstr>
      <vt:lpstr>Power and interest matrix</vt:lpstr>
      <vt:lpstr>מיפוי בעלי העניין </vt:lpstr>
      <vt:lpstr>ניהול מעורבות בעלי עניין </vt:lpstr>
      <vt:lpstr>ניתוח בעלי עניין  גורמים מעורבים בפרויקט </vt:lpstr>
      <vt:lpstr>תהליך יזום פרויקט </vt:lpstr>
      <vt:lpstr>הגדרת הפונקציות והצרכים</vt:lpstr>
      <vt:lpstr>הגדרת הפונקציות והצרכים </vt:lpstr>
      <vt:lpstr>הגדרת הפונקציות והצרכים</vt:lpstr>
      <vt:lpstr>הכנת חלופות לפתרון</vt:lpstr>
      <vt:lpstr>אומדנים ולוחות זמנים</vt:lpstr>
      <vt:lpstr>ניתוח כמותי של החלופות ודירוגן </vt:lpstr>
      <vt:lpstr>בחירת חלופה ואישור הייזום </vt:lpstr>
      <vt:lpstr>אפיון דרישות הלקוח </vt:lpstr>
      <vt:lpstr>מצגת של PowerPoint‏</vt:lpstr>
      <vt:lpstr>מצגת של PowerPoint‏</vt:lpstr>
      <vt:lpstr>כמאל עוויסאת  0523162492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מובא ותהליך היזום</dc:title>
  <dc:creator>Kamal Ewisat</dc:creator>
  <cp:lastModifiedBy>Kamal Ewisat</cp:lastModifiedBy>
  <cp:revision>24</cp:revision>
  <dcterms:created xsi:type="dcterms:W3CDTF">2018-11-27T11:00:28Z</dcterms:created>
  <dcterms:modified xsi:type="dcterms:W3CDTF">2018-12-02T11:28:46Z</dcterms:modified>
</cp:coreProperties>
</file>