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5" r:id="rId4"/>
    <p:sldId id="258" r:id="rId5"/>
    <p:sldId id="259" r:id="rId6"/>
    <p:sldId id="260" r:id="rId7"/>
    <p:sldId id="274" r:id="rId8"/>
    <p:sldId id="276" r:id="rId9"/>
    <p:sldId id="262" r:id="rId10"/>
    <p:sldId id="273" r:id="rId11"/>
    <p:sldId id="263" r:id="rId12"/>
    <p:sldId id="271" r:id="rId13"/>
    <p:sldId id="272" r:id="rId14"/>
    <p:sldId id="264" r:id="rId15"/>
    <p:sldId id="265" r:id="rId16"/>
    <p:sldId id="266" r:id="rId17"/>
    <p:sldId id="267" r:id="rId18"/>
    <p:sldId id="268" r:id="rId19"/>
    <p:sldId id="269" r:id="rId20"/>
    <p:sldId id="261" r:id="rId21"/>
    <p:sldId id="270"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Date Placeholder 2"/>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smtClean="0"/>
              <a:t>ערוך סגנונות טקסט של תבנית בסיס</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smtClean="0"/>
              <a:t>ערוך סגנונות טקסט של תבנית בסיס</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nchor="ct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e-IL" smtClean="0"/>
              <a:t>לחץ כדי לערוך סגנון כותרת של תבנית בסיס</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11/26/2018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11/26/2018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he.wikipedia.org/wiki/%D7%94%D7%A0%D7%93%D7%A1%D7%94" TargetMode="External"/><Relationship Id="rId2" Type="http://schemas.openxmlformats.org/officeDocument/2006/relationships/hyperlink" Target="https://he.wikipedia.org/wiki/%D7%9E%D7%95%D7%A6%D7%A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he.wikipedia.org/w/index.php?title=%D7%91%D7%99%D7%A6%D7%95%D7%A2&amp;action=edit&amp;redlink=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he.wikipedia.org/w/index.php?title=%D7%91%D7%A7%D7%A8%D7%94_(%D7%A0%D7%99%D7%94%D7%95%D7%9C)&amp;action=edit&amp;redlink=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he.wikipedia.org/wiki/%D7%9C%D7%95%D7%97_%D7%A9%D7%A0%D7%94" TargetMode="External"/><Relationship Id="rId7" Type="http://schemas.openxmlformats.org/officeDocument/2006/relationships/hyperlink" Target="https://he.wikipedia.org/w/index.php?title=%D7%AA%D7%9B%D7%95%D7%9C%D7%94&amp;action=edit&amp;redlink=1" TargetMode="External"/><Relationship Id="rId2" Type="http://schemas.openxmlformats.org/officeDocument/2006/relationships/hyperlink" Target="https://he.wikipedia.org/wiki/%D7%96%D7%9E%D7%9F" TargetMode="External"/><Relationship Id="rId1" Type="http://schemas.openxmlformats.org/officeDocument/2006/relationships/slideLayout" Target="../slideLayouts/slideLayout2.xml"/><Relationship Id="rId6" Type="http://schemas.openxmlformats.org/officeDocument/2006/relationships/hyperlink" Target="https://he.wikipedia.org/wiki/%D7%A2%D7%9C%D7%95%D7%AA" TargetMode="External"/><Relationship Id="rId5" Type="http://schemas.openxmlformats.org/officeDocument/2006/relationships/hyperlink" Target="https://he.wikipedia.org/wiki/%D7%A2%D7%91%D7%95%D7%93%D7%94_(%D7%9B%D7%9C%D7%9B%D7%9C%D7%94)" TargetMode="External"/><Relationship Id="rId4" Type="http://schemas.openxmlformats.org/officeDocument/2006/relationships/hyperlink" Target="https://he.wikipedia.org/wiki/%D7%90%D7%93%D7%9D"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he.wikipedia.org/w/index.php?title=%D7%A9%D7%91%D7%99%D7%A2%D7%95%D7%AA_%D7%A8%D7%A6%D7%95%D7%9F_%D7%9C%D7%A7%D7%95%D7%97&amp;action=edit&amp;redlink=1" TargetMode="External"/><Relationship Id="rId2" Type="http://schemas.openxmlformats.org/officeDocument/2006/relationships/hyperlink" Target="https://he.wikipedia.org/wiki/%D7%90%D7%99%D7%9B%D7%95%D7%AA" TargetMode="External"/><Relationship Id="rId1" Type="http://schemas.openxmlformats.org/officeDocument/2006/relationships/slideLayout" Target="../slideLayouts/slideLayout2.xml"/><Relationship Id="rId6" Type="http://schemas.openxmlformats.org/officeDocument/2006/relationships/hyperlink" Target="https://he.wikipedia.org/wiki/%D7%A0%D7%99%D7%94%D7%95%D7%9C_%D7%A1%D7%99%D7%9B%D7%95%D7%A0%D7%99%D7%9D" TargetMode="External"/><Relationship Id="rId5" Type="http://schemas.openxmlformats.org/officeDocument/2006/relationships/hyperlink" Target="https://he.wikipedia.org/w/index.php?title=%D7%9C%D7%A7%D7%95%D7%97_(%D7%9B%D7%9C%D7%9B%D7%9C%D7%94)&amp;action=edit&amp;redlink=1" TargetMode="External"/><Relationship Id="rId4" Type="http://schemas.openxmlformats.org/officeDocument/2006/relationships/hyperlink" Target="https://he.wikipedia.org/wiki/%D7%A6%D7%99%D7%A4%D7%99%D7%99%D7%9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he.wikipedia.org/wiki/%D7%A4%D7%A8%D7%95%D7%99%D7%A7%D7%98" TargetMode="External"/><Relationship Id="rId7" Type="http://schemas.openxmlformats.org/officeDocument/2006/relationships/hyperlink" Target="https://he.wikipedia.org/wiki/%D7%99%D7%99%D7%A6%D7%95%D7%A8" TargetMode="External"/><Relationship Id="rId2" Type="http://schemas.openxmlformats.org/officeDocument/2006/relationships/hyperlink" Target="https://he.wikipedia.org/wiki/%D7%A0%D7%99%D7%94%D7%95%D7%9C" TargetMode="External"/><Relationship Id="rId1" Type="http://schemas.openxmlformats.org/officeDocument/2006/relationships/slideLayout" Target="../slideLayouts/slideLayout2.xml"/><Relationship Id="rId6" Type="http://schemas.openxmlformats.org/officeDocument/2006/relationships/hyperlink" Target="https://he.wikipedia.org/wiki/%D7%9E%D7%A2%D7%A8%D7%9B%D7%AA" TargetMode="External"/><Relationship Id="rId5" Type="http://schemas.openxmlformats.org/officeDocument/2006/relationships/hyperlink" Target="https://he.wikipedia.org/wiki/%D7%9E%D7%A9%D7%90%D7%91" TargetMode="External"/><Relationship Id="rId4" Type="http://schemas.openxmlformats.org/officeDocument/2006/relationships/hyperlink" Target="https://he.wikipedia.org/wiki/%D7%AA%D7%A9%D7%95%D7%9E%D7%94"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he.wikipedia.org/wiki/%D7%90%D7%A8%D7%92%D7%95%D7%9F" TargetMode="External"/><Relationship Id="rId2" Type="http://schemas.openxmlformats.org/officeDocument/2006/relationships/hyperlink" Target="https://he.wikipedia.org/w/index.php?title=%D7%9C%D7%A7%D7%95%D7%97_(%D7%9B%D7%9C%D7%9B%D7%9C%D7%94)&amp;action=edit&amp;redlink=1" TargetMode="External"/><Relationship Id="rId1" Type="http://schemas.openxmlformats.org/officeDocument/2006/relationships/slideLayout" Target="../slideLayouts/slideLayout2.xml"/><Relationship Id="rId4" Type="http://schemas.openxmlformats.org/officeDocument/2006/relationships/hyperlink" Target="https://he.wikipedia.org/wiki/%D7%AA%D7%97%D7%A8%D7%95%D7%AA"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he.wikipedia.org/wiki/%D7%AA%D7%97%D7%A8%D7%95%D7%AA" TargetMode="External"/><Relationship Id="rId3" Type="http://schemas.openxmlformats.org/officeDocument/2006/relationships/hyperlink" Target="https://he.wikipedia.org/wiki/%D7%AA%D7%A9%D7%95%D7%9E%D7%94" TargetMode="External"/><Relationship Id="rId7" Type="http://schemas.openxmlformats.org/officeDocument/2006/relationships/hyperlink" Target="https://he.wikipedia.org/wiki/%D7%90%D7%A8%D7%92%D7%95%D7%9F" TargetMode="External"/><Relationship Id="rId2" Type="http://schemas.openxmlformats.org/officeDocument/2006/relationships/hyperlink" Target="https://he.wikipedia.org/wiki/%D7%9C%D7%A2%D7%96" TargetMode="External"/><Relationship Id="rId1" Type="http://schemas.openxmlformats.org/officeDocument/2006/relationships/slideLayout" Target="../slideLayouts/slideLayout2.xml"/><Relationship Id="rId6" Type="http://schemas.openxmlformats.org/officeDocument/2006/relationships/hyperlink" Target="https://he.wikipedia.org/wiki/%D7%99%D7%99%D7%A6%D7%95%D7%A8" TargetMode="External"/><Relationship Id="rId5" Type="http://schemas.openxmlformats.org/officeDocument/2006/relationships/hyperlink" Target="https://he.wikipedia.org/wiki/%D7%9E%D7%A2%D7%A8%D7%9B%D7%AA" TargetMode="External"/><Relationship Id="rId4" Type="http://schemas.openxmlformats.org/officeDocument/2006/relationships/hyperlink" Target="https://he.wikipedia.org/wiki/%D7%AA%D7%A4%D7%95%D7%A7%D7%94" TargetMode="External"/><Relationship Id="rId9" Type="http://schemas.openxmlformats.org/officeDocument/2006/relationships/hyperlink" Target="https://he.wikipedia.org/w/index.php?title=%D7%99%D7%A2%D7%99%D7%9C%D7%95%D7%AA&amp;action=edit&amp;redlink=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he.wikipedia.org/wiki/%D7%A0%D7%99%D7%94%D7%95%D7%9C" TargetMode="External"/><Relationship Id="rId2" Type="http://schemas.openxmlformats.org/officeDocument/2006/relationships/hyperlink" Target="https://he.wikipedia.org/wiki/%D7%99%D7%99%D7%96%D7%95%D7%9D" TargetMode="External"/><Relationship Id="rId1" Type="http://schemas.openxmlformats.org/officeDocument/2006/relationships/slideLayout" Target="../slideLayouts/slideLayout2.xml"/><Relationship Id="rId5" Type="http://schemas.openxmlformats.org/officeDocument/2006/relationships/hyperlink" Target="https://he.wikipedia.org/wiki/%D7%99%D7%96%D7%9D" TargetMode="External"/><Relationship Id="rId4" Type="http://schemas.openxmlformats.org/officeDocument/2006/relationships/hyperlink" Target="https://he.wikipedia.org/wiki/%D7%A2%D7%A1%D7%A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437883" y="685799"/>
            <a:ext cx="11539470" cy="2971801"/>
          </a:xfrm>
        </p:spPr>
        <p:txBody>
          <a:bodyPr>
            <a:normAutofit/>
          </a:bodyPr>
          <a:lstStyle/>
          <a:p>
            <a:pPr algn="ctr"/>
            <a:r>
              <a:rPr lang="he-IL" sz="7200" b="1" dirty="0" smtClean="0"/>
              <a:t>ניהול פרויקטים  בבניה  ותשתיות</a:t>
            </a:r>
            <a:endParaRPr lang="he-IL" sz="7200" b="1" dirty="0"/>
          </a:p>
        </p:txBody>
      </p:sp>
      <p:sp>
        <p:nvSpPr>
          <p:cNvPr id="3" name="כותרת משנה 2"/>
          <p:cNvSpPr>
            <a:spLocks noGrp="1"/>
          </p:cNvSpPr>
          <p:nvPr>
            <p:ph type="subTitle" idx="1"/>
          </p:nvPr>
        </p:nvSpPr>
        <p:spPr>
          <a:xfrm>
            <a:off x="437883" y="3657600"/>
            <a:ext cx="10142113" cy="2794715"/>
          </a:xfrm>
        </p:spPr>
        <p:txBody>
          <a:bodyPr>
            <a:normAutofit/>
          </a:bodyPr>
          <a:lstStyle/>
          <a:p>
            <a:pPr algn="ctr"/>
            <a:r>
              <a:rPr lang="he-IL" sz="7800" b="1" dirty="0" smtClean="0"/>
              <a:t>היחידה ללימודי חוץ</a:t>
            </a:r>
          </a:p>
          <a:p>
            <a:r>
              <a:rPr lang="he-IL" sz="6000" b="1" dirty="0" smtClean="0"/>
              <a:t>המרצה :כמאל עוויסאת  </a:t>
            </a:r>
            <a:endParaRPr lang="he-IL" sz="6000" b="1" dirty="0"/>
          </a:p>
        </p:txBody>
      </p:sp>
    </p:spTree>
    <p:extLst>
      <p:ext uri="{BB962C8B-B14F-4D97-AF65-F5344CB8AC3E}">
        <p14:creationId xmlns:p14="http://schemas.microsoft.com/office/powerpoint/2010/main" val="3396648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4211" y="6503831"/>
            <a:ext cx="8534400" cy="134512"/>
          </a:xfrm>
        </p:spPr>
        <p:txBody>
          <a:bodyPr>
            <a:normAutofit fontScale="90000"/>
          </a:bodyPr>
          <a:lstStyle/>
          <a:p>
            <a:endParaRPr lang="he-IL" dirty="0"/>
          </a:p>
        </p:txBody>
      </p:sp>
      <p:sp>
        <p:nvSpPr>
          <p:cNvPr id="3" name="מציין מיקום תוכן 2"/>
          <p:cNvSpPr>
            <a:spLocks noGrp="1"/>
          </p:cNvSpPr>
          <p:nvPr>
            <p:ph idx="1"/>
          </p:nvPr>
        </p:nvSpPr>
        <p:spPr>
          <a:xfrm>
            <a:off x="684211" y="270456"/>
            <a:ext cx="11306019" cy="6104586"/>
          </a:xfrm>
        </p:spPr>
        <p:txBody>
          <a:bodyPr>
            <a:normAutofit/>
          </a:bodyPr>
          <a:lstStyle/>
          <a:p>
            <a:r>
              <a:rPr lang="he-IL" sz="3200" b="1" dirty="0"/>
              <a:t>שלב שבו עולה הרעיון לפרויקט ובוחן את הבעיה ואת הצורך המניעים את פתיחת פרויקט. בשלב היזום מוגדרות המטרות העסקיות ברמת המקרו, מטרות טכנולוגיות, לוחות זמנים נדרשים שאותם מגדירים עם בעלי העניין השונים (כגון הלקוח). שלב זה נוטה להיות מעורפל אך בסיומו מתקבלות תשובות לשאלות כגון : מיהו הלקוח? מהו הצורך? מה הם היעדים? מיהו המבצע? מה הפתרון הנדרש? מיהם בעלי העניין? ועוד. מידע שמסייע לשלב זה הוא מידע היסטורי, הנחות ייסוד, מדיניות ארגונית ועוד. תוצרי השלב הם החלטה על פתיחת פרויקט, מסמך תכולת פרויקט ראשוני ומינוי מנהל פרויקט. טעות בהגדרת הפרויקט בשלב זה תוביל בסבירות גבוהה לכישלון הפרויקט בפועל.</a:t>
            </a:r>
            <a:endParaRPr lang="he-IL" sz="3200" b="1" dirty="0"/>
          </a:p>
        </p:txBody>
      </p:sp>
    </p:spTree>
    <p:extLst>
      <p:ext uri="{BB962C8B-B14F-4D97-AF65-F5344CB8AC3E}">
        <p14:creationId xmlns:p14="http://schemas.microsoft.com/office/powerpoint/2010/main" val="738489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3761" y="0"/>
            <a:ext cx="8534400" cy="1159099"/>
          </a:xfrm>
        </p:spPr>
        <p:txBody>
          <a:bodyPr>
            <a:noAutofit/>
          </a:bodyPr>
          <a:lstStyle/>
          <a:p>
            <a:pPr algn="ctr"/>
            <a:r>
              <a:rPr lang="he-IL" sz="5400" b="1" dirty="0" smtClean="0"/>
              <a:t> 2-תכנון </a:t>
            </a:r>
            <a:r>
              <a:rPr lang="he-IL" sz="5400" b="1" dirty="0"/>
              <a:t>(הנדסה וכלכלה</a:t>
            </a:r>
            <a:r>
              <a:rPr lang="he-IL" sz="5400" b="1" dirty="0" smtClean="0"/>
              <a:t>)</a:t>
            </a:r>
            <a:endParaRPr lang="he-IL" sz="5400" b="1" dirty="0"/>
          </a:p>
        </p:txBody>
      </p:sp>
      <p:sp>
        <p:nvSpPr>
          <p:cNvPr id="3" name="מציין מיקום תוכן 2"/>
          <p:cNvSpPr>
            <a:spLocks noGrp="1"/>
          </p:cNvSpPr>
          <p:nvPr>
            <p:ph idx="1"/>
          </p:nvPr>
        </p:nvSpPr>
        <p:spPr>
          <a:xfrm>
            <a:off x="682580" y="1159100"/>
            <a:ext cx="11256135" cy="4996526"/>
          </a:xfrm>
        </p:spPr>
        <p:txBody>
          <a:bodyPr/>
          <a:lstStyle/>
          <a:p>
            <a:r>
              <a:rPr lang="he-IL" sz="3200" b="1" dirty="0"/>
              <a:t>תכנון הוא קביעת תהליך לפיתוח או לשיפור של </a:t>
            </a:r>
            <a:r>
              <a:rPr lang="he-IL" sz="3200" b="1" dirty="0">
                <a:hlinkClick r:id="rId2" tooltip="מוצר"/>
              </a:rPr>
              <a:t>מוצר</a:t>
            </a:r>
            <a:r>
              <a:rPr lang="he-IL" sz="3200" b="1" dirty="0"/>
              <a:t> או פרויקט. התכנון כולל הגדרה של הזמן, הפעולות והמשאבים האנושיים והכלכליים הנדרשים, כולל סדר ותזמון הביצוע, תלויות הדדיות ופירוט המשאבים בכל פעולה. תכנון מתבצע בדרך כלל תוך שימוש בידע שנצבר מניסיון קודם (של המתכננים או של אחרים), תוך ניסיון לצפות את הצרכים העתידיים השונים ולהיערך אליהם.</a:t>
            </a:r>
          </a:p>
          <a:p>
            <a:r>
              <a:rPr lang="he-IL" sz="3200" b="1" dirty="0"/>
              <a:t>תכנון מתקיים בכל מקצועות ה</a:t>
            </a:r>
            <a:r>
              <a:rPr lang="he-IL" sz="3200" b="1" dirty="0">
                <a:hlinkClick r:id="rId3" tooltip="הנדסה"/>
              </a:rPr>
              <a:t>הנדסה</a:t>
            </a:r>
            <a:r>
              <a:rPr lang="he-IL" sz="3200" b="1" dirty="0"/>
              <a:t>.</a:t>
            </a:r>
          </a:p>
          <a:p>
            <a:endParaRPr lang="he-IL" dirty="0"/>
          </a:p>
        </p:txBody>
      </p:sp>
    </p:spTree>
    <p:extLst>
      <p:ext uri="{BB962C8B-B14F-4D97-AF65-F5344CB8AC3E}">
        <p14:creationId xmlns:p14="http://schemas.microsoft.com/office/powerpoint/2010/main" val="3846391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4212" y="5731099"/>
            <a:ext cx="8534400" cy="263300"/>
          </a:xfrm>
        </p:spPr>
        <p:txBody>
          <a:bodyPr>
            <a:normAutofit fontScale="90000"/>
          </a:bodyPr>
          <a:lstStyle/>
          <a:p>
            <a:endParaRPr lang="he-IL" dirty="0"/>
          </a:p>
        </p:txBody>
      </p:sp>
      <p:sp>
        <p:nvSpPr>
          <p:cNvPr id="3" name="מציין מיקום תוכן 2"/>
          <p:cNvSpPr>
            <a:spLocks noGrp="1"/>
          </p:cNvSpPr>
          <p:nvPr>
            <p:ph idx="1"/>
          </p:nvPr>
        </p:nvSpPr>
        <p:spPr>
          <a:xfrm>
            <a:off x="684212" y="569890"/>
            <a:ext cx="10636318" cy="5161209"/>
          </a:xfrm>
        </p:spPr>
        <p:txBody>
          <a:bodyPr>
            <a:noAutofit/>
          </a:bodyPr>
          <a:lstStyle/>
          <a:p>
            <a:r>
              <a:rPr lang="he-IL" sz="3200" b="1" dirty="0"/>
              <a:t>שלב התכנון הוא השלב המהותי ביותר בפרויקט. הצלחה בתכנון תוביל לסיכוי רב הן לעמידה ביעדי הפרויקט, שביעות רצון לקוח, עמידה בלוחות הזמנים, עמידה באיכות ועוד. שלב זה מתחיל במהלכו של שלב הייזום ומסתיים לקראת סיום הפרויקט. יש להקפיד להשלים את התכנון הנדרש ביסודיות (דילוג על שלב זה יוביל בפועל לכישלון בביצוע). שלב זה כולל בניית </a:t>
            </a:r>
            <a:r>
              <a:rPr lang="he-IL" sz="3200" b="1" dirty="0" err="1"/>
              <a:t>תוכניות</a:t>
            </a:r>
            <a:r>
              <a:rPr lang="he-IL" sz="3200" b="1" dirty="0"/>
              <a:t> עבודה רבות, מומלץ שיהיו </a:t>
            </a:r>
            <a:r>
              <a:rPr lang="he-IL" sz="3200" b="1" dirty="0" err="1"/>
              <a:t>תוכניות</a:t>
            </a:r>
            <a:r>
              <a:rPr lang="he-IL" sz="3200" b="1" dirty="0"/>
              <a:t> לנושאים הבאים:</a:t>
            </a:r>
            <a:endParaRPr lang="he-IL" sz="3200" b="1" dirty="0"/>
          </a:p>
        </p:txBody>
      </p:sp>
    </p:spTree>
    <p:extLst>
      <p:ext uri="{BB962C8B-B14F-4D97-AF65-F5344CB8AC3E}">
        <p14:creationId xmlns:p14="http://schemas.microsoft.com/office/powerpoint/2010/main" val="2678095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4212" y="5872766"/>
            <a:ext cx="8534400" cy="121633"/>
          </a:xfrm>
        </p:spPr>
        <p:txBody>
          <a:bodyPr>
            <a:normAutofit fontScale="90000"/>
          </a:bodyPr>
          <a:lstStyle/>
          <a:p>
            <a:endParaRPr lang="he-IL" dirty="0"/>
          </a:p>
        </p:txBody>
      </p:sp>
      <p:sp>
        <p:nvSpPr>
          <p:cNvPr id="3" name="מציין מיקום תוכן 2"/>
          <p:cNvSpPr>
            <a:spLocks noGrp="1"/>
          </p:cNvSpPr>
          <p:nvPr>
            <p:ph idx="1"/>
          </p:nvPr>
        </p:nvSpPr>
        <p:spPr>
          <a:xfrm>
            <a:off x="684212" y="334852"/>
            <a:ext cx="10932532" cy="6078828"/>
          </a:xfrm>
        </p:spPr>
        <p:txBody>
          <a:bodyPr>
            <a:normAutofit lnSpcReduction="10000"/>
          </a:bodyPr>
          <a:lstStyle/>
          <a:p>
            <a:r>
              <a:rPr lang="he-IL" sz="2400" b="1" dirty="0">
                <a:solidFill>
                  <a:srgbClr val="C00000"/>
                </a:solidFill>
              </a:rPr>
              <a:t>תכנון תכולת העבודה</a:t>
            </a:r>
            <a:r>
              <a:rPr lang="he-IL" sz="2400" b="1" dirty="0"/>
              <a:t>, הן תכנון-על והן תכנון פרטני של חבילות העבודה בפרויקט, חלוקת אחריות וכיצד לעדכן על שינויים.</a:t>
            </a:r>
          </a:p>
          <a:p>
            <a:r>
              <a:rPr lang="he-IL" sz="2400" b="1" dirty="0">
                <a:solidFill>
                  <a:srgbClr val="C00000"/>
                </a:solidFill>
              </a:rPr>
              <a:t>תכנון לוחות זמנים</a:t>
            </a:r>
            <a:r>
              <a:rPr lang="he-IL" sz="2400" b="1" dirty="0"/>
              <a:t>, משימות לביצוע, סדר משימות, תזמון למשימות, תלויות, אילוצים ונתיב קריטי.</a:t>
            </a:r>
          </a:p>
          <a:p>
            <a:r>
              <a:rPr lang="he-IL" sz="2400" b="1" dirty="0">
                <a:solidFill>
                  <a:srgbClr val="C00000"/>
                </a:solidFill>
              </a:rPr>
              <a:t>תכנון עלות </a:t>
            </a:r>
            <a:r>
              <a:rPr lang="he-IL" sz="2400" b="1" dirty="0"/>
              <a:t>- הכנת </a:t>
            </a:r>
            <a:r>
              <a:rPr lang="he-IL" sz="2400" b="1" dirty="0" err="1"/>
              <a:t>תוכנית</a:t>
            </a:r>
            <a:r>
              <a:rPr lang="he-IL" sz="2400" b="1" dirty="0"/>
              <a:t> תקציב והערכות כספיות.</a:t>
            </a:r>
          </a:p>
          <a:p>
            <a:r>
              <a:rPr lang="he-IL" sz="2400" b="1" dirty="0" err="1">
                <a:solidFill>
                  <a:srgbClr val="C00000"/>
                </a:solidFill>
              </a:rPr>
              <a:t>איפיון</a:t>
            </a:r>
            <a:r>
              <a:rPr lang="he-IL" sz="2400" b="1" dirty="0">
                <a:solidFill>
                  <a:srgbClr val="C00000"/>
                </a:solidFill>
              </a:rPr>
              <a:t> איכות המוצר </a:t>
            </a:r>
            <a:r>
              <a:rPr lang="he-IL" sz="2400" b="1" dirty="0"/>
              <a:t>או השירות וכיצד לוודא שתתקבל האיכות </a:t>
            </a:r>
            <a:r>
              <a:rPr lang="he-IL" sz="2400" b="1" dirty="0" err="1"/>
              <a:t>הרצוייה</a:t>
            </a:r>
            <a:r>
              <a:rPr lang="he-IL" sz="2400" b="1" dirty="0"/>
              <a:t>.</a:t>
            </a:r>
          </a:p>
          <a:p>
            <a:r>
              <a:rPr lang="he-IL" sz="2400" b="1" dirty="0" err="1">
                <a:solidFill>
                  <a:srgbClr val="C00000"/>
                </a:solidFill>
              </a:rPr>
              <a:t>תוכנית</a:t>
            </a:r>
            <a:r>
              <a:rPr lang="he-IL" sz="2400" b="1" dirty="0">
                <a:solidFill>
                  <a:srgbClr val="C00000"/>
                </a:solidFill>
              </a:rPr>
              <a:t> איוש כ"א </a:t>
            </a:r>
            <a:r>
              <a:rPr lang="he-IL" sz="2400" b="1" dirty="0"/>
              <a:t>- בניית הצוות המקצועי שיוביל את הפרויקט לסיומו המוצלח.</a:t>
            </a:r>
          </a:p>
          <a:p>
            <a:r>
              <a:rPr lang="he-IL" sz="2400" b="1" dirty="0">
                <a:solidFill>
                  <a:srgbClr val="C00000"/>
                </a:solidFill>
              </a:rPr>
              <a:t>תכנון תקשורת </a:t>
            </a:r>
            <a:r>
              <a:rPr lang="he-IL" sz="2400" b="1" dirty="0"/>
              <a:t>- קישור מוצלח של כלל הגורמים לעבודה משותפת.</a:t>
            </a:r>
          </a:p>
          <a:p>
            <a:r>
              <a:rPr lang="he-IL" sz="2400" b="1" dirty="0">
                <a:solidFill>
                  <a:srgbClr val="C00000"/>
                </a:solidFill>
              </a:rPr>
              <a:t>ניהול סיכונים </a:t>
            </a:r>
            <a:r>
              <a:rPr lang="he-IL" sz="2400" b="1" dirty="0"/>
              <a:t>- איתור סיכונים, הערכת סיכונים על סך סבירות והשפעה, החלטה במה לטפל וכיצד.</a:t>
            </a:r>
          </a:p>
          <a:p>
            <a:r>
              <a:rPr lang="he-IL" sz="2400" b="1" dirty="0">
                <a:solidFill>
                  <a:srgbClr val="C00000"/>
                </a:solidFill>
              </a:rPr>
              <a:t>תכנון רכש </a:t>
            </a:r>
            <a:r>
              <a:rPr lang="he-IL" sz="2400" b="1" dirty="0"/>
              <a:t>- האם לרכוש או לייצר? מי הקבלן שיופעל? חתימת חוזים ועוד.</a:t>
            </a:r>
          </a:p>
          <a:p>
            <a:r>
              <a:rPr lang="he-IL" sz="2400" b="1" dirty="0" err="1">
                <a:solidFill>
                  <a:srgbClr val="C00000"/>
                </a:solidFill>
              </a:rPr>
              <a:t>תוכנית</a:t>
            </a:r>
            <a:r>
              <a:rPr lang="he-IL" sz="2400" b="1" dirty="0">
                <a:solidFill>
                  <a:srgbClr val="C00000"/>
                </a:solidFill>
              </a:rPr>
              <a:t> אינטגרציה </a:t>
            </a:r>
            <a:r>
              <a:rPr lang="he-IL" sz="2400" b="1" dirty="0"/>
              <a:t>- כיצד ינוהל הפרויקט בפועל וכיצד כל מרכיביו משתלבים אלה באלה</a:t>
            </a:r>
          </a:p>
          <a:p>
            <a:endParaRPr lang="he-IL" dirty="0"/>
          </a:p>
        </p:txBody>
      </p:sp>
    </p:spTree>
    <p:extLst>
      <p:ext uri="{BB962C8B-B14F-4D97-AF65-F5344CB8AC3E}">
        <p14:creationId xmlns:p14="http://schemas.microsoft.com/office/powerpoint/2010/main" val="1183873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229676" y="430487"/>
            <a:ext cx="8534400" cy="1507067"/>
          </a:xfrm>
        </p:spPr>
        <p:txBody>
          <a:bodyPr>
            <a:noAutofit/>
          </a:bodyPr>
          <a:lstStyle/>
          <a:p>
            <a:pPr algn="ctr"/>
            <a:r>
              <a:rPr lang="he-IL" sz="4800" b="1" u="sng" dirty="0" smtClean="0">
                <a:hlinkClick r:id="rId2" tooltip="ביצוע (הדף אינו קיים)"/>
              </a:rPr>
              <a:t>3- ביצוע</a:t>
            </a:r>
            <a:r>
              <a:rPr lang="he-IL" sz="4800" b="1" dirty="0"/>
              <a:t/>
            </a:r>
            <a:br>
              <a:rPr lang="he-IL" sz="4800" b="1" dirty="0"/>
            </a:br>
            <a:endParaRPr lang="he-IL" sz="4800" b="1" dirty="0"/>
          </a:p>
        </p:txBody>
      </p:sp>
      <p:sp>
        <p:nvSpPr>
          <p:cNvPr id="3" name="מציין מיקום תוכן 2"/>
          <p:cNvSpPr>
            <a:spLocks noGrp="1"/>
          </p:cNvSpPr>
          <p:nvPr>
            <p:ph idx="1"/>
          </p:nvPr>
        </p:nvSpPr>
        <p:spPr>
          <a:xfrm>
            <a:off x="695459" y="1313645"/>
            <a:ext cx="11217499" cy="5306095"/>
          </a:xfrm>
        </p:spPr>
        <p:txBody>
          <a:bodyPr>
            <a:normAutofit/>
          </a:bodyPr>
          <a:lstStyle/>
          <a:p>
            <a:r>
              <a:rPr lang="he-IL" sz="3200" b="1" dirty="0"/>
              <a:t>השלב היקר ביותר בפרויקט, שלב זה כולל הפעלת אנשים ומשאבים שונים לפי </a:t>
            </a:r>
            <a:r>
              <a:rPr lang="he-IL" sz="3200" b="1" dirty="0" err="1"/>
              <a:t>תוכניות</a:t>
            </a:r>
            <a:r>
              <a:rPr lang="he-IL" sz="3200" b="1" dirty="0"/>
              <a:t> העבודה שנקבעו. בשלב זה מבוצעת בקרה (תכנון מול ביצוע בפועל) וכתוצאה מכך תיתכן בקשת שינוי תכולה, לו"ז, עלויות וגורמים נוספים. בפועל בשלב זה מופצת תקשורת רבה בין הגורמים השונים ומופעלים החוזים וקבלני המשנה לטובת השגת היעדים השונים. שלב זה מתחיל בסמוך לזמן תחילת התכנון ומסתיים בשלב הסגירה של הפרויקט. בשלב זה מתקבלים תוצרי הפרויקט בפועל.</a:t>
            </a:r>
            <a:endParaRPr lang="he-IL" sz="3200" b="1" dirty="0"/>
          </a:p>
        </p:txBody>
      </p:sp>
    </p:spTree>
    <p:extLst>
      <p:ext uri="{BB962C8B-B14F-4D97-AF65-F5344CB8AC3E}">
        <p14:creationId xmlns:p14="http://schemas.microsoft.com/office/powerpoint/2010/main" val="3200949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294071" y="314577"/>
            <a:ext cx="8534400" cy="1507067"/>
          </a:xfrm>
        </p:spPr>
        <p:txBody>
          <a:bodyPr>
            <a:normAutofit fontScale="90000"/>
          </a:bodyPr>
          <a:lstStyle/>
          <a:p>
            <a:pPr algn="ctr"/>
            <a:r>
              <a:rPr lang="he-IL" sz="6000" b="1" dirty="0" smtClean="0"/>
              <a:t>4-</a:t>
            </a:r>
            <a:r>
              <a:rPr lang="he-IL" sz="6000" b="1" u="sng" dirty="0">
                <a:hlinkClick r:id="rId2" tooltip="בקרה (ניהול) (הדף אינו קיים)"/>
              </a:rPr>
              <a:t>בקרה</a:t>
            </a:r>
            <a:r>
              <a:rPr lang="he-IL" dirty="0"/>
              <a:t/>
            </a:r>
            <a:br>
              <a:rPr lang="he-IL" dirty="0"/>
            </a:br>
            <a:endParaRPr lang="he-IL" dirty="0"/>
          </a:p>
        </p:txBody>
      </p:sp>
      <p:sp>
        <p:nvSpPr>
          <p:cNvPr id="3" name="מציין מיקום תוכן 2"/>
          <p:cNvSpPr>
            <a:spLocks noGrp="1"/>
          </p:cNvSpPr>
          <p:nvPr>
            <p:ph idx="1"/>
          </p:nvPr>
        </p:nvSpPr>
        <p:spPr>
          <a:xfrm>
            <a:off x="1236372" y="1493950"/>
            <a:ext cx="9890973" cy="4906850"/>
          </a:xfrm>
        </p:spPr>
        <p:txBody>
          <a:bodyPr>
            <a:noAutofit/>
          </a:bodyPr>
          <a:lstStyle/>
          <a:p>
            <a:r>
              <a:rPr lang="he-IL" sz="3600" b="1" dirty="0"/>
              <a:t>שלב זה מספק משוב לאינטגרציה של כלל החלקים ובדיקה שהתכולה הושלמה ובאיכות הנדרשת, לבקרה על </a:t>
            </a:r>
            <a:r>
              <a:rPr lang="he-IL" sz="3600" b="1" dirty="0" err="1"/>
              <a:t>הלו"ז</a:t>
            </a:r>
            <a:r>
              <a:rPr lang="he-IL" sz="3600" b="1" dirty="0"/>
              <a:t>, עלויות, ניהול משאבים וכוח-אדם, דיווחים לבעלי העניין, בקרה על קבלנים וחוזים וניהול סיכונים. המטרה היא לדגום ביצועים כל העת ובמידה וקיימת סטייה לבצע תיקון בזמן.</a:t>
            </a:r>
            <a:endParaRPr lang="he-IL" sz="3600" b="1" dirty="0"/>
          </a:p>
        </p:txBody>
      </p:sp>
    </p:spTree>
    <p:extLst>
      <p:ext uri="{BB962C8B-B14F-4D97-AF65-F5344CB8AC3E}">
        <p14:creationId xmlns:p14="http://schemas.microsoft.com/office/powerpoint/2010/main" val="1563966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52404" y="340336"/>
            <a:ext cx="8534400" cy="1024826"/>
          </a:xfrm>
        </p:spPr>
        <p:txBody>
          <a:bodyPr/>
          <a:lstStyle/>
          <a:p>
            <a:pPr algn="ctr"/>
            <a:r>
              <a:rPr lang="he-IL" sz="6000" b="1" dirty="0" smtClean="0"/>
              <a:t>5-סיום</a:t>
            </a:r>
            <a:r>
              <a:rPr lang="he-IL" dirty="0" smtClean="0"/>
              <a:t> </a:t>
            </a:r>
            <a:endParaRPr lang="he-IL" dirty="0"/>
          </a:p>
        </p:txBody>
      </p:sp>
      <p:sp>
        <p:nvSpPr>
          <p:cNvPr id="3" name="מציין מיקום תוכן 2"/>
          <p:cNvSpPr>
            <a:spLocks noGrp="1"/>
          </p:cNvSpPr>
          <p:nvPr>
            <p:ph idx="1"/>
          </p:nvPr>
        </p:nvSpPr>
        <p:spPr>
          <a:xfrm>
            <a:off x="708338" y="1365162"/>
            <a:ext cx="9978466" cy="4906373"/>
          </a:xfrm>
        </p:spPr>
        <p:txBody>
          <a:bodyPr>
            <a:normAutofit/>
          </a:bodyPr>
          <a:lstStyle/>
          <a:p>
            <a:r>
              <a:rPr lang="he-IL" sz="4400" b="1" dirty="0"/>
              <a:t>השלב האחרון בפרויקט והסופי. השלב הזה כולל את סיום הפרויקט וסגירת החוזים המשפטיים הרלוונטיים.</a:t>
            </a:r>
            <a:endParaRPr lang="he-IL" sz="4400" b="1" dirty="0"/>
          </a:p>
        </p:txBody>
      </p:sp>
    </p:spTree>
    <p:extLst>
      <p:ext uri="{BB962C8B-B14F-4D97-AF65-F5344CB8AC3E}">
        <p14:creationId xmlns:p14="http://schemas.microsoft.com/office/powerpoint/2010/main" val="3141002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242556" y="546398"/>
            <a:ext cx="8534400" cy="1230888"/>
          </a:xfrm>
        </p:spPr>
        <p:txBody>
          <a:bodyPr>
            <a:normAutofit fontScale="90000"/>
          </a:bodyPr>
          <a:lstStyle/>
          <a:p>
            <a:pPr algn="ctr"/>
            <a:r>
              <a:rPr lang="he-IL" sz="6000" b="1" dirty="0"/>
              <a:t>משתני מפתח </a:t>
            </a:r>
            <a:r>
              <a:rPr lang="he-IL" sz="6000" b="1" dirty="0" smtClean="0"/>
              <a:t>במיזם (</a:t>
            </a:r>
            <a:r>
              <a:rPr lang="he-IL" sz="6000" b="1" dirty="0"/>
              <a:t>משולש </a:t>
            </a:r>
            <a:r>
              <a:rPr lang="he-IL" sz="6000" b="1" dirty="0" smtClean="0"/>
              <a:t>הזהב)</a:t>
            </a:r>
            <a:r>
              <a:rPr lang="he-IL" dirty="0"/>
              <a:t/>
            </a:r>
            <a:br>
              <a:rPr lang="he-IL" dirty="0"/>
            </a:br>
            <a:endParaRPr lang="he-IL" dirty="0"/>
          </a:p>
        </p:txBody>
      </p:sp>
      <p:pic>
        <p:nvPicPr>
          <p:cNvPr id="4" name="מציין מיקום תוכן 3"/>
          <p:cNvPicPr>
            <a:picLocks noGrp="1" noChangeAspect="1"/>
          </p:cNvPicPr>
          <p:nvPr>
            <p:ph idx="1"/>
          </p:nvPr>
        </p:nvPicPr>
        <p:blipFill>
          <a:blip r:embed="rId2"/>
          <a:stretch>
            <a:fillRect/>
          </a:stretch>
        </p:blipFill>
        <p:spPr>
          <a:xfrm>
            <a:off x="2975021" y="1777286"/>
            <a:ext cx="6439436" cy="4919728"/>
          </a:xfrm>
          <a:prstGeom prst="rect">
            <a:avLst/>
          </a:prstGeom>
        </p:spPr>
      </p:pic>
    </p:spTree>
    <p:extLst>
      <p:ext uri="{BB962C8B-B14F-4D97-AF65-F5344CB8AC3E}">
        <p14:creationId xmlns:p14="http://schemas.microsoft.com/office/powerpoint/2010/main" val="1008394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flipV="1">
            <a:off x="2319829" y="257577"/>
            <a:ext cx="8534400" cy="149239"/>
          </a:xfrm>
        </p:spPr>
        <p:txBody>
          <a:bodyPr>
            <a:normAutofit fontScale="90000"/>
          </a:bodyPr>
          <a:lstStyle/>
          <a:p>
            <a:endParaRPr lang="he-IL" dirty="0"/>
          </a:p>
        </p:txBody>
      </p:sp>
      <p:sp>
        <p:nvSpPr>
          <p:cNvPr id="3" name="מציין מיקום תוכן 2"/>
          <p:cNvSpPr>
            <a:spLocks noGrp="1"/>
          </p:cNvSpPr>
          <p:nvPr>
            <p:ph idx="1"/>
          </p:nvPr>
        </p:nvSpPr>
        <p:spPr>
          <a:xfrm>
            <a:off x="824249" y="579549"/>
            <a:ext cx="11050072" cy="5923805"/>
          </a:xfrm>
        </p:spPr>
        <p:txBody>
          <a:bodyPr>
            <a:normAutofit/>
          </a:bodyPr>
          <a:lstStyle/>
          <a:p>
            <a:r>
              <a:rPr lang="he-IL" sz="3200" b="1" dirty="0" smtClean="0"/>
              <a:t>1-ה</a:t>
            </a:r>
            <a:r>
              <a:rPr lang="he-IL" sz="3200" b="1" dirty="0" smtClean="0">
                <a:hlinkClick r:id="rId2" tooltip="זמן"/>
              </a:rPr>
              <a:t>זמן</a:t>
            </a:r>
            <a:r>
              <a:rPr lang="he-IL" sz="3200" b="1" dirty="0"/>
              <a:t> המושקע במיזם, משתי בחינות:</a:t>
            </a:r>
          </a:p>
          <a:p>
            <a:pPr lvl="2"/>
            <a:r>
              <a:rPr lang="he-IL" sz="3000" b="1" dirty="0"/>
              <a:t>זמן </a:t>
            </a:r>
            <a:r>
              <a:rPr lang="he-IL" sz="3000" b="1" dirty="0" err="1">
                <a:hlinkClick r:id="rId3" tooltip="לוח שנה"/>
              </a:rPr>
              <a:t>קלנדרי</a:t>
            </a:r>
            <a:r>
              <a:rPr lang="he-IL" sz="3000" b="1" dirty="0"/>
              <a:t> - הזמן החולף מתחילת המיזם ועד לסיומו.</a:t>
            </a:r>
          </a:p>
          <a:p>
            <a:pPr lvl="2"/>
            <a:r>
              <a:rPr lang="he-IL" sz="3000" b="1" dirty="0"/>
              <a:t>זמן </a:t>
            </a:r>
            <a:r>
              <a:rPr lang="he-IL" sz="3000" b="1" dirty="0">
                <a:hlinkClick r:id="rId4" tooltip="אדם"/>
              </a:rPr>
              <a:t>אדם</a:t>
            </a:r>
            <a:r>
              <a:rPr lang="he-IL" sz="3000" b="1" dirty="0"/>
              <a:t> - מספר שעות ה</a:t>
            </a:r>
            <a:r>
              <a:rPr lang="he-IL" sz="3000" b="1" dirty="0">
                <a:hlinkClick r:id="rId5" tooltip="עבודה (כלכלה)"/>
              </a:rPr>
              <a:t>עבודה</a:t>
            </a:r>
            <a:r>
              <a:rPr lang="he-IL" sz="3000" b="1" dirty="0"/>
              <a:t> (או חודשי העבודה) המושקעים במיזם, על ידי כלל המשתתפים בו.</a:t>
            </a:r>
          </a:p>
          <a:p>
            <a:r>
              <a:rPr lang="he-IL" sz="3200" b="1" dirty="0" smtClean="0">
                <a:hlinkClick r:id="rId6" tooltip="עלות"/>
              </a:rPr>
              <a:t>2-עלות</a:t>
            </a:r>
            <a:r>
              <a:rPr lang="he-IL" sz="3200" b="1" dirty="0"/>
              <a:t>: ההוצאה הכוללת להגשמת המיזם.</a:t>
            </a:r>
          </a:p>
          <a:p>
            <a:r>
              <a:rPr lang="he-IL" sz="3200" b="1" dirty="0" smtClean="0">
                <a:hlinkClick r:id="rId7" tooltip="תכולה (הדף אינו קיים)"/>
              </a:rPr>
              <a:t>3-תכולה</a:t>
            </a:r>
            <a:r>
              <a:rPr lang="he-IL" sz="3200" b="1" dirty="0"/>
              <a:t>: תוצרי המיזם וחבילות העבודה.</a:t>
            </a:r>
          </a:p>
          <a:p>
            <a:endParaRPr lang="he-IL" dirty="0"/>
          </a:p>
        </p:txBody>
      </p:sp>
    </p:spTree>
    <p:extLst>
      <p:ext uri="{BB962C8B-B14F-4D97-AF65-F5344CB8AC3E}">
        <p14:creationId xmlns:p14="http://schemas.microsoft.com/office/powerpoint/2010/main" val="558979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4212" y="5948680"/>
            <a:ext cx="8534400" cy="45719"/>
          </a:xfrm>
        </p:spPr>
        <p:txBody>
          <a:bodyPr>
            <a:normAutofit fontScale="90000"/>
          </a:bodyPr>
          <a:lstStyle/>
          <a:p>
            <a:endParaRPr lang="he-IL" dirty="0"/>
          </a:p>
        </p:txBody>
      </p:sp>
      <p:sp>
        <p:nvSpPr>
          <p:cNvPr id="3" name="מציין מיקום תוכן 2"/>
          <p:cNvSpPr>
            <a:spLocks noGrp="1"/>
          </p:cNvSpPr>
          <p:nvPr>
            <p:ph idx="1"/>
          </p:nvPr>
        </p:nvSpPr>
        <p:spPr>
          <a:xfrm>
            <a:off x="684211" y="685800"/>
            <a:ext cx="9979495" cy="5262880"/>
          </a:xfrm>
        </p:spPr>
        <p:txBody>
          <a:bodyPr>
            <a:normAutofit/>
          </a:bodyPr>
          <a:lstStyle/>
          <a:p>
            <a:pPr marL="0" indent="0">
              <a:buNone/>
            </a:pPr>
            <a:r>
              <a:rPr lang="he-IL" sz="3200" b="1" dirty="0"/>
              <a:t>כמו כן, נוספו למשולש הזהב עוד שלושה משתני מפתח, והם:</a:t>
            </a:r>
          </a:p>
          <a:p>
            <a:r>
              <a:rPr lang="he-IL" sz="3200" b="1" dirty="0" smtClean="0">
                <a:hlinkClick r:id="rId2" tooltip="איכות"/>
              </a:rPr>
              <a:t>1-איכות</a:t>
            </a:r>
            <a:r>
              <a:rPr lang="he-IL" sz="3200" b="1" dirty="0"/>
              <a:t> - רמת התוצר שהופק במיזם.</a:t>
            </a:r>
          </a:p>
          <a:p>
            <a:r>
              <a:rPr lang="he-IL" sz="3200" b="1" dirty="0" smtClean="0">
                <a:hlinkClick r:id="rId3" tooltip="שביעות רצון לקוח (הדף אינו קיים)"/>
              </a:rPr>
              <a:t>2-שביעות </a:t>
            </a:r>
            <a:r>
              <a:rPr lang="he-IL" sz="3200" b="1" dirty="0">
                <a:hlinkClick r:id="rId3" tooltip="שביעות רצון לקוח (הדף אינו קיים)"/>
              </a:rPr>
              <a:t>רצון לקוח</a:t>
            </a:r>
            <a:r>
              <a:rPr lang="he-IL" sz="3200" b="1" dirty="0"/>
              <a:t> - רמת עמידה ב</a:t>
            </a:r>
            <a:r>
              <a:rPr lang="he-IL" sz="3200" b="1" dirty="0">
                <a:hlinkClick r:id="rId4" tooltip="ציפייה"/>
              </a:rPr>
              <a:t>ציפיות</a:t>
            </a:r>
            <a:r>
              <a:rPr lang="he-IL" sz="3200" b="1" dirty="0"/>
              <a:t> ה</a:t>
            </a:r>
            <a:r>
              <a:rPr lang="he-IL" sz="3200" b="1" dirty="0">
                <a:hlinkClick r:id="rId5" tooltip="לקוח (כלכלה) (הדף אינו קיים)"/>
              </a:rPr>
              <a:t>לקוח</a:t>
            </a:r>
            <a:r>
              <a:rPr lang="he-IL" sz="3200" b="1" dirty="0"/>
              <a:t>.</a:t>
            </a:r>
          </a:p>
          <a:p>
            <a:r>
              <a:rPr lang="he-IL" sz="3200" b="1" dirty="0" smtClean="0">
                <a:hlinkClick r:id="rId6" tooltip="ניהול סיכונים"/>
              </a:rPr>
              <a:t>3-ניהול </a:t>
            </a:r>
            <a:r>
              <a:rPr lang="he-IL" sz="3200" b="1" dirty="0">
                <a:hlinkClick r:id="rId6" tooltip="ניהול סיכונים"/>
              </a:rPr>
              <a:t>סיכונים</a:t>
            </a:r>
            <a:r>
              <a:rPr lang="he-IL" sz="3200" b="1" dirty="0"/>
              <a:t> - בחינה כיצד מנוהלים איומים, שעלולים לפגוע או לקדם את המיזם.</a:t>
            </a:r>
          </a:p>
          <a:p>
            <a:endParaRPr lang="he-IL" dirty="0"/>
          </a:p>
        </p:txBody>
      </p:sp>
    </p:spTree>
    <p:extLst>
      <p:ext uri="{BB962C8B-B14F-4D97-AF65-F5344CB8AC3E}">
        <p14:creationId xmlns:p14="http://schemas.microsoft.com/office/powerpoint/2010/main" val="1297703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15155" y="2336560"/>
            <a:ext cx="11552349" cy="3046809"/>
          </a:xfrm>
        </p:spPr>
        <p:txBody>
          <a:bodyPr>
            <a:normAutofit/>
          </a:bodyPr>
          <a:lstStyle/>
          <a:p>
            <a:pPr algn="ctr"/>
            <a:r>
              <a:rPr lang="he-IL" sz="6000" dirty="0" smtClean="0"/>
              <a:t>המכללה המובילה בישראל להכשרות מקצועיות ולימודי המשך </a:t>
            </a:r>
            <a:br>
              <a:rPr lang="he-IL" sz="6000" dirty="0" smtClean="0"/>
            </a:br>
            <a:r>
              <a:rPr lang="en-US" sz="4800" b="1" cap="none" dirty="0" smtClean="0">
                <a:solidFill>
                  <a:srgbClr val="002060"/>
                </a:solidFill>
              </a:rPr>
              <a:t>www.ash-limudim.co.il</a:t>
            </a:r>
            <a:endParaRPr lang="he-IL" sz="4800" b="1" cap="none" dirty="0">
              <a:solidFill>
                <a:srgbClr val="002060"/>
              </a:solidFill>
            </a:endParaRPr>
          </a:p>
        </p:txBody>
      </p:sp>
      <p:sp>
        <p:nvSpPr>
          <p:cNvPr id="3" name="מציין מיקום תוכן 2"/>
          <p:cNvSpPr>
            <a:spLocks noGrp="1"/>
          </p:cNvSpPr>
          <p:nvPr>
            <p:ph idx="1"/>
          </p:nvPr>
        </p:nvSpPr>
        <p:spPr>
          <a:xfrm>
            <a:off x="684211" y="685801"/>
            <a:ext cx="11125715" cy="1529366"/>
          </a:xfrm>
        </p:spPr>
        <p:txBody>
          <a:bodyPr>
            <a:noAutofit/>
          </a:bodyPr>
          <a:lstStyle/>
          <a:p>
            <a:pPr marL="0" indent="0" algn="ctr">
              <a:buNone/>
            </a:pPr>
            <a:r>
              <a:rPr lang="he-IL" sz="8000" b="1" dirty="0" smtClean="0"/>
              <a:t>היחידה ללימודי חוץ </a:t>
            </a:r>
            <a:endParaRPr lang="he-IL" sz="8000" b="1" dirty="0"/>
          </a:p>
        </p:txBody>
      </p:sp>
    </p:spTree>
    <p:extLst>
      <p:ext uri="{BB962C8B-B14F-4D97-AF65-F5344CB8AC3E}">
        <p14:creationId xmlns:p14="http://schemas.microsoft.com/office/powerpoint/2010/main" val="1716791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12246" y="198668"/>
            <a:ext cx="8534400" cy="1024826"/>
          </a:xfrm>
        </p:spPr>
        <p:txBody>
          <a:bodyPr>
            <a:normAutofit/>
          </a:bodyPr>
          <a:lstStyle/>
          <a:p>
            <a:pPr algn="ctr"/>
            <a:r>
              <a:rPr lang="he-IL" sz="6000" b="1" dirty="0"/>
              <a:t>ניהול </a:t>
            </a:r>
            <a:r>
              <a:rPr lang="he-IL" sz="6000" b="1" dirty="0" smtClean="0"/>
              <a:t>פרויקטים</a:t>
            </a:r>
            <a:endParaRPr lang="he-IL" sz="6000" b="1" dirty="0"/>
          </a:p>
        </p:txBody>
      </p:sp>
      <p:sp>
        <p:nvSpPr>
          <p:cNvPr id="3" name="מציין מיקום תוכן 2"/>
          <p:cNvSpPr>
            <a:spLocks noGrp="1"/>
          </p:cNvSpPr>
          <p:nvPr>
            <p:ph idx="1"/>
          </p:nvPr>
        </p:nvSpPr>
        <p:spPr>
          <a:xfrm>
            <a:off x="463639" y="1464732"/>
            <a:ext cx="11050074" cy="5051978"/>
          </a:xfrm>
        </p:spPr>
        <p:txBody>
          <a:bodyPr>
            <a:normAutofit/>
          </a:bodyPr>
          <a:lstStyle/>
          <a:p>
            <a:r>
              <a:rPr lang="he-IL" sz="3200" b="1" dirty="0"/>
              <a:t>ניהול פרויקטים הוא ענף במדעי ה</a:t>
            </a:r>
            <a:r>
              <a:rPr lang="he-IL" sz="3200" b="1" dirty="0">
                <a:hlinkClick r:id="rId2" tooltip="ניהול"/>
              </a:rPr>
              <a:t>ניהול</a:t>
            </a:r>
            <a:r>
              <a:rPr lang="he-IL" sz="3200" b="1" dirty="0"/>
              <a:t> העוסק בתכנון ובקרה של </a:t>
            </a:r>
            <a:r>
              <a:rPr lang="he-IL" sz="3200" b="1" dirty="0">
                <a:hlinkClick r:id="rId3" tooltip="פרויקט"/>
              </a:rPr>
              <a:t>פרויקטים</a:t>
            </a:r>
            <a:r>
              <a:rPr lang="he-IL" sz="3200" b="1" dirty="0"/>
              <a:t> (מיזמים), לרוב בעלי מרכיב גבוה של אי-ודאות או סיכון כלכלי. פרויקט מוגדר כמאמץ תחום בזמן ליצירת שירות או מוצר או תוצאה ייחודית. הגדרה נוספת של פרויקט היא לקיחת </a:t>
            </a:r>
            <a:r>
              <a:rPr lang="he-IL" sz="3200" b="1" dirty="0">
                <a:hlinkClick r:id="rId4" tooltip="תשומה"/>
              </a:rPr>
              <a:t>תשומות</a:t>
            </a:r>
            <a:r>
              <a:rPr lang="he-IL" sz="3200" b="1" dirty="0"/>
              <a:t> </a:t>
            </a:r>
            <a:r>
              <a:rPr lang="he-IL" sz="3200" b="1" dirty="0">
                <a:hlinkClick r:id="rId5" tooltip="משאב"/>
              </a:rPr>
              <a:t>משאבים</a:t>
            </a:r>
            <a:r>
              <a:rPr lang="he-IL" sz="3200" b="1" dirty="0"/>
              <a:t> ושינויים לתפוקות רצויות באמצעות </a:t>
            </a:r>
            <a:r>
              <a:rPr lang="he-IL" sz="3200" b="1" dirty="0">
                <a:hlinkClick r:id="rId6" tooltip="מערכת"/>
              </a:rPr>
              <a:t>מערכות</a:t>
            </a:r>
            <a:r>
              <a:rPr lang="he-IL" sz="3200" b="1" dirty="0"/>
              <a:t> </a:t>
            </a:r>
            <a:r>
              <a:rPr lang="he-IL" sz="3200" b="1" dirty="0">
                <a:hlinkClick r:id="rId7" tooltip="ייצור"/>
              </a:rPr>
              <a:t>ייצור</a:t>
            </a:r>
            <a:r>
              <a:rPr lang="he-IL" sz="3200" b="1" dirty="0"/>
              <a:t>.</a:t>
            </a:r>
          </a:p>
          <a:p>
            <a:endParaRPr lang="he-IL" dirty="0" smtClean="0"/>
          </a:p>
          <a:p>
            <a:endParaRPr lang="he-IL" dirty="0" smtClean="0"/>
          </a:p>
          <a:p>
            <a:endParaRPr lang="he-IL" dirty="0"/>
          </a:p>
          <a:p>
            <a:endParaRPr lang="he-IL" dirty="0"/>
          </a:p>
        </p:txBody>
      </p:sp>
    </p:spTree>
    <p:extLst>
      <p:ext uri="{BB962C8B-B14F-4D97-AF65-F5344CB8AC3E}">
        <p14:creationId xmlns:p14="http://schemas.microsoft.com/office/powerpoint/2010/main" val="3200726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4212" y="5138670"/>
            <a:ext cx="10237074" cy="945881"/>
          </a:xfrm>
        </p:spPr>
        <p:txBody>
          <a:bodyPr>
            <a:normAutofit fontScale="90000"/>
          </a:bodyPr>
          <a:lstStyle/>
          <a:p>
            <a:pPr algn="r"/>
            <a:r>
              <a:rPr lang="he-IL" b="1" dirty="0"/>
              <a:t/>
            </a:r>
            <a:br>
              <a:rPr lang="he-IL" b="1" dirty="0"/>
            </a:br>
            <a:endParaRPr lang="he-IL" b="1" dirty="0"/>
          </a:p>
        </p:txBody>
      </p:sp>
      <p:sp>
        <p:nvSpPr>
          <p:cNvPr id="3" name="מציין מיקום תוכן 2"/>
          <p:cNvSpPr>
            <a:spLocks noGrp="1"/>
          </p:cNvSpPr>
          <p:nvPr>
            <p:ph idx="1"/>
          </p:nvPr>
        </p:nvSpPr>
        <p:spPr>
          <a:xfrm>
            <a:off x="684212" y="940159"/>
            <a:ext cx="10674954" cy="5396248"/>
          </a:xfrm>
        </p:spPr>
        <p:txBody>
          <a:bodyPr>
            <a:normAutofit/>
          </a:bodyPr>
          <a:lstStyle/>
          <a:p>
            <a:r>
              <a:rPr lang="he-IL" sz="3200" b="1" dirty="0"/>
              <a:t>מטרות ניהול הפרויקט הנן סיומו של הפרויקט </a:t>
            </a:r>
            <a:r>
              <a:rPr lang="he-IL" sz="3200" b="1" dirty="0">
                <a:solidFill>
                  <a:srgbClr val="C00000"/>
                </a:solidFill>
              </a:rPr>
              <a:t>בלוח הזמנים</a:t>
            </a:r>
            <a:r>
              <a:rPr lang="he-IL" sz="3200" b="1" dirty="0"/>
              <a:t> הנדרש, עמידה </a:t>
            </a:r>
            <a:r>
              <a:rPr lang="he-IL" sz="3200" b="1" dirty="0">
                <a:solidFill>
                  <a:srgbClr val="C00000"/>
                </a:solidFill>
              </a:rPr>
              <a:t>ביעדי</a:t>
            </a:r>
            <a:r>
              <a:rPr lang="he-IL" sz="3200" b="1" dirty="0"/>
              <a:t> הפרויקט, </a:t>
            </a:r>
            <a:r>
              <a:rPr lang="he-IL" sz="3200" b="1" dirty="0">
                <a:solidFill>
                  <a:srgbClr val="C00000"/>
                </a:solidFill>
              </a:rPr>
              <a:t>באיכות</a:t>
            </a:r>
            <a:r>
              <a:rPr lang="he-IL" sz="3200" b="1" dirty="0"/>
              <a:t> הנדרשת, </a:t>
            </a:r>
            <a:r>
              <a:rPr lang="he-IL" sz="3200" b="1" dirty="0">
                <a:solidFill>
                  <a:srgbClr val="C00000"/>
                </a:solidFill>
              </a:rPr>
              <a:t>אי-חריגה</a:t>
            </a:r>
            <a:r>
              <a:rPr lang="he-IL" sz="3200" b="1" dirty="0"/>
              <a:t> מתקציב והשגת </a:t>
            </a:r>
            <a:r>
              <a:rPr lang="he-IL" sz="3200" b="1" dirty="0">
                <a:solidFill>
                  <a:srgbClr val="C00000"/>
                </a:solidFill>
              </a:rPr>
              <a:t>שביעות רצון ה</a:t>
            </a:r>
            <a:r>
              <a:rPr lang="he-IL" sz="3200" b="1" dirty="0">
                <a:solidFill>
                  <a:srgbClr val="C00000"/>
                </a:solidFill>
                <a:hlinkClick r:id="rId2" tooltip="לקוח (כלכלה) (הדף אינו קיים)"/>
              </a:rPr>
              <a:t>לקוח</a:t>
            </a:r>
            <a:r>
              <a:rPr lang="he-IL" sz="3200" b="1" dirty="0"/>
              <a:t>. פרויקטים אופייניים שניתן למצוא ב</a:t>
            </a:r>
            <a:r>
              <a:rPr lang="he-IL" sz="3200" b="1" dirty="0">
                <a:hlinkClick r:id="rId3" tooltip="ארגון"/>
              </a:rPr>
              <a:t>ארגונים</a:t>
            </a:r>
            <a:r>
              <a:rPr lang="he-IL" sz="3200" b="1" dirty="0"/>
              <a:t> מכוונים לרוב לשיפור מצבו ה</a:t>
            </a:r>
            <a:r>
              <a:rPr lang="he-IL" sz="3200" b="1" dirty="0">
                <a:hlinkClick r:id="rId4" tooltip="תחרות"/>
              </a:rPr>
              <a:t>תחרותי</a:t>
            </a:r>
            <a:r>
              <a:rPr lang="he-IL" sz="3200" b="1" dirty="0"/>
              <a:t> של הארגון באמצעות שיפור מועילות או היעילות שלו.</a:t>
            </a:r>
          </a:p>
          <a:p>
            <a:endParaRPr lang="he-IL" sz="3200" b="1" dirty="0"/>
          </a:p>
        </p:txBody>
      </p:sp>
    </p:spTree>
    <p:extLst>
      <p:ext uri="{BB962C8B-B14F-4D97-AF65-F5344CB8AC3E}">
        <p14:creationId xmlns:p14="http://schemas.microsoft.com/office/powerpoint/2010/main" val="5748033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384223" y="160030"/>
            <a:ext cx="8534400" cy="973311"/>
          </a:xfrm>
        </p:spPr>
        <p:txBody>
          <a:bodyPr>
            <a:normAutofit/>
          </a:bodyPr>
          <a:lstStyle/>
          <a:p>
            <a:pPr algn="ctr"/>
            <a:r>
              <a:rPr lang="he-IL" sz="4800" b="1" dirty="0"/>
              <a:t>תפקיד מנהל הפרויקט</a:t>
            </a:r>
          </a:p>
        </p:txBody>
      </p:sp>
      <p:sp>
        <p:nvSpPr>
          <p:cNvPr id="3" name="מציין מיקום תוכן 2"/>
          <p:cNvSpPr>
            <a:spLocks noGrp="1"/>
          </p:cNvSpPr>
          <p:nvPr>
            <p:ph idx="1"/>
          </p:nvPr>
        </p:nvSpPr>
        <p:spPr>
          <a:xfrm>
            <a:off x="412125" y="1133342"/>
            <a:ext cx="11011436" cy="5724658"/>
          </a:xfrm>
        </p:spPr>
        <p:txBody>
          <a:bodyPr/>
          <a:lstStyle/>
          <a:p>
            <a:r>
              <a:rPr lang="he-IL" dirty="0"/>
              <a:t>• </a:t>
            </a:r>
            <a:r>
              <a:rPr lang="he-IL" sz="2800" b="1" dirty="0"/>
              <a:t>תפקיד מנהל הפרויקט מוגדר מתוך הגדרת הפרויקט </a:t>
            </a:r>
            <a:endParaRPr lang="he-IL" sz="2800" b="1" dirty="0" smtClean="0"/>
          </a:p>
          <a:p>
            <a:r>
              <a:rPr lang="he-IL" sz="2800" b="1" dirty="0" smtClean="0"/>
              <a:t>• </a:t>
            </a:r>
            <a:r>
              <a:rPr lang="he-IL" sz="2800" b="1" dirty="0"/>
              <a:t>פרויקט הבניה יכול להתחיל בהתכנות הכלכלית, או בבניה בפועל </a:t>
            </a:r>
            <a:endParaRPr lang="he-IL" sz="2800" b="1" dirty="0" smtClean="0"/>
          </a:p>
          <a:p>
            <a:r>
              <a:rPr lang="he-IL" sz="2800" b="1" dirty="0" smtClean="0"/>
              <a:t>• </a:t>
            </a:r>
            <a:r>
              <a:rPr lang="he-IL" sz="2800" b="1" dirty="0"/>
              <a:t>גם בבניה בפועל יש כיווני הסתכלות שונים </a:t>
            </a:r>
            <a:endParaRPr lang="he-IL" sz="2800" b="1" dirty="0" smtClean="0"/>
          </a:p>
          <a:p>
            <a:pPr lvl="1"/>
            <a:r>
              <a:rPr lang="he-IL" sz="2600" b="1" dirty="0" smtClean="0"/>
              <a:t>• </a:t>
            </a:r>
            <a:r>
              <a:rPr lang="he-IL" sz="2600" b="1" dirty="0"/>
              <a:t>מטעם היזם </a:t>
            </a:r>
            <a:endParaRPr lang="he-IL" sz="2600" b="1" dirty="0" smtClean="0"/>
          </a:p>
          <a:p>
            <a:pPr lvl="1"/>
            <a:r>
              <a:rPr lang="he-IL" sz="2600" b="1" dirty="0" smtClean="0"/>
              <a:t>• </a:t>
            </a:r>
            <a:r>
              <a:rPr lang="he-IL" sz="2600" b="1" dirty="0"/>
              <a:t>מטעם הקבלן </a:t>
            </a:r>
            <a:r>
              <a:rPr lang="he-IL" sz="2600" b="1" dirty="0" smtClean="0"/>
              <a:t>הראשי</a:t>
            </a:r>
          </a:p>
          <a:p>
            <a:pPr lvl="1"/>
            <a:r>
              <a:rPr lang="he-IL" sz="2600" b="1" dirty="0" smtClean="0"/>
              <a:t> </a:t>
            </a:r>
            <a:r>
              <a:rPr lang="he-IL" sz="2600" b="1" dirty="0"/>
              <a:t>• מטעם אחד מקבלני </a:t>
            </a:r>
            <a:r>
              <a:rPr lang="he-IL" sz="2600" b="1" dirty="0" smtClean="0"/>
              <a:t>המשנה</a:t>
            </a:r>
          </a:p>
          <a:p>
            <a:pPr lvl="1"/>
            <a:r>
              <a:rPr lang="he-IL" sz="2600" b="1" dirty="0" smtClean="0"/>
              <a:t> </a:t>
            </a:r>
            <a:r>
              <a:rPr lang="he-IL" sz="2600" b="1" dirty="0"/>
              <a:t>• מטעם הדיירים </a:t>
            </a:r>
            <a:endParaRPr lang="he-IL" sz="2600" b="1" dirty="0" smtClean="0"/>
          </a:p>
          <a:p>
            <a:r>
              <a:rPr lang="he-IL" sz="2800" b="1" dirty="0" smtClean="0"/>
              <a:t>• </a:t>
            </a:r>
            <a:r>
              <a:rPr lang="he-IL" sz="2800" b="1" dirty="0"/>
              <a:t>תפקידי מנהל הפרויקט חופפים בכל מצב, אך לא זהים</a:t>
            </a:r>
          </a:p>
        </p:txBody>
      </p:sp>
    </p:spTree>
    <p:extLst>
      <p:ext uri="{BB962C8B-B14F-4D97-AF65-F5344CB8AC3E}">
        <p14:creationId xmlns:p14="http://schemas.microsoft.com/office/powerpoint/2010/main" val="208177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flipV="1">
            <a:off x="684212" y="5994399"/>
            <a:ext cx="8534400" cy="45793"/>
          </a:xfrm>
        </p:spPr>
        <p:txBody>
          <a:bodyPr>
            <a:normAutofit fontScale="90000"/>
          </a:bodyPr>
          <a:lstStyle/>
          <a:p>
            <a:endParaRPr lang="he-IL" dirty="0"/>
          </a:p>
        </p:txBody>
      </p:sp>
      <p:sp>
        <p:nvSpPr>
          <p:cNvPr id="3" name="מציין מיקום תוכן 2"/>
          <p:cNvSpPr>
            <a:spLocks noGrp="1"/>
          </p:cNvSpPr>
          <p:nvPr>
            <p:ph idx="1"/>
          </p:nvPr>
        </p:nvSpPr>
        <p:spPr>
          <a:xfrm>
            <a:off x="684212" y="425004"/>
            <a:ext cx="10520408" cy="5569396"/>
          </a:xfrm>
        </p:spPr>
        <p:txBody>
          <a:bodyPr>
            <a:normAutofit/>
          </a:bodyPr>
          <a:lstStyle/>
          <a:p>
            <a:r>
              <a:rPr lang="he-IL" sz="3200" b="1" dirty="0"/>
              <a:t>התכנות כלכלית </a:t>
            </a:r>
            <a:endParaRPr lang="he-IL" sz="3200" b="1" dirty="0" smtClean="0"/>
          </a:p>
          <a:p>
            <a:r>
              <a:rPr lang="he-IL" sz="3200" b="1" dirty="0" smtClean="0"/>
              <a:t>• </a:t>
            </a:r>
            <a:r>
              <a:rPr lang="he-IL" sz="3200" b="1" dirty="0"/>
              <a:t>לא כל פרויקט מתומחר באותה הצורה </a:t>
            </a:r>
            <a:endParaRPr lang="he-IL" sz="3200" b="1" dirty="0" smtClean="0"/>
          </a:p>
          <a:p>
            <a:r>
              <a:rPr lang="he-IL" sz="3200" b="1" dirty="0" smtClean="0"/>
              <a:t>• </a:t>
            </a:r>
            <a:r>
              <a:rPr lang="he-IL" sz="3200" b="1" dirty="0"/>
              <a:t>תוואי קרקע או אזור בניה יכולים להשפיע משמעותית על מחיר </a:t>
            </a:r>
            <a:r>
              <a:rPr lang="he-IL" sz="3200" b="1" dirty="0" smtClean="0"/>
              <a:t>הבניה</a:t>
            </a:r>
          </a:p>
          <a:p>
            <a:r>
              <a:rPr lang="he-IL" sz="3200" b="1" dirty="0" smtClean="0"/>
              <a:t> </a:t>
            </a:r>
            <a:r>
              <a:rPr lang="he-IL" sz="3200" b="1" dirty="0"/>
              <a:t>• אדריכלות מיוחדת גם יכולה </a:t>
            </a:r>
            <a:r>
              <a:rPr lang="he-IL" sz="3200" b="1" dirty="0" smtClean="0"/>
              <a:t>להשפיע</a:t>
            </a:r>
          </a:p>
          <a:p>
            <a:r>
              <a:rPr lang="he-IL" sz="3200" b="1" dirty="0" smtClean="0"/>
              <a:t> </a:t>
            </a:r>
            <a:r>
              <a:rPr lang="he-IL" sz="3200" b="1" dirty="0"/>
              <a:t>• מנהל פרויקט בעל ניסיון יכול לתת מידע חשוב לתמחור נכון ככל האפשר </a:t>
            </a:r>
            <a:endParaRPr lang="he-IL" sz="3200" b="1" dirty="0" smtClean="0"/>
          </a:p>
          <a:p>
            <a:r>
              <a:rPr lang="he-IL" sz="3200" b="1" dirty="0" smtClean="0"/>
              <a:t>• </a:t>
            </a:r>
            <a:r>
              <a:rPr lang="he-IL" sz="3200" b="1" dirty="0"/>
              <a:t>למנהל הפרויקט תפקיד חשוב בעיקר ברמת התמחור הראשוני</a:t>
            </a:r>
          </a:p>
        </p:txBody>
      </p:sp>
    </p:spTree>
    <p:extLst>
      <p:ext uri="{BB962C8B-B14F-4D97-AF65-F5344CB8AC3E}">
        <p14:creationId xmlns:p14="http://schemas.microsoft.com/office/powerpoint/2010/main" val="30865011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3028167" y="685800"/>
            <a:ext cx="8534400" cy="1507067"/>
          </a:xfrm>
        </p:spPr>
        <p:txBody>
          <a:bodyPr>
            <a:normAutofit/>
          </a:bodyPr>
          <a:lstStyle/>
          <a:p>
            <a:pPr algn="ctr"/>
            <a:r>
              <a:rPr lang="he-IL" sz="4800" b="1" dirty="0"/>
              <a:t>תפקיד מנהל הפרויקט</a:t>
            </a:r>
          </a:p>
        </p:txBody>
      </p:sp>
      <p:sp>
        <p:nvSpPr>
          <p:cNvPr id="3" name="מציין מיקום תוכן 2"/>
          <p:cNvSpPr>
            <a:spLocks noGrp="1"/>
          </p:cNvSpPr>
          <p:nvPr>
            <p:ph idx="1"/>
          </p:nvPr>
        </p:nvSpPr>
        <p:spPr>
          <a:xfrm>
            <a:off x="1120462" y="1815921"/>
            <a:ext cx="9437553" cy="4623039"/>
          </a:xfrm>
        </p:spPr>
        <p:txBody>
          <a:bodyPr>
            <a:normAutofit lnSpcReduction="10000"/>
          </a:bodyPr>
          <a:lstStyle/>
          <a:p>
            <a:r>
              <a:rPr lang="he-IL" sz="3200" b="1" dirty="0">
                <a:solidFill>
                  <a:srgbClr val="C00000"/>
                </a:solidFill>
              </a:rPr>
              <a:t>• מנהל פרויקט מטעם היזם </a:t>
            </a:r>
            <a:endParaRPr lang="he-IL" sz="3200" b="1" dirty="0" smtClean="0">
              <a:solidFill>
                <a:srgbClr val="C00000"/>
              </a:solidFill>
            </a:endParaRPr>
          </a:p>
          <a:p>
            <a:pPr lvl="1"/>
            <a:r>
              <a:rPr lang="he-IL" sz="3000" b="1" dirty="0" smtClean="0"/>
              <a:t>• </a:t>
            </a:r>
            <a:r>
              <a:rPr lang="he-IL" sz="3000" b="1" dirty="0"/>
              <a:t>פיקוח על צוות מתכננים להפקת תכניות למכרז ואז ביצוע </a:t>
            </a:r>
            <a:endParaRPr lang="he-IL" sz="3000" b="1" dirty="0" smtClean="0"/>
          </a:p>
          <a:p>
            <a:pPr lvl="1"/>
            <a:r>
              <a:rPr lang="he-IL" sz="3000" b="1" dirty="0" smtClean="0"/>
              <a:t>• </a:t>
            </a:r>
            <a:r>
              <a:rPr lang="he-IL" sz="3000" b="1" dirty="0"/>
              <a:t>פיקוח על הקבלן הראשי • ניהול החשבונות מול הקבלן </a:t>
            </a:r>
            <a:r>
              <a:rPr lang="he-IL" sz="3000" b="1" dirty="0" smtClean="0"/>
              <a:t>הראשי</a:t>
            </a:r>
          </a:p>
          <a:p>
            <a:pPr lvl="1"/>
            <a:r>
              <a:rPr lang="he-IL" sz="3000" b="1" dirty="0" smtClean="0"/>
              <a:t> </a:t>
            </a:r>
            <a:r>
              <a:rPr lang="he-IL" sz="3000" b="1" dirty="0"/>
              <a:t>• ניהול התקציב היזמי </a:t>
            </a:r>
            <a:endParaRPr lang="he-IL" sz="3000" b="1" dirty="0" smtClean="0"/>
          </a:p>
          <a:p>
            <a:pPr lvl="1"/>
            <a:r>
              <a:rPr lang="he-IL" sz="3000" b="1" dirty="0" smtClean="0"/>
              <a:t>• </a:t>
            </a:r>
            <a:r>
              <a:rPr lang="he-IL" sz="3000" b="1" dirty="0"/>
              <a:t>ניהול דיירים, או למעשה את בקשות </a:t>
            </a:r>
            <a:r>
              <a:rPr lang="he-IL" sz="3000" b="1" dirty="0" smtClean="0"/>
              <a:t>היזם</a:t>
            </a:r>
          </a:p>
          <a:p>
            <a:pPr marL="457200" lvl="1" indent="0">
              <a:buNone/>
            </a:pPr>
            <a:r>
              <a:rPr lang="he-IL" sz="3200" b="1" dirty="0"/>
              <a:t>למעשה מנהל פרויקט מטעם היזם הוא </a:t>
            </a:r>
            <a:r>
              <a:rPr lang="he-IL" sz="3200" b="1" dirty="0" smtClean="0"/>
              <a:t>גם מפקח</a:t>
            </a:r>
            <a:endParaRPr lang="he-IL" sz="3000" b="1" dirty="0"/>
          </a:p>
        </p:txBody>
      </p:sp>
    </p:spTree>
    <p:extLst>
      <p:ext uri="{BB962C8B-B14F-4D97-AF65-F5344CB8AC3E}">
        <p14:creationId xmlns:p14="http://schemas.microsoft.com/office/powerpoint/2010/main" val="36125496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495581" y="121394"/>
            <a:ext cx="8534400" cy="896038"/>
          </a:xfrm>
        </p:spPr>
        <p:txBody>
          <a:bodyPr>
            <a:normAutofit/>
          </a:bodyPr>
          <a:lstStyle/>
          <a:p>
            <a:pPr algn="ctr"/>
            <a:r>
              <a:rPr lang="he-IL" sz="4400" b="1" dirty="0"/>
              <a:t>מנהל פרויקט מטעם הקבלן הראשי</a:t>
            </a:r>
          </a:p>
        </p:txBody>
      </p:sp>
      <p:sp>
        <p:nvSpPr>
          <p:cNvPr id="3" name="מציין מיקום תוכן 2"/>
          <p:cNvSpPr>
            <a:spLocks noGrp="1"/>
          </p:cNvSpPr>
          <p:nvPr>
            <p:ph idx="1"/>
          </p:nvPr>
        </p:nvSpPr>
        <p:spPr>
          <a:xfrm>
            <a:off x="399245" y="1159099"/>
            <a:ext cx="10715223" cy="5370489"/>
          </a:xfrm>
        </p:spPr>
        <p:txBody>
          <a:bodyPr>
            <a:normAutofit/>
          </a:bodyPr>
          <a:lstStyle/>
          <a:p>
            <a:r>
              <a:rPr lang="he-IL" sz="3200" b="1" dirty="0"/>
              <a:t>• ניהול מספר רב של קבלני המשנה </a:t>
            </a:r>
            <a:endParaRPr lang="he-IL" sz="3200" b="1" dirty="0" smtClean="0"/>
          </a:p>
          <a:p>
            <a:r>
              <a:rPr lang="he-IL" sz="3200" b="1" dirty="0" smtClean="0"/>
              <a:t>• </a:t>
            </a:r>
            <a:r>
              <a:rPr lang="he-IL" sz="3200" b="1" dirty="0"/>
              <a:t>פיקוח צמוד )יחסית( על העבודות </a:t>
            </a:r>
            <a:endParaRPr lang="he-IL" sz="3200" b="1" dirty="0" smtClean="0"/>
          </a:p>
          <a:p>
            <a:r>
              <a:rPr lang="he-IL" sz="3200" b="1" dirty="0" smtClean="0"/>
              <a:t>• </a:t>
            </a:r>
            <a:r>
              <a:rPr lang="he-IL" sz="3200" b="1" dirty="0"/>
              <a:t>ניהול חשבונות מול המפקח של </a:t>
            </a:r>
            <a:r>
              <a:rPr lang="he-IL" sz="3200" b="1" dirty="0" smtClean="0"/>
              <a:t>היזם</a:t>
            </a:r>
          </a:p>
          <a:p>
            <a:r>
              <a:rPr lang="he-IL" sz="3200" b="1" dirty="0" smtClean="0"/>
              <a:t> </a:t>
            </a:r>
            <a:r>
              <a:rPr lang="he-IL" sz="3200" b="1" dirty="0"/>
              <a:t>• ניהול חשבונות מול מספר רב של קבלני משנה </a:t>
            </a:r>
            <a:endParaRPr lang="he-IL" sz="3200" b="1" dirty="0" smtClean="0"/>
          </a:p>
          <a:p>
            <a:r>
              <a:rPr lang="he-IL" sz="3200" b="1" dirty="0" smtClean="0"/>
              <a:t>• </a:t>
            </a:r>
            <a:r>
              <a:rPr lang="he-IL" sz="3200" b="1" dirty="0"/>
              <a:t>ניהול תקציב, יזם מול קבלני משנה </a:t>
            </a:r>
            <a:endParaRPr lang="he-IL" sz="3200" b="1" dirty="0" smtClean="0"/>
          </a:p>
          <a:p>
            <a:r>
              <a:rPr lang="he-IL" sz="3200" b="1" dirty="0" smtClean="0"/>
              <a:t>• </a:t>
            </a:r>
            <a:r>
              <a:rPr lang="he-IL" sz="3200" b="1" dirty="0"/>
              <a:t>ניהול דיירים • טופס 4 וניהול מול </a:t>
            </a:r>
            <a:r>
              <a:rPr lang="he-IL" sz="3200" b="1" dirty="0" smtClean="0"/>
              <a:t>רשויות</a:t>
            </a:r>
          </a:p>
          <a:p>
            <a:pPr marL="0" indent="0">
              <a:buNone/>
            </a:pPr>
            <a:r>
              <a:rPr lang="he-IL" sz="3200" b="1" dirty="0" smtClean="0"/>
              <a:t> </a:t>
            </a:r>
            <a:r>
              <a:rPr lang="he-IL" sz="3200" b="1" dirty="0"/>
              <a:t>מנהל פרויקט מטעם קבלן ראשי, הוא התפקיד המקיף ביותר</a:t>
            </a:r>
          </a:p>
        </p:txBody>
      </p:sp>
    </p:spTree>
    <p:extLst>
      <p:ext uri="{BB962C8B-B14F-4D97-AF65-F5344CB8AC3E}">
        <p14:creationId xmlns:p14="http://schemas.microsoft.com/office/powerpoint/2010/main" val="3812924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7127" y="0"/>
            <a:ext cx="11354873" cy="728612"/>
          </a:xfrm>
        </p:spPr>
        <p:txBody>
          <a:bodyPr/>
          <a:lstStyle/>
          <a:p>
            <a:pPr algn="ctr"/>
            <a:r>
              <a:rPr lang="he-IL" dirty="0"/>
              <a:t>מנהל פרויקט מטעם קבלן משנה</a:t>
            </a:r>
          </a:p>
        </p:txBody>
      </p:sp>
      <p:sp>
        <p:nvSpPr>
          <p:cNvPr id="3" name="מציין מיקום תוכן 2"/>
          <p:cNvSpPr>
            <a:spLocks noGrp="1"/>
          </p:cNvSpPr>
          <p:nvPr>
            <p:ph idx="1"/>
          </p:nvPr>
        </p:nvSpPr>
        <p:spPr>
          <a:xfrm>
            <a:off x="1856190" y="728612"/>
            <a:ext cx="8534400" cy="5929765"/>
          </a:xfrm>
        </p:spPr>
        <p:txBody>
          <a:bodyPr>
            <a:noAutofit/>
          </a:bodyPr>
          <a:lstStyle/>
          <a:p>
            <a:r>
              <a:rPr lang="he-IL" sz="3200" b="1" dirty="0"/>
              <a:t>פיקוח צמוד על העבודות, רמת ידע טכני גבוהה </a:t>
            </a:r>
            <a:endParaRPr lang="he-IL" sz="3200" b="1" dirty="0" smtClean="0"/>
          </a:p>
          <a:p>
            <a:r>
              <a:rPr lang="he-IL" sz="3200" b="1" dirty="0" smtClean="0"/>
              <a:t>• </a:t>
            </a:r>
            <a:r>
              <a:rPr lang="he-IL" sz="3200" b="1" dirty="0"/>
              <a:t>ניהול חשבונות מול הקבלן הראשי </a:t>
            </a:r>
            <a:endParaRPr lang="he-IL" sz="3200" b="1" dirty="0" smtClean="0"/>
          </a:p>
          <a:p>
            <a:r>
              <a:rPr lang="he-IL" sz="3200" b="1" dirty="0" smtClean="0"/>
              <a:t>• </a:t>
            </a:r>
            <a:r>
              <a:rPr lang="he-IL" sz="3200" b="1" dirty="0"/>
              <a:t>ניהול תקציב פשוט יחסית </a:t>
            </a:r>
            <a:endParaRPr lang="he-IL" sz="3200" b="1" dirty="0" smtClean="0"/>
          </a:p>
          <a:p>
            <a:r>
              <a:rPr lang="he-IL" sz="3200" b="1" dirty="0" smtClean="0"/>
              <a:t>• </a:t>
            </a:r>
            <a:r>
              <a:rPr lang="he-IL" sz="3200" b="1" dirty="0"/>
              <a:t>קבלן משנה צריך להיות מומחה בתחום </a:t>
            </a:r>
            <a:r>
              <a:rPr lang="he-IL" sz="3200" b="1" dirty="0" smtClean="0"/>
              <a:t>עיסוקו</a:t>
            </a:r>
          </a:p>
          <a:p>
            <a:r>
              <a:rPr lang="he-IL" sz="3200" b="1" dirty="0" smtClean="0"/>
              <a:t> </a:t>
            </a:r>
            <a:r>
              <a:rPr lang="he-IL" sz="3200" b="1" dirty="0"/>
              <a:t>• מנהל הפרויקט מטעם קבלן המשנה צריך "לנצל" את המומחיות שלו </a:t>
            </a:r>
            <a:endParaRPr lang="he-IL" sz="3200" b="1" dirty="0" smtClean="0"/>
          </a:p>
          <a:p>
            <a:pPr marL="0" indent="0">
              <a:buNone/>
            </a:pPr>
            <a:r>
              <a:rPr lang="he-IL" sz="3200" b="1" dirty="0" smtClean="0"/>
              <a:t> </a:t>
            </a:r>
            <a:r>
              <a:rPr lang="he-IL" sz="3200" b="1" dirty="0"/>
              <a:t>בדרך כלל התעסקות של מנהל הפרויקט היא פיקוח צמוד ופתרון בעיות טכניות</a:t>
            </a:r>
          </a:p>
        </p:txBody>
      </p:sp>
    </p:spTree>
    <p:extLst>
      <p:ext uri="{BB962C8B-B14F-4D97-AF65-F5344CB8AC3E}">
        <p14:creationId xmlns:p14="http://schemas.microsoft.com/office/powerpoint/2010/main" val="3735939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26647" y="222162"/>
            <a:ext cx="8534400" cy="962696"/>
          </a:xfrm>
        </p:spPr>
        <p:txBody>
          <a:bodyPr>
            <a:normAutofit/>
          </a:bodyPr>
          <a:lstStyle/>
          <a:p>
            <a:pPr algn="ctr"/>
            <a:r>
              <a:rPr lang="he-IL" sz="4400" b="1" dirty="0"/>
              <a:t>מנהל פרויקט מטעם הדיירים</a:t>
            </a:r>
          </a:p>
        </p:txBody>
      </p:sp>
      <p:sp>
        <p:nvSpPr>
          <p:cNvPr id="3" name="מציין מיקום תוכן 2"/>
          <p:cNvSpPr>
            <a:spLocks noGrp="1"/>
          </p:cNvSpPr>
          <p:nvPr>
            <p:ph idx="1"/>
          </p:nvPr>
        </p:nvSpPr>
        <p:spPr>
          <a:xfrm>
            <a:off x="798490" y="1081825"/>
            <a:ext cx="10277341" cy="5486399"/>
          </a:xfrm>
        </p:spPr>
        <p:txBody>
          <a:bodyPr>
            <a:normAutofit/>
          </a:bodyPr>
          <a:lstStyle/>
          <a:p>
            <a:r>
              <a:rPr lang="he-IL" sz="3200" b="1" dirty="0"/>
              <a:t>• פיקוח על עבודות היזם </a:t>
            </a:r>
            <a:endParaRPr lang="he-IL" sz="3200" b="1" dirty="0" smtClean="0"/>
          </a:p>
          <a:p>
            <a:r>
              <a:rPr lang="he-IL" sz="3200" b="1" dirty="0" smtClean="0"/>
              <a:t>• </a:t>
            </a:r>
            <a:r>
              <a:rPr lang="he-IL" sz="3200" b="1" dirty="0"/>
              <a:t>פיקוח על עבודות הקבלנים </a:t>
            </a:r>
            <a:endParaRPr lang="he-IL" sz="3200" b="1" dirty="0" smtClean="0"/>
          </a:p>
          <a:p>
            <a:r>
              <a:rPr lang="he-IL" sz="3200" b="1" dirty="0" smtClean="0"/>
              <a:t>• </a:t>
            </a:r>
            <a:r>
              <a:rPr lang="he-IL" sz="3200" b="1" dirty="0"/>
              <a:t>פיקוח על צוות המתכננים, בדרך כלל בשלב הביצוע </a:t>
            </a:r>
            <a:endParaRPr lang="he-IL" sz="3200" b="1" dirty="0" smtClean="0"/>
          </a:p>
          <a:p>
            <a:r>
              <a:rPr lang="he-IL" sz="3200" b="1" dirty="0" smtClean="0"/>
              <a:t>• </a:t>
            </a:r>
            <a:r>
              <a:rPr lang="he-IL" sz="3200" b="1" dirty="0"/>
              <a:t>פיקוח על חוזה ומפרט </a:t>
            </a:r>
            <a:endParaRPr lang="he-IL" sz="3200" b="1" dirty="0" smtClean="0"/>
          </a:p>
          <a:p>
            <a:r>
              <a:rPr lang="he-IL" sz="3200" b="1" dirty="0" smtClean="0"/>
              <a:t>• </a:t>
            </a:r>
            <a:r>
              <a:rPr lang="he-IL" sz="3200" b="1" dirty="0"/>
              <a:t>למעשה מנהל הפרויקט הוא </a:t>
            </a:r>
            <a:r>
              <a:rPr lang="he-IL" sz="3200" b="1" dirty="0" smtClean="0"/>
              <a:t>מפקח</a:t>
            </a:r>
          </a:p>
          <a:p>
            <a:pPr marL="0" indent="0">
              <a:buNone/>
            </a:pPr>
            <a:r>
              <a:rPr lang="he-IL" sz="3200" b="1" dirty="0" smtClean="0"/>
              <a:t> </a:t>
            </a:r>
            <a:r>
              <a:rPr lang="he-IL" sz="3200" b="1" dirty="0"/>
              <a:t>מפקח מטעם הדיירים צריך לעזור בהתנהלות הפרויקט, אך לשמור על אינטרס הדיירים</a:t>
            </a:r>
          </a:p>
        </p:txBody>
      </p:sp>
    </p:spTree>
    <p:extLst>
      <p:ext uri="{BB962C8B-B14F-4D97-AF65-F5344CB8AC3E}">
        <p14:creationId xmlns:p14="http://schemas.microsoft.com/office/powerpoint/2010/main" val="35448510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84212" y="5885645"/>
            <a:ext cx="8534400" cy="108754"/>
          </a:xfrm>
        </p:spPr>
        <p:txBody>
          <a:bodyPr>
            <a:normAutofit fontScale="90000"/>
          </a:bodyPr>
          <a:lstStyle/>
          <a:p>
            <a:endParaRPr lang="he-IL" dirty="0"/>
          </a:p>
        </p:txBody>
      </p:sp>
      <p:sp>
        <p:nvSpPr>
          <p:cNvPr id="3" name="מציין מיקום תוכן 2"/>
          <p:cNvSpPr>
            <a:spLocks noGrp="1"/>
          </p:cNvSpPr>
          <p:nvPr>
            <p:ph idx="1"/>
          </p:nvPr>
        </p:nvSpPr>
        <p:spPr>
          <a:xfrm>
            <a:off x="684211" y="685800"/>
            <a:ext cx="10005253" cy="3615267"/>
          </a:xfrm>
        </p:spPr>
        <p:txBody>
          <a:bodyPr>
            <a:normAutofit/>
          </a:bodyPr>
          <a:lstStyle/>
          <a:p>
            <a:pPr marL="0" indent="0" algn="ctr">
              <a:buNone/>
            </a:pPr>
            <a:r>
              <a:rPr lang="he-IL" sz="10000" b="1" dirty="0"/>
              <a:t>שאלות?</a:t>
            </a:r>
          </a:p>
        </p:txBody>
      </p:sp>
    </p:spTree>
    <p:extLst>
      <p:ext uri="{BB962C8B-B14F-4D97-AF65-F5344CB8AC3E}">
        <p14:creationId xmlns:p14="http://schemas.microsoft.com/office/powerpoint/2010/main" val="2981781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881948" y="453981"/>
            <a:ext cx="8534400" cy="872543"/>
          </a:xfrm>
        </p:spPr>
        <p:txBody>
          <a:bodyPr>
            <a:normAutofit/>
          </a:bodyPr>
          <a:lstStyle/>
          <a:p>
            <a:pPr algn="ctr"/>
            <a:r>
              <a:rPr lang="he-IL" sz="4400" b="1" dirty="0"/>
              <a:t>קצת עלי</a:t>
            </a:r>
          </a:p>
        </p:txBody>
      </p:sp>
      <p:sp>
        <p:nvSpPr>
          <p:cNvPr id="3" name="מציין מיקום תוכן 2"/>
          <p:cNvSpPr>
            <a:spLocks noGrp="1"/>
          </p:cNvSpPr>
          <p:nvPr>
            <p:ph idx="1"/>
          </p:nvPr>
        </p:nvSpPr>
        <p:spPr>
          <a:xfrm>
            <a:off x="1881948" y="1326525"/>
            <a:ext cx="8534400" cy="5318498"/>
          </a:xfrm>
        </p:spPr>
        <p:txBody>
          <a:bodyPr>
            <a:normAutofit lnSpcReduction="10000"/>
          </a:bodyPr>
          <a:lstStyle/>
          <a:p>
            <a:pPr marL="0" indent="0">
              <a:buNone/>
            </a:pPr>
            <a:r>
              <a:rPr lang="he-IL" sz="2400" b="1" dirty="0" smtClean="0"/>
              <a:t>כמאל עוויסאת </a:t>
            </a:r>
          </a:p>
          <a:p>
            <a:r>
              <a:rPr lang="he-IL" sz="2400" b="1" dirty="0" smtClean="0"/>
              <a:t>תואר </a:t>
            </a:r>
            <a:r>
              <a:rPr lang="he-IL" sz="2400" b="1" dirty="0"/>
              <a:t>ראשון באדריכלות </a:t>
            </a:r>
            <a:endParaRPr lang="he-IL" sz="2400" b="1" dirty="0" smtClean="0"/>
          </a:p>
          <a:p>
            <a:r>
              <a:rPr lang="he-IL" sz="2400" b="1" dirty="0" smtClean="0"/>
              <a:t>• </a:t>
            </a:r>
            <a:r>
              <a:rPr lang="he-IL" sz="2400" b="1" dirty="0"/>
              <a:t>תואר שני בניהול </a:t>
            </a:r>
            <a:r>
              <a:rPr lang="he-IL" sz="2400" b="1" dirty="0" smtClean="0"/>
              <a:t>הבנייה (</a:t>
            </a:r>
            <a:r>
              <a:rPr lang="en-US" sz="2400" b="1" dirty="0" smtClean="0"/>
              <a:t>construction management</a:t>
            </a:r>
            <a:r>
              <a:rPr lang="he-IL" sz="2400" b="1" dirty="0" smtClean="0"/>
              <a:t> )</a:t>
            </a:r>
          </a:p>
          <a:p>
            <a:r>
              <a:rPr lang="he-IL" sz="2400" b="1" dirty="0" smtClean="0"/>
              <a:t>תואר שלישי במנהל עסקים דגש ניהול פרויקטים </a:t>
            </a:r>
          </a:p>
          <a:p>
            <a:r>
              <a:rPr lang="he-IL" sz="2400" b="1" dirty="0" smtClean="0"/>
              <a:t>• </a:t>
            </a:r>
            <a:r>
              <a:rPr lang="he-IL" sz="2400" b="1" dirty="0"/>
              <a:t>מעל </a:t>
            </a:r>
            <a:r>
              <a:rPr lang="he-IL" sz="2400" b="1" dirty="0" smtClean="0"/>
              <a:t>29 </a:t>
            </a:r>
            <a:r>
              <a:rPr lang="he-IL" sz="2400" b="1" dirty="0"/>
              <a:t>שנים של ניסיון בחברות בנייה </a:t>
            </a:r>
            <a:endParaRPr lang="he-IL" sz="2400" b="1" dirty="0" smtClean="0"/>
          </a:p>
          <a:p>
            <a:r>
              <a:rPr lang="he-IL" sz="2400" b="1" dirty="0" smtClean="0"/>
              <a:t>• </a:t>
            </a:r>
            <a:r>
              <a:rPr lang="he-IL" sz="2400" b="1" dirty="0"/>
              <a:t>ביצעתי תפקידים מגוונים בשוק הבניה </a:t>
            </a:r>
            <a:endParaRPr lang="he-IL" sz="2400" b="1" dirty="0" smtClean="0"/>
          </a:p>
          <a:p>
            <a:r>
              <a:rPr lang="he-IL" sz="2400" b="1" dirty="0"/>
              <a:t>•</a:t>
            </a:r>
            <a:r>
              <a:rPr lang="he-IL" sz="2400" b="1" dirty="0" smtClean="0"/>
              <a:t> מנהל אתרי בנייה </a:t>
            </a:r>
          </a:p>
          <a:p>
            <a:r>
              <a:rPr lang="he-IL" sz="2400" b="1" dirty="0" smtClean="0"/>
              <a:t>• </a:t>
            </a:r>
            <a:r>
              <a:rPr lang="he-IL" sz="2400" b="1" dirty="0"/>
              <a:t>מפקח מטעם יזם </a:t>
            </a:r>
            <a:endParaRPr lang="he-IL" sz="2400" b="1" dirty="0" smtClean="0"/>
          </a:p>
          <a:p>
            <a:r>
              <a:rPr lang="he-IL" sz="2400" b="1" dirty="0" smtClean="0"/>
              <a:t>• </a:t>
            </a:r>
            <a:r>
              <a:rPr lang="he-IL" sz="2400" b="1" dirty="0"/>
              <a:t>מנהל תכנון </a:t>
            </a:r>
            <a:endParaRPr lang="he-IL" sz="2400" b="1" dirty="0" smtClean="0"/>
          </a:p>
          <a:p>
            <a:r>
              <a:rPr lang="he-IL" sz="2400" b="1" dirty="0" smtClean="0"/>
              <a:t>• רכז פרויקטים</a:t>
            </a:r>
          </a:p>
          <a:p>
            <a:r>
              <a:rPr lang="he-IL" sz="2400" b="1" dirty="0" smtClean="0"/>
              <a:t>• </a:t>
            </a:r>
            <a:r>
              <a:rPr lang="he-IL" sz="2400" b="1" dirty="0"/>
              <a:t>מנהל </a:t>
            </a:r>
            <a:r>
              <a:rPr lang="he-IL" sz="2400" b="1" dirty="0" smtClean="0"/>
              <a:t>פרויקטים</a:t>
            </a:r>
            <a:endParaRPr lang="he-IL" sz="2400" b="1" dirty="0"/>
          </a:p>
        </p:txBody>
      </p:sp>
    </p:spTree>
    <p:extLst>
      <p:ext uri="{BB962C8B-B14F-4D97-AF65-F5344CB8AC3E}">
        <p14:creationId xmlns:p14="http://schemas.microsoft.com/office/powerpoint/2010/main" val="2160551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12124" y="1777285"/>
            <a:ext cx="11681138" cy="5080715"/>
          </a:xfrm>
        </p:spPr>
        <p:txBody>
          <a:bodyPr>
            <a:normAutofit/>
          </a:bodyPr>
          <a:lstStyle/>
          <a:p>
            <a:pPr algn="r"/>
            <a:r>
              <a:rPr lang="he-IL" dirty="0" smtClean="0"/>
              <a:t>- </a:t>
            </a:r>
            <a:r>
              <a:rPr lang="he-IL" sz="5300" b="1" dirty="0" smtClean="0"/>
              <a:t>שם פרטי ומשפחה </a:t>
            </a:r>
            <a:br>
              <a:rPr lang="he-IL" sz="5300" b="1" dirty="0" smtClean="0"/>
            </a:br>
            <a:r>
              <a:rPr lang="he-IL" sz="5300" b="1" dirty="0" smtClean="0"/>
              <a:t>- לרשום אמצעי התקשרות על דף הנוכחות</a:t>
            </a:r>
            <a:br>
              <a:rPr lang="he-IL" sz="5300" b="1" dirty="0" smtClean="0"/>
            </a:br>
            <a:r>
              <a:rPr lang="he-IL" sz="5300" b="1" dirty="0" smtClean="0"/>
              <a:t>- רקע מקצועי </a:t>
            </a:r>
            <a:br>
              <a:rPr lang="he-IL" sz="5300" b="1" dirty="0" smtClean="0"/>
            </a:br>
            <a:r>
              <a:rPr lang="he-IL" sz="5300" b="1" dirty="0" smtClean="0"/>
              <a:t>- ציפיות מהקורס  </a:t>
            </a:r>
            <a:br>
              <a:rPr lang="he-IL" sz="5300" b="1" dirty="0" smtClean="0"/>
            </a:br>
            <a:endParaRPr lang="he-IL" sz="5300" b="1" dirty="0"/>
          </a:p>
        </p:txBody>
      </p:sp>
      <p:sp>
        <p:nvSpPr>
          <p:cNvPr id="3" name="מציין מיקום תוכן 2"/>
          <p:cNvSpPr>
            <a:spLocks noGrp="1"/>
          </p:cNvSpPr>
          <p:nvPr>
            <p:ph idx="1"/>
          </p:nvPr>
        </p:nvSpPr>
        <p:spPr>
          <a:xfrm>
            <a:off x="684212" y="685800"/>
            <a:ext cx="8534400" cy="1271789"/>
          </a:xfrm>
        </p:spPr>
        <p:txBody>
          <a:bodyPr>
            <a:noAutofit/>
          </a:bodyPr>
          <a:lstStyle/>
          <a:p>
            <a:r>
              <a:rPr lang="he-IL" sz="8000" b="1" dirty="0"/>
              <a:t>היכרות</a:t>
            </a:r>
          </a:p>
        </p:txBody>
      </p:sp>
      <p:pic>
        <p:nvPicPr>
          <p:cNvPr id="4" name="תמונה 3" descr="Business Partner &lt;strong&gt;Check&lt;/strong&gt; &lt;strong&gt;Hand&lt;/strong&gt; Approved Work Stock Vector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456" y="180304"/>
            <a:ext cx="4121240" cy="2060620"/>
          </a:xfrm>
          <a:prstGeom prst="rect">
            <a:avLst/>
          </a:prstGeom>
        </p:spPr>
      </p:pic>
    </p:spTree>
    <p:extLst>
      <p:ext uri="{BB962C8B-B14F-4D97-AF65-F5344CB8AC3E}">
        <p14:creationId xmlns:p14="http://schemas.microsoft.com/office/powerpoint/2010/main" val="3928200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650128" y="3006261"/>
            <a:ext cx="8534400" cy="1507067"/>
          </a:xfrm>
        </p:spPr>
        <p:txBody>
          <a:bodyPr/>
          <a:lstStyle/>
          <a:p>
            <a:r>
              <a:rPr lang="he-IL" dirty="0" smtClean="0"/>
              <a:t> </a:t>
            </a:r>
            <a:endParaRPr lang="he-IL" dirty="0"/>
          </a:p>
        </p:txBody>
      </p:sp>
      <p:sp>
        <p:nvSpPr>
          <p:cNvPr id="3" name="מציין מיקום תוכן 2"/>
          <p:cNvSpPr>
            <a:spLocks noGrp="1"/>
          </p:cNvSpPr>
          <p:nvPr>
            <p:ph idx="1"/>
          </p:nvPr>
        </p:nvSpPr>
        <p:spPr>
          <a:xfrm>
            <a:off x="684211" y="685800"/>
            <a:ext cx="9979495" cy="5843789"/>
          </a:xfrm>
        </p:spPr>
        <p:txBody>
          <a:bodyPr>
            <a:normAutofit/>
          </a:bodyPr>
          <a:lstStyle/>
          <a:p>
            <a:pPr marL="0" indent="0" algn="ctr">
              <a:buNone/>
            </a:pPr>
            <a:r>
              <a:rPr lang="he-IL" sz="6600" b="1" dirty="0"/>
              <a:t>על מה נדבר היום?</a:t>
            </a:r>
            <a:endParaRPr lang="he-IL" sz="6600" b="1" dirty="0" smtClean="0"/>
          </a:p>
          <a:p>
            <a:pPr marL="0" indent="0" algn="ctr">
              <a:buNone/>
            </a:pPr>
            <a:r>
              <a:rPr lang="he-IL" sz="6600" b="1" dirty="0" smtClean="0">
                <a:solidFill>
                  <a:srgbClr val="C00000"/>
                </a:solidFill>
              </a:rPr>
              <a:t>מבוא לניהול פרויקטים </a:t>
            </a:r>
          </a:p>
          <a:p>
            <a:pPr marL="0" indent="0">
              <a:buNone/>
            </a:pPr>
            <a:r>
              <a:rPr lang="he-IL" sz="4800" b="1" dirty="0" smtClean="0"/>
              <a:t>-הגדרת </a:t>
            </a:r>
            <a:r>
              <a:rPr lang="he-IL" sz="4800" b="1" dirty="0"/>
              <a:t>תפקיד מנהל </a:t>
            </a:r>
            <a:r>
              <a:rPr lang="he-IL" sz="4800" b="1" dirty="0" smtClean="0"/>
              <a:t>הפרויקט </a:t>
            </a:r>
          </a:p>
          <a:p>
            <a:pPr marL="0" indent="0">
              <a:buNone/>
            </a:pPr>
            <a:r>
              <a:rPr lang="he-IL" sz="4800" b="1" dirty="0" smtClean="0"/>
              <a:t>-עקרונות הפרויקט וניהולו </a:t>
            </a:r>
          </a:p>
          <a:p>
            <a:pPr marL="0" indent="0" algn="ctr">
              <a:buNone/>
            </a:pPr>
            <a:r>
              <a:rPr lang="he-IL" sz="4800" b="1" dirty="0" smtClean="0"/>
              <a:t>-עיסוקיו </a:t>
            </a:r>
            <a:r>
              <a:rPr lang="he-IL" sz="4800" b="1" dirty="0"/>
              <a:t>ותפקידיו של מנהל הפרויקט</a:t>
            </a:r>
          </a:p>
        </p:txBody>
      </p:sp>
    </p:spTree>
    <p:extLst>
      <p:ext uri="{BB962C8B-B14F-4D97-AF65-F5344CB8AC3E}">
        <p14:creationId xmlns:p14="http://schemas.microsoft.com/office/powerpoint/2010/main" val="310948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637249" y="160031"/>
            <a:ext cx="8534400" cy="1076341"/>
          </a:xfrm>
        </p:spPr>
        <p:txBody>
          <a:bodyPr>
            <a:normAutofit/>
          </a:bodyPr>
          <a:lstStyle/>
          <a:p>
            <a:pPr algn="ctr"/>
            <a:r>
              <a:rPr lang="he-IL" sz="6000" b="1" dirty="0" smtClean="0"/>
              <a:t>מה זה פרויקט ?!</a:t>
            </a:r>
            <a:endParaRPr lang="he-IL" sz="6000" b="1" dirty="0"/>
          </a:p>
        </p:txBody>
      </p:sp>
      <p:sp>
        <p:nvSpPr>
          <p:cNvPr id="3" name="מציין מיקום תוכן 2"/>
          <p:cNvSpPr>
            <a:spLocks noGrp="1"/>
          </p:cNvSpPr>
          <p:nvPr>
            <p:ph idx="1"/>
          </p:nvPr>
        </p:nvSpPr>
        <p:spPr>
          <a:xfrm>
            <a:off x="141668" y="1004553"/>
            <a:ext cx="11848563" cy="5718220"/>
          </a:xfrm>
        </p:spPr>
        <p:txBody>
          <a:bodyPr>
            <a:normAutofit/>
          </a:bodyPr>
          <a:lstStyle/>
          <a:p>
            <a:r>
              <a:rPr lang="he-IL" sz="2600" b="1" dirty="0" smtClean="0"/>
              <a:t>1</a:t>
            </a:r>
            <a:r>
              <a:rPr lang="he-IL" sz="2800" b="1" dirty="0" smtClean="0"/>
              <a:t>. </a:t>
            </a:r>
            <a:r>
              <a:rPr lang="he-IL" sz="3200" b="1" dirty="0" smtClean="0"/>
              <a:t>תכנית </a:t>
            </a:r>
            <a:r>
              <a:rPr lang="he-IL" sz="3200" b="1" dirty="0"/>
              <a:t>ביצוע כוללת; מיזם</a:t>
            </a:r>
          </a:p>
          <a:p>
            <a:r>
              <a:rPr lang="he-IL" sz="3200" b="1" dirty="0" smtClean="0"/>
              <a:t>מיזם</a:t>
            </a:r>
            <a:r>
              <a:rPr lang="he-IL" sz="3200" b="1" dirty="0"/>
              <a:t> (ב</a:t>
            </a:r>
            <a:r>
              <a:rPr lang="he-IL" sz="3200" b="1" dirty="0">
                <a:hlinkClick r:id="rId2" tooltip="לעז"/>
              </a:rPr>
              <a:t>לעז</a:t>
            </a:r>
            <a:r>
              <a:rPr lang="he-IL" sz="3200" b="1" dirty="0"/>
              <a:t>: פרויקט) הוא מאמץ זמני ליצירת שירות או מוצר ייחודי. </a:t>
            </a:r>
            <a:endParaRPr lang="he-IL" sz="3200" b="1" dirty="0" smtClean="0"/>
          </a:p>
          <a:p>
            <a:r>
              <a:rPr lang="he-IL" sz="3200" b="1" dirty="0" smtClean="0"/>
              <a:t>הגדרה </a:t>
            </a:r>
            <a:r>
              <a:rPr lang="he-IL" sz="3200" b="1" dirty="0"/>
              <a:t>נוספת של מיזם היא לקיחת </a:t>
            </a:r>
            <a:r>
              <a:rPr lang="he-IL" sz="3200" b="1" dirty="0">
                <a:hlinkClick r:id="rId3" tooltip="תשומה"/>
              </a:rPr>
              <a:t>תשומות</a:t>
            </a:r>
            <a:r>
              <a:rPr lang="he-IL" sz="3200" b="1" dirty="0"/>
              <a:t> משאבים </a:t>
            </a:r>
            <a:r>
              <a:rPr lang="he-IL" sz="3200" b="1" dirty="0" err="1"/>
              <a:t>ושינויין</a:t>
            </a:r>
            <a:r>
              <a:rPr lang="he-IL" sz="3200" b="1" dirty="0"/>
              <a:t> ל</a:t>
            </a:r>
            <a:r>
              <a:rPr lang="he-IL" sz="3200" b="1" dirty="0">
                <a:hlinkClick r:id="rId4" tooltip="תפוקה"/>
              </a:rPr>
              <a:t>תפוקות</a:t>
            </a:r>
            <a:r>
              <a:rPr lang="he-IL" sz="3200" b="1" dirty="0"/>
              <a:t> רצויות באמצעות </a:t>
            </a:r>
            <a:r>
              <a:rPr lang="he-IL" sz="3200" b="1" dirty="0">
                <a:hlinkClick r:id="rId5" tooltip="מערכת"/>
              </a:rPr>
              <a:t>מערכות</a:t>
            </a:r>
            <a:r>
              <a:rPr lang="he-IL" sz="3200" b="1" dirty="0"/>
              <a:t> </a:t>
            </a:r>
            <a:r>
              <a:rPr lang="he-IL" sz="3200" b="1" dirty="0">
                <a:hlinkClick r:id="rId6" tooltip="ייצור"/>
              </a:rPr>
              <a:t>ייצור</a:t>
            </a:r>
            <a:r>
              <a:rPr lang="he-IL" sz="3200" b="1" dirty="0"/>
              <a:t>.</a:t>
            </a:r>
          </a:p>
          <a:p>
            <a:r>
              <a:rPr lang="he-IL" sz="3200" b="1" dirty="0"/>
              <a:t>מיזמים אופייניים שניתן למצוא ב</a:t>
            </a:r>
            <a:r>
              <a:rPr lang="he-IL" sz="3200" b="1" dirty="0">
                <a:hlinkClick r:id="rId7" tooltip="ארגון"/>
              </a:rPr>
              <a:t>ארגונים</a:t>
            </a:r>
            <a:r>
              <a:rPr lang="he-IL" sz="3200" b="1" dirty="0"/>
              <a:t> מכוונים לרוב לשיפור מצבו ה</a:t>
            </a:r>
            <a:r>
              <a:rPr lang="he-IL" sz="3200" b="1" dirty="0">
                <a:hlinkClick r:id="rId8" tooltip="תחרות"/>
              </a:rPr>
              <a:t>תחרותי</a:t>
            </a:r>
            <a:r>
              <a:rPr lang="he-IL" sz="3200" b="1" dirty="0"/>
              <a:t> של הארגון, באמצעות שיפור מועילות או ה</a:t>
            </a:r>
            <a:r>
              <a:rPr lang="he-IL" sz="3200" b="1" dirty="0">
                <a:hlinkClick r:id="rId9" tooltip="יעילות (הדף אינו קיים)"/>
              </a:rPr>
              <a:t>יעילות</a:t>
            </a:r>
            <a:r>
              <a:rPr lang="he-IL" sz="3200" b="1" dirty="0"/>
              <a:t> שלו. </a:t>
            </a:r>
            <a:endParaRPr lang="he-IL" sz="3200" b="1" dirty="0" smtClean="0"/>
          </a:p>
          <a:p>
            <a:endParaRPr lang="he-IL" dirty="0"/>
          </a:p>
        </p:txBody>
      </p:sp>
    </p:spTree>
    <p:extLst>
      <p:ext uri="{BB962C8B-B14F-4D97-AF65-F5344CB8AC3E}">
        <p14:creationId xmlns:p14="http://schemas.microsoft.com/office/powerpoint/2010/main" val="4014762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332707" y="685800"/>
            <a:ext cx="8534400" cy="1507067"/>
          </a:xfrm>
        </p:spPr>
        <p:txBody>
          <a:bodyPr>
            <a:normAutofit/>
          </a:bodyPr>
          <a:lstStyle/>
          <a:p>
            <a:pPr algn="ctr"/>
            <a:r>
              <a:rPr lang="he-IL" sz="6000" b="1" dirty="0"/>
              <a:t>מאפייני </a:t>
            </a:r>
            <a:r>
              <a:rPr lang="he-IL" sz="6000" b="1" dirty="0" smtClean="0"/>
              <a:t>הפרויקט</a:t>
            </a:r>
            <a:endParaRPr lang="he-IL" sz="6000" b="1" dirty="0"/>
          </a:p>
        </p:txBody>
      </p:sp>
      <p:sp>
        <p:nvSpPr>
          <p:cNvPr id="3" name="מציין מיקום תוכן 2"/>
          <p:cNvSpPr>
            <a:spLocks noGrp="1"/>
          </p:cNvSpPr>
          <p:nvPr>
            <p:ph idx="1"/>
          </p:nvPr>
        </p:nvSpPr>
        <p:spPr>
          <a:xfrm>
            <a:off x="1830432" y="1854558"/>
            <a:ext cx="8534400" cy="4507129"/>
          </a:xfrm>
        </p:spPr>
        <p:txBody>
          <a:bodyPr/>
          <a:lstStyle/>
          <a:p>
            <a:r>
              <a:rPr lang="he-IL" sz="3600" b="1" dirty="0"/>
              <a:t>תחום בזמן- בעל נקודת התחלה וסיום.</a:t>
            </a:r>
          </a:p>
          <a:p>
            <a:r>
              <a:rPr lang="he-IL" sz="3600" b="1" dirty="0"/>
              <a:t>מטרה מוגדרת- נועד ליצור מוצר או שירות או תוצאה, לאחר שהלה הושג הפרויקט מסתיים.</a:t>
            </a:r>
          </a:p>
          <a:p>
            <a:r>
              <a:rPr lang="he-IL" sz="3600" b="1" dirty="0"/>
              <a:t>ייחודי- יחיד במינו (לא מדובר במאמץ שגרתי או בתפעול היות שאינם ייחודים).</a:t>
            </a:r>
          </a:p>
          <a:p>
            <a:endParaRPr lang="he-IL" dirty="0"/>
          </a:p>
        </p:txBody>
      </p:sp>
    </p:spTree>
    <p:extLst>
      <p:ext uri="{BB962C8B-B14F-4D97-AF65-F5344CB8AC3E}">
        <p14:creationId xmlns:p14="http://schemas.microsoft.com/office/powerpoint/2010/main" val="2270425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294071" y="209282"/>
            <a:ext cx="8534400" cy="885423"/>
          </a:xfrm>
        </p:spPr>
        <p:txBody>
          <a:bodyPr>
            <a:normAutofit/>
          </a:bodyPr>
          <a:lstStyle/>
          <a:p>
            <a:pPr algn="ctr"/>
            <a:r>
              <a:rPr lang="he-IL" sz="4400" b="1" dirty="0"/>
              <a:t>פרויקט בניה, מה הוא כולל?</a:t>
            </a:r>
          </a:p>
        </p:txBody>
      </p:sp>
      <p:sp>
        <p:nvSpPr>
          <p:cNvPr id="3" name="מציין מיקום תוכן 2"/>
          <p:cNvSpPr>
            <a:spLocks noGrp="1"/>
          </p:cNvSpPr>
          <p:nvPr>
            <p:ph idx="1"/>
          </p:nvPr>
        </p:nvSpPr>
        <p:spPr>
          <a:xfrm>
            <a:off x="2152403" y="965914"/>
            <a:ext cx="8534400" cy="5499279"/>
          </a:xfrm>
        </p:spPr>
        <p:txBody>
          <a:bodyPr>
            <a:normAutofit/>
          </a:bodyPr>
          <a:lstStyle/>
          <a:p>
            <a:r>
              <a:rPr lang="he-IL" sz="2800" b="1" dirty="0"/>
              <a:t>מציאת קרקע? </a:t>
            </a:r>
            <a:endParaRPr lang="he-IL" sz="2800" b="1" dirty="0" smtClean="0"/>
          </a:p>
          <a:p>
            <a:r>
              <a:rPr lang="he-IL" sz="2800" b="1" dirty="0" smtClean="0"/>
              <a:t>• </a:t>
            </a:r>
            <a:r>
              <a:rPr lang="he-IL" sz="2800" b="1" dirty="0"/>
              <a:t>היתכנות כללית? </a:t>
            </a:r>
            <a:endParaRPr lang="he-IL" sz="2800" b="1" dirty="0" smtClean="0"/>
          </a:p>
          <a:p>
            <a:r>
              <a:rPr lang="he-IL" sz="2800" b="1" dirty="0" smtClean="0"/>
              <a:t>• </a:t>
            </a:r>
            <a:r>
              <a:rPr lang="he-IL" sz="2800" b="1" dirty="0"/>
              <a:t>היתר בנייה? </a:t>
            </a:r>
            <a:endParaRPr lang="he-IL" sz="2800" b="1" dirty="0" smtClean="0"/>
          </a:p>
          <a:p>
            <a:r>
              <a:rPr lang="he-IL" sz="2800" b="1" dirty="0" smtClean="0"/>
              <a:t>• </a:t>
            </a:r>
            <a:r>
              <a:rPr lang="he-IL" sz="2800" b="1" dirty="0"/>
              <a:t>בניית מכרז? </a:t>
            </a:r>
            <a:endParaRPr lang="he-IL" sz="2800" b="1" dirty="0" smtClean="0"/>
          </a:p>
          <a:p>
            <a:r>
              <a:rPr lang="he-IL" sz="2800" b="1" dirty="0" smtClean="0"/>
              <a:t>• </a:t>
            </a:r>
            <a:r>
              <a:rPr lang="he-IL" sz="2800" b="1" dirty="0"/>
              <a:t>פיקוח? </a:t>
            </a:r>
            <a:endParaRPr lang="he-IL" sz="2800" b="1" dirty="0" smtClean="0"/>
          </a:p>
          <a:p>
            <a:r>
              <a:rPr lang="he-IL" sz="2800" b="1" dirty="0" smtClean="0"/>
              <a:t>• </a:t>
            </a:r>
            <a:r>
              <a:rPr lang="he-IL" sz="2800" b="1" dirty="0"/>
              <a:t>ניהול קבלני משנה</a:t>
            </a:r>
            <a:r>
              <a:rPr lang="he-IL" sz="2800" b="1" dirty="0" smtClean="0"/>
              <a:t>?</a:t>
            </a:r>
          </a:p>
          <a:p>
            <a:r>
              <a:rPr lang="he-IL" sz="2800" b="1" dirty="0" smtClean="0"/>
              <a:t> </a:t>
            </a:r>
            <a:r>
              <a:rPr lang="he-IL" sz="2800" b="1" dirty="0"/>
              <a:t>• בקרה תקציבית? </a:t>
            </a:r>
            <a:endParaRPr lang="he-IL" sz="2800" b="1" dirty="0" smtClean="0"/>
          </a:p>
          <a:p>
            <a:r>
              <a:rPr lang="he-IL" sz="2800" b="1" dirty="0" smtClean="0"/>
              <a:t>• </a:t>
            </a:r>
            <a:r>
              <a:rPr lang="he-IL" sz="2800" b="1" dirty="0"/>
              <a:t>פיקוח בנייה? </a:t>
            </a:r>
            <a:endParaRPr lang="he-IL" sz="2800" b="1" dirty="0" smtClean="0"/>
          </a:p>
          <a:p>
            <a:r>
              <a:rPr lang="he-IL" sz="2800" b="1" dirty="0" smtClean="0"/>
              <a:t>?</a:t>
            </a:r>
            <a:endParaRPr lang="he-IL" sz="2800" b="1" dirty="0"/>
          </a:p>
        </p:txBody>
      </p:sp>
    </p:spTree>
    <p:extLst>
      <p:ext uri="{BB962C8B-B14F-4D97-AF65-F5344CB8AC3E}">
        <p14:creationId xmlns:p14="http://schemas.microsoft.com/office/powerpoint/2010/main" val="3552412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38004" y="391850"/>
            <a:ext cx="8534400" cy="1507067"/>
          </a:xfrm>
        </p:spPr>
        <p:txBody>
          <a:bodyPr>
            <a:normAutofit fontScale="90000"/>
          </a:bodyPr>
          <a:lstStyle/>
          <a:p>
            <a:pPr algn="ctr"/>
            <a:r>
              <a:rPr lang="he-IL" sz="6000" b="1" dirty="0"/>
              <a:t>שלבי </a:t>
            </a:r>
            <a:r>
              <a:rPr lang="he-IL" sz="6000" b="1" dirty="0" smtClean="0"/>
              <a:t>המיזם (פרויקט )</a:t>
            </a:r>
            <a:r>
              <a:rPr lang="he-IL" dirty="0"/>
              <a:t/>
            </a:r>
            <a:br>
              <a:rPr lang="he-IL" dirty="0"/>
            </a:br>
            <a:endParaRPr lang="he-IL" dirty="0"/>
          </a:p>
        </p:txBody>
      </p:sp>
      <p:sp>
        <p:nvSpPr>
          <p:cNvPr id="3" name="מציין מיקום תוכן 2"/>
          <p:cNvSpPr>
            <a:spLocks noGrp="1"/>
          </p:cNvSpPr>
          <p:nvPr>
            <p:ph idx="1"/>
          </p:nvPr>
        </p:nvSpPr>
        <p:spPr>
          <a:xfrm>
            <a:off x="734097" y="1664595"/>
            <a:ext cx="10431886" cy="5019540"/>
          </a:xfrm>
        </p:spPr>
        <p:txBody>
          <a:bodyPr>
            <a:normAutofit fontScale="85000" lnSpcReduction="20000"/>
          </a:bodyPr>
          <a:lstStyle/>
          <a:p>
            <a:pPr marL="0" indent="0">
              <a:buNone/>
            </a:pPr>
            <a:r>
              <a:rPr lang="he-IL" sz="5200" b="1" dirty="0"/>
              <a:t>1</a:t>
            </a:r>
            <a:r>
              <a:rPr lang="he-IL" sz="5200" b="1" dirty="0" smtClean="0"/>
              <a:t>- </a:t>
            </a:r>
            <a:r>
              <a:rPr lang="he-IL" sz="7000" b="1" u="sng" dirty="0">
                <a:hlinkClick r:id="rId2"/>
              </a:rPr>
              <a:t>ייזום</a:t>
            </a:r>
            <a:endParaRPr lang="he-IL" sz="7000" b="1" dirty="0"/>
          </a:p>
          <a:p>
            <a:pPr marL="0" indent="0">
              <a:buNone/>
            </a:pPr>
            <a:r>
              <a:rPr lang="he-IL" sz="5100" b="1" dirty="0" smtClean="0"/>
              <a:t>היא </a:t>
            </a:r>
            <a:r>
              <a:rPr lang="he-IL" sz="5100" b="1" dirty="0"/>
              <a:t>הליך ההוצאה לפועל של מכלול הפעולות הדרושות להקמתו ו</a:t>
            </a:r>
            <a:r>
              <a:rPr lang="he-IL" sz="5100" b="1" dirty="0">
                <a:solidFill>
                  <a:srgbClr val="C00000"/>
                </a:solidFill>
                <a:hlinkClick r:id="rId3" tooltip="ניהול"/>
              </a:rPr>
              <a:t>ניהולו</a:t>
            </a:r>
            <a:r>
              <a:rPr lang="he-IL" sz="5100" b="1" dirty="0"/>
              <a:t> של </a:t>
            </a:r>
            <a:r>
              <a:rPr lang="he-IL" sz="5100" b="1" dirty="0">
                <a:hlinkClick r:id="rId4" tooltip="עסק"/>
              </a:rPr>
              <a:t>עסק</a:t>
            </a:r>
            <a:r>
              <a:rPr lang="he-IL" sz="5100" b="1" dirty="0"/>
              <a:t> חדש, או של תחום פעילות חדש בעסק קיים. </a:t>
            </a:r>
            <a:r>
              <a:rPr lang="he-IL" sz="5100" b="1" dirty="0" err="1"/>
              <a:t>מוציאי</a:t>
            </a:r>
            <a:r>
              <a:rPr lang="he-IL" sz="5100" b="1" dirty="0"/>
              <a:t> הפועל של פעולות אלו נקראים </a:t>
            </a:r>
            <a:r>
              <a:rPr lang="he-IL" sz="5100" b="1" dirty="0">
                <a:hlinkClick r:id="rId5" tooltip="יזם"/>
              </a:rPr>
              <a:t>יזמים</a:t>
            </a:r>
            <a:r>
              <a:rPr lang="he-IL" sz="5100" b="1" dirty="0"/>
              <a:t>.</a:t>
            </a:r>
          </a:p>
          <a:p>
            <a:pPr marL="0" indent="0">
              <a:buNone/>
            </a:pPr>
            <a:r>
              <a:rPr lang="he-IL" sz="5100" b="1" dirty="0"/>
              <a:t>ליזמות יש תרומה משמעותית וחשובה להתפתחות הכלכלה</a:t>
            </a:r>
          </a:p>
          <a:p>
            <a:endParaRPr lang="he-IL" sz="4000" b="1" dirty="0"/>
          </a:p>
        </p:txBody>
      </p:sp>
    </p:spTree>
    <p:extLst>
      <p:ext uri="{BB962C8B-B14F-4D97-AF65-F5344CB8AC3E}">
        <p14:creationId xmlns:p14="http://schemas.microsoft.com/office/powerpoint/2010/main" val="1942183129"/>
      </p:ext>
    </p:extLst>
  </p:cSld>
  <p:clrMapOvr>
    <a:masterClrMapping/>
  </p:clrMapOvr>
</p:sld>
</file>

<file path=ppt/theme/theme1.xml><?xml version="1.0" encoding="utf-8"?>
<a:theme xmlns:a="http://schemas.openxmlformats.org/drawingml/2006/main" name="פרוסה">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179</TotalTime>
  <Words>969</Words>
  <Application>Microsoft Office PowerPoint</Application>
  <PresentationFormat>מסך רחב</PresentationFormat>
  <Paragraphs>129</Paragraphs>
  <Slides>28</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28</vt:i4>
      </vt:variant>
    </vt:vector>
  </HeadingPairs>
  <TitlesOfParts>
    <vt:vector size="32" baseType="lpstr">
      <vt:lpstr>Century Gothic</vt:lpstr>
      <vt:lpstr>Gisha</vt:lpstr>
      <vt:lpstr>Wingdings 3</vt:lpstr>
      <vt:lpstr>פרוסה</vt:lpstr>
      <vt:lpstr>ניהול פרויקטים  בבניה  ותשתיות</vt:lpstr>
      <vt:lpstr>המכללה המובילה בישראל להכשרות מקצועיות ולימודי המשך  www.ash-limudim.co.il</vt:lpstr>
      <vt:lpstr>קצת עלי</vt:lpstr>
      <vt:lpstr>- שם פרטי ומשפחה  - לרשום אמצעי התקשרות על דף הנוכחות - רקע מקצועי  - ציפיות מהקורס   </vt:lpstr>
      <vt:lpstr> </vt:lpstr>
      <vt:lpstr>מה זה פרויקט ?!</vt:lpstr>
      <vt:lpstr>מאפייני הפרויקט</vt:lpstr>
      <vt:lpstr>פרויקט בניה, מה הוא כולל?</vt:lpstr>
      <vt:lpstr>שלבי המיזם (פרויקט ) </vt:lpstr>
      <vt:lpstr>מצגת של PowerPoint‏</vt:lpstr>
      <vt:lpstr> 2-תכנון (הנדסה וכלכלה)</vt:lpstr>
      <vt:lpstr>מצגת של PowerPoint‏</vt:lpstr>
      <vt:lpstr>מצגת של PowerPoint‏</vt:lpstr>
      <vt:lpstr>3- ביצוע </vt:lpstr>
      <vt:lpstr>4-בקרה </vt:lpstr>
      <vt:lpstr>5-סיום </vt:lpstr>
      <vt:lpstr>משתני מפתח במיזם (משולש הזהב) </vt:lpstr>
      <vt:lpstr>מצגת של PowerPoint‏</vt:lpstr>
      <vt:lpstr>מצגת של PowerPoint‏</vt:lpstr>
      <vt:lpstr>ניהול פרויקטים</vt:lpstr>
      <vt:lpstr> </vt:lpstr>
      <vt:lpstr>תפקיד מנהל הפרויקט</vt:lpstr>
      <vt:lpstr>מצגת של PowerPoint‏</vt:lpstr>
      <vt:lpstr>תפקיד מנהל הפרויקט</vt:lpstr>
      <vt:lpstr>מנהל פרויקט מטעם הקבלן הראשי</vt:lpstr>
      <vt:lpstr>מנהל פרויקט מטעם קבלן משנה</vt:lpstr>
      <vt:lpstr>מנהל פרויקט מטעם הדיירים</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ניהול פרויקטים  בבניה  ותשתיות</dc:title>
  <dc:creator>Kamal Ewisat</dc:creator>
  <cp:lastModifiedBy>Kamal Ewisat</cp:lastModifiedBy>
  <cp:revision>16</cp:revision>
  <dcterms:created xsi:type="dcterms:W3CDTF">2018-11-26T08:19:23Z</dcterms:created>
  <dcterms:modified xsi:type="dcterms:W3CDTF">2018-11-26T11:19:08Z</dcterms:modified>
</cp:coreProperties>
</file>