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×ª××¦××ª ×ª××× × ×¢×××¨ ×× ××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22" y="1286563"/>
            <a:ext cx="5411443" cy="541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6742437" y="2119196"/>
            <a:ext cx="27622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קורס</a:t>
            </a:r>
          </a:p>
          <a:p>
            <a:pPr algn="ctr"/>
            <a:r>
              <a:rPr lang="he-IL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ניהול</a:t>
            </a:r>
          </a:p>
          <a:p>
            <a:pPr algn="ctr"/>
            <a:r>
              <a:rPr lang="he-I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פרויקטים</a:t>
            </a:r>
            <a:endParaRPr lang="he-I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269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095500" y="835442"/>
            <a:ext cx="6096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sz="20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פרטי מידע עיקריים באופיון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(תכולת האופיון)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זיהוי הפרויקט: שם, בעלים, מקום (מגרש), יעוד.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מגבלות בניה על המגרש ("תמצית תכנון").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דרישות תפקוד מרחבי: חללים, </a:t>
            </a:r>
            <a:r>
              <a:rPr lang="he-IL" sz="2000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תיפקודם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 וקשרים </a:t>
            </a:r>
            <a:r>
              <a:rPr lang="he-IL" sz="2000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בינהם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דרישות תפקוד פיזי: מרכיבים ומערכות הפרויקט.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דרישות סטטוטוריות: חוקים, תקנות, תקנים, מפרטים. 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תקציב ותזמון כללי.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דרישות מיוחדות: סביבה, אקלים, הפרעות </a:t>
            </a:r>
            <a:r>
              <a:rPr lang="he-IL" sz="2000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וכו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'.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מידת פירוט האופיון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על פי צורך או רצון מוגדר של היזם ביחס לסעיפים דלעיל.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על פי אילוצי הסביבה שיש להתחשב בהם.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על פי יכולת של </a:t>
            </a:r>
            <a:r>
              <a:rPr lang="he-IL" sz="2000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התכנן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או המבצע להציע פתרונות יעילים לדרישות היזם.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1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332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82600" y="359688"/>
            <a:ext cx="87249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אופיון הפרויקט על פי תקן 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ISO 9699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ISO (International Organization for Standardization)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r" rtl="1">
              <a:spcAft>
                <a:spcPts val="0"/>
              </a:spcAft>
              <a:buFont typeface="+mj-cs"/>
              <a:buAutoNum type="hebrew2Minus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זהות הפרויקט.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r" rtl="1">
              <a:spcAft>
                <a:spcPts val="0"/>
              </a:spcAft>
              <a:buFont typeface="+mj-cs"/>
              <a:buAutoNum type="hebrew2Minus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הקשר הקמת הפרויקט.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r" rtl="1">
              <a:spcAft>
                <a:spcPts val="0"/>
              </a:spcAft>
              <a:buFont typeface="+mj-cs"/>
              <a:buAutoNum type="hebrew2Minus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דרישות התכן והתפקוד.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זהות הפרויקט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זיהוי הפרויקט: שם, כתובת, סוג המתקן.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מטרת הפרויקט.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היקף הפרויקט: גודל, תקציב, סטנדרט, זמן מוקצב.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זהות המשתתפים (בעלי עניין): יזם, משתמשים, מתכננים, מבצעים, מממנים.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גופים הנוגעים בפרויקט: רשויות, בעלי המגרש, שכנים, אחרים.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הקשר הקמת הפרויקט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ניהול הפרויקט (בעלי תפקיד, ארגונים הקשורים בפרויקט, בקרה, בחינת הביצוע מול התכן).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חוקים, תקנים, ותקנות (תכנית בינוי עיר, חוקי עבודה, חוקי מיסוי, תקנים, תקנות סביבה, אילוצים פוליטיים).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אילוצי תקציב וזמן (מימון הפרויקט, תקציב, עלויות מחזור החיים, תאריכי יעד, אורך חיים של הפרויקט וחלקיו, סיכוני זמן ועלות).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dirty="0">
                <a:ea typeface="Times New Roman" panose="02020603050405020304" pitchFamily="18" charset="0"/>
                <a:cs typeface="Arial" panose="020B0604020202020204" pitchFamily="34" charset="0"/>
              </a:rPr>
              <a:t>רקע והשפעות היסטוריות (היסטוריה של הפרויקט, מצב נוכחי, התחייבויות ואילוצים).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05880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90600" y="329079"/>
            <a:ext cx="82042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השפעת האתר וסביבתו על הפרויקט (זמינות האתר, סביבה עסקית וחברתית, תנאים סביבתיים, תשתית, תנאי ביסוס, בניינים קיימים באתר).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השפעת הפרויקט (השפעות על פעילות המזמין, השפעה על הציבור, השפעה על הסביבה, בקרת המפגעים).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דרישות תפקוד ותכן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האתר וסביבתו (קשר עם הסביבה, גישה, ביטחון, אילוצי תכנית בינוי עיר, עיצוב סביבתי, חיבור עם תשתית, סילוק אשפה, אחזקה).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המבנה כמכלול (תיאור פיסי כללי, תנועה פנימית, בטיחות, תנאים פיסיים פנימיים, תקשורת, ביטחון, מראה אסטטי, קישוטים, הפעלה וחיזוקים).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תפקוד ורכיבי המבנה (השלד, מעטפת, תקרות, מחיצות, מערכות שירות).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חללים במבנה (תכונות פיסיות, תפקוד, קשר לחללים אחרים, שירותים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קשוריםן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גיבוש לקבוצות חללים).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ציוד וריהוט (תיאור, מיקום, אופן התקנה, מראה).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spcAft>
                <a:spcPts val="0"/>
              </a:spcAft>
            </a:pPr>
            <a:r>
              <a:rPr lang="he-IL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אופיון הפרויקט הנקרא "מסמך הייזום של הפרויקט" מוגדר גם ב -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PMBOK Guide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Project Management Body of Knowledge)</a:t>
            </a:r>
            <a:r>
              <a:rPr lang="he-IL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spcAft>
                <a:spcPts val="0"/>
              </a:spcAft>
            </a:pPr>
            <a:r>
              <a:rPr lang="he-IL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"גוף הידע בניהול פרויקטים" – </a:t>
            </a:r>
            <a:r>
              <a:rPr lang="he-IL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המדריך המקיף לאנשי המקצוע</a:t>
            </a:r>
            <a:r>
              <a:rPr lang="he-IL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spcAft>
                <a:spcPts val="0"/>
              </a:spcAft>
            </a:pPr>
            <a:r>
              <a:rPr lang="he-IL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בהוצאת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PMI Project Management Institute)</a:t>
            </a:r>
            <a:r>
              <a:rPr lang="ar-BH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dirty="0"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he-IL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20528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65100" y="254000"/>
            <a:ext cx="1022350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דוגמה </a:t>
            </a:r>
            <a:r>
              <a:rPr lang="he-IL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כמנהדס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בחברת "מגידו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אמיתי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השקעות ובניה בע"מ" שזכתה במכרז של מנהל מקרקעי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ישראל</a:t>
            </a:r>
          </a:p>
          <a:p>
            <a:pPr algn="r" rtl="1">
              <a:spcAft>
                <a:spcPts val="0"/>
              </a:spcAft>
            </a:pP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לרכישת מגרש מספר 9125 בחלקה 16 בגוש 19873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הינך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מתבקש על סמך </a:t>
            </a:r>
            <a:r>
              <a:rPr lang="he-IL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התב"ע</a:t>
            </a:r>
            <a:endParaRPr lang="he-IL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(ג/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he-IL" dirty="0">
                <a:latin typeface="Arial" panose="020B0604020202020204" pitchFamily="34" charset="0"/>
                <a:ea typeface="Times New Roman" panose="02020603050405020304" pitchFamily="18" charset="0"/>
              </a:rPr>
              <a:t>12813 ראה </a:t>
            </a:r>
            <a:r>
              <a:rPr lang="he-IL" dirty="0" err="1">
                <a:latin typeface="Arial" panose="020B0604020202020204" pitchFamily="34" charset="0"/>
                <a:ea typeface="Times New Roman" panose="02020603050405020304" pitchFamily="18" charset="0"/>
              </a:rPr>
              <a:t>תשריט</a:t>
            </a:r>
            <a:r>
              <a:rPr lang="he-IL" dirty="0">
                <a:latin typeface="Arial" panose="020B0604020202020204" pitchFamily="34" charset="0"/>
                <a:ea typeface="Times New Roman" panose="02020603050405020304" pitchFamily="18" charset="0"/>
              </a:rPr>
              <a:t> כרמיאל):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r" rtl="1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להכין פרוגרמה לייזום יעיל של הפרויקט.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r" rtl="1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לקבוע את המחיר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המינמלי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לדירת מגורים בקומה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השניה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ע"פ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התב"ע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והנתונים הבאים:		</a:t>
            </a:r>
            <a:b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מחיר הבניה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3,800 ש"ח למ"ר שטח עיקרי, 3,500 ש"ח שטחי שירות, 3,000 ש"ח למ"ר חניה ומחסן, עבודות פיתוח במגרש 840,000 ש"ח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הכל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במחירי קבלן ראשי.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רווח יזמי – 25%.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מכירה הדירות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	</a:t>
            </a:r>
            <a:b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ניתן להניח שמכירת הדירות מתרכזת במועד סיום הבניה.</a:t>
            </a:r>
            <a:b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ע"פ הנהוג באזור הדירה הזולה ביותר הינה בקומה ראשונה (להלן דירה בסיסית), ומחירי יתר הדירות ביחס למחיר הדירה הבסיסית הינם כדלקמן: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דירה בקומת קרקע כולל גינה: 130%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דירה בקומה שניה: 110%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דירת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פנטהוז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בשטח של דירה רגילה בתוספת מרפסת בשטח של דירה רגילה: 200%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ריבית ההיוון: 9% לשנה (0.75% לחודש).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לו"ז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b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תכנון ורישוי – 1 שנה. עלות התכנון והרישוי הינה בסך 6% מעלות הבניה במחירי קבלן ראשי משולמת בסוף שלב התכנון והרישוי.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הקמה – שנתיים. ניתן להניח שעלות הבניה מתחלקת שווה על פני כל תקופת הבניה ומשולמת בסוף כל חודש. 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ts val="1800"/>
              </a:lnSpc>
              <a:spcAft>
                <a:spcPts val="0"/>
              </a:spcAft>
            </a:pPr>
            <a:r>
              <a:rPr lang="he-I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4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333500" y="577349"/>
            <a:ext cx="76327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2600"/>
              </a:lnSpc>
              <a:spcAft>
                <a:spcPts val="0"/>
              </a:spcAft>
            </a:pP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פתרון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600"/>
              </a:lnSpc>
              <a:spcAft>
                <a:spcPts val="0"/>
              </a:spcAft>
              <a:buFont typeface="+mj-lt"/>
              <a:buAutoNum type="arabicPeriod"/>
              <a:tabLst>
                <a:tab pos="269875" algn="l"/>
              </a:tabLst>
            </a:pP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פרוגרמה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שם הפרויקט: "חוויה בכרמיאל"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שטח המגרש: 4,969 מ"ר.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מספר יח"ד: 42.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שטח בניה עיקרי: 3,780 מ"ר = 90 מ"ר ליח"ד.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שטחי שירות: 1,050 מ"ר = 20 מ"ר ליח"ד + 5 מ"ר מחסן ליח"ד.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חניה תת קרקעית: 1,050 מ"ר = 25 מ"ר ברוטו ליח"ד.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סה"כ שטח בנוי: 5,880 מ"ר.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גובה המבנה מעל ה-0.0: 13 מ'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מספר קומות מעל ה-0.0 (0.0 = קומת כניסה (קרקע)) : 4 קומות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מספר קומות מתחת ל-0.0: 1 קומת מרתף לחניה ומחסנים.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(הערה: הנתונים בשאלה מהווים גם הם חלק מהפרוגרמה.)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המבנה יחולק לשלושה תתי מבנה מלבניים המחוברים </a:t>
            </a:r>
            <a:r>
              <a:rPr lang="he-IL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בינהם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בצורת "ח". מרכז ה-"ח" יהווה רחבת כניסה פתוחה משותפת. </a:t>
            </a:r>
            <a:endParaRPr lang="en-US" sz="105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6462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66700" y="160675"/>
            <a:ext cx="9613900" cy="6427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 rtl="1">
              <a:lnSpc>
                <a:spcPts val="2600"/>
              </a:lnSpc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הגדרת השטחים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דירה טיפוסית 5 חדרים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שטח עיקרי 90 מ"ר ליח"ד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חדר אורחים (סלון) 16 מ"ר, מטבח 12 מ"ר, 2 חדרי ילדים 2*12 מ"ר, יחידת הורים 21 מ"ר (חדר 14 מ"ר, ח. רחצה ושירותים 4 מ"ר,        ח. ארונות 4 מ"ר), פינת משפחה ופרוזדורים 12 מ"ר.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שטחי שירות סה"כ 20 מ"ר ליח"ד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שטחים משותפים (חדר מדרגות) 6 מ"ר, ממ"ד 10 מ"ר, חדר כביסה 4 מ"ר.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he-IL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קומת </a:t>
            </a: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מרתף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שטח קומת מרתף = 1,260 מ"ר ברוטו.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 מקום חניה לכל דירה סה"כ שטח חניה 1,050 מ"ר ברוטו = 25 מ"ר ליח"ד ברוטו = 15 מ"ר ליח"ד נטו.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 מחסן = 5 מ"ר ברוטו ליח"ד = 4 מ"ר נטו.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he-IL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קומת </a:t>
            </a: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קרקע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כניסה משותפת לא מקורה הכוללת רחבת כניסה ושטח מגונן.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12 דירות גן בשטח עיקרי של 90 מ"ר ליח"ד (4 דירות   ב- 3 תתי מבנים).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he-IL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קומה </a:t>
            </a: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ראשונה – שניה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12 דירות בשטח עיקרי של 90 מ"ר ליח"ד (4 דירות ב- 3 תתי מבנים).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he-IL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קומה </a:t>
            </a:r>
            <a:r>
              <a:rPr lang="he-IL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שלישית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פנטהוזים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בשטח עיקרי של 90 מ"ר ליח"ד (2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פנטהוזים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ב- 3 תתי מבנים).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9395" indent="-10795" algn="just" rtl="1">
              <a:lnSpc>
                <a:spcPts val="2600"/>
              </a:lnSpc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לכל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פנטהוז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מרפסת פתוחה ומרוצפת בשטח של 84 מ"ר.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93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תמונה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055" y="550084"/>
            <a:ext cx="5322646" cy="1816088"/>
          </a:xfrm>
          <a:prstGeom prst="rect">
            <a:avLst/>
          </a:prstGeom>
        </p:spPr>
      </p:pic>
      <p:pic>
        <p:nvPicPr>
          <p:cNvPr id="22" name="תמונה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755" y="2237768"/>
            <a:ext cx="4674946" cy="408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82600" y="328643"/>
            <a:ext cx="89281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he-IL" sz="28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יזום פרויקט בניה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פרויקט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משימה בעלת מאפיינים מוגדרים עם התחלה וסיום.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179705" indent="-179705" algn="r" rtl="1">
              <a:spcAft>
                <a:spcPts val="0"/>
              </a:spcAft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מאמץ זמני שנעשה במטרה ליצור מוצר, שירות או תוצאה </a:t>
            </a:r>
            <a:r>
              <a:rPr lang="he-IL" sz="2400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יחודיים</a:t>
            </a: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(</a:t>
            </a:r>
            <a:r>
              <a:rPr lang="en-US" sz="24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PMBOK</a:t>
            </a:r>
            <a:r>
              <a:rPr lang="en-US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Guide)</a:t>
            </a: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rtl="1"/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A Guide to the </a:t>
            </a:r>
            <a:r>
              <a:rPr lang="en-US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Project Management Body of Knowledge</a:t>
            </a:r>
            <a:r>
              <a:rPr lang="en-US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גוף הידע בניהול פרויקטים – גרסה עברית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פרויקט בניה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מפעל הנדסי, אשר מוקם במקום מוגדר, בדרך כלל לתקופת זמן ממושכת, תוך השקעת משאבים, כדי להביא תועלת לפרט או לציבור.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הקמת הפרויקט כרוכה בהשקעה כספית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הפעלתו כרוכה בהוצאות שוטפות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היוזמה להקמת הפרויקט נובעת מהתועלת: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הכנסה שוטפת ורווח מההפעלה (ליזם פרטי),</a:t>
            </a:r>
            <a:endParaRPr lang="en-US" sz="12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תועלת ציבורית (ליזם ציבורי).</a:t>
            </a:r>
            <a:endParaRPr lang="en-US" sz="120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0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28700" y="412046"/>
            <a:ext cx="7543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sz="20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סוגי יזמים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i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יזם פרטי 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מאפיין עיקרי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– הפרויקט משמש לתועלת כלכלית של היזם.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חברות עסקיות – הפרויקט הינו לשימוש עצמי: תעשייה, מסחר, מלונאות </a:t>
            </a:r>
            <a:r>
              <a:rPr lang="he-IL" sz="2000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וכו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'.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חברות בניה/פיתוח – בונות ומוכרות. 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חברות נדל"ן – בונות (?) ומשכירות/מפעילות.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i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יזם ציבורי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מאפיין עיקרי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– הפרויקט משמש לרווחת הציבור (בדרך כלל תשתיות).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משרדי ממשלה.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עיריות. 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מוסדות ללא כוונת רווח.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i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יזם ציבורי – באמצעות יזם פרטי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(פרויקט </a:t>
            </a:r>
            <a:r>
              <a:rPr lang="en-US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BOT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)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מאפיין עיקרי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– ייזום הפרויקט בד"כ ע"י גוף ציבורי, ומשמש לרווחת הציבור (בדרך כלל תשתיות).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הפרוייקט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מוגדר ומאופיין ע"י היזם הציבורי.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הפרויקט מוקם ומופעל ע"י יזם פרטי.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היזם הפרטי גובה תשלום מהמשתמשים בפרויקט או מהיזם </a:t>
            </a:r>
            <a:r>
              <a:rPr lang="he-IL" sz="2000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הציבורי.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8642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260600" y="719941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sz="20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יעוד של פרויקטים אזרחיים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בניה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(בנינים): מגורים, תעשיה, מסחר, משרדים, הארחה, מבני ציבור, מבנים חקלאיים.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תשתיות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: תחבורה, מים ניקוז וביוב, חשמל ותקשורת, נמלים.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שלבים לאורך החיים של פרויקט בניה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ייזום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תכן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הכנות לביצוע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ביצוע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הפעלה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מכירה/הריסה</a:t>
            </a:r>
            <a:endParaRPr lang="en-US" sz="20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/>
            </a:r>
            <a:b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558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486840"/>
              </p:ext>
            </p:extLst>
          </p:nvPr>
        </p:nvGraphicFramePr>
        <p:xfrm>
          <a:off x="1786097" y="1180306"/>
          <a:ext cx="6481445" cy="365760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3239452"/>
                <a:gridCol w="3241993"/>
              </a:tblGrid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ייזום על פי יעוד מוגדר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ייזום על פי מגרש מוגדר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העלאת רעיון –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להשקעה (יזם פרטי),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מענה לצורך (יזם ציבורי)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מציאת קרקע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סקרי שוק, סקר צרכים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לימוד אפשריות הניצול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גיבוש חלופות ובדיקת כדאיות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גיבוש חלופות ובדיקת כדאיות (כולל סקר שוק)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הכנת אופיון (פרוגרמה)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בחינת אפשרויות מימון (*)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בחינת אפשרויות מימון (*)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רכישת הקרקע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איתור ורכישת קרקע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הכנת אופיון (פרוגרמה)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166" y="314405"/>
            <a:ext cx="11246092" cy="607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שלב הייזום</a:t>
            </a:r>
            <a:endParaRPr kumimoji="0" lang="en-US" altLang="he-IL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he-IL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(*) </a:t>
            </a:r>
            <a:r>
              <a:rPr kumimoji="0" lang="he-IL" altLang="he-IL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אפשרויות מימון</a:t>
            </a:r>
            <a:r>
              <a:rPr kumimoji="0" lang="he-IL" altLang="he-I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מימון עצמי, שותפים (כולל קומבינציה), הלוואות, סיוע ממשלתי (הלוואות, מענקים)</a:t>
            </a:r>
            <a:endParaRPr kumimoji="0" lang="en-US" altLang="he-I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US" altLang="he-IL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4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46100" y="304036"/>
            <a:ext cx="85471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שלב התכן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179705" indent="-179705" algn="just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</a:t>
            </a:r>
            <a:r>
              <a:rPr lang="he-IL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תכן ראשוני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(כללי): </a:t>
            </a:r>
            <a:r>
              <a:rPr lang="he-IL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תאור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פיזי באמצעות תכנית או מודל תלת </a:t>
            </a:r>
            <a:r>
              <a:rPr lang="he-IL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מימדי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של פתרון המתאים לאופיון. 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יתייחס בד"כ לצורה, מידות, חומרים (?), עקרונות הפעלה.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יוכן ברמת פירוט שתאפשר </a:t>
            </a:r>
            <a:r>
              <a:rPr lang="he-IL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לייזם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ולבעלי העניין להתרשם מהפרויקט, לבחון את הפעלתו ולבדוק את </a:t>
            </a:r>
            <a:r>
              <a:rPr lang="he-IL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כלכליותו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יוכן בד"כ ע"י אדריכל או מהנדס בעזרת יועצים.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בד"כ יוכנו כמה חלופות. 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</a:t>
            </a:r>
            <a:r>
              <a:rPr lang="he-IL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בדיקה כלכלית ובחינת חלופות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- בד"כ עונה על השאלות: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האם הפרויקט עונה על אילוצי התקציב שהוגדרו ע"י היזם.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האם הפרויקט כדאי ליזם.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איזה מבין החלופות שהוכנו במסגרת התכן הראשוני עדיפה ליזם. 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יעשה בד"כ ע"י מהנדס או כלכלן המתמחה בפרויקטים הנדסיים מאותו הסוג.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69875" indent="-269875" algn="just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</a:t>
            </a:r>
            <a:r>
              <a:rPr lang="he-IL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קבלת היתר בניה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- ע"פ הנדרש בחוק התכנון והבניה </a:t>
            </a:r>
            <a:r>
              <a:rPr lang="he-IL" sz="16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(מצ"ב בעמ' 16).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</a:t>
            </a:r>
            <a:r>
              <a:rPr lang="he-IL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תכן מפורט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: 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מפרט בתכניות עבודה את כל רכיבי הפרויקט.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מוכן בד"כ ע"י מתכננים ויועצים </a:t>
            </a:r>
            <a:r>
              <a:rPr lang="he-IL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מדציפלינות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שונות (אדריכל, מהנדס מבנים, קרקע, תברואה, חשמל וכו').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לעיתים (בד"כ?) התכן המפורט מושלם רק במקביל לביצוע. </a:t>
            </a:r>
            <a:endParaRPr lang="en-US" sz="105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1617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50900" y="781546"/>
            <a:ext cx="8026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 rtl="1">
              <a:spcAft>
                <a:spcPts val="0"/>
              </a:spcAf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ניתוח ערך (</a:t>
            </a:r>
            <a:r>
              <a:rPr lang="en-US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value analysis</a:t>
            </a: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)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– תהליך בחינה שיטתי של חלופות התכן במטרה לשפר את הערך של הפרויקט או להוזילו. במסגרת התהליך נבחן כל אחד מרכיבי הפרויקט. 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ניתוח הערך עונה בד"כ על השאלות: 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מהו תפקידו של כל רכיב בפרויקט והאם התפקיד ו/או הרכיב חיוני בפרויקט.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האם יש דרך זולה או יעילה יותר שבה הרכיב יוכל למלא את תפקידו המיועד. 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מבוצע בד"כ ע"י מהנדס ותיק ומנוסה שלא היה מעורב עד כה בפרויקט.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228600" algn="just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</a:t>
            </a: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תאום מערכות ומבניות </a:t>
            </a:r>
            <a:r>
              <a:rPr lang="en-US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r>
              <a:rPr lang="en-US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(constructability</a:t>
            </a:r>
            <a:r>
              <a:rPr lang="en-US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)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תאום מערכות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- תהליך בחינה שיטתי שתפקדו לוודא שקיים תאום ואין סתירות בין התכן של המתכננים והיועצים השונים. מבוצע בד"כ ע"י המתכנן הראשי ע"י </a:t>
            </a:r>
            <a:r>
              <a:rPr lang="he-IL" sz="2000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סופרפוזציה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של כל התוכניות של המתכננים והיועצים השונים.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e-IL" sz="2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מבניות</a:t>
            </a: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- תהליך בחינה שיטתי שתפקדו לוודא שכל מה שמתוכנן אכן ניתן לביצוע. מבוצע בד"כ ע"י מהנדס ביצוע ותיק ומנוסה או ע"י מנהל הפרויקט.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179705" algn="just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spcAft>
                <a:spcPts val="0"/>
              </a:spcAft>
            </a:pPr>
            <a:r>
              <a:rPr lang="he-IL" sz="20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10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sz="20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/>
            </a:r>
            <a:br>
              <a:rPr lang="he-IL" sz="2000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974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057400" y="209632"/>
            <a:ext cx="6096000" cy="62863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שלב ההכנות לביצוע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הכנת כתב כמויות, מפרט, חוזה, וחומר למכרז.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מכרז/הצעות מחיר, בחירת קבלנים וספקים.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הכנת תקציב ולוח זמנים.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קבלת אישורים מהרשויות. 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הזמנות מקדימות של חומרים ושירותים.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הכנת מערכת בקרה (תכנון הבקרה).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- השלמות תכן מפורט.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שלב הביצוע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18034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נמדד בד"כ בארבעה מדדים: תקציב, לוח זמנים, איכות, בטיחות.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צו התחלת עבודה.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התארגנות באתר.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ניהול, הנחייה ותאום.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ניהול </a:t>
            </a:r>
            <a:r>
              <a:rPr lang="he-IL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תוכניות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עבודה.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ניהול יומנים.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ניהול שינויים.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בקרה (לוח זמנים, תקציב, איכות).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התחשבנות (הגשת חשבונות, בדיקה ואישור חשבונות). 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רכישת חומרים ושירותים.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457200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בדיקת מערכות, בטיחות, קבלת אישור גמר.</a:t>
            </a:r>
            <a:endParaRPr lang="en-US" sz="1050" dirty="0">
              <a:effectLst/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0044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298700" y="619753"/>
            <a:ext cx="6096000" cy="55168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שלב ההפעלה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ההפעלה היא השלב בו הפרויקט מביא תועלת ליזם.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נדרש ניהול המתקן (הפעלת מערכות, שמירה, מתן שירותים, השכרה, חיוב .....).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בדק.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אחזקה מונעת/שבר.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ts val="2300"/>
              </a:lnSpc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חידוש, שיקום.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 rtl="1">
              <a:lnSpc>
                <a:spcPts val="2300"/>
              </a:lnSpc>
              <a:spcAft>
                <a:spcPts val="0"/>
              </a:spcAft>
            </a:pP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שלב מכירה/הריסה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en-US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/>
            </a:r>
            <a:br>
              <a:rPr lang="en-US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אופיון</a:t>
            </a: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(פרוגרמה)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אופיון – מסמך המפרט את המטרות של הפרויקט, את הדרישות ואת אילוצי התכנון – של המזמין.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r" rtl="1">
              <a:spcAft>
                <a:spcPts val="0"/>
              </a:spcAft>
            </a:pPr>
            <a:r>
              <a:rPr lang="he-IL" b="1" u="sng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מטרות האופיון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צרכים עצמיים: גיבוש הרעיון והצרכים, משמש כבסיס לאומדן תקציבי, אומדן הכנסות, בדיקת כדאיות.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342900" lvl="0" indent="-342900" algn="r" rtl="1">
              <a:spcAft>
                <a:spcPts val="0"/>
              </a:spcAft>
              <a:buFont typeface="Arial" panose="020B0604020202020204" pitchFamily="34" charset="0"/>
              <a:buChar char="-"/>
              <a:tabLst>
                <a:tab pos="269875" algn="l"/>
              </a:tabLst>
            </a:pPr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בסיס להנחיית האדריכל (המתכנן הראשי) והיועצים.</a:t>
            </a:r>
            <a:endParaRPr lang="en-US" sz="1050" dirty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בחוזי תכן ביצוע משמש כבסיס להתקשרות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5820302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874</Words>
  <Application>Microsoft Office PowerPoint</Application>
  <PresentationFormat>מסך רחב</PresentationFormat>
  <Paragraphs>239</Paragraphs>
  <Slides>16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5" baseType="lpstr">
      <vt:lpstr>Arial</vt:lpstr>
      <vt:lpstr>David</vt:lpstr>
      <vt:lpstr>Gisha</vt:lpstr>
      <vt:lpstr>Symbol</vt:lpstr>
      <vt:lpstr>Times New Roman</vt:lpstr>
      <vt:lpstr>Trebuchet MS</vt:lpstr>
      <vt:lpstr>Wingdings 3</vt:lpstr>
      <vt:lpstr>פיאה</vt:lpstr>
      <vt:lpstr>Equation.3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yair</dc:creator>
  <cp:lastModifiedBy>yair</cp:lastModifiedBy>
  <cp:revision>4</cp:revision>
  <dcterms:created xsi:type="dcterms:W3CDTF">2018-11-26T11:39:29Z</dcterms:created>
  <dcterms:modified xsi:type="dcterms:W3CDTF">2018-11-26T12:12:23Z</dcterms:modified>
</cp:coreProperties>
</file>