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8" r:id="rId1"/>
    <p:sldMasterId id="2147483723" r:id="rId2"/>
  </p:sldMasterIdLst>
  <p:notesMasterIdLst>
    <p:notesMasterId r:id="rId70"/>
  </p:notesMasterIdLst>
  <p:sldIdLst>
    <p:sldId id="447" r:id="rId3"/>
    <p:sldId id="536" r:id="rId4"/>
    <p:sldId id="537" r:id="rId5"/>
    <p:sldId id="538" r:id="rId6"/>
    <p:sldId id="457" r:id="rId7"/>
    <p:sldId id="458" r:id="rId8"/>
    <p:sldId id="460" r:id="rId9"/>
    <p:sldId id="541" r:id="rId10"/>
    <p:sldId id="463" r:id="rId11"/>
    <p:sldId id="464" r:id="rId12"/>
    <p:sldId id="465" r:id="rId13"/>
    <p:sldId id="466" r:id="rId14"/>
    <p:sldId id="475" r:id="rId15"/>
    <p:sldId id="542" r:id="rId16"/>
    <p:sldId id="543" r:id="rId17"/>
    <p:sldId id="476" r:id="rId18"/>
    <p:sldId id="478" r:id="rId19"/>
    <p:sldId id="479" r:id="rId20"/>
    <p:sldId id="480" r:id="rId21"/>
    <p:sldId id="481" r:id="rId22"/>
    <p:sldId id="482" r:id="rId23"/>
    <p:sldId id="483" r:id="rId24"/>
    <p:sldId id="485" r:id="rId25"/>
    <p:sldId id="486" r:id="rId26"/>
    <p:sldId id="487" r:id="rId27"/>
    <p:sldId id="488" r:id="rId28"/>
    <p:sldId id="490" r:id="rId29"/>
    <p:sldId id="491" r:id="rId30"/>
    <p:sldId id="494" r:id="rId31"/>
    <p:sldId id="544" r:id="rId32"/>
    <p:sldId id="545" r:id="rId33"/>
    <p:sldId id="548" r:id="rId34"/>
    <p:sldId id="547" r:id="rId35"/>
    <p:sldId id="546" r:id="rId36"/>
    <p:sldId id="551" r:id="rId37"/>
    <p:sldId id="566" r:id="rId38"/>
    <p:sldId id="567" r:id="rId39"/>
    <p:sldId id="571" r:id="rId40"/>
    <p:sldId id="549" r:id="rId41"/>
    <p:sldId id="574" r:id="rId42"/>
    <p:sldId id="550" r:id="rId43"/>
    <p:sldId id="568" r:id="rId44"/>
    <p:sldId id="572" r:id="rId45"/>
    <p:sldId id="569" r:id="rId46"/>
    <p:sldId id="552" r:id="rId47"/>
    <p:sldId id="573" r:id="rId48"/>
    <p:sldId id="570" r:id="rId49"/>
    <p:sldId id="553" r:id="rId50"/>
    <p:sldId id="554" r:id="rId51"/>
    <p:sldId id="555" r:id="rId52"/>
    <p:sldId id="580" r:id="rId53"/>
    <p:sldId id="556" r:id="rId54"/>
    <p:sldId id="575" r:id="rId55"/>
    <p:sldId id="561" r:id="rId56"/>
    <p:sldId id="557" r:id="rId57"/>
    <p:sldId id="558" r:id="rId58"/>
    <p:sldId id="559" r:id="rId59"/>
    <p:sldId id="576" r:id="rId60"/>
    <p:sldId id="577" r:id="rId61"/>
    <p:sldId id="560" r:id="rId62"/>
    <p:sldId id="581" r:id="rId63"/>
    <p:sldId id="582" r:id="rId64"/>
    <p:sldId id="583" r:id="rId65"/>
    <p:sldId id="564" r:id="rId66"/>
    <p:sldId id="578" r:id="rId67"/>
    <p:sldId id="562" r:id="rId68"/>
    <p:sldId id="584" r:id="rId69"/>
  </p:sldIdLst>
  <p:sldSz cx="9144000" cy="6858000" type="screen4x3"/>
  <p:notesSz cx="7099300" cy="1023461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660033"/>
    <a:srgbClr val="CC6600"/>
    <a:srgbClr val="996600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047" autoAdjust="0"/>
    <p:restoredTop sz="89522" autoAdjust="0"/>
  </p:normalViewPr>
  <p:slideViewPr>
    <p:cSldViewPr>
      <p:cViewPr varScale="1">
        <p:scale>
          <a:sx n="65" d="100"/>
          <a:sy n="65" d="100"/>
        </p:scale>
        <p:origin x="14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36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4022937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/>
          <a:lstStyle>
            <a:lvl1pPr algn="r">
              <a:defRPr sz="1300"/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64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/>
          <a:lstStyle>
            <a:lvl1pPr algn="l">
              <a:defRPr sz="1300"/>
            </a:lvl1pPr>
          </a:lstStyle>
          <a:p>
            <a:fld id="{7A5E5024-DF4B-4C5A-97A9-8AA8BFA46F24}" type="datetimeFigureOut">
              <a:rPr lang="he-IL" smtClean="0"/>
              <a:pPr/>
              <a:t>כ'/אדר ב/תשע"ט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4022937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 anchor="b"/>
          <a:lstStyle>
            <a:lvl1pPr algn="r">
              <a:defRPr sz="1300"/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64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 anchor="b"/>
          <a:lstStyle>
            <a:lvl1pPr algn="l">
              <a:defRPr sz="1300"/>
            </a:lvl1pPr>
          </a:lstStyle>
          <a:p>
            <a:fld id="{FC6B3D0B-DBC3-4F60-BBE7-B0325B21D41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49676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מציין מיקום של תמונת שקופית 1">
            <a:extLst>
              <a:ext uri="{FF2B5EF4-FFF2-40B4-BE49-F238E27FC236}">
                <a16:creationId xmlns:a16="http://schemas.microsoft.com/office/drawing/2014/main" id="{66950477-A042-471D-B751-1E122BF781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מציין מיקום של הערות 2">
            <a:extLst>
              <a:ext uri="{FF2B5EF4-FFF2-40B4-BE49-F238E27FC236}">
                <a16:creationId xmlns:a16="http://schemas.microsoft.com/office/drawing/2014/main" id="{06B47630-A7CD-48F3-B43A-B4A7961D5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altLang="he-IL" dirty="0"/>
              <a:t>קצת קשה לתאר במילים את התרבות הארגונית, זה נסיון המתווסף לדוגמאות.</a:t>
            </a:r>
          </a:p>
        </p:txBody>
      </p:sp>
      <p:sp>
        <p:nvSpPr>
          <p:cNvPr id="24580" name="מציין מיקום של מספר שקופית 3">
            <a:extLst>
              <a:ext uri="{FF2B5EF4-FFF2-40B4-BE49-F238E27FC236}">
                <a16:creationId xmlns:a16="http://schemas.microsoft.com/office/drawing/2014/main" id="{CC2E47E8-EAC8-41DA-9954-326F37B7DF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5CD62-637B-4705-BBAE-56138C0EB1F1}" type="slidenum">
              <a:rPr kumimoji="0" lang="he-IL" alt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83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4E7438E1-117D-44FB-AC24-B79D899BA877}" type="datetimeFigureOut">
              <a:rPr lang="he-IL" smtClean="0"/>
              <a:pPr/>
              <a:t>כ'/אדר ב/תשע"ט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3475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כ'/אדר ב/תשע"ט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1899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כ'/אדר ב/תשע"ט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46188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כ'/אדר ב/תשע"ט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1894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כ'/אדר ב/תשע"ט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19692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כ'/אדר ב/תשע"ט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58485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dirty="0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dirty="0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dirty="0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כ'/אדר ב/תשע"ט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51604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כ'/אדר ב/תשע"ט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62224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4E7438E1-117D-44FB-AC24-B79D899BA877}" type="datetimeFigureOut">
              <a:rPr lang="he-IL" smtClean="0"/>
              <a:pPr/>
              <a:t>כ'/אדר ב/תשע"ט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14761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1C8FE-BCBE-4973-A38F-70C4CD763194}" type="datetime1">
              <a:rPr lang="en-US" smtClean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C9D5F-6F1B-428F-9C2A-116A285BAE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439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812D-D85A-4017-8818-A0FCEB1F89AA}" type="datetime1">
              <a:rPr lang="en-US" smtClean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0048A-7EF9-4E49-B97E-DCD5410072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1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כ'/אדר ב/תשע"ט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5366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50E9B-6CED-432F-84E7-D68DF77C8207}" type="datetime1">
              <a:rPr lang="en-US" smtClean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B810-7B73-436A-8D87-FA6F272A3D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793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150FF-2A00-447F-AB30-B9DD8AE3D7AE}" type="datetime1">
              <a:rPr lang="en-US" smtClean="0"/>
              <a:t>3/27/2019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530E4-06D1-40A1-941F-02D2CAC67F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343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13898-CCD0-48A1-958A-3400CA383769}" type="datetime1">
              <a:rPr lang="en-US" smtClean="0"/>
              <a:t>3/27/2019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C037A-2017-4815-B2B9-C74EE5EE38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53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1D263-50CE-4122-9A64-7F635020B0C8}" type="datetime1">
              <a:rPr lang="en-US" smtClean="0"/>
              <a:t>3/27/2019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71ACC-8A6B-4E8C-8846-945398DA28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12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64C19-8AB5-4023-BCBB-78C046E3EDDE}" type="datetime1">
              <a:rPr lang="en-US" smtClean="0"/>
              <a:t>3/27/2019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F5F14-8EBF-4F3A-B072-F18D69D8EA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4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7AD49-85F6-4499-B44F-4449ACD7A5D8}" type="datetime1">
              <a:rPr lang="en-US" smtClean="0"/>
              <a:t>3/27/2019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7C134-4376-49B8-A287-1C097F3BAC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068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E4560-CC24-40CA-8490-FC945A7BFBAC}" type="datetime1">
              <a:rPr lang="en-US" smtClean="0"/>
              <a:t>3/27/2019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F254D-7835-460E-8892-F518A04192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32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3E2EE-BA04-4532-97D9-5C3C15218555}" type="datetime1">
              <a:rPr lang="en-US" smtClean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A8F21-3B6E-4684-AC4A-9361820CD4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60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F13E4-BEE9-401C-A265-58E6D4D869B4}" type="datetime1">
              <a:rPr lang="en-US" smtClean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42421-45B0-4032-AF20-F0ACFF1E5B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4E7438E1-117D-44FB-AC24-B79D899BA877}" type="datetimeFigureOut">
              <a:rPr lang="he-IL" smtClean="0"/>
              <a:pPr/>
              <a:t>כ'/אדר ב/תשע"ט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51851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כ'/אדר ב/תשע"ט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970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כ'/אדר ב/תשע"ט</a:t>
            </a:fld>
            <a:endParaRPr 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8564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כ'/אדר ב/תשע"ט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1183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כ'/אדר ב/תשע"ט</a:t>
            </a:fld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8082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כ'/אדר ב/תשע"ט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3287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כ'/אדר ב/תשע"ט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1281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pPr/>
              <a:t>כ'/אדר ב/תשע"ט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56849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94264F-7E5B-4637-86D9-30FF17CE4C5A}" type="datetime1">
              <a:rPr lang="en-US" smtClean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CF6C7A-6458-4B1A-ABC6-06F19840ED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04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OeuuwebcX4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VXadVRMHMc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g3ag3QTwTI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HQa7yOdi_4" TargetMode="Externa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pp8I2wjwa8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8poP7HmsiU" TargetMode="Externa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2DB7BD3-BC6B-4F1F-B4B7-9AB35A9AAC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-837" y="855220"/>
            <a:ext cx="8064896" cy="1080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he-IL" altLang="he-IL" sz="4500" b="1" dirty="0"/>
              <a:t>8. אריזה ומשטוח</a:t>
            </a:r>
            <a:endParaRPr lang="en-US" altLang="he-IL" sz="45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221894-8C90-4CB8-A327-2960F399C3BB}"/>
              </a:ext>
            </a:extLst>
          </p:cNvPr>
          <p:cNvSpPr txBox="1"/>
          <p:nvPr/>
        </p:nvSpPr>
        <p:spPr>
          <a:xfrm>
            <a:off x="364873" y="5905201"/>
            <a:ext cx="143057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dirty="0"/>
              <a:t>שמעון עדן</a:t>
            </a:r>
          </a:p>
          <a:p>
            <a:pPr algn="l"/>
            <a:r>
              <a:rPr lang="en-US" dirty="0"/>
              <a:t>04 03 19</a:t>
            </a:r>
            <a:endParaRPr lang="he-IL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0A912849-73D4-470F-A119-C93955480C91}"/>
              </a:ext>
            </a:extLst>
          </p:cNvPr>
          <p:cNvSpPr/>
          <p:nvPr/>
        </p:nvSpPr>
        <p:spPr>
          <a:xfrm>
            <a:off x="827584" y="2428853"/>
            <a:ext cx="6966971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he-IL" sz="5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סוגי אריזות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he-IL" sz="5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מידות ומשקלות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he-IL" sz="5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ניהול השינוע והתחבורה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AFAE04-B7F7-4555-BCF7-7F3E27E992ED}"/>
              </a:ext>
            </a:extLst>
          </p:cNvPr>
          <p:cNvSpPr txBox="1"/>
          <p:nvPr/>
        </p:nvSpPr>
        <p:spPr>
          <a:xfrm>
            <a:off x="4856643" y="5731609"/>
            <a:ext cx="2903253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מקורות: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רשת חופשית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ארגון מנהלי הרכש והלוגיסטיקה</a:t>
            </a:r>
          </a:p>
        </p:txBody>
      </p:sp>
    </p:spTree>
    <p:extLst>
      <p:ext uri="{BB962C8B-B14F-4D97-AF65-F5344CB8AC3E}">
        <p14:creationId xmlns:p14="http://schemas.microsoft.com/office/powerpoint/2010/main" val="3627461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1835150" y="0"/>
            <a:ext cx="7308850" cy="119697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0"/>
            <a:ext cx="1835150" cy="1196975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7829" name="Oval 5"/>
          <p:cNvSpPr>
            <a:spLocks noChangeArrowheads="1"/>
          </p:cNvSpPr>
          <p:nvPr/>
        </p:nvSpPr>
        <p:spPr bwMode="auto">
          <a:xfrm>
            <a:off x="4498975" y="4754563"/>
            <a:ext cx="215900" cy="2159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7830" name="Oval 6"/>
          <p:cNvSpPr>
            <a:spLocks noChangeArrowheads="1"/>
          </p:cNvSpPr>
          <p:nvPr/>
        </p:nvSpPr>
        <p:spPr bwMode="auto">
          <a:xfrm>
            <a:off x="3203575" y="5257800"/>
            <a:ext cx="215900" cy="2159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7831" name="Oval 7"/>
          <p:cNvSpPr>
            <a:spLocks noChangeArrowheads="1"/>
          </p:cNvSpPr>
          <p:nvPr/>
        </p:nvSpPr>
        <p:spPr bwMode="auto">
          <a:xfrm>
            <a:off x="8315325" y="4754563"/>
            <a:ext cx="215900" cy="2159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7833" name="Oval 9"/>
          <p:cNvSpPr>
            <a:spLocks noChangeArrowheads="1"/>
          </p:cNvSpPr>
          <p:nvPr/>
        </p:nvSpPr>
        <p:spPr bwMode="auto">
          <a:xfrm>
            <a:off x="8315325" y="5257800"/>
            <a:ext cx="215900" cy="2159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7834" name="Oval 10"/>
          <p:cNvSpPr>
            <a:spLocks noChangeArrowheads="1"/>
          </p:cNvSpPr>
          <p:nvPr/>
        </p:nvSpPr>
        <p:spPr bwMode="auto">
          <a:xfrm>
            <a:off x="6515100" y="5257800"/>
            <a:ext cx="215900" cy="2159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287338" y="3644900"/>
            <a:ext cx="831691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האריזה צריכה להגן על המוצר מפני: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חשיפה למזג אוויר      זיהום      מגע יד אדם שבירה     מעיכה     טלטול     כניסת מזיקים, לחות...</a:t>
            </a:r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auto">
          <a:xfrm>
            <a:off x="0" y="1412875"/>
            <a:ext cx="91440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לאריזה תפקיד חיוני בשמירה על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איכות המוצר</a:t>
            </a: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7839" name="Oval 15"/>
          <p:cNvSpPr>
            <a:spLocks noChangeArrowheads="1"/>
          </p:cNvSpPr>
          <p:nvPr/>
        </p:nvSpPr>
        <p:spPr bwMode="auto">
          <a:xfrm>
            <a:off x="2843213" y="4754563"/>
            <a:ext cx="215900" cy="2159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7840" name="Oval 16"/>
          <p:cNvSpPr>
            <a:spLocks noChangeArrowheads="1"/>
          </p:cNvSpPr>
          <p:nvPr/>
        </p:nvSpPr>
        <p:spPr bwMode="auto">
          <a:xfrm>
            <a:off x="4859338" y="5257800"/>
            <a:ext cx="215900" cy="2159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7841" name="Oval 17"/>
          <p:cNvSpPr>
            <a:spLocks noChangeArrowheads="1"/>
          </p:cNvSpPr>
          <p:nvPr/>
        </p:nvSpPr>
        <p:spPr bwMode="auto">
          <a:xfrm>
            <a:off x="5219700" y="5762625"/>
            <a:ext cx="215900" cy="2159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2051050" y="0"/>
            <a:ext cx="648176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70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2. הגנה</a:t>
            </a:r>
            <a:r>
              <a:rPr kumimoji="0" lang="he-IL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על המוצר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מציין מיקום של מספר שקופית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2209800" y="1447800"/>
            <a:ext cx="6934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המטרה היא לאפשר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קבלת מוצר ארוז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באיכות גבוהה</a:t>
            </a: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בעל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"משך חיי מדף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ארוכים".</a:t>
            </a:r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1835150" y="0"/>
            <a:ext cx="7308850" cy="119697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0" y="0"/>
            <a:ext cx="1979613" cy="1196975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8870" name="Text Box 22"/>
          <p:cNvSpPr txBox="1">
            <a:spLocks noChangeArrowheads="1"/>
          </p:cNvSpPr>
          <p:nvPr/>
        </p:nvSpPr>
        <p:spPr bwMode="auto">
          <a:xfrm>
            <a:off x="2051050" y="0"/>
            <a:ext cx="648176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70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2. הגנה</a:t>
            </a:r>
            <a:r>
              <a:rPr kumimoji="0" lang="he-IL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על המוצר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8872" name="Picture 24" descr="shamenet_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1993900" cy="3024188"/>
          </a:xfrm>
          <a:prstGeom prst="rect">
            <a:avLst/>
          </a:prstGeom>
          <a:noFill/>
        </p:spPr>
      </p:pic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1835150" y="0"/>
            <a:ext cx="7308850" cy="119697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1835150" cy="1196975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2843213" y="1484313"/>
            <a:ext cx="594042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האם האריזה תורמת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לקידום המכירות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של המוצר?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2051050" y="0"/>
            <a:ext cx="648176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70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3. מכירת</a:t>
            </a:r>
            <a:r>
              <a:rPr kumimoji="0" lang="he-IL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המוצר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9886" name="Picture 14" descr="269098752_3c5eb2bb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2987675" cy="2389188"/>
          </a:xfrm>
          <a:prstGeom prst="rect">
            <a:avLst/>
          </a:prstGeom>
          <a:noFill/>
        </p:spPr>
      </p:pic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1835150" y="0"/>
            <a:ext cx="7308850" cy="119697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1835150" y="2924175"/>
            <a:ext cx="4824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סוגי אריזות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z="7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ותכונותיהם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0"/>
            <a:ext cx="1835150" cy="6858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7019925" y="1196975"/>
            <a:ext cx="2124075" cy="56610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0" y="6021388"/>
            <a:ext cx="7019925" cy="836612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1835150" y="0"/>
            <a:ext cx="7308850" cy="119697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1835150" cy="1196975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611560" y="0"/>
            <a:ext cx="83533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0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סוגי אריזות ותכונותיהם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4EC31DE2-5212-448A-AD7B-DC4ADC7B2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412776"/>
            <a:ext cx="7859216" cy="3528392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he-IL" sz="3600" b="0" dirty="0"/>
              <a:t>אריזות סיטונאיות או אריזות לצרכן .</a:t>
            </a:r>
          </a:p>
          <a:p>
            <a:pPr algn="r" rtl="1">
              <a:lnSpc>
                <a:spcPct val="150000"/>
              </a:lnSpc>
            </a:pPr>
            <a:r>
              <a:rPr lang="he-IL" sz="3600" b="0" dirty="0"/>
              <a:t>אריזה סגורה או פתוחה .</a:t>
            </a:r>
          </a:p>
          <a:p>
            <a:pPr algn="r" rtl="1">
              <a:lnSpc>
                <a:spcPct val="150000"/>
              </a:lnSpc>
            </a:pPr>
            <a:r>
              <a:rPr lang="he-IL" sz="3600" b="0" dirty="0"/>
              <a:t>משטח, קופסה או מיכל .</a:t>
            </a:r>
          </a:p>
          <a:p>
            <a:pPr algn="r" rtl="1">
              <a:lnSpc>
                <a:spcPct val="150000"/>
              </a:lnSpc>
            </a:pPr>
            <a:r>
              <a:rPr lang="he-IL" sz="3600" b="0" dirty="0"/>
              <a:t>לפי סוג חומר האריזה .</a:t>
            </a:r>
          </a:p>
        </p:txBody>
      </p:sp>
      <p:pic>
        <p:nvPicPr>
          <p:cNvPr id="10" name="Picture 2" descr="תוצאת תמונה עבור אריזה">
            <a:extLst>
              <a:ext uri="{FF2B5EF4-FFF2-40B4-BE49-F238E27FC236}">
                <a16:creationId xmlns:a16="http://schemas.microsoft.com/office/drawing/2014/main" id="{4E88BCA2-E4D0-41E5-B371-D0809B655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99841"/>
            <a:ext cx="2160240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תוצאת תמונה עבור אריזה">
            <a:extLst>
              <a:ext uri="{FF2B5EF4-FFF2-40B4-BE49-F238E27FC236}">
                <a16:creationId xmlns:a16="http://schemas.microsoft.com/office/drawing/2014/main" id="{2C29ECCE-2BD1-4184-9C92-6A95D8456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941168"/>
            <a:ext cx="2304256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תוצאת תמונה עבור אריזה">
            <a:extLst>
              <a:ext uri="{FF2B5EF4-FFF2-40B4-BE49-F238E27FC236}">
                <a16:creationId xmlns:a16="http://schemas.microsoft.com/office/drawing/2014/main" id="{57822C95-4784-41D8-AEF6-96F6A9E81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9" y="4941167"/>
            <a:ext cx="2376264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623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1835150" y="0"/>
            <a:ext cx="7308850" cy="119697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1835150" cy="1196975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611560" y="0"/>
            <a:ext cx="83533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0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סוגי אריזות ותכונותיהם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id="{082773D0-7A41-4A0E-959A-E2FEB04E9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2108" y="1371600"/>
            <a:ext cx="3742184" cy="4114800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he-IL" sz="4000" b="1" dirty="0"/>
              <a:t>חומרי האריזה:</a:t>
            </a:r>
            <a:endParaRPr lang="he-IL" sz="4000" b="0" dirty="0"/>
          </a:p>
          <a:p>
            <a:pPr lvl="2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800" b="0" dirty="0"/>
              <a:t>קרטון .</a:t>
            </a:r>
          </a:p>
          <a:p>
            <a:pPr lvl="2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800" b="0" dirty="0"/>
              <a:t>מתכת .</a:t>
            </a:r>
          </a:p>
          <a:p>
            <a:pPr lvl="2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800" b="0" dirty="0"/>
              <a:t>זכוכית .</a:t>
            </a:r>
          </a:p>
          <a:p>
            <a:pPr lvl="2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800" b="0" dirty="0"/>
              <a:t>פלסטיק .</a:t>
            </a:r>
          </a:p>
        </p:txBody>
      </p:sp>
      <p:pic>
        <p:nvPicPr>
          <p:cNvPr id="14" name="Picture 16">
            <a:extLst>
              <a:ext uri="{FF2B5EF4-FFF2-40B4-BE49-F238E27FC236}">
                <a16:creationId xmlns:a16="http://schemas.microsoft.com/office/drawing/2014/main" id="{48E37551-007F-410D-A070-E1D59495C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132856"/>
            <a:ext cx="1944215" cy="1368152"/>
          </a:xfrm>
          <a:prstGeom prst="rect">
            <a:avLst/>
          </a:prstGeom>
          <a:noFill/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4242A476-A66C-44E9-B563-353DEE7BF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789040"/>
            <a:ext cx="1584176" cy="1440160"/>
          </a:xfrm>
          <a:prstGeom prst="rect">
            <a:avLst/>
          </a:prstGeom>
          <a:noFill/>
        </p:spPr>
      </p:pic>
      <p:pic>
        <p:nvPicPr>
          <p:cNvPr id="16" name="Picture 13">
            <a:extLst>
              <a:ext uri="{FF2B5EF4-FFF2-40B4-BE49-F238E27FC236}">
                <a16:creationId xmlns:a16="http://schemas.microsoft.com/office/drawing/2014/main" id="{F0D54222-57F7-4C07-8AAC-7E3A53C0C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498513"/>
            <a:ext cx="1080120" cy="1793131"/>
          </a:xfrm>
          <a:prstGeom prst="rect">
            <a:avLst/>
          </a:prstGeom>
          <a:noFill/>
        </p:spPr>
      </p:pic>
      <p:pic>
        <p:nvPicPr>
          <p:cNvPr id="17" name="Picture 13">
            <a:extLst>
              <a:ext uri="{FF2B5EF4-FFF2-40B4-BE49-F238E27FC236}">
                <a16:creationId xmlns:a16="http://schemas.microsoft.com/office/drawing/2014/main" id="{CF866C3C-34E0-4C49-95C6-C37F28BB2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9712" y="5294163"/>
            <a:ext cx="1340520" cy="1563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0238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1835150" y="0"/>
            <a:ext cx="7308850" cy="119697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1835150" y="44450"/>
            <a:ext cx="7308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5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אריזות קרטון / נייר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0" y="0"/>
            <a:ext cx="1835150" cy="6858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3203575" y="2205038"/>
            <a:ext cx="5329238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החומר הנפוץ ביותר לאריזה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הוא </a:t>
            </a:r>
            <a:r>
              <a:rPr kumimoji="0" lang="he-IL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קרטון / נייר</a:t>
            </a: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(50% מכלל האריזות)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הוא משמש בעיקר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לאריזת מזון</a:t>
            </a:r>
          </a:p>
        </p:txBody>
      </p:sp>
      <p:pic>
        <p:nvPicPr>
          <p:cNvPr id="87051" name="Picture 11" descr="289271blackwhite(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2879725" cy="2635250"/>
          </a:xfrm>
          <a:prstGeom prst="rect">
            <a:avLst/>
          </a:prstGeom>
          <a:noFill/>
        </p:spPr>
      </p:pic>
      <p:pic>
        <p:nvPicPr>
          <p:cNvPr id="8705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14825"/>
            <a:ext cx="2843213" cy="2543175"/>
          </a:xfrm>
          <a:prstGeom prst="rect">
            <a:avLst/>
          </a:prstGeom>
          <a:noFill/>
        </p:spPr>
      </p:pic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1835150" y="0"/>
            <a:ext cx="7308850" cy="119697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1835150" y="44450"/>
            <a:ext cx="7308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אריזות קרטון / נייר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0"/>
            <a:ext cx="1835150" cy="6858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3348038" y="1412875"/>
            <a:ext cx="5256212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יתרונות הנייר לאריזה: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-</a:t>
            </a:r>
            <a:r>
              <a:rPr kumimoji="0" lang="he-I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קל משקל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זול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קל לייצור ולהדפסה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נוח לשימור האריזה בפריסה.</a:t>
            </a:r>
          </a:p>
        </p:txBody>
      </p:sp>
      <p:pic>
        <p:nvPicPr>
          <p:cNvPr id="8807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717675"/>
            <a:ext cx="2808287" cy="2574925"/>
          </a:xfrm>
          <a:prstGeom prst="rect">
            <a:avLst/>
          </a:prstGeom>
          <a:noFill/>
        </p:spPr>
      </p:pic>
      <p:pic>
        <p:nvPicPr>
          <p:cNvPr id="88079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4508500"/>
            <a:ext cx="3024187" cy="2344738"/>
          </a:xfrm>
          <a:prstGeom prst="rect">
            <a:avLst/>
          </a:prstGeom>
          <a:noFill/>
        </p:spPr>
      </p:pic>
      <p:pic>
        <p:nvPicPr>
          <p:cNvPr id="8808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6213" y="4537075"/>
            <a:ext cx="2151062" cy="2420938"/>
          </a:xfrm>
          <a:prstGeom prst="rect">
            <a:avLst/>
          </a:prstGeom>
          <a:noFill/>
        </p:spPr>
      </p:pic>
      <p:pic>
        <p:nvPicPr>
          <p:cNvPr id="88081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484688"/>
            <a:ext cx="2808287" cy="2373312"/>
          </a:xfrm>
          <a:prstGeom prst="rect">
            <a:avLst/>
          </a:prstGeom>
          <a:noFill/>
        </p:spPr>
      </p:pic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1835150" y="0"/>
            <a:ext cx="7308850" cy="119697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1835150" y="44450"/>
            <a:ext cx="7308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אריזות קרטון / נייר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0" y="0"/>
            <a:ext cx="1835150" cy="6858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4498975" y="1412875"/>
            <a:ext cx="4465638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פיתוח </a:t>
            </a:r>
            <a:r>
              <a:rPr kumimoji="0" lang="he-IL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הקרטון הגלי</a:t>
            </a:r>
            <a:r>
              <a:rPr kumimoji="0" lang="he-I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הרב שכבתי - אפשר להחליף חומרים מסורתיים כמו פח ועץ בקרטון חזק במיוחד למטרות הובלה ואספקה.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674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4149725"/>
            <a:ext cx="3998912" cy="2419350"/>
          </a:xfrm>
          <a:prstGeom prst="rect">
            <a:avLst/>
          </a:prstGeom>
          <a:noFill/>
        </p:spPr>
      </p:pic>
      <p:pic>
        <p:nvPicPr>
          <p:cNvPr id="11674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916113"/>
            <a:ext cx="4267200" cy="4673600"/>
          </a:xfrm>
          <a:prstGeom prst="rect">
            <a:avLst/>
          </a:prstGeom>
          <a:noFill/>
        </p:spPr>
      </p:pic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1835150" y="0"/>
            <a:ext cx="7308850" cy="119697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1835150" y="44450"/>
            <a:ext cx="7308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אריזות מתכת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0" y="0"/>
            <a:ext cx="1835150" cy="6858000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2411413" y="1700213"/>
            <a:ext cx="62642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אריזות מתכת</a:t>
            </a: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משמשות בעיקר לאריזת מזון (שימורים, קפה...)</a:t>
            </a:r>
          </a:p>
        </p:txBody>
      </p:sp>
      <p:pic>
        <p:nvPicPr>
          <p:cNvPr id="90125" name="Picture 13" descr="250px-Canned_fish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3578225"/>
            <a:ext cx="3744912" cy="3279775"/>
          </a:xfrm>
          <a:prstGeom prst="rect">
            <a:avLst/>
          </a:prstGeom>
          <a:noFill/>
        </p:spPr>
      </p:pic>
      <p:pic>
        <p:nvPicPr>
          <p:cNvPr id="90127" name="Picture 15" descr="413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3571875"/>
            <a:ext cx="2081212" cy="3286125"/>
          </a:xfrm>
          <a:prstGeom prst="rect">
            <a:avLst/>
          </a:prstGeom>
          <a:noFill/>
        </p:spPr>
      </p:pic>
      <p:pic>
        <p:nvPicPr>
          <p:cNvPr id="9012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484313"/>
            <a:ext cx="1998663" cy="3430587"/>
          </a:xfrm>
          <a:prstGeom prst="rect">
            <a:avLst/>
          </a:prstGeom>
          <a:noFill/>
        </p:spPr>
      </p:pic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1835150" y="0"/>
            <a:ext cx="7308850" cy="11969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0" y="0"/>
            <a:ext cx="1835150" cy="11969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49160CF5-3492-4074-8172-86DD5DA88308}"/>
              </a:ext>
            </a:extLst>
          </p:cNvPr>
          <p:cNvSpPr/>
          <p:nvPr/>
        </p:nvSpPr>
        <p:spPr>
          <a:xfrm>
            <a:off x="3670300" y="98578"/>
            <a:ext cx="3578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מהי אריזה?</a:t>
            </a:r>
            <a:endParaRPr lang="he-IL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3FF0AC3F-DFFD-44DD-82DD-C2D939605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752" y="1291764"/>
            <a:ext cx="6347048" cy="4889520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he-IL" b="1" dirty="0"/>
              <a:t>הגדרה.</a:t>
            </a:r>
          </a:p>
          <a:p>
            <a:pPr algn="r" rtl="1">
              <a:lnSpc>
                <a:spcPct val="150000"/>
              </a:lnSpc>
            </a:pPr>
            <a:r>
              <a:rPr lang="he-IL" b="1" dirty="0">
                <a:solidFill>
                  <a:schemeClr val="accent5">
                    <a:lumMod val="75000"/>
                  </a:schemeClr>
                </a:solidFill>
              </a:rPr>
              <a:t>היסטוריה.</a:t>
            </a:r>
          </a:p>
          <a:p>
            <a:pPr algn="r" rtl="1">
              <a:lnSpc>
                <a:spcPct val="150000"/>
              </a:lnSpc>
            </a:pPr>
            <a:r>
              <a:rPr lang="he-IL" sz="3000" b="1" dirty="0">
                <a:solidFill>
                  <a:srgbClr val="FF0000"/>
                </a:solidFill>
              </a:rPr>
              <a:t>יעוד.</a:t>
            </a:r>
          </a:p>
          <a:p>
            <a:pPr algn="r" rtl="1">
              <a:lnSpc>
                <a:spcPct val="150000"/>
              </a:lnSpc>
            </a:pPr>
            <a:r>
              <a:rPr lang="he-IL" sz="3000" b="1" dirty="0">
                <a:solidFill>
                  <a:srgbClr val="00B0F0"/>
                </a:solidFill>
              </a:rPr>
              <a:t>סוגים ותכונות.</a:t>
            </a:r>
            <a:endParaRPr lang="he-IL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he-IL" sz="3000" b="1" dirty="0">
                <a:solidFill>
                  <a:srgbClr val="660033"/>
                </a:solidFill>
              </a:rPr>
              <a:t>אריזה נאותה.</a:t>
            </a:r>
          </a:p>
          <a:p>
            <a:pPr algn="r" rtl="1">
              <a:lnSpc>
                <a:spcPct val="150000"/>
              </a:lnSpc>
            </a:pPr>
            <a:r>
              <a:rPr lang="he-IL" sz="3000" b="1" dirty="0">
                <a:solidFill>
                  <a:srgbClr val="333300"/>
                </a:solidFill>
              </a:rPr>
              <a:t>מטען ומכולות.</a:t>
            </a:r>
          </a:p>
          <a:p>
            <a:endParaRPr lang="he-IL" sz="3000" dirty="0"/>
          </a:p>
        </p:txBody>
      </p:sp>
    </p:spTree>
    <p:extLst>
      <p:ext uri="{BB962C8B-B14F-4D97-AF65-F5344CB8AC3E}">
        <p14:creationId xmlns:p14="http://schemas.microsoft.com/office/powerpoint/2010/main" val="3156998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1835150" y="0"/>
            <a:ext cx="7308850" cy="119697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1835150" y="44450"/>
            <a:ext cx="7308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אריזות מתכת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0"/>
            <a:ext cx="1835150" cy="6858000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2484438" y="1700213"/>
            <a:ext cx="626427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אריזות מתכת</a:t>
            </a: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עמידות מאוד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נגד נזק כימי,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לכן הן משמשות לאריזת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חומרים כימיים כמו -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צבעים, חומרים ממיסים... </a:t>
            </a:r>
          </a:p>
        </p:txBody>
      </p:sp>
      <p:pic>
        <p:nvPicPr>
          <p:cNvPr id="92166" name="Picture 6" descr="metalPail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565400"/>
            <a:ext cx="3960813" cy="3960813"/>
          </a:xfrm>
          <a:prstGeom prst="rect">
            <a:avLst/>
          </a:prstGeom>
          <a:noFill/>
        </p:spPr>
      </p:pic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1835150" y="0"/>
            <a:ext cx="7308850" cy="119697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1835150" y="44450"/>
            <a:ext cx="7308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אריזות מתכת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0" y="0"/>
            <a:ext cx="1835150" cy="6858000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2987675" y="1484313"/>
            <a:ext cx="5688013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אלומיניום</a:t>
            </a: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הוא חומר קל יותר לעיצוב ומשמש בעיקר לפקקי בקבוקים, פחיות שתיה ותבניות.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319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3706813"/>
            <a:ext cx="4033837" cy="2838450"/>
          </a:xfrm>
          <a:prstGeom prst="rect">
            <a:avLst/>
          </a:prstGeom>
          <a:noFill/>
        </p:spPr>
      </p:pic>
      <p:pic>
        <p:nvPicPr>
          <p:cNvPr id="9319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3357563"/>
            <a:ext cx="1778000" cy="3175000"/>
          </a:xfrm>
          <a:prstGeom prst="rect">
            <a:avLst/>
          </a:prstGeom>
          <a:noFill/>
        </p:spPr>
      </p:pic>
      <p:pic>
        <p:nvPicPr>
          <p:cNvPr id="9319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700213"/>
            <a:ext cx="1685925" cy="4818062"/>
          </a:xfrm>
          <a:prstGeom prst="rect">
            <a:avLst/>
          </a:prstGeom>
          <a:noFill/>
        </p:spPr>
      </p:pic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1835150" y="0"/>
            <a:ext cx="7308850" cy="119697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1835150" y="44450"/>
            <a:ext cx="7308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אריזות זכוכית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0"/>
            <a:ext cx="1835150" cy="6858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2268538" y="1412875"/>
            <a:ext cx="648176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הזכוכית עמידה בפני חומרים כימיים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והיגיינית מאוד (ניתנת לחיטוי)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ולכן אידאלית לאריזת נוזלים, קוסמטיקה ותרופות.</a:t>
            </a:r>
          </a:p>
        </p:txBody>
      </p:sp>
      <p:pic>
        <p:nvPicPr>
          <p:cNvPr id="91143" name="Picture 7" descr="14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76475"/>
            <a:ext cx="2851150" cy="4292600"/>
          </a:xfrm>
          <a:prstGeom prst="rect">
            <a:avLst/>
          </a:prstGeom>
          <a:noFill/>
        </p:spPr>
      </p:pic>
      <p:pic>
        <p:nvPicPr>
          <p:cNvPr id="9114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3933825"/>
            <a:ext cx="1236663" cy="2660650"/>
          </a:xfrm>
          <a:prstGeom prst="rect">
            <a:avLst/>
          </a:prstGeom>
          <a:noFill/>
        </p:spPr>
      </p:pic>
      <p:pic>
        <p:nvPicPr>
          <p:cNvPr id="9114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3944938"/>
            <a:ext cx="3024187" cy="2605087"/>
          </a:xfrm>
          <a:prstGeom prst="rect">
            <a:avLst/>
          </a:prstGeom>
          <a:noFill/>
        </p:spPr>
      </p:pic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1835150" y="0"/>
            <a:ext cx="7308850" cy="119697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1835150" y="44450"/>
            <a:ext cx="7308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אריזות זכוכית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0" y="0"/>
            <a:ext cx="1835150" cy="6858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2555875" y="1557338"/>
            <a:ext cx="61944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יתרונות הזכוכית לאריזה: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נוחה לייצור המוני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ניתנת לשימוש חוזר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ניתנת למחזור</a:t>
            </a:r>
          </a:p>
        </p:txBody>
      </p:sp>
      <p:pic>
        <p:nvPicPr>
          <p:cNvPr id="150534" name="Picture 6" descr="14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573463"/>
            <a:ext cx="2181225" cy="3284537"/>
          </a:xfrm>
          <a:prstGeom prst="rect">
            <a:avLst/>
          </a:prstGeom>
          <a:noFill/>
        </p:spPr>
      </p:pic>
      <p:pic>
        <p:nvPicPr>
          <p:cNvPr id="150535" name="Picture 7" descr="recycle-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476375"/>
            <a:ext cx="1943100" cy="1881188"/>
          </a:xfrm>
          <a:prstGeom prst="rect">
            <a:avLst/>
          </a:prstGeom>
          <a:noFill/>
        </p:spPr>
      </p:pic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1042988" y="0"/>
            <a:ext cx="8101012" cy="119697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1835150" y="44450"/>
            <a:ext cx="7308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אריזות זכוכית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898525" y="1557338"/>
            <a:ext cx="799465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חסרונות הזכוכית לאריזה: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מהווה נטל כבד על תוכן האשפה העירונית.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משקלה גבוה – </a:t>
            </a:r>
            <a:b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יוצר בעיה כשיש </a:t>
            </a:r>
            <a:b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צורך בהטסה או </a:t>
            </a:r>
            <a:b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בהובלה </a:t>
            </a:r>
            <a:b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למרחקים גדולים. </a:t>
            </a:r>
            <a:b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(משקל הזכוכית יהווה 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גורם מכריע בעלות המוצר)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524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152775"/>
            <a:ext cx="4895850" cy="3398838"/>
          </a:xfrm>
          <a:prstGeom prst="rect">
            <a:avLst/>
          </a:prstGeom>
          <a:noFill/>
        </p:spPr>
      </p:pic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1835150" y="-44245"/>
            <a:ext cx="7308850" cy="119697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5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אריזה נכונה</a:t>
            </a:r>
            <a:endParaRPr lang="en-US" sz="5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0" y="0"/>
            <a:ext cx="1835150" cy="6858000"/>
          </a:xfrm>
          <a:prstGeom prst="rect">
            <a:avLst/>
          </a:prstGeom>
          <a:solidFill>
            <a:srgbClr val="CC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2339975" y="1628775"/>
            <a:ext cx="6262688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האריזה צריכה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להיות עשויה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ממינימום חומר</a:t>
            </a:r>
            <a:endParaRPr kumimoji="0" lang="he-IL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ולתת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מקסימום הגנה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1979613" y="5734050"/>
            <a:ext cx="18716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ולכן...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0"/>
            <a:ext cx="1835150" cy="6858000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0" y="0"/>
            <a:ext cx="1835150" cy="6858000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1835150" y="0"/>
            <a:ext cx="7308850" cy="119697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1835150" y="44450"/>
            <a:ext cx="7308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אריזות פלסטיק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2339975" y="1484313"/>
            <a:ext cx="626268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בשנות ה-50 הפכו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החומרים הפלסטיים</a:t>
            </a: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לנפוצים מאוד והחליפו את הזכוכית והקרמיקה כחומרי אריזה.</a:t>
            </a:r>
          </a:p>
        </p:txBody>
      </p:sp>
      <p:pic>
        <p:nvPicPr>
          <p:cNvPr id="118791" name="Picture 7" descr="large_honey_cosmet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67088"/>
            <a:ext cx="3560763" cy="3230562"/>
          </a:xfrm>
          <a:prstGeom prst="rect">
            <a:avLst/>
          </a:prstGeom>
          <a:noFill/>
        </p:spPr>
      </p:pic>
      <p:pic>
        <p:nvPicPr>
          <p:cNvPr id="118793" name="Picture 9" descr="5708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3225" y="4194175"/>
            <a:ext cx="2374900" cy="2374900"/>
          </a:xfrm>
          <a:prstGeom prst="rect">
            <a:avLst/>
          </a:prstGeom>
          <a:noFill/>
        </p:spPr>
      </p:pic>
      <p:pic>
        <p:nvPicPr>
          <p:cNvPr id="11879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9750" y="4149725"/>
            <a:ext cx="1570038" cy="2427288"/>
          </a:xfrm>
          <a:prstGeom prst="rect">
            <a:avLst/>
          </a:prstGeom>
          <a:noFill/>
        </p:spPr>
      </p:pic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1835150" y="0"/>
            <a:ext cx="7308850" cy="119697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1835150" y="44450"/>
            <a:ext cx="7308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אריזות פלסטיק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0"/>
            <a:ext cx="1835150" cy="6858000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981200" y="2051050"/>
            <a:ext cx="676751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יתרונות החומרים הפלסטיים לאריזה: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עמידות גבוהה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משקל קל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גמישות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(אריזת נוזלים, מזון ארוז בלחץ)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אפשרות לאריזה </a:t>
            </a:r>
            <a:b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שקופה או אריזה </a:t>
            </a:r>
            <a:b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אטומה עם צילום </a:t>
            </a:r>
            <a:b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המוצר על האריזה 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9336" name="Picture 8" descr="180px-Toothpas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2771775" cy="1693863"/>
          </a:xfrm>
          <a:prstGeom prst="rect">
            <a:avLst/>
          </a:prstGeom>
          <a:noFill/>
        </p:spPr>
      </p:pic>
      <p:pic>
        <p:nvPicPr>
          <p:cNvPr id="9933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875" y="2924175"/>
            <a:ext cx="1833563" cy="3648075"/>
          </a:xfrm>
          <a:prstGeom prst="rect">
            <a:avLst/>
          </a:prstGeom>
          <a:noFill/>
        </p:spPr>
      </p:pic>
      <p:pic>
        <p:nvPicPr>
          <p:cNvPr id="9934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4570413"/>
            <a:ext cx="1849438" cy="2027237"/>
          </a:xfrm>
          <a:prstGeom prst="rect">
            <a:avLst/>
          </a:prstGeom>
          <a:noFill/>
        </p:spPr>
      </p:pic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1835150" y="0"/>
            <a:ext cx="7308850" cy="119697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1835150" y="44450"/>
            <a:ext cx="7308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אריזות פלסטיק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2411413" y="1557338"/>
            <a:ext cx="626268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אריזות ואקום מגינות על המוצר לאורך זמן</a:t>
            </a: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0" y="0"/>
            <a:ext cx="1835150" cy="6858000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9817" name="Picture 9" descr="yachin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12875"/>
            <a:ext cx="1976437" cy="1404938"/>
          </a:xfrm>
          <a:prstGeom prst="rect">
            <a:avLst/>
          </a:prstGeom>
          <a:noFill/>
        </p:spPr>
      </p:pic>
      <p:pic>
        <p:nvPicPr>
          <p:cNvPr id="11981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438" y="3068638"/>
            <a:ext cx="1995487" cy="3451225"/>
          </a:xfrm>
          <a:prstGeom prst="rect">
            <a:avLst/>
          </a:prstGeom>
          <a:noFill/>
        </p:spPr>
      </p:pic>
      <p:pic>
        <p:nvPicPr>
          <p:cNvPr id="11981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3068638"/>
            <a:ext cx="1966913" cy="3441700"/>
          </a:xfrm>
          <a:prstGeom prst="rect">
            <a:avLst/>
          </a:prstGeom>
          <a:noFill/>
        </p:spPr>
      </p:pic>
      <p:pic>
        <p:nvPicPr>
          <p:cNvPr id="11982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3836988"/>
            <a:ext cx="3455988" cy="2676525"/>
          </a:xfrm>
          <a:prstGeom prst="rect">
            <a:avLst/>
          </a:prstGeom>
          <a:noFill/>
        </p:spPr>
      </p:pic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835150" y="0"/>
            <a:ext cx="7308850" cy="119697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835150" y="44450"/>
            <a:ext cx="7308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ערכים פונקציונליים לאריזה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0"/>
            <a:ext cx="1835150" cy="68580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9" name="Text Box 9"/>
          <p:cNvSpPr txBox="1">
            <a:spLocks noChangeArrowheads="1"/>
          </p:cNvSpPr>
          <p:nvPr/>
        </p:nvSpPr>
        <p:spPr bwMode="auto">
          <a:xfrm>
            <a:off x="2173866" y="1241425"/>
            <a:ext cx="6481763" cy="483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נוחה </a:t>
            </a:r>
            <a:r>
              <a:rPr kumimoji="0" lang="he-IL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לנשיאה</a:t>
            </a: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נוחות </a:t>
            </a:r>
            <a:r>
              <a:rPr kumimoji="0" lang="he-IL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לשתיה, לאכילה ולשימוש</a:t>
            </a: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נוחה </a:t>
            </a:r>
            <a:r>
              <a:rPr kumimoji="0" lang="he-IL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למזיגה</a:t>
            </a: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נוחה </a:t>
            </a:r>
            <a:r>
              <a:rPr kumimoji="0" lang="he-IL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לאחסון במקרר</a:t>
            </a: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נוחה </a:t>
            </a:r>
            <a:r>
              <a:rPr kumimoji="0" lang="he-IL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לפתיחה וסגירה</a:t>
            </a: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</a:t>
            </a:r>
            <a:r>
              <a:rPr kumimoji="0" lang="he-IL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בגודל</a:t>
            </a: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המתאים ו</a:t>
            </a:r>
            <a:r>
              <a:rPr kumimoji="0" lang="he-IL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במשקל</a:t>
            </a: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המתאים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1835150" y="0"/>
            <a:ext cx="7308850" cy="11969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0" y="0"/>
            <a:ext cx="1835150" cy="11969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49160CF5-3492-4074-8172-86DD5DA88308}"/>
              </a:ext>
            </a:extLst>
          </p:cNvPr>
          <p:cNvSpPr/>
          <p:nvPr/>
        </p:nvSpPr>
        <p:spPr>
          <a:xfrm>
            <a:off x="4397264" y="98578"/>
            <a:ext cx="21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הגדרה</a:t>
            </a:r>
            <a:endParaRPr lang="he-IL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0C64663D-E461-4F52-B08F-873E36A58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9" y="1556792"/>
            <a:ext cx="8208913" cy="2683669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he-IL" b="0" dirty="0"/>
              <a:t>אריזה היא טכנולוגיה, לעטיפה והגנה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b="0" dirty="0"/>
              <a:t>   על מוצרים, עצמים או חומרים, לצורך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b="0" dirty="0"/>
              <a:t>   הפצה, אחסנה, מכירה ושימוש . </a:t>
            </a:r>
          </a:p>
          <a:p>
            <a:pPr marL="0" indent="0">
              <a:buNone/>
            </a:pPr>
            <a:endParaRPr lang="he-IL" b="0" dirty="0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532E6F63-CEF8-4368-8145-3A57882A4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92" y="3897747"/>
            <a:ext cx="3995936" cy="280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821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655638" y="0"/>
            <a:ext cx="7308850" cy="119697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559608" y="0"/>
            <a:ext cx="78843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התאמת האריזה לשיטת ההובלה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0"/>
            <a:ext cx="1835150" cy="68580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0B8A395-8F02-42BC-AB0B-5E98430E2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38" y="1252077"/>
            <a:ext cx="758439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Wingdings" panose="05000000000000000000" pitchFamily="2" charset="2"/>
              <a:buChar char="§"/>
            </a:pPr>
            <a:r>
              <a:rPr lang="he-IL" sz="2600" dirty="0"/>
              <a:t>האריזה תותאם לסוג הציוד ולשיטת ההובלה המיועדת</a:t>
            </a:r>
          </a:p>
          <a:p>
            <a:pPr marL="0" indent="0" algn="r" rtl="1">
              <a:buNone/>
            </a:pPr>
            <a:r>
              <a:rPr lang="he-IL" sz="2800" b="1" dirty="0"/>
              <a:t>    האריזה תגן על המוצר מפני:</a:t>
            </a:r>
          </a:p>
          <a:p>
            <a:pPr lvl="1" algn="r" rtl="1">
              <a:buFont typeface="Courier New" panose="02070309020205020404" pitchFamily="49" charset="0"/>
              <a:buChar char="o"/>
            </a:pPr>
            <a:r>
              <a:rPr lang="he-IL" sz="2400" dirty="0"/>
              <a:t> </a:t>
            </a:r>
            <a:r>
              <a:rPr lang="he-IL" dirty="0"/>
              <a:t>שבר</a:t>
            </a:r>
          </a:p>
          <a:p>
            <a:pPr lvl="1" algn="r" rtl="1">
              <a:buFont typeface="Courier New" panose="02070309020205020404" pitchFamily="49" charset="0"/>
              <a:buChar char="o"/>
            </a:pPr>
            <a:r>
              <a:rPr lang="he-IL" dirty="0"/>
              <a:t> לחות</a:t>
            </a:r>
          </a:p>
          <a:p>
            <a:pPr lvl="1" algn="r" rtl="1">
              <a:buFont typeface="Courier New" panose="02070309020205020404" pitchFamily="49" charset="0"/>
              <a:buChar char="o"/>
            </a:pPr>
            <a:r>
              <a:rPr lang="he-IL" dirty="0"/>
              <a:t> טמפרטורה</a:t>
            </a:r>
          </a:p>
          <a:p>
            <a:pPr lvl="1" algn="r" rtl="1">
              <a:buFont typeface="Courier New" panose="02070309020205020404" pitchFamily="49" charset="0"/>
              <a:buChar char="o"/>
            </a:pPr>
            <a:r>
              <a:rPr lang="he-IL" dirty="0"/>
              <a:t> לחץ</a:t>
            </a:r>
          </a:p>
          <a:p>
            <a:pPr lvl="1" algn="r" rtl="1">
              <a:buFont typeface="Courier New" panose="02070309020205020404" pitchFamily="49" charset="0"/>
              <a:buChar char="o"/>
            </a:pPr>
            <a:r>
              <a:rPr lang="he-IL" dirty="0"/>
              <a:t> מלח</a:t>
            </a:r>
          </a:p>
          <a:p>
            <a:pPr lvl="1" algn="r" rtl="1">
              <a:buFont typeface="Courier New" panose="02070309020205020404" pitchFamily="49" charset="0"/>
              <a:buChar char="o"/>
            </a:pPr>
            <a:r>
              <a:rPr lang="he-IL" dirty="0"/>
              <a:t> חשמל סטטי</a:t>
            </a:r>
          </a:p>
          <a:p>
            <a:pPr lvl="1" algn="r" rtl="1">
              <a:buFont typeface="Courier New" panose="02070309020205020404" pitchFamily="49" charset="0"/>
              <a:buChar char="o"/>
            </a:pPr>
            <a:r>
              <a:rPr lang="he-IL" dirty="0"/>
              <a:t> גניבה</a:t>
            </a:r>
          </a:p>
          <a:p>
            <a:pPr lvl="1" algn="r" rtl="1">
              <a:buFont typeface="Courier New" panose="02070309020205020404" pitchFamily="49" charset="0"/>
              <a:buChar char="o"/>
            </a:pPr>
            <a:r>
              <a:rPr lang="he-IL" dirty="0"/>
              <a:t> תאוצה </a:t>
            </a:r>
          </a:p>
        </p:txBody>
      </p:sp>
      <p:pic>
        <p:nvPicPr>
          <p:cNvPr id="8" name="Picture 6" descr="http://www.7-continent.co.il/Upload/Content/1(1).jpg">
            <a:extLst>
              <a:ext uri="{FF2B5EF4-FFF2-40B4-BE49-F238E27FC236}">
                <a16:creationId xmlns:a16="http://schemas.microsoft.com/office/drawing/2014/main" id="{4F0ACE5B-79D7-4785-ABFF-01D00013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5403" y="3117167"/>
            <a:ext cx="3657600" cy="3642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2999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655638" y="0"/>
            <a:ext cx="6876802" cy="119697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559608" y="0"/>
            <a:ext cx="78843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אריזה נאותה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0"/>
            <a:ext cx="1835150" cy="68580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410FFFB-C500-4F06-8F3A-11EB32A4E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92" y="1412776"/>
            <a:ext cx="6336704" cy="443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b="1" dirty="0"/>
              <a:t>חוזק האריזה החיצונית - שיקולים </a:t>
            </a:r>
          </a:p>
          <a:p>
            <a:pPr lvl="1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400" dirty="0"/>
              <a:t> משקל</a:t>
            </a:r>
          </a:p>
          <a:p>
            <a:pPr lvl="1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400" dirty="0"/>
              <a:t> גודל כלי השינוע</a:t>
            </a:r>
          </a:p>
          <a:p>
            <a:pPr lvl="1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400" dirty="0"/>
              <a:t> גודל וסוג כלי ההובלה</a:t>
            </a:r>
          </a:p>
          <a:p>
            <a:pPr lvl="1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400" dirty="0"/>
              <a:t> גודל המחסנים ומערכת המידוף</a:t>
            </a:r>
          </a:p>
          <a:p>
            <a:pPr lvl="1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400" dirty="0"/>
              <a:t> סטנדרטים בינלאומיים</a:t>
            </a:r>
          </a:p>
          <a:p>
            <a:pPr lvl="1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400" dirty="0"/>
              <a:t> הנדסת אנוש ומגבלות אנוש</a:t>
            </a:r>
          </a:p>
        </p:txBody>
      </p:sp>
    </p:spTree>
    <p:extLst>
      <p:ext uri="{BB962C8B-B14F-4D97-AF65-F5344CB8AC3E}">
        <p14:creationId xmlns:p14="http://schemas.microsoft.com/office/powerpoint/2010/main" val="1201989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655638" y="0"/>
            <a:ext cx="6876802" cy="119697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559608" y="0"/>
            <a:ext cx="78843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אריזה נאותה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0"/>
            <a:ext cx="1835150" cy="68580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410FFFB-C500-4F06-8F3A-11EB32A4E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623" y="1549847"/>
            <a:ext cx="748883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Wingdings" panose="05000000000000000000" pitchFamily="2" charset="2"/>
              <a:buChar char="§"/>
            </a:pPr>
            <a:r>
              <a:rPr lang="he-IL" b="1" dirty="0"/>
              <a:t>האריזה חיצונית ותכונותיה:</a:t>
            </a:r>
          </a:p>
          <a:p>
            <a:pPr lvl="1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dirty="0"/>
              <a:t>מתאימה למוצרים, כדאית מבחינה כלכלית. </a:t>
            </a:r>
          </a:p>
          <a:p>
            <a:pPr lvl="1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dirty="0"/>
              <a:t>קרטון גלי הוא זול וקל. ארגזי עץ הם מסיביים ויקרים, אך ניתנים לעירום. </a:t>
            </a:r>
          </a:p>
          <a:p>
            <a:pPr lvl="1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dirty="0"/>
              <a:t>יותר זולים הם ארגזי פלסטיק אך אינם סגורים.</a:t>
            </a:r>
          </a:p>
          <a:p>
            <a:pPr lvl="1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dirty="0"/>
              <a:t> יש לחזק ולמנוע תזוזה </a:t>
            </a:r>
            <a:r>
              <a:rPr lang="he-IL" sz="2400" dirty="0"/>
              <a:t>בכולם.</a:t>
            </a:r>
          </a:p>
        </p:txBody>
      </p:sp>
    </p:spTree>
    <p:extLst>
      <p:ext uri="{BB962C8B-B14F-4D97-AF65-F5344CB8AC3E}">
        <p14:creationId xmlns:p14="http://schemas.microsoft.com/office/powerpoint/2010/main" val="591897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655638" y="0"/>
            <a:ext cx="6876802" cy="119697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559608" y="0"/>
            <a:ext cx="78843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אריזה נאותה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0"/>
            <a:ext cx="1835150" cy="68580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F27D9BB-98D7-4520-AF33-8B3B03CB3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634" y="1367584"/>
            <a:ext cx="6070316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b="1" dirty="0"/>
              <a:t>שיקולים בבחירת חוזק האריזה החיצונית: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E98F5AE2-4E75-48B9-A57D-CD144B81CB76}"/>
              </a:ext>
            </a:extLst>
          </p:cNvPr>
          <p:cNvSpPr/>
          <p:nvPr/>
        </p:nvSpPr>
        <p:spPr>
          <a:xfrm>
            <a:off x="1938186" y="2276310"/>
            <a:ext cx="6468776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800" dirty="0"/>
              <a:t>משקל, גודל כלי השינוע, גודל וכלי ההובלה.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800" dirty="0"/>
              <a:t>גודל המחסנים ומערכת המידוף, סטנדרטים בין לאומיים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800" dirty="0"/>
              <a:t>הנדסת אנוש ומגבלות אנוש.</a:t>
            </a:r>
          </a:p>
        </p:txBody>
      </p:sp>
      <p:pic>
        <p:nvPicPr>
          <p:cNvPr id="8" name="Picture 2" descr="תוצאת תמונה עבור אחסנה">
            <a:extLst>
              <a:ext uri="{FF2B5EF4-FFF2-40B4-BE49-F238E27FC236}">
                <a16:creationId xmlns:a16="http://schemas.microsoft.com/office/drawing/2014/main" id="{F5722D93-33C9-40AC-96F8-709E83555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4981"/>
            <a:ext cx="3888432" cy="28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6743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655638" y="0"/>
            <a:ext cx="6876802" cy="119697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559608" y="0"/>
            <a:ext cx="78843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אריזה נאותה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0"/>
            <a:ext cx="1835150" cy="68580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E1E0B6F-C787-4F4D-9395-9C59FCEF4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92" y="1412776"/>
            <a:ext cx="6336704" cy="443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b="1" dirty="0"/>
              <a:t>מילוי נפח פנימי</a:t>
            </a:r>
          </a:p>
          <a:p>
            <a:pPr lvl="1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400" dirty="0"/>
              <a:t> </a:t>
            </a:r>
            <a:r>
              <a:rPr lang="he-IL" dirty="0"/>
              <a:t>הנפח הפנוי בארגז/קרטון ימולא במילוי עץ, נייר, פתיתים, כריות אוויר וכו'</a:t>
            </a:r>
          </a:p>
          <a:p>
            <a:pPr marL="457200" lvl="1" indent="0" algn="r" rtl="1">
              <a:lnSpc>
                <a:spcPct val="150000"/>
              </a:lnSpc>
              <a:buNone/>
            </a:pPr>
            <a:endParaRPr lang="he-IL" sz="2400" dirty="0"/>
          </a:p>
          <a:p>
            <a:pPr marL="457200" lvl="1" indent="0" algn="r" rtl="1">
              <a:lnSpc>
                <a:spcPct val="150000"/>
              </a:lnSpc>
              <a:buNone/>
            </a:pP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835718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259632" y="1"/>
            <a:ext cx="7884368" cy="908720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559608" y="0"/>
            <a:ext cx="78843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אריזה נאותה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0"/>
            <a:ext cx="1259632" cy="68580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8DA6E9D3-9859-40DE-9CFE-C745FA8A9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391" y="1556792"/>
            <a:ext cx="7772400" cy="4104456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he-IL" sz="3600" dirty="0">
                <a:solidFill>
                  <a:schemeClr val="accent5">
                    <a:lumMod val="50000"/>
                  </a:schemeClr>
                </a:solidFill>
              </a:rPr>
              <a:t>איכות הסביבה.</a:t>
            </a:r>
            <a:endParaRPr lang="he-IL" sz="3000" dirty="0"/>
          </a:p>
          <a:p>
            <a:pPr lvl="1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600" b="0" dirty="0"/>
              <a:t> </a:t>
            </a:r>
            <a:r>
              <a:rPr lang="he-IL" altLang="he-IL" sz="2400" b="0" dirty="0"/>
              <a:t>מרבית האריזות מושלכות לאשפה מיד עם </a:t>
            </a:r>
            <a:r>
              <a:rPr lang="he-IL" altLang="he-IL" sz="2400" dirty="0"/>
              <a:t> הפתיחה</a:t>
            </a:r>
            <a:r>
              <a:rPr lang="he-IL" altLang="he-IL" sz="2400" b="0" dirty="0"/>
              <a:t> או עם סיום השימוש במוצר. </a:t>
            </a:r>
            <a:endParaRPr lang="he-IL" altLang="he-IL" sz="2400" dirty="0"/>
          </a:p>
          <a:p>
            <a:pPr lvl="1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altLang="he-IL" sz="2400" b="0" dirty="0"/>
              <a:t>פסולת האריזות מגדילה מאד את כמות האשפה הביתית ואת נפחה.</a:t>
            </a:r>
            <a:endParaRPr lang="he-IL" altLang="he-IL" sz="2400" dirty="0"/>
          </a:p>
          <a:p>
            <a:pPr lvl="1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altLang="he-IL" sz="2400" b="0" dirty="0"/>
              <a:t>כדי לשנות את המצב יש לחשוב כיצד אפשר להפחית את כמות חומרי האריזה המושלכים לפח.</a:t>
            </a:r>
            <a:endParaRPr lang="en-US" altLang="he-IL" sz="2400" b="0" dirty="0"/>
          </a:p>
          <a:p>
            <a:pPr marL="0" indent="0">
              <a:buNone/>
            </a:pPr>
            <a:endParaRPr lang="he-IL" sz="3000" dirty="0"/>
          </a:p>
        </p:txBody>
      </p:sp>
    </p:spTree>
    <p:extLst>
      <p:ext uri="{BB962C8B-B14F-4D97-AF65-F5344CB8AC3E}">
        <p14:creationId xmlns:p14="http://schemas.microsoft.com/office/powerpoint/2010/main" val="14251458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559608" y="7374"/>
            <a:ext cx="7584392" cy="119697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559608" y="0"/>
            <a:ext cx="78843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ניהול השינוע והתעבורה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0"/>
            <a:ext cx="1535174" cy="68580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F5E21B1-B5C0-4D6F-91ED-E223BE437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1988840"/>
            <a:ext cx="692311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b="1" dirty="0"/>
              <a:t>מטען – צבר אריזות</a:t>
            </a:r>
          </a:p>
          <a:p>
            <a:pPr lvl="1" algn="r" rtl="1">
              <a:buFont typeface="Wingdings" pitchFamily="2" charset="2"/>
              <a:buChar char="v"/>
            </a:pPr>
            <a:r>
              <a:rPr lang="he-IL" sz="2400" dirty="0"/>
              <a:t> חבקים/מענבים – האחדת שקים</a:t>
            </a:r>
          </a:p>
          <a:p>
            <a:pPr lvl="1" algn="r" rtl="1">
              <a:buFont typeface="Wingdings" pitchFamily="2" charset="2"/>
              <a:buChar char="v"/>
            </a:pPr>
            <a:r>
              <a:rPr lang="he-IL" sz="2400" dirty="0"/>
              <a:t> צובר – נוזלים, אבקות, גרגרים</a:t>
            </a:r>
          </a:p>
          <a:p>
            <a:pPr lvl="2" algn="r" rtl="1">
              <a:buFont typeface="Wingdings" pitchFamily="2" charset="2"/>
              <a:buChar char="§"/>
            </a:pPr>
            <a:r>
              <a:rPr lang="he-IL" sz="2000" dirty="0"/>
              <a:t>מיועדים לתאי צובר</a:t>
            </a:r>
          </a:p>
          <a:p>
            <a:pPr lvl="2" algn="r" rtl="1">
              <a:buFont typeface="Wingdings" pitchFamily="2" charset="2"/>
              <a:buChar char="§"/>
            </a:pPr>
            <a:r>
              <a:rPr lang="he-IL" sz="2000" dirty="0"/>
              <a:t>שקים, שקי 1 טון, כלובים</a:t>
            </a:r>
          </a:p>
          <a:p>
            <a:pPr lvl="1" algn="r" rtl="1">
              <a:buFont typeface="Wingdings" pitchFamily="2" charset="2"/>
              <a:buChar char="v"/>
            </a:pPr>
            <a:r>
              <a:rPr lang="he-IL" sz="2400" b="1" dirty="0"/>
              <a:t> מטענים אחודים – </a:t>
            </a:r>
            <a:r>
              <a:rPr lang="en-US" sz="2400" b="1" dirty="0"/>
              <a:t>Unit Load</a:t>
            </a:r>
            <a:r>
              <a:rPr lang="he-IL" sz="3200" b="1" dirty="0"/>
              <a:t> </a:t>
            </a:r>
          </a:p>
          <a:p>
            <a:pPr lvl="2" algn="r" rtl="1">
              <a:buFont typeface="Wingdings" pitchFamily="2" charset="2"/>
              <a:buChar char="§"/>
            </a:pPr>
            <a:r>
              <a:rPr lang="he-IL" sz="2000" dirty="0"/>
              <a:t>אריזות על משטח</a:t>
            </a:r>
          </a:p>
          <a:p>
            <a:pPr lvl="2" algn="r" rtl="1">
              <a:buFont typeface="Wingdings" pitchFamily="2" charset="2"/>
              <a:buChar char="§"/>
            </a:pPr>
            <a:r>
              <a:rPr lang="he-IL" sz="2000" dirty="0"/>
              <a:t>אריזות במכולה ימית או אווירית</a:t>
            </a:r>
          </a:p>
        </p:txBody>
      </p: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210AD757-0DF4-42AB-BAA7-084D72E9C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810" y="1271253"/>
            <a:ext cx="7440376" cy="644544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he-IL" sz="3600" b="1" dirty="0">
                <a:solidFill>
                  <a:schemeClr val="accent5">
                    <a:lumMod val="50000"/>
                  </a:schemeClr>
                </a:solidFill>
              </a:rPr>
              <a:t>סוגי מארזים של מטענים</a:t>
            </a:r>
            <a:endParaRPr lang="he-IL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551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559608" y="7374"/>
            <a:ext cx="7584392" cy="119697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559608" y="0"/>
            <a:ext cx="78843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ניהול השינוע והתעבורה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0"/>
            <a:ext cx="1535174" cy="68580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210AD757-0DF4-42AB-BAA7-084D72E9C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608" y="1097631"/>
            <a:ext cx="7440376" cy="644544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he-IL" sz="3600" b="1" dirty="0">
                <a:solidFill>
                  <a:schemeClr val="accent5">
                    <a:lumMod val="50000"/>
                  </a:schemeClr>
                </a:solidFill>
              </a:rPr>
              <a:t>סוגי מארז של מטענים:</a:t>
            </a:r>
            <a:endParaRPr lang="he-I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1BD47BC-C46D-4280-B3E7-CE659F4D3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66" y="1946787"/>
            <a:ext cx="6828816" cy="319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2800" b="1" i="1" dirty="0"/>
              <a:t>שיטות איחוד על משטחים</a:t>
            </a:r>
            <a:r>
              <a:rPr lang="en-US" sz="2800" b="1" i="1" dirty="0"/>
              <a:t> </a:t>
            </a:r>
            <a:r>
              <a:rPr lang="he-IL" sz="2800" b="1" i="1" dirty="0"/>
              <a:t>(</a:t>
            </a:r>
            <a:r>
              <a:rPr lang="en-US" sz="2800" b="1" i="1" dirty="0"/>
              <a:t>Pallets</a:t>
            </a:r>
            <a:r>
              <a:rPr lang="he-IL" sz="2800" b="1" i="1" dirty="0"/>
              <a:t>)</a:t>
            </a:r>
          </a:p>
          <a:p>
            <a:pPr lvl="1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400" dirty="0"/>
              <a:t> שרינק</a:t>
            </a:r>
          </a:p>
          <a:p>
            <a:pPr lvl="1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400" dirty="0"/>
              <a:t> סטרץ'</a:t>
            </a:r>
          </a:p>
          <a:p>
            <a:pPr lvl="1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400" dirty="0"/>
              <a:t>במכולה.</a:t>
            </a:r>
          </a:p>
          <a:p>
            <a:pPr lvl="1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400" dirty="0"/>
              <a:t>האחדה למכולות</a:t>
            </a:r>
          </a:p>
          <a:p>
            <a:pPr lvl="1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400" dirty="0"/>
              <a:t>משטח כוורת</a:t>
            </a:r>
          </a:p>
        </p:txBody>
      </p:sp>
    </p:spTree>
    <p:extLst>
      <p:ext uri="{BB962C8B-B14F-4D97-AF65-F5344CB8AC3E}">
        <p14:creationId xmlns:p14="http://schemas.microsoft.com/office/powerpoint/2010/main" val="28639382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559608" y="7374"/>
            <a:ext cx="7584392" cy="119697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559608" y="0"/>
            <a:ext cx="78843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ניהול השינוע והתעבורה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0"/>
            <a:ext cx="1535174" cy="68580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210AD757-0DF4-42AB-BAA7-084D72E9C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608" y="1097631"/>
            <a:ext cx="7440376" cy="644544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he-IL" sz="3600" b="1" dirty="0">
                <a:solidFill>
                  <a:schemeClr val="accent5">
                    <a:lumMod val="50000"/>
                  </a:schemeClr>
                </a:solidFill>
              </a:rPr>
              <a:t>סוגי מארז של מטענים:</a:t>
            </a:r>
            <a:endParaRPr lang="he-I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1BD47BC-C46D-4280-B3E7-CE659F4D3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608" y="1742174"/>
            <a:ext cx="6972832" cy="64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2800" b="1" i="1" dirty="0"/>
              <a:t>שיטות איחוד על משטחים(</a:t>
            </a:r>
            <a:r>
              <a:rPr lang="en-US" sz="2800" b="1" i="1" dirty="0"/>
              <a:t>Pallets</a:t>
            </a:r>
            <a:r>
              <a:rPr lang="he-IL" sz="2800" b="1" i="1" dirty="0"/>
              <a:t>)</a:t>
            </a:r>
          </a:p>
          <a:p>
            <a:pPr marL="457200" lvl="1" indent="0" algn="r" rtl="1">
              <a:lnSpc>
                <a:spcPct val="150000"/>
              </a:lnSpc>
              <a:buNone/>
            </a:pPr>
            <a:endParaRPr lang="he-IL" sz="2400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8CA73A0-6025-40AB-9DBF-6E7492A47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224" y="2386719"/>
            <a:ext cx="7467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2800" dirty="0"/>
              <a:t>יחידת הבסיס העיקרית לאריזה והאחדה</a:t>
            </a:r>
          </a:p>
          <a:p>
            <a:pPr algn="r" rtl="1"/>
            <a:r>
              <a:rPr lang="he-IL" sz="2800" dirty="0"/>
              <a:t>שינוע בעזרת מלגזה ועגלות משטחים</a:t>
            </a:r>
          </a:p>
          <a:p>
            <a:pPr algn="r" rtl="1"/>
            <a:r>
              <a:rPr lang="he-IL" sz="2800" dirty="0"/>
              <a:t>משטחים חד פעמיים ורב פעמיים</a:t>
            </a:r>
          </a:p>
          <a:p>
            <a:pPr algn="r" rtl="1"/>
            <a:r>
              <a:rPr lang="he-IL" sz="2800" dirty="0"/>
              <a:t>החומרים</a:t>
            </a:r>
          </a:p>
          <a:p>
            <a:pPr lvl="1" algn="r" rtl="1">
              <a:buFont typeface="Wingdings" pitchFamily="2" charset="2"/>
              <a:buChar char="v"/>
            </a:pPr>
            <a:r>
              <a:rPr lang="he-IL" sz="2400" dirty="0"/>
              <a:t> עץ</a:t>
            </a:r>
          </a:p>
          <a:p>
            <a:pPr lvl="1" algn="r" rtl="1">
              <a:buFont typeface="Wingdings" pitchFamily="2" charset="2"/>
              <a:buChar char="v"/>
            </a:pPr>
            <a:r>
              <a:rPr lang="he-IL" sz="2400" dirty="0"/>
              <a:t> פלסטיק </a:t>
            </a:r>
          </a:p>
          <a:p>
            <a:pPr lvl="1" algn="r" rtl="1">
              <a:buFont typeface="Wingdings" pitchFamily="2" charset="2"/>
              <a:buChar char="v"/>
            </a:pPr>
            <a:r>
              <a:rPr lang="he-IL" sz="2400" dirty="0"/>
              <a:t> קרטון גלי</a:t>
            </a:r>
          </a:p>
          <a:p>
            <a:pPr lvl="1" algn="r" rtl="1">
              <a:buFont typeface="Wingdings" pitchFamily="2" charset="2"/>
              <a:buChar char="v"/>
            </a:pPr>
            <a:r>
              <a:rPr lang="he-IL" sz="2400" dirty="0"/>
              <a:t> מתכת</a:t>
            </a:r>
          </a:p>
        </p:txBody>
      </p:sp>
    </p:spTree>
    <p:extLst>
      <p:ext uri="{BB962C8B-B14F-4D97-AF65-F5344CB8AC3E}">
        <p14:creationId xmlns:p14="http://schemas.microsoft.com/office/powerpoint/2010/main" val="22269551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559608" y="7374"/>
            <a:ext cx="7584392" cy="119697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559608" y="0"/>
            <a:ext cx="78843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ניהול השינוע והתעבורה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0"/>
            <a:ext cx="1535174" cy="68580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54900740-E23B-4C98-B99E-825163BF7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810" y="1700808"/>
            <a:ext cx="7175964" cy="3456384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he-IL" sz="3600" b="1" dirty="0">
                <a:solidFill>
                  <a:schemeClr val="accent5">
                    <a:lumMod val="50000"/>
                  </a:schemeClr>
                </a:solidFill>
              </a:rPr>
              <a:t>מטען ומכולות</a:t>
            </a:r>
          </a:p>
          <a:p>
            <a:pPr algn="r" rtl="1"/>
            <a:r>
              <a:rPr lang="he-IL" sz="2800" b="1" dirty="0"/>
              <a:t>משטחים </a:t>
            </a:r>
            <a:r>
              <a:rPr lang="en-US" sz="2800" b="1" dirty="0"/>
              <a:t>PALLETS</a:t>
            </a:r>
            <a:r>
              <a:rPr lang="he-IL" sz="2800" b="1" dirty="0"/>
              <a:t> :</a:t>
            </a:r>
          </a:p>
          <a:p>
            <a:pPr marL="0" indent="0" algn="r" rtl="1">
              <a:buNone/>
            </a:pPr>
            <a:r>
              <a:rPr lang="he-IL" sz="3000" dirty="0"/>
              <a:t>   </a:t>
            </a:r>
            <a:r>
              <a:rPr lang="he-IL" sz="3000" b="0" dirty="0"/>
              <a:t>זוהי יחידת הבסיס העיקרית לאריזה והאחדה.</a:t>
            </a:r>
          </a:p>
          <a:p>
            <a:pPr marL="0" indent="0" algn="r" rtl="1">
              <a:buNone/>
            </a:pPr>
            <a:r>
              <a:rPr lang="he-IL" sz="3000" b="0" dirty="0"/>
              <a:t>   שינועו בעזרת מלגזה או עגלת משטחים.</a:t>
            </a:r>
          </a:p>
          <a:p>
            <a:pPr marL="0" indent="0" algn="r" rtl="1">
              <a:buNone/>
            </a:pPr>
            <a:r>
              <a:rPr lang="he-IL" sz="3000" b="0" dirty="0"/>
              <a:t>   יש משטחים חד פעמיים ורב פעמיים.</a:t>
            </a:r>
          </a:p>
          <a:p>
            <a:pPr marL="0" indent="0" algn="r" rtl="1">
              <a:buNone/>
            </a:pPr>
            <a:r>
              <a:rPr lang="he-IL" sz="3000" b="0" dirty="0"/>
              <a:t>   החומרים: עץ, פלסטיק, קרטון, מתכת.</a:t>
            </a:r>
            <a:endParaRPr lang="he-IL" sz="3000" dirty="0"/>
          </a:p>
        </p:txBody>
      </p:sp>
      <p:pic>
        <p:nvPicPr>
          <p:cNvPr id="10" name="Picture 2" descr="http://www.packagingsolution.in/pcat-gifs/products-small/pallets1.jpg">
            <a:extLst>
              <a:ext uri="{FF2B5EF4-FFF2-40B4-BE49-F238E27FC236}">
                <a16:creationId xmlns:a16="http://schemas.microsoft.com/office/drawing/2014/main" id="{4407AC1E-D84C-4DFF-840E-8D954294B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42" y="1211723"/>
            <a:ext cx="3024336" cy="227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C86E1A66-E11A-427A-ACBD-364E83E01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5082151"/>
            <a:ext cx="7584391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https://www.youtube.com/watch?v=cOeuuwebcX4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413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1835150" y="0"/>
            <a:ext cx="7308850" cy="11969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0" y="0"/>
            <a:ext cx="1835150" cy="11969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49160CF5-3492-4074-8172-86DD5DA88308}"/>
              </a:ext>
            </a:extLst>
          </p:cNvPr>
          <p:cNvSpPr/>
          <p:nvPr/>
        </p:nvSpPr>
        <p:spPr>
          <a:xfrm>
            <a:off x="3267951" y="98578"/>
            <a:ext cx="4382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תפקיד האריזה</a:t>
            </a:r>
            <a:endParaRPr lang="he-IL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F0CCDC50-745E-411A-8D10-817E34291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82490"/>
            <a:ext cx="8279804" cy="4573860"/>
          </a:xfrm>
        </p:spPr>
        <p:txBody>
          <a:bodyPr/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3000" b="0" dirty="0"/>
              <a:t>המושג אריזה, מתאר גם תהליך או מערכת מתואמת של הכנת מוצרים למשלוח, לאחסון, למכירה ולשימוש.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3000" b="0" dirty="0"/>
              <a:t>האריזה</a:t>
            </a:r>
            <a:r>
              <a:rPr lang="he-IL" sz="3000" dirty="0"/>
              <a:t> </a:t>
            </a:r>
            <a:r>
              <a:rPr lang="he-IL" sz="3000" u="sng" dirty="0"/>
              <a:t>מכילה</a:t>
            </a:r>
            <a:r>
              <a:rPr lang="he-IL" sz="3000" dirty="0"/>
              <a:t> </a:t>
            </a:r>
            <a:r>
              <a:rPr lang="he-IL" sz="3000" b="0" dirty="0"/>
              <a:t>את המוצר, </a:t>
            </a:r>
            <a:r>
              <a:rPr lang="he-IL" sz="3000" u="sng" dirty="0"/>
              <a:t>מגינה</a:t>
            </a:r>
            <a:r>
              <a:rPr lang="he-IL" sz="3000" dirty="0"/>
              <a:t> </a:t>
            </a:r>
            <a:r>
              <a:rPr lang="he-IL" sz="3000" b="0" dirty="0"/>
              <a:t>עליו, </a:t>
            </a:r>
            <a:r>
              <a:rPr lang="he-IL" sz="3000" u="sng" dirty="0"/>
              <a:t>משמרת</a:t>
            </a:r>
            <a:r>
              <a:rPr lang="he-IL" sz="3000" dirty="0"/>
              <a:t> </a:t>
            </a:r>
            <a:r>
              <a:rPr lang="he-IL" sz="3000" b="0" dirty="0"/>
              <a:t>אותו,</a:t>
            </a:r>
            <a:r>
              <a:rPr lang="he-IL" sz="3000" dirty="0"/>
              <a:t> </a:t>
            </a:r>
            <a:r>
              <a:rPr lang="he-IL" sz="3000" u="sng" dirty="0"/>
              <a:t>מקלה</a:t>
            </a:r>
            <a:r>
              <a:rPr lang="he-IL" sz="3000" dirty="0"/>
              <a:t> </a:t>
            </a:r>
            <a:r>
              <a:rPr lang="he-IL" sz="3000" b="0" dirty="0"/>
              <a:t>על משלוח המוצר, מכילה </a:t>
            </a:r>
            <a:r>
              <a:rPr lang="he-IL" sz="3000" u="sng" dirty="0"/>
              <a:t>מידע</a:t>
            </a:r>
            <a:r>
              <a:rPr lang="he-IL" sz="3000" dirty="0"/>
              <a:t> </a:t>
            </a:r>
            <a:r>
              <a:rPr lang="he-IL" sz="3000" b="0" dirty="0"/>
              <a:t>על המוצר ומקדמת את </a:t>
            </a:r>
            <a:r>
              <a:rPr lang="he-IL" sz="3000" u="sng" dirty="0"/>
              <a:t>מכירת</a:t>
            </a:r>
            <a:r>
              <a:rPr lang="he-IL" sz="3000" dirty="0"/>
              <a:t> </a:t>
            </a:r>
            <a:r>
              <a:rPr lang="he-IL" sz="3000" b="0" dirty="0"/>
              <a:t>המוצר שבתוכה .</a:t>
            </a:r>
          </a:p>
        </p:txBody>
      </p:sp>
    </p:spTree>
    <p:extLst>
      <p:ext uri="{BB962C8B-B14F-4D97-AF65-F5344CB8AC3E}">
        <p14:creationId xmlns:p14="http://schemas.microsoft.com/office/powerpoint/2010/main" val="19586790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559608" y="7374"/>
            <a:ext cx="7584392" cy="119697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559608" y="0"/>
            <a:ext cx="78843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ניהול השינוע והתעבורה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0"/>
            <a:ext cx="1535174" cy="68580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81141A91-D8B5-482D-9BCF-CBC2E28C4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5" y="1700808"/>
            <a:ext cx="590465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Wingdings" panose="05000000000000000000" pitchFamily="2" charset="2"/>
              <a:buChar char="§"/>
            </a:pPr>
            <a:r>
              <a:rPr lang="he-IL" sz="3600" b="1" dirty="0">
                <a:solidFill>
                  <a:schemeClr val="accent5">
                    <a:lumMod val="50000"/>
                  </a:schemeClr>
                </a:solidFill>
              </a:rPr>
              <a:t>דגמי משטחים-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Pallets</a:t>
            </a:r>
            <a:endParaRPr lang="he-IL" sz="36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400" dirty="0"/>
              <a:t> </a:t>
            </a:r>
            <a:r>
              <a:rPr lang="he-IL" dirty="0"/>
              <a:t>חד סיפוני עם 4 כניסות.</a:t>
            </a:r>
          </a:p>
          <a:p>
            <a:pPr lvl="1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dirty="0"/>
              <a:t> חד סיפוני עם 2 כניסות.</a:t>
            </a:r>
          </a:p>
          <a:p>
            <a:pPr lvl="1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dirty="0"/>
              <a:t> ללא סיפון תחתון.</a:t>
            </a:r>
          </a:p>
          <a:p>
            <a:pPr lvl="1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dirty="0"/>
              <a:t> המשטחים בגובה 7-1</a:t>
            </a:r>
            <a:r>
              <a:rPr lang="he-IL" sz="2400" dirty="0"/>
              <a:t>7 ס"מ</a:t>
            </a:r>
          </a:p>
        </p:txBody>
      </p:sp>
    </p:spTree>
    <p:extLst>
      <p:ext uri="{BB962C8B-B14F-4D97-AF65-F5344CB8AC3E}">
        <p14:creationId xmlns:p14="http://schemas.microsoft.com/office/powerpoint/2010/main" val="22684806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559608" y="7374"/>
            <a:ext cx="7584392" cy="119697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559608" y="0"/>
            <a:ext cx="78843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ניהול השינוע והתעבורה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0"/>
            <a:ext cx="1535174" cy="68580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54900740-E23B-4C98-B99E-825163BF7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096" y="1128272"/>
            <a:ext cx="7584392" cy="1143000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he-IL" sz="3600" b="1" dirty="0">
                <a:solidFill>
                  <a:schemeClr val="accent5">
                    <a:lumMod val="50000"/>
                  </a:schemeClr>
                </a:solidFill>
              </a:rPr>
              <a:t>מטען ומכולות-</a:t>
            </a:r>
            <a:r>
              <a:rPr lang="he-IL" b="1" dirty="0">
                <a:solidFill>
                  <a:srgbClr val="660033"/>
                </a:solidFill>
              </a:rPr>
              <a:t>משטחי עץ</a:t>
            </a:r>
            <a:r>
              <a:rPr lang="he-IL" sz="3000" dirty="0"/>
              <a:t>  </a:t>
            </a:r>
          </a:p>
        </p:txBody>
      </p:sp>
      <p:pic>
        <p:nvPicPr>
          <p:cNvPr id="8" name="Picture 4" descr="http://www.jalaramwood.com/full-images/689681.jpg">
            <a:extLst>
              <a:ext uri="{FF2B5EF4-FFF2-40B4-BE49-F238E27FC236}">
                <a16:creationId xmlns:a16="http://schemas.microsoft.com/office/drawing/2014/main" id="{A36E6970-53E2-4C9C-99A4-ED658E95D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9608" y="1898773"/>
            <a:ext cx="7404880" cy="481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57772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559608" y="7374"/>
            <a:ext cx="7584392" cy="119697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559608" y="0"/>
            <a:ext cx="78843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ניהול השינוע והתעבורה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0"/>
            <a:ext cx="1535174" cy="68580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210AD757-0DF4-42AB-BAA7-084D72E9C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608" y="1097631"/>
            <a:ext cx="7440376" cy="644544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he-IL" sz="3600" b="1" i="1" dirty="0"/>
              <a:t>שיטות איחוד על משטחים:</a:t>
            </a:r>
          </a:p>
          <a:p>
            <a:pPr algn="r" rtl="1"/>
            <a:r>
              <a:rPr lang="he-IL" b="1" dirty="0">
                <a:solidFill>
                  <a:schemeClr val="accent5">
                    <a:lumMod val="50000"/>
                  </a:schemeClr>
                </a:solidFill>
              </a:rPr>
              <a:t>שרינק</a:t>
            </a:r>
          </a:p>
        </p:txBody>
      </p:sp>
      <p:pic>
        <p:nvPicPr>
          <p:cNvPr id="10" name="Picture 2" descr="http://www.easyshippingltd.co.uk/Images/pallet.jpg">
            <a:extLst>
              <a:ext uri="{FF2B5EF4-FFF2-40B4-BE49-F238E27FC236}">
                <a16:creationId xmlns:a16="http://schemas.microsoft.com/office/drawing/2014/main" id="{714A9CD4-9A1A-4502-A615-467C1F3BD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9608" y="1742175"/>
            <a:ext cx="4236528" cy="357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0B14FC34-E7BA-4B19-9DDA-F28848A78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404" y="5251855"/>
            <a:ext cx="7584392" cy="110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rtl="1">
              <a:buFont typeface="Arial" pitchFamily="34" charset="0"/>
              <a:buNone/>
            </a:pPr>
            <a:r>
              <a:rPr lang="en-US" sz="3200" dirty="0">
                <a:hlinkClick r:id="rId3"/>
              </a:rPr>
              <a:t>https://www.youtube.com/watch?v=0VXadVRMHMc</a:t>
            </a:r>
            <a:endParaRPr lang="he-IL" sz="3200" dirty="0"/>
          </a:p>
          <a:p>
            <a:pPr lvl="1" algn="r" rtl="1">
              <a:buFont typeface="Arial" pitchFamily="34" charset="0"/>
              <a:buNone/>
            </a:pP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951443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115616" y="7374"/>
            <a:ext cx="8028384" cy="119697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318626" y="0"/>
            <a:ext cx="78843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ניהול השינוע והתעבורה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0"/>
            <a:ext cx="1115616" cy="68580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210AD757-0DF4-42AB-BAA7-084D72E9C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608" y="1097631"/>
            <a:ext cx="7440376" cy="644544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he-IL" sz="3600" b="1" i="1" dirty="0"/>
              <a:t>שיטות איחוד על משטחים:</a:t>
            </a:r>
          </a:p>
          <a:p>
            <a:pPr algn="r" rtl="1"/>
            <a:r>
              <a:rPr lang="he-IL" b="1" dirty="0">
                <a:solidFill>
                  <a:schemeClr val="accent5">
                    <a:lumMod val="50000"/>
                  </a:schemeClr>
                </a:solidFill>
              </a:rPr>
              <a:t>קרטון</a:t>
            </a:r>
          </a:p>
        </p:txBody>
      </p:sp>
      <p:pic>
        <p:nvPicPr>
          <p:cNvPr id="11" name="Picture 2" descr="http://www.packagingsolution.in/pcat-gifs/products-small/pallets1.jpg">
            <a:extLst>
              <a:ext uri="{FF2B5EF4-FFF2-40B4-BE49-F238E27FC236}">
                <a16:creationId xmlns:a16="http://schemas.microsoft.com/office/drawing/2014/main" id="{38085855-96F9-4926-A7EE-9B54A428A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9608" y="1742174"/>
            <a:ext cx="5604680" cy="497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19457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559608" y="7374"/>
            <a:ext cx="7584392" cy="119697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559608" y="0"/>
            <a:ext cx="78843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ניהול השינוע והתעבורה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0"/>
            <a:ext cx="1535174" cy="68580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210AD757-0DF4-42AB-BAA7-084D72E9C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608" y="1097631"/>
            <a:ext cx="7440376" cy="644544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he-IL" sz="3600" b="1" i="1" dirty="0"/>
              <a:t>סוגי מארז של מטענים:</a:t>
            </a:r>
          </a:p>
          <a:p>
            <a:pPr algn="r" rtl="1"/>
            <a:r>
              <a:rPr lang="he-IL" b="1" dirty="0">
                <a:solidFill>
                  <a:schemeClr val="accent5">
                    <a:lumMod val="50000"/>
                  </a:schemeClr>
                </a:solidFill>
              </a:rPr>
              <a:t>סטרץ' –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Stretch</a:t>
            </a:r>
            <a:endParaRPr lang="he-IL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r" rtl="1">
              <a:buNone/>
            </a:pPr>
            <a:endParaRPr lang="he-I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2" descr="http://www.capspackaging.com/images/machinery/workhorse-stretch-wrapper.jpg">
            <a:extLst>
              <a:ext uri="{FF2B5EF4-FFF2-40B4-BE49-F238E27FC236}">
                <a16:creationId xmlns:a16="http://schemas.microsoft.com/office/drawing/2014/main" id="{6E184595-61EE-4DDA-A5BE-C1C7E1E87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663" y="2368131"/>
            <a:ext cx="44958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74716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559608" y="7374"/>
            <a:ext cx="7584392" cy="119697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559608" y="0"/>
            <a:ext cx="78843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ניהול השינוע והתעבורה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0"/>
            <a:ext cx="1535174" cy="68580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54900740-E23B-4C98-B99E-825163BF7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096" y="1128272"/>
            <a:ext cx="7440376" cy="644544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he-IL" sz="3600" b="1" dirty="0">
                <a:solidFill>
                  <a:schemeClr val="accent5">
                    <a:lumMod val="50000"/>
                  </a:schemeClr>
                </a:solidFill>
              </a:rPr>
              <a:t>מטען ומכולות-</a:t>
            </a:r>
            <a:r>
              <a:rPr lang="he-IL" b="1" dirty="0">
                <a:solidFill>
                  <a:srgbClr val="660033"/>
                </a:solidFill>
              </a:rPr>
              <a:t>משטחי פלסטיק</a:t>
            </a:r>
            <a:r>
              <a:rPr lang="he-IL" sz="3000" dirty="0"/>
              <a:t> </a:t>
            </a:r>
          </a:p>
        </p:txBody>
      </p:sp>
      <p:pic>
        <p:nvPicPr>
          <p:cNvPr id="10" name="Picture 2" descr="http://www.e-rackonline.com/product_images/1176.jpg">
            <a:extLst>
              <a:ext uri="{FF2B5EF4-FFF2-40B4-BE49-F238E27FC236}">
                <a16:creationId xmlns:a16="http://schemas.microsoft.com/office/drawing/2014/main" id="{542DF480-B6A9-4F9F-8FB8-A7DCC3DC5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9608" y="1772816"/>
            <a:ext cx="5173104" cy="420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B6CCD2D3-3CBD-44A9-B515-E78FA6FD2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608" y="5808500"/>
            <a:ext cx="7127192" cy="10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https://www.youtube.com/watch?v=Qg3ag3QTwTI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3254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559608" y="7374"/>
            <a:ext cx="7584392" cy="119697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559608" y="0"/>
            <a:ext cx="78843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ניהול השינוע והתעבורה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0"/>
            <a:ext cx="1535174" cy="68580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54900740-E23B-4C98-B99E-825163BF7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096" y="1128272"/>
            <a:ext cx="7440376" cy="644544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he-IL" sz="3600" b="1" dirty="0">
                <a:solidFill>
                  <a:schemeClr val="accent5">
                    <a:lumMod val="50000"/>
                  </a:schemeClr>
                </a:solidFill>
              </a:rPr>
              <a:t>מטען ומכולות-</a:t>
            </a:r>
            <a:r>
              <a:rPr lang="he-IL" b="1" dirty="0">
                <a:solidFill>
                  <a:srgbClr val="660033"/>
                </a:solidFill>
              </a:rPr>
              <a:t>משטחי כוורת</a:t>
            </a:r>
            <a:r>
              <a:rPr lang="he-IL" sz="3000" dirty="0"/>
              <a:t> 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78A01F6-21D7-4260-9B5C-882700A47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608" y="2009192"/>
            <a:ext cx="726086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rtl="1">
              <a:buFont typeface="Arial" pitchFamily="34" charset="0"/>
              <a:buNone/>
            </a:pPr>
            <a:r>
              <a:rPr lang="en-US" sz="3200" dirty="0">
                <a:hlinkClick r:id="rId2"/>
              </a:rPr>
              <a:t>https://www.youtube.com/watch?v=tHQa7yOdi_4</a:t>
            </a:r>
            <a:endParaRPr lang="he-IL" sz="3200" dirty="0"/>
          </a:p>
          <a:p>
            <a:pPr lvl="1" algn="r" rtl="1">
              <a:buFont typeface="Arial" pitchFamily="34" charset="0"/>
              <a:buNone/>
            </a:pP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30268587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559608" y="7374"/>
            <a:ext cx="7584392" cy="119697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559608" y="0"/>
            <a:ext cx="78843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ניהול השינוע והתעבורה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0"/>
            <a:ext cx="1535174" cy="68580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210AD757-0DF4-42AB-BAA7-084D72E9C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608" y="1097631"/>
            <a:ext cx="7440376" cy="644544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he-IL" sz="3600" b="1" i="1" dirty="0"/>
              <a:t>סוגי מארז של מטענים:</a:t>
            </a:r>
          </a:p>
          <a:p>
            <a:pPr algn="r" rtl="1"/>
            <a:r>
              <a:rPr lang="he-IL" b="1" dirty="0">
                <a:solidFill>
                  <a:schemeClr val="accent5">
                    <a:lumMod val="50000"/>
                  </a:schemeClr>
                </a:solidFill>
              </a:rPr>
              <a:t>במכולה</a:t>
            </a:r>
          </a:p>
          <a:p>
            <a:pPr marL="0" indent="0" algn="r" rtl="1">
              <a:buNone/>
            </a:pPr>
            <a:endParaRPr lang="he-I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Picture 2" descr="http://blog.builddirect.com/slate/wp-content/uploads/2008/05/slate-pallets-in-container.jpg">
            <a:extLst>
              <a:ext uri="{FF2B5EF4-FFF2-40B4-BE49-F238E27FC236}">
                <a16:creationId xmlns:a16="http://schemas.microsoft.com/office/drawing/2014/main" id="{DB1937B4-47DB-4A7D-BCE8-BBD989813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5174" y="2294605"/>
            <a:ext cx="5557106" cy="436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21796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559608" y="7374"/>
            <a:ext cx="7584392" cy="119697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559608" y="0"/>
            <a:ext cx="78843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ניהול השינוע והתעבורה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0"/>
            <a:ext cx="1535174" cy="68580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54900740-E23B-4C98-B99E-825163BF7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096" y="1128272"/>
            <a:ext cx="7440376" cy="644544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he-IL" sz="3600" b="1" dirty="0">
                <a:solidFill>
                  <a:schemeClr val="accent5">
                    <a:lumMod val="50000"/>
                  </a:schemeClr>
                </a:solidFill>
              </a:rPr>
              <a:t>מטען ומכולות-</a:t>
            </a:r>
            <a:r>
              <a:rPr lang="he-IL" b="1" dirty="0">
                <a:solidFill>
                  <a:srgbClr val="660033"/>
                </a:solidFill>
              </a:rPr>
              <a:t>משטחי מתכת</a:t>
            </a:r>
            <a:r>
              <a:rPr lang="he-IL" sz="3000" dirty="0"/>
              <a:t> </a:t>
            </a:r>
          </a:p>
        </p:txBody>
      </p:sp>
      <p:pic>
        <p:nvPicPr>
          <p:cNvPr id="8" name="Picture 2" descr="http://www.metalpallet.com/images/new5.jpg">
            <a:extLst>
              <a:ext uri="{FF2B5EF4-FFF2-40B4-BE49-F238E27FC236}">
                <a16:creationId xmlns:a16="http://schemas.microsoft.com/office/drawing/2014/main" id="{B294E341-8F20-4CFC-890F-FE490E6BC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3804" y="2068339"/>
            <a:ext cx="6096000" cy="39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2274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158924" y="110215"/>
            <a:ext cx="7985076" cy="757330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559608" y="0"/>
            <a:ext cx="78843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ניהול השינוע והתעבורה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0"/>
            <a:ext cx="1130666" cy="68580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54900740-E23B-4C98-B99E-825163BF7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608" y="867545"/>
            <a:ext cx="7440376" cy="644544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he-IL" sz="3600" b="1" dirty="0">
                <a:solidFill>
                  <a:schemeClr val="accent5">
                    <a:lumMod val="50000"/>
                  </a:schemeClr>
                </a:solidFill>
              </a:rPr>
              <a:t>מטען ומכולות-</a:t>
            </a:r>
            <a:r>
              <a:rPr lang="he-IL" b="1" dirty="0">
                <a:solidFill>
                  <a:srgbClr val="660033"/>
                </a:solidFill>
              </a:rPr>
              <a:t>מידות משטחים</a:t>
            </a:r>
            <a:r>
              <a:rPr lang="he-IL" sz="3000" dirty="0"/>
              <a:t> </a:t>
            </a: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62499821-FCAC-415E-A69D-2A77F86B6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889969"/>
              </p:ext>
            </p:extLst>
          </p:nvPr>
        </p:nvGraphicFramePr>
        <p:xfrm>
          <a:off x="1181020" y="1535999"/>
          <a:ext cx="7884368" cy="4855026"/>
        </p:xfrm>
        <a:graphic>
          <a:graphicData uri="http://schemas.openxmlformats.org/drawingml/2006/table">
            <a:tbl>
              <a:tblPr rtl="1"/>
              <a:tblGrid>
                <a:gridCol w="2659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1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3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9192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800" b="1" dirty="0">
                          <a:latin typeface="Verdana"/>
                          <a:ea typeface="Times New Roman"/>
                          <a:cs typeface="David"/>
                        </a:rPr>
                        <a:t>שם המשטח</a:t>
                      </a:r>
                      <a:endParaRPr lang="en-US" sz="1800" b="1" dirty="0">
                        <a:latin typeface="Verdana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800" b="1" dirty="0">
                          <a:latin typeface="Verdana"/>
                          <a:ea typeface="Times New Roman"/>
                          <a:cs typeface="David"/>
                        </a:rPr>
                        <a:t>מידות</a:t>
                      </a:r>
                      <a:endParaRPr lang="en-US" sz="1800" b="1" dirty="0">
                        <a:latin typeface="Verdana"/>
                        <a:ea typeface="Times New Roman"/>
                        <a:cs typeface="David"/>
                      </a:endParaRP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800" b="1" dirty="0">
                          <a:latin typeface="Verdana"/>
                          <a:ea typeface="Times New Roman"/>
                          <a:cs typeface="David"/>
                        </a:rPr>
                        <a:t>(אורך X רוחב) במ"מ</a:t>
                      </a:r>
                      <a:endParaRPr lang="en-US" sz="1800" b="1" dirty="0">
                        <a:latin typeface="Verdana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800" b="1" dirty="0">
                          <a:latin typeface="Verdana"/>
                          <a:ea typeface="Times New Roman"/>
                          <a:cs typeface="David"/>
                        </a:rPr>
                        <a:t>הערות</a:t>
                      </a:r>
                      <a:endParaRPr lang="en-US" sz="1800" b="1" dirty="0">
                        <a:latin typeface="Verdana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192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Verdana"/>
                          <a:ea typeface="Times New Roman"/>
                          <a:cs typeface="David"/>
                        </a:rPr>
                        <a:t>משטח תעשייתי (אירופי)</a:t>
                      </a:r>
                      <a:endParaRPr lang="en-US" sz="1800" dirty="0">
                        <a:latin typeface="Verdana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Verdana"/>
                          <a:ea typeface="Times New Roman"/>
                          <a:cs typeface="David"/>
                        </a:rPr>
                        <a:t>1200 </a:t>
                      </a:r>
                      <a:r>
                        <a:rPr lang="en-US" sz="1800" dirty="0">
                          <a:latin typeface="Verdana"/>
                          <a:ea typeface="Times New Roman"/>
                          <a:cs typeface="David"/>
                        </a:rPr>
                        <a:t>X</a:t>
                      </a:r>
                      <a:r>
                        <a:rPr lang="he-IL" sz="1800" dirty="0">
                          <a:latin typeface="Verdana"/>
                          <a:ea typeface="Times New Roman"/>
                          <a:cs typeface="David"/>
                        </a:rPr>
                        <a:t> 1000</a:t>
                      </a:r>
                      <a:endParaRPr lang="en-US" sz="1800" dirty="0">
                        <a:latin typeface="Verdana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Verdana"/>
                          <a:ea typeface="Times New Roman"/>
                          <a:cs typeface="David"/>
                        </a:rPr>
                        <a:t>מכונה גם  10 </a:t>
                      </a:r>
                      <a:r>
                        <a:rPr lang="en-US" sz="1800" dirty="0">
                          <a:latin typeface="Verdana"/>
                          <a:ea typeface="Times New Roman"/>
                          <a:cs typeface="David"/>
                        </a:rPr>
                        <a:t>p</a:t>
                      </a:r>
                      <a:r>
                        <a:rPr lang="he-IL" sz="1800" dirty="0">
                          <a:latin typeface="Verdana"/>
                          <a:ea typeface="Times New Roman"/>
                          <a:cs typeface="David"/>
                        </a:rPr>
                        <a:t> מקובל בתעשייה ובחקלאות בישראל</a:t>
                      </a:r>
                      <a:endParaRPr lang="en-US" sz="1800" dirty="0">
                        <a:latin typeface="Verdana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596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Verdana"/>
                          <a:ea typeface="Times New Roman"/>
                          <a:cs typeface="David"/>
                        </a:rPr>
                        <a:t>משטח אירופי רגיל</a:t>
                      </a:r>
                      <a:endParaRPr lang="en-US" sz="1800" dirty="0">
                        <a:latin typeface="Verdana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Verdana"/>
                          <a:ea typeface="Times New Roman"/>
                          <a:cs typeface="David"/>
                        </a:rPr>
                        <a:t>1200 </a:t>
                      </a:r>
                      <a:r>
                        <a:rPr lang="en-US" sz="1800" dirty="0">
                          <a:latin typeface="Verdana"/>
                          <a:ea typeface="Times New Roman"/>
                          <a:cs typeface="David"/>
                        </a:rPr>
                        <a:t>x</a:t>
                      </a:r>
                      <a:r>
                        <a:rPr lang="he-IL" sz="1800" dirty="0">
                          <a:latin typeface="Verdana"/>
                          <a:ea typeface="Times New Roman"/>
                          <a:cs typeface="David"/>
                        </a:rPr>
                        <a:t> 800</a:t>
                      </a:r>
                      <a:endParaRPr lang="en-US" sz="1800" dirty="0">
                        <a:latin typeface="Verdana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/>
                          <a:ea typeface="Times New Roman"/>
                          <a:cs typeface="David"/>
                        </a:rPr>
                        <a:t>P8</a:t>
                      </a:r>
                      <a:r>
                        <a:rPr lang="he-IL" sz="1800" dirty="0">
                          <a:latin typeface="Verdana"/>
                          <a:ea typeface="Times New Roman"/>
                          <a:cs typeface="David"/>
                        </a:rPr>
                        <a:t> או </a:t>
                      </a:r>
                      <a:r>
                        <a:rPr lang="en-US" sz="1800" dirty="0">
                          <a:latin typeface="Verdana"/>
                          <a:ea typeface="Times New Roman"/>
                          <a:cs typeface="David"/>
                        </a:rPr>
                        <a:t>Euro pallet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470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Verdana"/>
                          <a:ea typeface="Times New Roman"/>
                          <a:cs typeface="David"/>
                        </a:rPr>
                        <a:t>משטח אמריקאי רגיל</a:t>
                      </a:r>
                      <a:endParaRPr lang="en-US" sz="1800" dirty="0">
                        <a:latin typeface="Verdana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Verdana"/>
                          <a:ea typeface="Times New Roman"/>
                          <a:cs typeface="David"/>
                        </a:rPr>
                        <a:t>"48 X "40 (אינטש)</a:t>
                      </a:r>
                      <a:endParaRPr lang="en-US" sz="1800" dirty="0">
                        <a:latin typeface="Verdana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Verdana"/>
                          <a:ea typeface="Times New Roman"/>
                          <a:cs typeface="David"/>
                        </a:rPr>
                        <a:t>מידות דומות לאירופי אך לא זהות</a:t>
                      </a:r>
                      <a:endParaRPr lang="en-US" sz="1800" dirty="0">
                        <a:latin typeface="Verdana"/>
                        <a:ea typeface="Times New Roman"/>
                        <a:cs typeface="David"/>
                      </a:endParaRPr>
                    </a:p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Verdana"/>
                          <a:ea typeface="Times New Roman"/>
                          <a:cs typeface="David"/>
                        </a:rPr>
                        <a:t>ולפיכך לא אפשרית חלופיות</a:t>
                      </a:r>
                      <a:endParaRPr lang="en-US" sz="1800" dirty="0">
                        <a:latin typeface="Verdana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192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Verdana"/>
                          <a:ea typeface="Times New Roman"/>
                          <a:cs typeface="David"/>
                        </a:rPr>
                        <a:t>משטח כימיה מקובל </a:t>
                      </a:r>
                      <a:endParaRPr lang="en-US" sz="1800" dirty="0">
                        <a:latin typeface="Verdana"/>
                        <a:ea typeface="Times New Roman"/>
                        <a:cs typeface="David"/>
                      </a:endParaRPr>
                    </a:p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Verdana"/>
                          <a:ea typeface="Times New Roman"/>
                          <a:cs typeface="David"/>
                        </a:rPr>
                        <a:t>משטח המכלה ייעודי יבש</a:t>
                      </a:r>
                      <a:endParaRPr lang="en-US" sz="1800" dirty="0">
                        <a:latin typeface="Verdana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Verdana"/>
                          <a:ea typeface="Times New Roman"/>
                          <a:cs typeface="David"/>
                        </a:rPr>
                        <a:t>1100 </a:t>
                      </a:r>
                      <a:r>
                        <a:rPr lang="en-US" sz="1800" dirty="0">
                          <a:latin typeface="Verdana"/>
                          <a:ea typeface="Times New Roman"/>
                          <a:cs typeface="David"/>
                        </a:rPr>
                        <a:t>x</a:t>
                      </a:r>
                      <a:r>
                        <a:rPr lang="he-IL" sz="1800" dirty="0">
                          <a:latin typeface="Verdana"/>
                          <a:ea typeface="Times New Roman"/>
                          <a:cs typeface="David"/>
                        </a:rPr>
                        <a:t> 1100</a:t>
                      </a:r>
                      <a:endParaRPr lang="en-US" sz="1800" dirty="0">
                        <a:latin typeface="Verdana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e-IL" sz="1800" dirty="0">
                        <a:latin typeface="Verdana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596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Verdana"/>
                          <a:ea typeface="Times New Roman"/>
                          <a:cs typeface="David"/>
                        </a:rPr>
                        <a:t>משטח המכלה מתמחה</a:t>
                      </a:r>
                      <a:endParaRPr lang="en-US" sz="1800" dirty="0">
                        <a:latin typeface="Verdana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Verdana"/>
                          <a:ea typeface="Times New Roman"/>
                          <a:cs typeface="David"/>
                        </a:rPr>
                        <a:t>1120 </a:t>
                      </a:r>
                      <a:r>
                        <a:rPr lang="en-US" sz="1800" dirty="0">
                          <a:latin typeface="Verdana"/>
                          <a:ea typeface="Times New Roman"/>
                          <a:cs typeface="David"/>
                        </a:rPr>
                        <a:t>x</a:t>
                      </a:r>
                      <a:r>
                        <a:rPr lang="he-IL" sz="1800" dirty="0">
                          <a:latin typeface="Verdana"/>
                          <a:ea typeface="Times New Roman"/>
                          <a:cs typeface="David"/>
                        </a:rPr>
                        <a:t> 970</a:t>
                      </a:r>
                      <a:endParaRPr lang="en-US" sz="1800" dirty="0">
                        <a:latin typeface="Verdana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Verdana"/>
                          <a:ea typeface="Times New Roman"/>
                          <a:cs typeface="David"/>
                        </a:rPr>
                        <a:t>מתאים למכולה מקוררת</a:t>
                      </a:r>
                      <a:endParaRPr lang="en-US" sz="1800" dirty="0">
                        <a:latin typeface="Verdana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9192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Verdana"/>
                          <a:ea typeface="Times New Roman"/>
                          <a:cs typeface="David"/>
                        </a:rPr>
                        <a:t>משטח חצוי סטנדרטי</a:t>
                      </a:r>
                      <a:endParaRPr lang="en-US" sz="1800" dirty="0">
                        <a:latin typeface="Verdana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Verdana"/>
                          <a:ea typeface="Times New Roman"/>
                          <a:cs typeface="David"/>
                        </a:rPr>
                        <a:t>1000 </a:t>
                      </a:r>
                      <a:r>
                        <a:rPr lang="en-US" sz="1800" dirty="0">
                          <a:latin typeface="Verdana"/>
                          <a:ea typeface="Times New Roman"/>
                          <a:cs typeface="David"/>
                        </a:rPr>
                        <a:t>x</a:t>
                      </a:r>
                      <a:r>
                        <a:rPr lang="he-IL" sz="1800" dirty="0">
                          <a:latin typeface="Verdana"/>
                          <a:ea typeface="Times New Roman"/>
                          <a:cs typeface="David"/>
                        </a:rPr>
                        <a:t> 600</a:t>
                      </a:r>
                      <a:endParaRPr lang="en-US" sz="1800" dirty="0">
                        <a:latin typeface="Verdana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Verdana"/>
                          <a:ea typeface="Times New Roman"/>
                          <a:cs typeface="David"/>
                        </a:rPr>
                        <a:t>משמש להשלמת המכלה במכולות סטנדרטיות ולתצוגה</a:t>
                      </a:r>
                      <a:endParaRPr lang="en-US" sz="1800" dirty="0">
                        <a:latin typeface="Verdana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596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Verdana"/>
                          <a:ea typeface="Times New Roman"/>
                          <a:cs typeface="David"/>
                        </a:rPr>
                        <a:t>משטח אירופי חצוי </a:t>
                      </a:r>
                      <a:endParaRPr lang="en-US" sz="1800" dirty="0">
                        <a:latin typeface="Verdana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Verdana"/>
                          <a:ea typeface="Times New Roman"/>
                          <a:cs typeface="David"/>
                        </a:rPr>
                        <a:t>800 </a:t>
                      </a:r>
                      <a:r>
                        <a:rPr lang="en-US" sz="1800" dirty="0">
                          <a:latin typeface="Verdana"/>
                          <a:ea typeface="Times New Roman"/>
                          <a:cs typeface="David"/>
                        </a:rPr>
                        <a:t>x</a:t>
                      </a:r>
                      <a:r>
                        <a:rPr lang="he-IL" sz="1800" dirty="0">
                          <a:latin typeface="Verdana"/>
                          <a:ea typeface="Times New Roman"/>
                          <a:cs typeface="David"/>
                        </a:rPr>
                        <a:t> 600</a:t>
                      </a:r>
                      <a:endParaRPr lang="en-US" sz="1800" dirty="0">
                        <a:latin typeface="Verdana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Verdana"/>
                          <a:ea typeface="Times New Roman"/>
                          <a:cs typeface="David"/>
                        </a:rPr>
                        <a:t>כנ"ל</a:t>
                      </a:r>
                      <a:endParaRPr lang="en-US" sz="1800" dirty="0">
                        <a:latin typeface="Verdana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37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1835150" y="0"/>
            <a:ext cx="7308850" cy="11969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0" y="0"/>
            <a:ext cx="1835150" cy="11969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323850" y="4005263"/>
            <a:ext cx="8208963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כאשר </a:t>
            </a:r>
            <a:r>
              <a:rPr kumimoji="0" lang="he-IL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שיטת המכירה השתנתה</a:t>
            </a:r>
            <a:r>
              <a:rPr kumimoji="0" lang="he-I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והלקוח החל לגשת למדף בעצמו,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המוצר נעשה חשוף למתחרים</a:t>
            </a:r>
            <a:r>
              <a:rPr kumimoji="0" lang="he-I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יצרני המוצרים הבינו כי יש ליצור אריזות שיאפשרו לקונים להתמודד עם </a:t>
            </a:r>
            <a:r>
              <a:rPr kumimoji="0" lang="he-IL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המבחר הגדול שעל המדף</a:t>
            </a:r>
            <a:r>
              <a:rPr kumimoji="0" lang="he-I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69989" name="Picture 5" descr="84_P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9" y="1296988"/>
            <a:ext cx="4032250" cy="2806701"/>
          </a:xfrm>
          <a:prstGeom prst="rect">
            <a:avLst/>
          </a:prstGeom>
          <a:noFill/>
        </p:spPr>
      </p:pic>
      <p:sp>
        <p:nvSpPr>
          <p:cNvPr id="169990" name="Rectangle 6"/>
          <p:cNvSpPr>
            <a:spLocks noGrp="1" noChangeArrowheads="1"/>
          </p:cNvSpPr>
          <p:nvPr>
            <p:ph type="title"/>
          </p:nvPr>
        </p:nvSpPr>
        <p:spPr>
          <a:xfrm>
            <a:off x="2195736" y="-44193"/>
            <a:ext cx="6104406" cy="1225550"/>
          </a:xfrm>
          <a:noFill/>
          <a:ln/>
        </p:spPr>
        <p:txBody>
          <a:bodyPr/>
          <a:lstStyle/>
          <a:p>
            <a:pPr algn="r"/>
            <a:r>
              <a:rPr lang="he-IL" sz="4500" b="1" dirty="0">
                <a:solidFill>
                  <a:schemeClr val="bg1"/>
                </a:solidFill>
              </a:rPr>
              <a:t>מתי נוצר הצורך באריזה?</a:t>
            </a:r>
            <a:endParaRPr lang="en-US" sz="4500" b="1" dirty="0">
              <a:solidFill>
                <a:schemeClr val="bg1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130666" y="7375"/>
            <a:ext cx="7985076" cy="757330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559608" y="0"/>
            <a:ext cx="7764920" cy="86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ניהול השינוע והתעבורה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0"/>
            <a:ext cx="1130666" cy="68580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54900740-E23B-4C98-B99E-825163BF7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608" y="867545"/>
            <a:ext cx="7440376" cy="644544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he-IL" sz="3600" b="1" dirty="0">
                <a:solidFill>
                  <a:schemeClr val="accent5">
                    <a:lumMod val="50000"/>
                  </a:schemeClr>
                </a:solidFill>
              </a:rPr>
              <a:t>תקן בינלאומי-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ISO 6780</a:t>
            </a:r>
            <a:endParaRPr lang="he-IL" sz="3000" dirty="0"/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0E216DA1-B071-4688-B367-DDF3C69FF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174722"/>
              </p:ext>
            </p:extLst>
          </p:nvPr>
        </p:nvGraphicFramePr>
        <p:xfrm>
          <a:off x="1159345" y="1557954"/>
          <a:ext cx="7620564" cy="4752530"/>
        </p:xfrm>
        <a:graphic>
          <a:graphicData uri="http://schemas.openxmlformats.org/drawingml/2006/table">
            <a:tbl>
              <a:tblPr/>
              <a:tblGrid>
                <a:gridCol w="1905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3948">
                <a:tc>
                  <a:txBody>
                    <a:bodyPr/>
                    <a:lstStyle/>
                    <a:p>
                      <a:pPr algn="ctr"/>
                      <a:r>
                        <a:rPr lang="he-IL" sz="1500" b="1" dirty="0"/>
                        <a:t>מידות (במילימטר)</a:t>
                      </a:r>
                    </a:p>
                  </a:txBody>
                  <a:tcPr marL="78154" marR="78154" marT="39077" marB="390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500" b="1" dirty="0"/>
                        <a:t>מידות (באינץ')</a:t>
                      </a:r>
                    </a:p>
                  </a:txBody>
                  <a:tcPr marL="78154" marR="78154" marT="39077" marB="390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500" b="1" dirty="0"/>
                        <a:t>שטח רצפה לא מנוצל במכולות</a:t>
                      </a:r>
                      <a:endParaRPr lang="en-US" sz="1500" b="1" dirty="0"/>
                    </a:p>
                  </a:txBody>
                  <a:tcPr marL="78154" marR="78154" marT="39077" marB="390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500" b="1" dirty="0"/>
                        <a:t>אזור</a:t>
                      </a:r>
                    </a:p>
                  </a:txBody>
                  <a:tcPr marL="78154" marR="78154" marT="39077" marB="390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7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1219 * 1016</a:t>
                      </a:r>
                    </a:p>
                  </a:txBody>
                  <a:tcPr marL="78154" marR="78154" marT="39077" marB="390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48.00 * 40.00</a:t>
                      </a:r>
                    </a:p>
                  </a:txBody>
                  <a:tcPr marL="78154" marR="78154" marT="39077" marB="390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3.7%</a:t>
                      </a:r>
                    </a:p>
                  </a:txBody>
                  <a:tcPr marL="78154" marR="78154" marT="39077" marB="390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500" dirty="0"/>
                        <a:t>צפון אמריקה</a:t>
                      </a:r>
                    </a:p>
                  </a:txBody>
                  <a:tcPr marL="78154" marR="78154" marT="39077" marB="390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94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1200 * 1000</a:t>
                      </a:r>
                    </a:p>
                  </a:txBody>
                  <a:tcPr marL="78154" marR="78154" marT="39077" marB="390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47.24 * 39.37</a:t>
                      </a:r>
                    </a:p>
                  </a:txBody>
                  <a:tcPr marL="78154" marR="78154" marT="39077" marB="390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6.7%</a:t>
                      </a:r>
                    </a:p>
                  </a:txBody>
                  <a:tcPr marL="78154" marR="78154" marT="39077" marB="390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500" dirty="0"/>
                        <a:t>אירופה, אסיה, דומה ל- 1016*1219</a:t>
                      </a:r>
                    </a:p>
                  </a:txBody>
                  <a:tcPr marL="78154" marR="78154" marT="39077" marB="390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57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1140 * 1140</a:t>
                      </a:r>
                    </a:p>
                  </a:txBody>
                  <a:tcPr marL="78154" marR="78154" marT="39077" marB="390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44.88 * 44.88</a:t>
                      </a:r>
                    </a:p>
                  </a:txBody>
                  <a:tcPr marL="78154" marR="78154" marT="39077" marB="390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8.1%</a:t>
                      </a:r>
                    </a:p>
                  </a:txBody>
                  <a:tcPr marL="78154" marR="78154" marT="39077" marB="390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500" dirty="0"/>
                        <a:t>אוסטרליה</a:t>
                      </a:r>
                    </a:p>
                  </a:txBody>
                  <a:tcPr marL="78154" marR="78154" marT="39077" marB="390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76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1067 * 1067</a:t>
                      </a:r>
                    </a:p>
                  </a:txBody>
                  <a:tcPr marL="78154" marR="78154" marT="39077" marB="390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42.00 * 42.00</a:t>
                      </a:r>
                    </a:p>
                  </a:txBody>
                  <a:tcPr marL="78154" marR="78154" marT="39077" marB="390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11.5%</a:t>
                      </a:r>
                    </a:p>
                  </a:txBody>
                  <a:tcPr marL="78154" marR="78154" marT="39077" marB="390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500" dirty="0"/>
                        <a:t>צפון אמריקה, אירופה, אסיה</a:t>
                      </a:r>
                    </a:p>
                  </a:txBody>
                  <a:tcPr marL="78154" marR="78154" marT="39077" marB="390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57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1100 * 1100</a:t>
                      </a:r>
                    </a:p>
                  </a:txBody>
                  <a:tcPr marL="78154" marR="78154" marT="39077" marB="390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43.30 * 43.30</a:t>
                      </a:r>
                    </a:p>
                  </a:txBody>
                  <a:tcPr marL="78154" marR="78154" marT="39077" marB="390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14%</a:t>
                      </a:r>
                    </a:p>
                  </a:txBody>
                  <a:tcPr marL="78154" marR="78154" marT="39077" marB="390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500" dirty="0"/>
                        <a:t>אסיה</a:t>
                      </a:r>
                    </a:p>
                  </a:txBody>
                  <a:tcPr marL="78154" marR="78154" marT="39077" marB="390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813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1200 * 800</a:t>
                      </a:r>
                    </a:p>
                  </a:txBody>
                  <a:tcPr marL="78154" marR="78154" marT="39077" marB="390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47.24 * 31.50</a:t>
                      </a:r>
                    </a:p>
                  </a:txBody>
                  <a:tcPr marL="78154" marR="78154" marT="39077" marB="390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15.2%</a:t>
                      </a:r>
                    </a:p>
                  </a:txBody>
                  <a:tcPr marL="78154" marR="78154" marT="39077" marB="390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500" dirty="0"/>
                        <a:t>אירופה, מתאים למפתחי דלתות רבים</a:t>
                      </a:r>
                    </a:p>
                  </a:txBody>
                  <a:tcPr marL="78154" marR="78154" marT="39077" marB="390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0160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130666" y="7375"/>
            <a:ext cx="7985076" cy="757330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559608" y="0"/>
            <a:ext cx="7764920" cy="86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ניהול השינוע והתעבורה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0"/>
            <a:ext cx="1130666" cy="68580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54900740-E23B-4C98-B99E-825163BF7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608" y="867545"/>
            <a:ext cx="7440376" cy="644544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he-IL" sz="3600" b="1" dirty="0">
                <a:solidFill>
                  <a:schemeClr val="accent5">
                    <a:lumMod val="50000"/>
                  </a:schemeClr>
                </a:solidFill>
              </a:rPr>
              <a:t>תקן בינלאומי-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ISO 6780</a:t>
            </a:r>
            <a:endParaRPr lang="he-IL" sz="3000" dirty="0"/>
          </a:p>
        </p:txBody>
      </p:sp>
      <p:pic>
        <p:nvPicPr>
          <p:cNvPr id="1026" name="Picture 2" descr="×ª××¦××ª ×ª××× × ×¢×××¨ âªiso 6780â¬â">
            <a:extLst>
              <a:ext uri="{FF2B5EF4-FFF2-40B4-BE49-F238E27FC236}">
                <a16:creationId xmlns:a16="http://schemas.microsoft.com/office/drawing/2014/main" id="{80A77F74-730C-481F-B465-CA39E444D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66" y="1614929"/>
            <a:ext cx="7985076" cy="41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0332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158924" y="0"/>
            <a:ext cx="7841060" cy="644544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559608" y="0"/>
            <a:ext cx="7584392" cy="72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ניהול השינוע והתעבורה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0"/>
            <a:ext cx="1130666" cy="68580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54900740-E23B-4C98-B99E-825163BF7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608" y="867545"/>
            <a:ext cx="7440376" cy="644544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he-IL" sz="3600" b="1" dirty="0">
                <a:solidFill>
                  <a:schemeClr val="accent5">
                    <a:lumMod val="50000"/>
                  </a:schemeClr>
                </a:solidFill>
              </a:rPr>
              <a:t>משטחים לאירופה-</a:t>
            </a:r>
            <a:r>
              <a:rPr lang="en-US" sz="3000" dirty="0"/>
              <a:t>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EUROPALLET</a:t>
            </a:r>
            <a:endParaRPr lang="he-I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461B1E29-44F6-4737-9951-2B8829518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856227"/>
              </p:ext>
            </p:extLst>
          </p:nvPr>
        </p:nvGraphicFramePr>
        <p:xfrm>
          <a:off x="1434772" y="1678523"/>
          <a:ext cx="7376864" cy="4536505"/>
        </p:xfrm>
        <a:graphic>
          <a:graphicData uri="http://schemas.openxmlformats.org/drawingml/2006/table">
            <a:tbl>
              <a:tblPr/>
              <a:tblGrid>
                <a:gridCol w="36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8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7301">
                <a:tc>
                  <a:txBody>
                    <a:bodyPr/>
                    <a:lstStyle/>
                    <a:p>
                      <a:pPr algn="ctr"/>
                      <a:r>
                        <a:rPr lang="he-IL" sz="2000" b="1" dirty="0"/>
                        <a:t>שם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b="1" dirty="0"/>
                        <a:t>מידות (במילימטר)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30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Pallet EUR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800 * 1200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30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Pallet EUR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1200 * 1000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30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Pallet EUR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 * 1200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730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Pallet EUR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800 * 600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6394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130666" y="7375"/>
            <a:ext cx="7985076" cy="757330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559608" y="0"/>
            <a:ext cx="7440376" cy="7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ניהול השינוע והתעבורה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0"/>
            <a:ext cx="1130666" cy="68580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54900740-E23B-4C98-B99E-825163BF7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451" y="816125"/>
            <a:ext cx="7440376" cy="644544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he-IL" sz="3600" b="1" dirty="0">
                <a:solidFill>
                  <a:schemeClr val="accent5">
                    <a:lumMod val="50000"/>
                  </a:schemeClr>
                </a:solidFill>
              </a:rPr>
              <a:t>סוגי מכולות</a:t>
            </a:r>
            <a:endParaRPr lang="he-I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E6675C81-8495-44DA-B166-17983230A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450" y="1479582"/>
            <a:ext cx="6990989" cy="432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מכולה רגילה</a:t>
            </a:r>
          </a:p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e-IL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מכולת היי קיוב-</a:t>
            </a:r>
            <a:r>
              <a:rPr lang="en-US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40’ HQ(High Cube)</a:t>
            </a:r>
            <a:endParaRPr lang="he-IL" sz="28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מכולה פתוחה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– 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 Top Containers</a:t>
            </a:r>
          </a:p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מכולת קירור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Reefer Containers</a:t>
            </a:r>
            <a:endParaRPr lang="en-US" sz="28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מכולות מיוחדות </a:t>
            </a:r>
            <a:r>
              <a:rPr lang="he-IL" sz="2800" dirty="0">
                <a:solidFill>
                  <a:prstClr val="black"/>
                </a:solidFill>
                <a:latin typeface="Calibri"/>
              </a:rPr>
              <a:t>כגון: מכולת משטח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55059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130666" y="7375"/>
            <a:ext cx="7985076" cy="757330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559608" y="0"/>
            <a:ext cx="7440376" cy="7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ניהול השינוע והתעבורה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0"/>
            <a:ext cx="1130666" cy="68580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54900740-E23B-4C98-B99E-825163BF7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126" y="696224"/>
            <a:ext cx="7440376" cy="644544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he-IL" sz="3600" b="1" dirty="0">
                <a:solidFill>
                  <a:schemeClr val="accent5">
                    <a:lumMod val="50000"/>
                  </a:schemeClr>
                </a:solidFill>
              </a:rPr>
              <a:t>מונחים בהובלה במכולות-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FCL/LCL</a:t>
            </a:r>
            <a:endParaRPr lang="he-I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645FC859-AE7E-408B-A7DB-875ADFA0D68C}"/>
              </a:ext>
            </a:extLst>
          </p:cNvPr>
          <p:cNvSpPr txBox="1">
            <a:spLocks/>
          </p:cNvSpPr>
          <p:nvPr/>
        </p:nvSpPr>
        <p:spPr bwMode="auto">
          <a:xfrm>
            <a:off x="1130102" y="1476859"/>
            <a:ext cx="7556698" cy="512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LCL /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FCL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מציינת שיטה של הובלת מכולה שבה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מאוחד מטען מכמה ספקים עבור מספר לקוחות.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הספק מביא את המטען אל מקום ההמכלה של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המוביל אשר מבצע את ההמכלה.</a:t>
            </a:r>
          </a:p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FCL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/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LCL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מציינת שיטה של הובלת מכולה שבה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מאוחד מטען מכמה ספקים למכולה מלא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המועברת ללקוח אחד.</a:t>
            </a:r>
          </a:p>
        </p:txBody>
      </p:sp>
    </p:spTree>
    <p:extLst>
      <p:ext uri="{BB962C8B-B14F-4D97-AF65-F5344CB8AC3E}">
        <p14:creationId xmlns:p14="http://schemas.microsoft.com/office/powerpoint/2010/main" val="34895407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130666" y="7375"/>
            <a:ext cx="7985076" cy="757330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559608" y="0"/>
            <a:ext cx="7440376" cy="7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ניהול השינוע והתעבורה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0"/>
            <a:ext cx="1130666" cy="68580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54900740-E23B-4C98-B99E-825163BF7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608" y="867545"/>
            <a:ext cx="7440376" cy="644544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he-IL" sz="3600" b="1" dirty="0">
                <a:solidFill>
                  <a:schemeClr val="accent5">
                    <a:lumMod val="50000"/>
                  </a:schemeClr>
                </a:solidFill>
              </a:rPr>
              <a:t>מכולות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Containers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he-IL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65030DD-0C71-4EAE-AEC2-D3A70784D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2384" y="1422707"/>
            <a:ext cx="7467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dirty="0"/>
              <a:t>השיטה הבינלאומית להובלה</a:t>
            </a:r>
          </a:p>
          <a:p>
            <a:pPr algn="r" rtl="1"/>
            <a:r>
              <a:rPr lang="he-IL" dirty="0"/>
              <a:t>מיועדת לשימוש רב פעמי</a:t>
            </a:r>
          </a:p>
          <a:p>
            <a:pPr algn="r" rtl="1"/>
            <a:r>
              <a:rPr lang="he-IL" dirty="0"/>
              <a:t>להובלות</a:t>
            </a:r>
          </a:p>
          <a:p>
            <a:pPr lvl="1" algn="r" rtl="1">
              <a:buFont typeface="Wingdings" pitchFamily="2" charset="2"/>
              <a:buChar char="v"/>
            </a:pPr>
            <a:r>
              <a:rPr lang="he-IL" sz="2400" dirty="0"/>
              <a:t> בים</a:t>
            </a:r>
          </a:p>
          <a:p>
            <a:pPr lvl="1" algn="r" rtl="1">
              <a:buFont typeface="Wingdings" pitchFamily="2" charset="2"/>
              <a:buChar char="v"/>
            </a:pPr>
            <a:r>
              <a:rPr lang="he-IL" sz="2400" dirty="0"/>
              <a:t> ביבשה במשאיות</a:t>
            </a:r>
          </a:p>
          <a:p>
            <a:pPr lvl="1" algn="r" rtl="1">
              <a:buFont typeface="Wingdings" pitchFamily="2" charset="2"/>
              <a:buChar char="v"/>
            </a:pPr>
            <a:r>
              <a:rPr lang="he-IL" sz="2400" dirty="0"/>
              <a:t> ביבשה על מסילות ברזל</a:t>
            </a:r>
          </a:p>
          <a:p>
            <a:pPr lvl="1" algn="r" rtl="1">
              <a:buFont typeface="Wingdings" pitchFamily="2" charset="2"/>
              <a:buChar char="v"/>
            </a:pPr>
            <a:r>
              <a:rPr lang="he-IL" sz="2400" dirty="0"/>
              <a:t> באוויר – במטוסים מיוחדים</a:t>
            </a:r>
          </a:p>
        </p:txBody>
      </p:sp>
      <p:pic>
        <p:nvPicPr>
          <p:cNvPr id="13" name="Picture 5" descr="http://mobilespacesales.com/yahoo_site_admin/assets/images/blue_40_ft_container.190123421_std.jpg">
            <a:extLst>
              <a:ext uri="{FF2B5EF4-FFF2-40B4-BE49-F238E27FC236}">
                <a16:creationId xmlns:a16="http://schemas.microsoft.com/office/drawing/2014/main" id="{409DFA61-9B5B-4342-B0EB-0CEF9FD98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42992"/>
            <a:ext cx="44672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BB33BE89-A27B-4BA5-B6CC-67BD2924B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450" y="5806376"/>
            <a:ext cx="7467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Arial" pitchFamily="34" charset="0"/>
              <a:buNone/>
            </a:pPr>
            <a:r>
              <a:rPr lang="en-US" sz="2400" dirty="0">
                <a:hlinkClick r:id="rId3"/>
              </a:rPr>
              <a:t>https://www.youtube.com/watch?v=Rpp8I2wjwa8</a:t>
            </a:r>
            <a:endParaRPr lang="he-IL" sz="2400" dirty="0"/>
          </a:p>
          <a:p>
            <a:pPr algn="r" rtl="1">
              <a:buFont typeface="Arial" pitchFamily="34" charset="0"/>
              <a:buNone/>
            </a:pP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7308475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130666" y="7375"/>
            <a:ext cx="7985076" cy="757330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559608" y="0"/>
            <a:ext cx="7440376" cy="7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ניהול השינוע והתעבורה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0"/>
            <a:ext cx="1130666" cy="68580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54900740-E23B-4C98-B99E-825163BF7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608" y="555029"/>
            <a:ext cx="7440376" cy="644544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he-IL" sz="3600" b="1" dirty="0">
                <a:solidFill>
                  <a:schemeClr val="accent5">
                    <a:lumMod val="50000"/>
                  </a:schemeClr>
                </a:solidFill>
              </a:rPr>
              <a:t>מידות מכולות</a:t>
            </a:r>
            <a:endParaRPr lang="he-I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17D80E53-1346-4F70-AD31-C0CD833AAEC3}"/>
              </a:ext>
            </a:extLst>
          </p:cNvPr>
          <p:cNvSpPr/>
          <p:nvPr/>
        </p:nvSpPr>
        <p:spPr>
          <a:xfrm>
            <a:off x="1345137" y="1020248"/>
            <a:ext cx="75561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b="1" dirty="0"/>
              <a:t>על פי התקינה הבין לאומית קיימים שני גדלים: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he-IL" sz="2800" dirty="0"/>
              <a:t>   20 רגל- כ 6 מטר,40 רגל כ-12 מטר.</a:t>
            </a:r>
          </a:p>
        </p:txBody>
      </p:sp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0FD1A9CE-B5CB-42FE-AA5F-FC141AECD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804974"/>
              </p:ext>
            </p:extLst>
          </p:nvPr>
        </p:nvGraphicFramePr>
        <p:xfrm>
          <a:off x="1188544" y="1942929"/>
          <a:ext cx="7869320" cy="472891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67330">
                  <a:extLst>
                    <a:ext uri="{9D8B030D-6E8A-4147-A177-3AD203B41FA5}">
                      <a16:colId xmlns:a16="http://schemas.microsoft.com/office/drawing/2014/main" val="3675683481"/>
                    </a:ext>
                  </a:extLst>
                </a:gridCol>
                <a:gridCol w="1967330">
                  <a:extLst>
                    <a:ext uri="{9D8B030D-6E8A-4147-A177-3AD203B41FA5}">
                      <a16:colId xmlns:a16="http://schemas.microsoft.com/office/drawing/2014/main" val="1207397695"/>
                    </a:ext>
                  </a:extLst>
                </a:gridCol>
                <a:gridCol w="1967330">
                  <a:extLst>
                    <a:ext uri="{9D8B030D-6E8A-4147-A177-3AD203B41FA5}">
                      <a16:colId xmlns:a16="http://schemas.microsoft.com/office/drawing/2014/main" val="2730843257"/>
                    </a:ext>
                  </a:extLst>
                </a:gridCol>
                <a:gridCol w="1967330">
                  <a:extLst>
                    <a:ext uri="{9D8B030D-6E8A-4147-A177-3AD203B41FA5}">
                      <a16:colId xmlns:a16="http://schemas.microsoft.com/office/drawing/2014/main" val="2712638221"/>
                    </a:ext>
                  </a:extLst>
                </a:gridCol>
              </a:tblGrid>
              <a:tr h="400454">
                <a:tc>
                  <a:txBody>
                    <a:bodyPr/>
                    <a:lstStyle/>
                    <a:p>
                      <a:pPr algn="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מכולה 20 רגל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מכולה 40 רגל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912291"/>
                  </a:ext>
                </a:extLst>
              </a:tr>
              <a:tr h="541057"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מדות פנימיות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אורך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5,902</a:t>
                      </a:r>
                      <a:endParaRPr lang="he-IL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12,032</a:t>
                      </a:r>
                      <a:endParaRPr lang="he-IL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218435"/>
                  </a:ext>
                </a:extLst>
              </a:tr>
              <a:tr h="541057">
                <a:tc>
                  <a:txBody>
                    <a:bodyPr/>
                    <a:lstStyle/>
                    <a:p>
                      <a:pPr algn="r" rtl="1"/>
                      <a:endParaRPr lang="he-IL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רוחב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2,350</a:t>
                      </a:r>
                      <a:endParaRPr lang="he-IL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2.350</a:t>
                      </a:r>
                      <a:endParaRPr lang="he-IL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803187"/>
                  </a:ext>
                </a:extLst>
              </a:tr>
              <a:tr h="541057">
                <a:tc>
                  <a:txBody>
                    <a:bodyPr/>
                    <a:lstStyle/>
                    <a:p>
                      <a:pPr algn="r" rtl="1"/>
                      <a:endParaRPr lang="he-IL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גובה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2,392</a:t>
                      </a:r>
                      <a:endParaRPr lang="he-IL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2.390</a:t>
                      </a:r>
                      <a:endParaRPr lang="he-IL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091694"/>
                  </a:ext>
                </a:extLst>
              </a:tr>
              <a:tr h="541057"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מידות הדלת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רוחב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2,341</a:t>
                      </a:r>
                      <a:endParaRPr lang="he-IL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2,341</a:t>
                      </a:r>
                      <a:endParaRPr lang="he-IL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535499"/>
                  </a:ext>
                </a:extLst>
              </a:tr>
              <a:tr h="541057">
                <a:tc>
                  <a:txBody>
                    <a:bodyPr/>
                    <a:lstStyle/>
                    <a:p>
                      <a:pPr algn="r" rtl="1"/>
                      <a:endParaRPr lang="he-IL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גובה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2,280</a:t>
                      </a:r>
                      <a:endParaRPr lang="he-IL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2,280</a:t>
                      </a:r>
                      <a:endParaRPr lang="he-IL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501328"/>
                  </a:ext>
                </a:extLst>
              </a:tr>
              <a:tr h="541057"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משקל(ק"ג)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משקל טרה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2,200-2,250</a:t>
                      </a:r>
                      <a:endParaRPr lang="he-IL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3,800</a:t>
                      </a:r>
                      <a:endParaRPr lang="he-IL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136292"/>
                  </a:ext>
                </a:extLst>
              </a:tr>
              <a:tr h="541057">
                <a:tc>
                  <a:txBody>
                    <a:bodyPr/>
                    <a:lstStyle/>
                    <a:p>
                      <a:pPr algn="r" rtl="1"/>
                      <a:endParaRPr lang="he-IL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משקל מטען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21,800-28,230</a:t>
                      </a:r>
                      <a:endParaRPr lang="he-IL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26,680-28,700</a:t>
                      </a:r>
                      <a:endParaRPr lang="he-IL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473321"/>
                  </a:ext>
                </a:extLst>
              </a:tr>
              <a:tr h="541057"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נפח(מ"ק)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33.2</a:t>
                      </a:r>
                      <a:endParaRPr lang="he-IL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67.6</a:t>
                      </a:r>
                      <a:endParaRPr lang="he-IL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387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8715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130666" y="7375"/>
            <a:ext cx="7985076" cy="757330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559608" y="0"/>
            <a:ext cx="7440376" cy="7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ניהול השינוע והתעבורה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0"/>
            <a:ext cx="1130666" cy="68580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54900740-E23B-4C98-B99E-825163BF7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451" y="816125"/>
            <a:ext cx="7440376" cy="644544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he-IL" sz="3600" b="1" dirty="0">
                <a:solidFill>
                  <a:schemeClr val="accent5">
                    <a:lumMod val="50000"/>
                  </a:schemeClr>
                </a:solidFill>
              </a:rPr>
              <a:t>מידע על מכולות:</a:t>
            </a:r>
            <a:endParaRPr lang="he-I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DA96CAF1-29BA-41A7-B467-0B43DB8909D5}"/>
              </a:ext>
            </a:extLst>
          </p:cNvPr>
          <p:cNvSpPr txBox="1">
            <a:spLocks/>
          </p:cNvSpPr>
          <p:nvPr/>
        </p:nvSpPr>
        <p:spPr bwMode="auto">
          <a:xfrm>
            <a:off x="809407" y="1460669"/>
            <a:ext cx="8172420" cy="160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3000" dirty="0"/>
              <a:t>שיטת המדידה הבין לאומית </a:t>
            </a:r>
            <a:r>
              <a:rPr lang="en-US" sz="3000" b="1" dirty="0"/>
              <a:t>TEU</a:t>
            </a:r>
            <a:endParaRPr lang="he-IL" sz="3000" b="1" dirty="0"/>
          </a:p>
          <a:p>
            <a:pPr marL="0" indent="0" algn="r" rtl="1">
              <a:buFont typeface="Arial" pitchFamily="34" charset="0"/>
              <a:buNone/>
            </a:pPr>
            <a:r>
              <a:rPr lang="he-IL" sz="3000" dirty="0"/>
              <a:t>   שווה ערך למכולה של 20 רגל.</a:t>
            </a:r>
            <a:endParaRPr lang="he-IL" sz="2600" dirty="0"/>
          </a:p>
        </p:txBody>
      </p:sp>
      <p:pic>
        <p:nvPicPr>
          <p:cNvPr id="11" name="Picture 2" descr="http://www.whalinlogistics.com/images/image039.jpg">
            <a:extLst>
              <a:ext uri="{FF2B5EF4-FFF2-40B4-BE49-F238E27FC236}">
                <a16:creationId xmlns:a16="http://schemas.microsoft.com/office/drawing/2014/main" id="{D1D29A79-22CD-48EE-9FDE-18751470E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7388" y="3068960"/>
            <a:ext cx="3672408" cy="201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80134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130666" y="7375"/>
            <a:ext cx="7985076" cy="757330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559608" y="0"/>
            <a:ext cx="7440376" cy="7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ניהול השינוע והתעבורה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0"/>
            <a:ext cx="1130666" cy="68580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54900740-E23B-4C98-B99E-825163BF7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415" y="980728"/>
            <a:ext cx="7440376" cy="644544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he-IL" sz="3600" b="1" dirty="0">
                <a:solidFill>
                  <a:schemeClr val="accent5">
                    <a:lumMod val="50000"/>
                  </a:schemeClr>
                </a:solidFill>
              </a:rPr>
              <a:t>מכולת קירור –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Reefer Container</a:t>
            </a:r>
            <a:endParaRPr lang="he-IL" sz="3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r" rtl="1">
              <a:buFont typeface="Wingdings" panose="05000000000000000000" pitchFamily="2" charset="2"/>
              <a:buChar char="§"/>
            </a:pPr>
            <a:endParaRPr lang="he-I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2" descr="http://www.reefercontainer.nl/images/10rfr.gif">
            <a:extLst>
              <a:ext uri="{FF2B5EF4-FFF2-40B4-BE49-F238E27FC236}">
                <a16:creationId xmlns:a16="http://schemas.microsoft.com/office/drawing/2014/main" id="{02B14C4E-E523-4690-A1D6-6776D3A80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7300" y="2086604"/>
            <a:ext cx="5334000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48342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130666" y="7375"/>
            <a:ext cx="7985076" cy="757330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559608" y="0"/>
            <a:ext cx="7440376" cy="7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ניהול השינוע והתעבורה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0"/>
            <a:ext cx="1130666" cy="68580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54900740-E23B-4C98-B99E-825163BF7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415" y="980728"/>
            <a:ext cx="7440376" cy="644544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he-IL" sz="3600" b="1" dirty="0">
                <a:solidFill>
                  <a:schemeClr val="accent5">
                    <a:lumMod val="50000"/>
                  </a:schemeClr>
                </a:solidFill>
              </a:rPr>
              <a:t>מכולה פתוחה –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Open Top</a:t>
            </a:r>
          </a:p>
          <a:p>
            <a:pPr algn="r" rtl="1">
              <a:buFont typeface="Wingdings" panose="05000000000000000000" pitchFamily="2" charset="2"/>
              <a:buChar char="§"/>
            </a:pPr>
            <a:endParaRPr lang="he-I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Picture 2" descr="http://www.whalinlogistics.com/images/image039.jpg">
            <a:extLst>
              <a:ext uri="{FF2B5EF4-FFF2-40B4-BE49-F238E27FC236}">
                <a16:creationId xmlns:a16="http://schemas.microsoft.com/office/drawing/2014/main" id="{3DCE5E0D-B408-4AD8-934E-FFF7DEC21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3708" y="1876412"/>
            <a:ext cx="5562600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694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835150" y="0"/>
            <a:ext cx="7308850" cy="11969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>
          <a:xfrm>
            <a:off x="1835150" y="44450"/>
            <a:ext cx="7308850" cy="1143000"/>
          </a:xfrm>
        </p:spPr>
        <p:txBody>
          <a:bodyPr/>
          <a:lstStyle/>
          <a:p>
            <a:r>
              <a:rPr lang="he-IL" sz="5000" b="1" dirty="0">
                <a:solidFill>
                  <a:schemeClr val="bg1"/>
                </a:solidFill>
              </a:rPr>
              <a:t>מתי נוצר הצורך באריזה?</a:t>
            </a:r>
            <a:endParaRPr lang="en-US" sz="5000" b="1" dirty="0">
              <a:solidFill>
                <a:schemeClr val="bg1"/>
              </a:solidFill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0"/>
            <a:ext cx="1835150" cy="11969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2712" name="Picture 8" descr="DSCF0691"/>
          <p:cNvPicPr>
            <a:picLocks noChangeAspect="1" noChangeArrowheads="1"/>
          </p:cNvPicPr>
          <p:nvPr/>
        </p:nvPicPr>
        <p:blipFill>
          <a:blip r:embed="rId2" cstate="print"/>
          <a:srcRect l="9459" t="24777" r="16833" b="14722"/>
          <a:stretch>
            <a:fillRect/>
          </a:stretch>
        </p:blipFill>
        <p:spPr bwMode="auto">
          <a:xfrm>
            <a:off x="0" y="4708525"/>
            <a:ext cx="3492500" cy="2149475"/>
          </a:xfrm>
          <a:prstGeom prst="rect">
            <a:avLst/>
          </a:prstGeom>
          <a:noFill/>
        </p:spPr>
      </p:pic>
      <p:pic>
        <p:nvPicPr>
          <p:cNvPr id="72713" name="Picture 9" descr="products46_image"/>
          <p:cNvPicPr>
            <a:picLocks noChangeAspect="1" noChangeArrowheads="1"/>
          </p:cNvPicPr>
          <p:nvPr/>
        </p:nvPicPr>
        <p:blipFill>
          <a:blip r:embed="rId3" cstate="print"/>
          <a:srcRect l="12630" t="8929" r="15129" b="5185"/>
          <a:stretch>
            <a:fillRect/>
          </a:stretch>
        </p:blipFill>
        <p:spPr bwMode="auto">
          <a:xfrm>
            <a:off x="3276600" y="4689475"/>
            <a:ext cx="2735263" cy="2168525"/>
          </a:xfrm>
          <a:prstGeom prst="rect">
            <a:avLst/>
          </a:prstGeom>
          <a:noFill/>
        </p:spPr>
      </p:pic>
      <p:pic>
        <p:nvPicPr>
          <p:cNvPr id="72714" name="Picture 10" descr="maffin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691063"/>
            <a:ext cx="3276600" cy="2193925"/>
          </a:xfrm>
          <a:prstGeom prst="rect">
            <a:avLst/>
          </a:prstGeom>
          <a:noFill/>
        </p:spPr>
      </p:pic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323850" y="1557338"/>
            <a:ext cx="7850188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מאז תחילת היזמות המסחרית התחילו להשתמש באריזה כאמצעי -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להכנת הסחורות למכירה,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לאחסון מוצרים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ולהובלה יעילה של הסחורה.</a:t>
            </a:r>
          </a:p>
        </p:txBody>
      </p:sp>
      <p:sp>
        <p:nvSpPr>
          <p:cNvPr id="72717" name="Oval 13"/>
          <p:cNvSpPr>
            <a:spLocks noChangeArrowheads="1"/>
          </p:cNvSpPr>
          <p:nvPr/>
        </p:nvSpPr>
        <p:spPr bwMode="auto">
          <a:xfrm>
            <a:off x="8243888" y="2852738"/>
            <a:ext cx="215900" cy="2159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2718" name="Oval 14"/>
          <p:cNvSpPr>
            <a:spLocks noChangeArrowheads="1"/>
          </p:cNvSpPr>
          <p:nvPr/>
        </p:nvSpPr>
        <p:spPr bwMode="auto">
          <a:xfrm>
            <a:off x="8243888" y="3429000"/>
            <a:ext cx="215900" cy="2159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2719" name="Oval 15"/>
          <p:cNvSpPr>
            <a:spLocks noChangeArrowheads="1"/>
          </p:cNvSpPr>
          <p:nvPr/>
        </p:nvSpPr>
        <p:spPr bwMode="auto">
          <a:xfrm>
            <a:off x="8243888" y="3933825"/>
            <a:ext cx="215900" cy="2159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מציין מיקום של מספר שקופית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130666" y="7375"/>
            <a:ext cx="7985076" cy="757330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559608" y="0"/>
            <a:ext cx="7440376" cy="7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ניהול השינוע והתעבורה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0"/>
            <a:ext cx="1130666" cy="68580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54900740-E23B-4C98-B99E-825163BF7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126" y="696224"/>
            <a:ext cx="7440376" cy="644544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he-IL" sz="3600" b="1" dirty="0">
                <a:solidFill>
                  <a:schemeClr val="accent5">
                    <a:lumMod val="50000"/>
                  </a:schemeClr>
                </a:solidFill>
              </a:rPr>
              <a:t>קוד זיהוי המופיע על המכולות:</a:t>
            </a:r>
            <a:endParaRPr lang="he-I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מציין מיקום תוכן 2">
            <a:extLst>
              <a:ext uri="{FF2B5EF4-FFF2-40B4-BE49-F238E27FC236}">
                <a16:creationId xmlns:a16="http://schemas.microsoft.com/office/drawing/2014/main" id="{0129DD27-546D-4F92-9254-3ECA52DD2318}"/>
              </a:ext>
            </a:extLst>
          </p:cNvPr>
          <p:cNvSpPr txBox="1">
            <a:spLocks/>
          </p:cNvSpPr>
          <p:nvPr/>
        </p:nvSpPr>
        <p:spPr bwMode="auto">
          <a:xfrm>
            <a:off x="1545700" y="1090750"/>
            <a:ext cx="706299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he-IL" sz="3000" dirty="0"/>
              <a:t>4</a:t>
            </a:r>
            <a:r>
              <a:rPr lang="he-IL" sz="2800" dirty="0"/>
              <a:t> אותיות ואחריהן 7 ספרות.</a:t>
            </a:r>
          </a:p>
          <a:p>
            <a:pPr marL="0" indent="0" algn="r" rtl="1">
              <a:lnSpc>
                <a:spcPct val="150000"/>
              </a:lnSpc>
              <a:buFont typeface="Arial" pitchFamily="34" charset="0"/>
              <a:buNone/>
            </a:pPr>
            <a:r>
              <a:rPr lang="he-IL" sz="2800" dirty="0"/>
              <a:t>   3 אותיות הראשונות הן קוד החברה.</a:t>
            </a:r>
          </a:p>
          <a:p>
            <a:pPr marL="0" indent="0" algn="r" rtl="1">
              <a:lnSpc>
                <a:spcPct val="150000"/>
              </a:lnSpc>
              <a:buFont typeface="Arial" pitchFamily="34" charset="0"/>
              <a:buNone/>
            </a:pPr>
            <a:r>
              <a:rPr lang="he-IL" sz="2800" dirty="0"/>
              <a:t>   האות הרביעית היא סוג המכולה.</a:t>
            </a:r>
          </a:p>
          <a:p>
            <a:pPr marL="0" indent="0" algn="r" rtl="1">
              <a:lnSpc>
                <a:spcPct val="150000"/>
              </a:lnSpc>
              <a:buFont typeface="Arial" pitchFamily="34" charset="0"/>
              <a:buNone/>
            </a:pPr>
            <a:r>
              <a:rPr lang="he-IL" sz="2800" dirty="0"/>
              <a:t>   6 ספרות שהן מספר הרישום.</a:t>
            </a:r>
          </a:p>
          <a:p>
            <a:pPr marL="0" indent="0" algn="r" rtl="1">
              <a:lnSpc>
                <a:spcPct val="150000"/>
              </a:lnSpc>
              <a:buFont typeface="Arial" pitchFamily="34" charset="0"/>
              <a:buNone/>
            </a:pPr>
            <a:r>
              <a:rPr lang="he-IL" sz="2800" dirty="0"/>
              <a:t>   הספרה השביעית היא ספרת ביקורת</a:t>
            </a:r>
            <a:r>
              <a:rPr lang="he-IL" sz="3000" dirty="0"/>
              <a:t>. </a:t>
            </a:r>
          </a:p>
        </p:txBody>
      </p:sp>
      <p:pic>
        <p:nvPicPr>
          <p:cNvPr id="13" name="Picture 3" descr="http://www.containerhandbuch.de/chb_e/stra/images/03_03/strauch_03_03_002.gif">
            <a:extLst>
              <a:ext uri="{FF2B5EF4-FFF2-40B4-BE49-F238E27FC236}">
                <a16:creationId xmlns:a16="http://schemas.microsoft.com/office/drawing/2014/main" id="{DFCFB837-EF46-4D61-82B2-8360F1826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666" y="4891873"/>
            <a:ext cx="7185750" cy="182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33275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130666" y="7375"/>
            <a:ext cx="7985076" cy="757330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559608" y="0"/>
            <a:ext cx="7440376" cy="7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ניהול השינוע והתעבורה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0"/>
            <a:ext cx="1130666" cy="68580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54900740-E23B-4C98-B99E-825163BF7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126" y="696224"/>
            <a:ext cx="7440376" cy="644544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he-IL" sz="3600" b="1" dirty="0">
                <a:solidFill>
                  <a:schemeClr val="accent5">
                    <a:lumMod val="50000"/>
                  </a:schemeClr>
                </a:solidFill>
              </a:rPr>
              <a:t>מכולות בהובלה אווירית</a:t>
            </a:r>
            <a:endParaRPr lang="he-I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9AD458-CA0A-4D63-BF88-D19AADE44026}"/>
              </a:ext>
            </a:extLst>
          </p:cNvPr>
          <p:cNvSpPr txBox="1"/>
          <p:nvPr/>
        </p:nvSpPr>
        <p:spPr>
          <a:xfrm>
            <a:off x="1037449" y="1453554"/>
            <a:ext cx="7962535" cy="45368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800" dirty="0"/>
              <a:t>מכולות להובלה אווירית בנויות לפי מתכונת ארגון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800" dirty="0"/>
              <a:t>התקינה הבינלאומי-</a:t>
            </a:r>
            <a:r>
              <a:rPr lang="en-US" sz="2800" dirty="0"/>
              <a:t>ISO</a:t>
            </a:r>
            <a:r>
              <a:rPr lang="he-IL" sz="2800" dirty="0"/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800" dirty="0"/>
              <a:t>המכולות קיימות במידות של:10,20,30 ו-40 רגל,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    כאשר המכולות בגדלים של 20 ו-40 רגל דומות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800" dirty="0"/>
              <a:t>מאוד למכולות הנהוגות בהובלה ימית, אלא שהמכולות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    להובלה אווירית מוגבלות לנשיאת מטענים קלים יותר,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    בהיותן עשויות מתכת קלה יותר.</a:t>
            </a:r>
          </a:p>
        </p:txBody>
      </p:sp>
    </p:spTree>
    <p:extLst>
      <p:ext uri="{BB962C8B-B14F-4D97-AF65-F5344CB8AC3E}">
        <p14:creationId xmlns:p14="http://schemas.microsoft.com/office/powerpoint/2010/main" val="39012821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130666" y="7375"/>
            <a:ext cx="7985076" cy="757330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559608" y="0"/>
            <a:ext cx="7440376" cy="7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ניהול השינוע והתעבורה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0"/>
            <a:ext cx="1130666" cy="68580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54900740-E23B-4C98-B99E-825163BF7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126" y="696224"/>
            <a:ext cx="7440376" cy="644544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he-IL" sz="3600" b="1" dirty="0">
                <a:solidFill>
                  <a:schemeClr val="accent5">
                    <a:lumMod val="50000"/>
                  </a:schemeClr>
                </a:solidFill>
              </a:rPr>
              <a:t>מכולות בהובלה אווירית</a:t>
            </a:r>
            <a:endParaRPr lang="he-I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http://www.ss-hostserver.com/asgdombk2017/wp-content/uploads/2017/01/caribetrans-especificaciones-aereas-8.jpg">
            <a:extLst>
              <a:ext uri="{FF2B5EF4-FFF2-40B4-BE49-F238E27FC236}">
                <a16:creationId xmlns:a16="http://schemas.microsoft.com/office/drawing/2014/main" id="{610C03B0-ED36-4AB5-92DE-B7971E8C8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83" y="1340768"/>
            <a:ext cx="7440376" cy="30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04D3D3F5-EC96-4956-9EDD-CBF466559AD4}"/>
              </a:ext>
            </a:extLst>
          </p:cNvPr>
          <p:cNvSpPr/>
          <p:nvPr/>
        </p:nvSpPr>
        <p:spPr>
          <a:xfrm>
            <a:off x="1457027" y="4449773"/>
            <a:ext cx="6923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23527C"/>
                </a:solidFill>
                <a:latin typeface="Open Sans"/>
              </a:rPr>
              <a:t>Lower Deck Container-IATA Type 6-IATA Prefix: ALF-ATA: LD-6</a:t>
            </a:r>
            <a:endParaRPr lang="he-I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729156-C2D8-4683-94F7-D81155614504}"/>
              </a:ext>
            </a:extLst>
          </p:cNvPr>
          <p:cNvSpPr txBox="1"/>
          <p:nvPr/>
        </p:nvSpPr>
        <p:spPr>
          <a:xfrm>
            <a:off x="3491880" y="4920370"/>
            <a:ext cx="4744244" cy="17030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משקל ברוטו:6,804 ק"ג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משקל טרה:260 ק"ג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מידות מכולה:</a:t>
            </a:r>
            <a:r>
              <a:rPr lang="en-US" dirty="0"/>
              <a:t>3,175X2,438X2,438 </a:t>
            </a:r>
            <a:r>
              <a:rPr lang="he-IL" dirty="0"/>
              <a:t> מ"מ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schemeClr val="accent5">
                    <a:lumMod val="50000"/>
                  </a:schemeClr>
                </a:solidFill>
              </a:rPr>
              <a:t>מיועדת למטוס:747</a:t>
            </a:r>
          </a:p>
        </p:txBody>
      </p:sp>
    </p:spTree>
    <p:extLst>
      <p:ext uri="{BB962C8B-B14F-4D97-AF65-F5344CB8AC3E}">
        <p14:creationId xmlns:p14="http://schemas.microsoft.com/office/powerpoint/2010/main" val="3330928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130666" y="7375"/>
            <a:ext cx="7985076" cy="757330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559608" y="0"/>
            <a:ext cx="7440376" cy="7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ניהול השינוע והתעבורה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0"/>
            <a:ext cx="1130666" cy="68580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54900740-E23B-4C98-B99E-825163BF7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126" y="696224"/>
            <a:ext cx="7440376" cy="644544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he-IL" sz="3600" b="1" dirty="0">
                <a:solidFill>
                  <a:schemeClr val="accent5">
                    <a:lumMod val="50000"/>
                  </a:schemeClr>
                </a:solidFill>
              </a:rPr>
              <a:t>מכולות בהובלה אווירית</a:t>
            </a:r>
            <a:endParaRPr lang="he-I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729156-C2D8-4683-94F7-D81155614504}"/>
              </a:ext>
            </a:extLst>
          </p:cNvPr>
          <p:cNvSpPr txBox="1"/>
          <p:nvPr/>
        </p:nvSpPr>
        <p:spPr>
          <a:xfrm>
            <a:off x="1629585" y="4835882"/>
            <a:ext cx="7105458" cy="17030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משקל ברוטו:6,033 ק"ג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משקל טרה:200 ק"ג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מידות מכולה:</a:t>
            </a:r>
            <a:r>
              <a:rPr lang="en-US" dirty="0"/>
              <a:t>3,175X2,235X1,626 </a:t>
            </a:r>
            <a:r>
              <a:rPr lang="he-IL" dirty="0"/>
              <a:t> מ"מ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schemeClr val="accent5">
                    <a:lumMod val="50000"/>
                  </a:schemeClr>
                </a:solidFill>
              </a:rPr>
              <a:t>מיועדת למטוס:747 ובשינוי קל של משקל ומידות גם למטוסים:767,777</a:t>
            </a:r>
          </a:p>
        </p:txBody>
      </p:sp>
      <p:pic>
        <p:nvPicPr>
          <p:cNvPr id="2050" name="Picture 2" descr="×ª××× × ×§×©××¨×">
            <a:extLst>
              <a:ext uri="{FF2B5EF4-FFF2-40B4-BE49-F238E27FC236}">
                <a16:creationId xmlns:a16="http://schemas.microsoft.com/office/drawing/2014/main" id="{F86E33D6-CF73-49C8-B37B-A669652F8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08" y="1376742"/>
            <a:ext cx="6900824" cy="317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3436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130666" y="7375"/>
            <a:ext cx="7985076" cy="757330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559608" y="0"/>
            <a:ext cx="7440376" cy="7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ניהול השינוע והתעבורה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0"/>
            <a:ext cx="1130666" cy="68580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54900740-E23B-4C98-B99E-825163BF7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126" y="696224"/>
            <a:ext cx="7440376" cy="644544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he-IL" sz="3600" b="1" dirty="0">
                <a:solidFill>
                  <a:schemeClr val="accent5">
                    <a:lumMod val="50000"/>
                  </a:schemeClr>
                </a:solidFill>
              </a:rPr>
              <a:t>מכולה אווירית</a:t>
            </a:r>
            <a:endParaRPr lang="he-I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5CF65BCC-FD4E-4779-888E-249EAD778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1340768"/>
            <a:ext cx="7239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000" b="1" dirty="0">
                <a:solidFill>
                  <a:srgbClr val="CC0000"/>
                </a:solidFill>
              </a:rPr>
              <a:t>Lower Deck Container-IATA Type 8D-IATA Prefix: APA-APA: LD-2</a:t>
            </a:r>
          </a:p>
        </p:txBody>
      </p:sp>
      <p:pic>
        <p:nvPicPr>
          <p:cNvPr id="11" name="Picture 1" descr="http://www.caribetrans.com/images/airc1.gif">
            <a:extLst>
              <a:ext uri="{FF2B5EF4-FFF2-40B4-BE49-F238E27FC236}">
                <a16:creationId xmlns:a16="http://schemas.microsoft.com/office/drawing/2014/main" id="{8001C288-7626-4339-A76A-C03D4823A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98711"/>
            <a:ext cx="4114800" cy="344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7BFC0DE-A5BC-4F83-9A07-A2CEA5334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87656"/>
            <a:ext cx="3096344" cy="347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7253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130666" y="7375"/>
            <a:ext cx="7985076" cy="757330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559608" y="0"/>
            <a:ext cx="7440376" cy="7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ניהול השינוע והתעבורה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0"/>
            <a:ext cx="1130666" cy="68580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54900740-E23B-4C98-B99E-825163BF7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126" y="696224"/>
            <a:ext cx="7440376" cy="644544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he-IL" sz="3600" b="1" dirty="0">
                <a:solidFill>
                  <a:schemeClr val="accent5">
                    <a:lumMod val="50000"/>
                  </a:schemeClr>
                </a:solidFill>
              </a:rPr>
              <a:t>מכולה אווירית</a:t>
            </a:r>
            <a:endParaRPr lang="he-I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Picture 2" descr="A2N CONTAINER">
            <a:extLst>
              <a:ext uri="{FF2B5EF4-FFF2-40B4-BE49-F238E27FC236}">
                <a16:creationId xmlns:a16="http://schemas.microsoft.com/office/drawing/2014/main" id="{C9C7AA33-2E0E-43BD-BE3F-7D04625E6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0339" y="1333374"/>
            <a:ext cx="57912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E3BD9EC8-1A4B-47BC-A323-06356EB37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666" y="5610905"/>
            <a:ext cx="7771836" cy="74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https://www.youtube.com/watch?v=N8poP7HmsiU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5256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130666" y="7375"/>
            <a:ext cx="7985076" cy="757330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559608" y="0"/>
            <a:ext cx="7440376" cy="7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ניהול השינוע והתעבורה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0"/>
            <a:ext cx="1130666" cy="68580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54900740-E23B-4C98-B99E-825163BF7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126" y="696224"/>
            <a:ext cx="7440376" cy="644544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he-IL" sz="3600" b="1" dirty="0">
                <a:solidFill>
                  <a:schemeClr val="accent5">
                    <a:lumMod val="50000"/>
                  </a:schemeClr>
                </a:solidFill>
              </a:rPr>
              <a:t>משטח ומכולות אוויריים</a:t>
            </a:r>
            <a:endParaRPr lang="he-I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8" descr="http://www.rotairsystems.co.uk/images/air-pallet/air-pallet-transporter.jpg">
            <a:extLst>
              <a:ext uri="{FF2B5EF4-FFF2-40B4-BE49-F238E27FC236}">
                <a16:creationId xmlns:a16="http://schemas.microsoft.com/office/drawing/2014/main" id="{F9E8F7B6-8550-470B-A4B6-9107D8161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8025" y="1416550"/>
            <a:ext cx="4072047" cy="316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×ª××¦××ª ×ª××× × ×¢×××¨ âªpallet type in aircraftâ¬â">
            <a:extLst>
              <a:ext uri="{FF2B5EF4-FFF2-40B4-BE49-F238E27FC236}">
                <a16:creationId xmlns:a16="http://schemas.microsoft.com/office/drawing/2014/main" id="{A842BC08-91CB-44BC-96FB-E7F664C5C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896" y="1397161"/>
            <a:ext cx="3728981" cy="312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4154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130666" y="7375"/>
            <a:ext cx="7985076" cy="757330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559608" y="0"/>
            <a:ext cx="7440376" cy="7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ניהול השינוע והתעבורה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0"/>
            <a:ext cx="1130666" cy="68580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54900740-E23B-4C98-B99E-825163BF7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126" y="696224"/>
            <a:ext cx="7440376" cy="644544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he-IL" b="1" dirty="0">
                <a:solidFill>
                  <a:schemeClr val="accent5">
                    <a:lumMod val="50000"/>
                  </a:schemeClr>
                </a:solidFill>
              </a:rPr>
              <a:t>טבלת מידות ומשקלים-מכולות ומשטחים</a:t>
            </a:r>
          </a:p>
        </p:txBody>
      </p:sp>
      <p:pic>
        <p:nvPicPr>
          <p:cNvPr id="3076" name="Picture 4" descr="×ª××¦××ª ×ª××× × ×¢×××¨ âªpallet dimension in aircraftâ¬â">
            <a:extLst>
              <a:ext uri="{FF2B5EF4-FFF2-40B4-BE49-F238E27FC236}">
                <a16:creationId xmlns:a16="http://schemas.microsoft.com/office/drawing/2014/main" id="{1A7B3EEC-219C-47F3-9D86-1CA676AE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86" y="1190698"/>
            <a:ext cx="7139538" cy="555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700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467544" y="1844824"/>
            <a:ext cx="8219256" cy="295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</a:t>
            </a: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זולה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ביחס לעלות המוצר. </a:t>
            </a: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</a:t>
            </a: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נוחה לשימוש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עבור הצרכן </a:t>
            </a: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מתאימה לדרישות </a:t>
            </a: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איכות הסביבה</a:t>
            </a:r>
            <a:r>
              <a:rPr lang="he-IL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מעוצבת כך </a:t>
            </a: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שתמשוך את תשומת ליבו של הצרכן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1835150" y="0"/>
            <a:ext cx="7308850" cy="11969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he-IL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0" y="0"/>
            <a:ext cx="1835150" cy="11969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0B5632DB-5C08-46E6-AB61-124E666C488C}"/>
              </a:ext>
            </a:extLst>
          </p:cNvPr>
          <p:cNvSpPr/>
          <p:nvPr/>
        </p:nvSpPr>
        <p:spPr>
          <a:xfrm>
            <a:off x="1674487" y="156037"/>
            <a:ext cx="7196201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itchFamily="34" charset="0"/>
              </a:rPr>
              <a:t>היום האריזה צריכה להיות:</a:t>
            </a:r>
            <a:endParaRPr lang="he-IL" sz="5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1835150" y="0"/>
            <a:ext cx="7308850" cy="11969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0" y="0"/>
            <a:ext cx="1835150" cy="11969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49160CF5-3492-4074-8172-86DD5DA88308}"/>
              </a:ext>
            </a:extLst>
          </p:cNvPr>
          <p:cNvSpPr/>
          <p:nvPr/>
        </p:nvSpPr>
        <p:spPr>
          <a:xfrm>
            <a:off x="2627784" y="125839"/>
            <a:ext cx="40095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50" normalizeH="0" baseline="0" noProof="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ייעוד האריזה</a:t>
            </a:r>
            <a:endParaRPr kumimoji="0" lang="he-IL" sz="5400" b="1" i="0" u="none" strike="noStrike" kern="1200" cap="none" spc="50" normalizeH="0" baseline="0" noProof="0" dirty="0">
              <a:ln w="0"/>
              <a:solidFill>
                <a:srgbClr val="EEECE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מציין מיקום תוכן 2">
            <a:extLst>
              <a:ext uri="{FF2B5EF4-FFF2-40B4-BE49-F238E27FC236}">
                <a16:creationId xmlns:a16="http://schemas.microsoft.com/office/drawing/2014/main" id="{FF2574EE-6EE4-4565-A1FA-45999E07F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48" y="1436402"/>
            <a:ext cx="8229600" cy="4680520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he-IL" b="1" dirty="0"/>
              <a:t>הגנה</a:t>
            </a:r>
            <a:r>
              <a:rPr lang="he-IL" sz="3000" b="0" dirty="0"/>
              <a:t>-על המוצר הנמצא באריזה.</a:t>
            </a:r>
          </a:p>
          <a:p>
            <a:pPr algn="r" rtl="1">
              <a:lnSpc>
                <a:spcPct val="150000"/>
              </a:lnSpc>
            </a:pPr>
            <a:r>
              <a:rPr lang="he-IL" b="1" dirty="0"/>
              <a:t>חציצה</a:t>
            </a:r>
            <a:r>
              <a:rPr lang="he-IL" sz="3000" b="0" dirty="0"/>
              <a:t>-מחשיפה להשפעות חיצוניות</a:t>
            </a:r>
            <a:r>
              <a:rPr lang="he-IL" sz="2400" b="0" dirty="0"/>
              <a:t>(אבק,חמצן,רטיבות)</a:t>
            </a:r>
          </a:p>
          <a:p>
            <a:pPr algn="r" rtl="1">
              <a:lnSpc>
                <a:spcPct val="150000"/>
              </a:lnSpc>
            </a:pPr>
            <a:r>
              <a:rPr lang="he-IL" b="1" dirty="0"/>
              <a:t>הכלה</a:t>
            </a:r>
            <a:r>
              <a:rPr lang="he-IL" sz="3000" b="0" dirty="0"/>
              <a:t>-של פריטים באריזה.</a:t>
            </a:r>
          </a:p>
          <a:p>
            <a:pPr algn="r" rtl="1">
              <a:lnSpc>
                <a:spcPct val="150000"/>
              </a:lnSpc>
            </a:pPr>
            <a:r>
              <a:rPr lang="he-IL" b="1" dirty="0"/>
              <a:t>בטיחות</a:t>
            </a:r>
            <a:r>
              <a:rPr lang="he-IL" sz="3000" b="0" dirty="0"/>
              <a:t>-סיכונים בטיחותיים במהלך השינוע.</a:t>
            </a:r>
          </a:p>
          <a:p>
            <a:pPr algn="r" rtl="1">
              <a:lnSpc>
                <a:spcPct val="150000"/>
              </a:lnSpc>
            </a:pPr>
            <a:r>
              <a:rPr lang="he-IL" b="1" dirty="0"/>
              <a:t>מכירת המוצר</a:t>
            </a:r>
            <a:r>
              <a:rPr lang="he-IL" sz="3000" b="0" dirty="0"/>
              <a:t>-אמצעי להעברת מידע לצרכן-</a:t>
            </a:r>
            <a:r>
              <a:rPr lang="he-IL" sz="2800" b="0" dirty="0"/>
              <a:t>תקשורת עם המשתמש</a:t>
            </a:r>
            <a:r>
              <a:rPr lang="he-IL" sz="3000" b="0" dirty="0"/>
              <a:t>.</a:t>
            </a:r>
          </a:p>
          <a:p>
            <a:endParaRPr lang="he-IL" sz="3000" b="0" dirty="0"/>
          </a:p>
        </p:txBody>
      </p:sp>
    </p:spTree>
    <p:extLst>
      <p:ext uri="{BB962C8B-B14F-4D97-AF65-F5344CB8AC3E}">
        <p14:creationId xmlns:p14="http://schemas.microsoft.com/office/powerpoint/2010/main" val="2800949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1835150" y="0"/>
            <a:ext cx="7308850" cy="119697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>
          <a:xfrm>
            <a:off x="2987675" y="44450"/>
            <a:ext cx="6156325" cy="1143000"/>
          </a:xfrm>
        </p:spPr>
        <p:txBody>
          <a:bodyPr/>
          <a:lstStyle/>
          <a:p>
            <a:r>
              <a:rPr lang="he-IL" sz="7000" b="1" dirty="0">
                <a:solidFill>
                  <a:srgbClr val="FFCC00"/>
                </a:solidFill>
              </a:rPr>
              <a:t>1. הכלת</a:t>
            </a:r>
            <a:r>
              <a:rPr lang="he-IL" sz="4600" b="1" dirty="0">
                <a:solidFill>
                  <a:schemeClr val="bg1"/>
                </a:solidFill>
              </a:rPr>
              <a:t> המוצר</a:t>
            </a:r>
            <a:endParaRPr lang="en-US" sz="4600" b="1" dirty="0">
              <a:solidFill>
                <a:schemeClr val="bg1"/>
              </a:solidFill>
            </a:endParaRP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0" y="0"/>
            <a:ext cx="1835150" cy="11969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1621" name="Oval 5"/>
          <p:cNvSpPr>
            <a:spLocks noChangeArrowheads="1"/>
          </p:cNvSpPr>
          <p:nvPr/>
        </p:nvSpPr>
        <p:spPr bwMode="auto">
          <a:xfrm>
            <a:off x="8316913" y="3263900"/>
            <a:ext cx="215900" cy="2159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1622" name="Oval 6"/>
          <p:cNvSpPr>
            <a:spLocks noChangeArrowheads="1"/>
          </p:cNvSpPr>
          <p:nvPr/>
        </p:nvSpPr>
        <p:spPr bwMode="auto">
          <a:xfrm>
            <a:off x="8316913" y="3911600"/>
            <a:ext cx="215900" cy="2159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1623" name="Oval 7"/>
          <p:cNvSpPr>
            <a:spLocks noChangeArrowheads="1"/>
          </p:cNvSpPr>
          <p:nvPr/>
        </p:nvSpPr>
        <p:spPr bwMode="auto">
          <a:xfrm>
            <a:off x="8316913" y="4632325"/>
            <a:ext cx="215900" cy="2159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612775" y="2346325"/>
            <a:ext cx="7666038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במצב הצבירה של המוצר (מוצק, נוזל...)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בנפח המוצר (גדול, קטן, גבוה, נמוך...)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במשקל המוצר (קל, כבד...)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חומר האריזה צריך להיות מותאם למוצר.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כיצד מכניסים ומוציאים את המוצר מהאריזה.</a:t>
            </a:r>
          </a:p>
        </p:txBody>
      </p:sp>
      <p:sp>
        <p:nvSpPr>
          <p:cNvPr id="111625" name="Oval 9"/>
          <p:cNvSpPr>
            <a:spLocks noChangeArrowheads="1"/>
          </p:cNvSpPr>
          <p:nvPr/>
        </p:nvSpPr>
        <p:spPr bwMode="auto">
          <a:xfrm>
            <a:off x="8316913" y="5280025"/>
            <a:ext cx="215900" cy="2159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1626" name="Oval 10"/>
          <p:cNvSpPr>
            <a:spLocks noChangeArrowheads="1"/>
          </p:cNvSpPr>
          <p:nvPr/>
        </p:nvSpPr>
        <p:spPr bwMode="auto">
          <a:xfrm>
            <a:off x="8316913" y="5999163"/>
            <a:ext cx="215900" cy="2159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4283075" y="1412875"/>
            <a:ext cx="43211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במה צריכה להתחשב האריזה?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מציין מיקום של מספר שקופית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048A-7EF9-4E49-B97E-DCD54100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ברלין">
  <a:themeElements>
    <a:clrScheme name="ברלין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ברלין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ברלי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10224</TotalTime>
  <Words>1968</Words>
  <Application>Microsoft Office PowerPoint</Application>
  <PresentationFormat>‫הצגה על המסך (4:3)</PresentationFormat>
  <Paragraphs>501</Paragraphs>
  <Slides>67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67</vt:i4>
      </vt:variant>
    </vt:vector>
  </HeadingPairs>
  <TitlesOfParts>
    <vt:vector size="76" baseType="lpstr">
      <vt:lpstr>Arial</vt:lpstr>
      <vt:lpstr>Calibri</vt:lpstr>
      <vt:lpstr>Courier New</vt:lpstr>
      <vt:lpstr>Open Sans</vt:lpstr>
      <vt:lpstr>Trebuchet MS</vt:lpstr>
      <vt:lpstr>Verdana</vt:lpstr>
      <vt:lpstr>Wingdings</vt:lpstr>
      <vt:lpstr>ברלין</vt:lpstr>
      <vt:lpstr>Office Theme</vt:lpstr>
      <vt:lpstr>8. אריזה ומשטוח</vt:lpstr>
      <vt:lpstr>מצגת של PowerPoint‏</vt:lpstr>
      <vt:lpstr>מצגת של PowerPoint‏</vt:lpstr>
      <vt:lpstr>מצגת של PowerPoint‏</vt:lpstr>
      <vt:lpstr>מתי נוצר הצורך באריזה?</vt:lpstr>
      <vt:lpstr>מתי נוצר הצורך באריזה?</vt:lpstr>
      <vt:lpstr>מצגת של PowerPoint‏</vt:lpstr>
      <vt:lpstr>מצגת של PowerPoint‏</vt:lpstr>
      <vt:lpstr>1. הכלת המוצר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השתלמות ניהול פרויקטים קמ"ג</dc:title>
  <dc:creator>אבי רוזנברג</dc:creator>
  <cp:lastModifiedBy>Shimon Eden</cp:lastModifiedBy>
  <cp:revision>345</cp:revision>
  <cp:lastPrinted>2011-01-13T13:04:08Z</cp:lastPrinted>
  <dcterms:modified xsi:type="dcterms:W3CDTF">2019-03-27T08:22:43Z</dcterms:modified>
</cp:coreProperties>
</file>