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308" r:id="rId1"/>
  </p:sldMasterIdLst>
  <p:notesMasterIdLst>
    <p:notesMasterId r:id="rId16"/>
  </p:notesMasterIdLst>
  <p:sldIdLst>
    <p:sldId id="275" r:id="rId2"/>
    <p:sldId id="280" r:id="rId3"/>
    <p:sldId id="281" r:id="rId4"/>
    <p:sldId id="279" r:id="rId5"/>
    <p:sldId id="274" r:id="rId6"/>
    <p:sldId id="285" r:id="rId7"/>
    <p:sldId id="284" r:id="rId8"/>
    <p:sldId id="288" r:id="rId9"/>
    <p:sldId id="268" r:id="rId10"/>
    <p:sldId id="290" r:id="rId11"/>
    <p:sldId id="286" r:id="rId12"/>
    <p:sldId id="292" r:id="rId13"/>
    <p:sldId id="289" r:id="rId14"/>
    <p:sldId id="29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87873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9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B8D7E7C-1142-418C-89AC-92E1E41A8379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74FA831-1E93-4CDB-8F12-C7173DEE728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pedia.org/wiki/%D7%92%D7%99%D7%9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he.wikipedia.org/wiki/%D7%90%D7%99%D7%A9%D7%99%D7%95%D7%AA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1200" b="1" dirty="0" smtClean="0"/>
              <a:t>התייחסות לתחומי</a:t>
            </a:r>
            <a:r>
              <a:rPr lang="he-IL" sz="1200" b="1" baseline="0" dirty="0" smtClean="0"/>
              <a:t> האבחון עפ"י </a:t>
            </a:r>
            <a:r>
              <a:rPr lang="he-IL" sz="1200" b="1" baseline="0" dirty="0" err="1" smtClean="0"/>
              <a:t>נק</a:t>
            </a:r>
            <a:r>
              <a:rPr lang="he-IL" sz="1200" b="1" baseline="0" dirty="0" smtClean="0"/>
              <a:t> חוזק וחולשה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schemeClr val="tx1"/>
                </a:solidFill>
              </a:rPr>
              <a:t>Ur </a:t>
            </a:r>
            <a:r>
              <a:rPr lang="en-US" b="1" dirty="0" err="1" smtClean="0">
                <a:solidFill>
                  <a:schemeClr val="tx1"/>
                </a:solidFill>
              </a:rPr>
              <a:t>thah</a:t>
            </a:r>
            <a:r>
              <a:rPr lang="he-IL" b="1" dirty="0" smtClean="0">
                <a:solidFill>
                  <a:schemeClr val="tx1"/>
                </a:solidFill>
              </a:rPr>
              <a:t>כל אחת משיטות הקריאה מתבססת על מודל קריאה. גישה זו מכתיבה את מאפייני השיטה.</a:t>
            </a:r>
            <a:r>
              <a:rPr lang="he-IL" dirty="0" err="1" smtClean="0"/>
              <a:t>ספ</a:t>
            </a:r>
            <a:endParaRPr lang="he-IL" dirty="0" smtClean="0"/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>
                <a:solidFill>
                  <a:schemeClr val="tx1"/>
                </a:solidFill>
              </a:rPr>
              <a:t>הרכבת (אותיות ותנועות) למילה השלמה. </a:t>
            </a:r>
            <a:r>
              <a:rPr lang="he-IL" dirty="0" smtClean="0"/>
              <a:t>רוני </a:t>
            </a:r>
            <a:r>
              <a:rPr lang="he-IL" dirty="0" err="1" smtClean="0"/>
              <a:t>צביה</a:t>
            </a:r>
            <a:r>
              <a:rPr lang="he-IL" dirty="0" smtClean="0"/>
              <a:t> וילנסקי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he-IL" smtClean="0"/>
              <a:t>במאה ה-21   "איש אינו מטיל ספק בחשיבותה של למידת הקריאה. הקריאה היא מיומנות חיים בסיסית. היא אבן הפינה </a:t>
            </a:r>
            <a:r>
              <a:rPr lang="he-IL" b="1" smtClean="0"/>
              <a:t>להצלחתו של הילד בבית הספר, וכמובן לאורך כל חייו. ללא היכולת לקרוא היטב יאבדו הזדמנויות רבות למימוש עצמי ולפרנסה מוצלחת"</a:t>
            </a:r>
            <a:r>
              <a:rPr lang="he-IL" smtClean="0"/>
              <a:t>   (</a:t>
            </a:r>
            <a:r>
              <a:rPr lang="en-US" smtClean="0"/>
              <a:t>Anderson et al' 1985</a:t>
            </a:r>
            <a:r>
              <a:rPr lang="he-IL" smtClean="0"/>
              <a:t>). </a:t>
            </a:r>
          </a:p>
        </p:txBody>
      </p:sp>
      <p:sp>
        <p:nvSpPr>
          <p:cNvPr id="11268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342F7A-0429-4B47-9B82-6B1707D48018}" type="slidenum">
              <a:rPr lang="he-IL" altLang="he-IL"/>
              <a:pPr/>
              <a:t>14</a:t>
            </a:fld>
            <a:endParaRPr lang="en-US" alt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179494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הזכרתי את המשחק. חשיבותו רבה בעידוד הילד וחיזוק הביטחון העצמי שלו. 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אופן בחירת הפעילות הוא גמיש ומותאם למטרת הלמידה ולמאפייני התלמיד, כמו: </a:t>
            </a:r>
            <a:r>
              <a:rPr lang="he-I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גיל"/>
              </a:rPr>
              <a:t>גיל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יכולת, </a:t>
            </a:r>
            <a:r>
              <a:rPr lang="he-I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אישיות"/>
              </a:rPr>
              <a:t>אופי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תחומי עניין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111527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886844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906975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20503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993047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A831-1E93-4CDB-8F12-C7173DEE7280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950A67-9C57-4456-8E53-2C6110C664B1}" type="datetimeFigureOut">
              <a:rPr lang="he-IL" smtClean="0"/>
              <a:pPr/>
              <a:t>ו'/ניסן/תשע"ט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B92B19-99D2-4A16-98DC-9FAFF7692EAB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72452" cy="1214446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e-IL" sz="3200" b="1" dirty="0" smtClean="0"/>
              <a:t>הוראה מתקנת. מהי?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866441" y="2276872"/>
            <a:ext cx="6343201" cy="4032448"/>
          </a:xfrm>
          <a:blipFill>
            <a:blip r:embed="rId4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he-IL" b="1" dirty="0" smtClean="0">
                <a:solidFill>
                  <a:srgbClr val="C00000"/>
                </a:solidFill>
              </a:rPr>
              <a:t>הוראה </a:t>
            </a:r>
            <a:r>
              <a:rPr lang="he-IL" b="1" dirty="0">
                <a:solidFill>
                  <a:srgbClr val="C00000"/>
                </a:solidFill>
              </a:rPr>
              <a:t>המתקנת מכוונת </a:t>
            </a:r>
            <a:r>
              <a:rPr lang="he-IL" b="1" dirty="0" smtClean="0">
                <a:solidFill>
                  <a:srgbClr val="C00000"/>
                </a:solidFill>
              </a:rPr>
              <a:t>לצרכי התלמיד </a:t>
            </a:r>
            <a:r>
              <a:rPr lang="he-IL" b="1" dirty="0" smtClean="0">
                <a:solidFill>
                  <a:schemeClr val="tx1"/>
                </a:solidFill>
              </a:rPr>
              <a:t>המתקשה להצליח </a:t>
            </a:r>
            <a:r>
              <a:rPr lang="he-IL" b="1" dirty="0">
                <a:solidFill>
                  <a:schemeClr val="tx1"/>
                </a:solidFill>
              </a:rPr>
              <a:t>לתפקד בהתאם למצופה </a:t>
            </a:r>
            <a:r>
              <a:rPr lang="he-IL" b="1" dirty="0" smtClean="0">
                <a:solidFill>
                  <a:schemeClr val="tx1"/>
                </a:solidFill>
              </a:rPr>
              <a:t>ממנו, קוגניטיבית.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תלמיד הנמצא בפער מול ההישגים </a:t>
            </a:r>
            <a:r>
              <a:rPr lang="he-IL" b="1" dirty="0">
                <a:solidFill>
                  <a:schemeClr val="tx1"/>
                </a:solidFill>
              </a:rPr>
              <a:t>הלימודיים </a:t>
            </a:r>
            <a:r>
              <a:rPr lang="he-IL" b="1" dirty="0" smtClean="0">
                <a:solidFill>
                  <a:schemeClr val="tx1"/>
                </a:solidFill>
              </a:rPr>
              <a:t>המצופים מבני גילו. </a:t>
            </a:r>
          </a:p>
          <a:p>
            <a:r>
              <a:rPr lang="he-IL" b="1" dirty="0">
                <a:solidFill>
                  <a:schemeClr val="tx1"/>
                </a:solidFill>
              </a:rPr>
              <a:t>הוראה זו מתקנת</a:t>
            </a:r>
            <a:r>
              <a:rPr lang="he-IL" dirty="0"/>
              <a:t> </a:t>
            </a:r>
            <a:r>
              <a:rPr lang="he-IL" b="1" dirty="0" smtClean="0">
                <a:solidFill>
                  <a:schemeClr val="tx2"/>
                </a:solidFill>
              </a:rPr>
              <a:t>תפיסה שגויה</a:t>
            </a:r>
            <a:r>
              <a:rPr lang="he-IL" dirty="0" smtClean="0"/>
              <a:t>, 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</a:rPr>
              <a:t>שגיאות בדרכי פעולתו </a:t>
            </a:r>
            <a:r>
              <a:rPr lang="he-IL" b="1" dirty="0">
                <a:solidFill>
                  <a:schemeClr val="tx1"/>
                </a:solidFill>
              </a:rPr>
              <a:t>הנוכחית של התלמיד מול אתגרים לימודיים.</a:t>
            </a:r>
          </a:p>
          <a:p>
            <a:r>
              <a:rPr lang="he-IL" b="1" dirty="0">
                <a:solidFill>
                  <a:schemeClr val="tx1"/>
                </a:solidFill>
              </a:rPr>
              <a:t>שגיאות הנובעות </a:t>
            </a:r>
            <a:r>
              <a:rPr lang="he-IL" b="1" dirty="0">
                <a:solidFill>
                  <a:srgbClr val="C00000"/>
                </a:solidFill>
              </a:rPr>
              <a:t>מהפנמה שגויה של דרכי למידה קודמות </a:t>
            </a:r>
            <a:r>
              <a:rPr lang="he-IL" b="1" dirty="0">
                <a:solidFill>
                  <a:schemeClr val="tx1"/>
                </a:solidFill>
              </a:rPr>
              <a:t>שלא התאימו לו. </a:t>
            </a:r>
          </a:p>
          <a:p>
            <a:r>
              <a:rPr lang="he-IL" b="1" dirty="0">
                <a:solidFill>
                  <a:schemeClr val="tx1"/>
                </a:solidFill>
              </a:rPr>
              <a:t>קבלת הוראה מתקנת בגיל צעיר יכולה להכריע את גורלו החינוכי של </a:t>
            </a:r>
            <a:r>
              <a:rPr lang="he-IL" b="1" dirty="0" smtClean="0">
                <a:solidFill>
                  <a:schemeClr val="tx1"/>
                </a:solidFill>
              </a:rPr>
              <a:t>התלמיד</a:t>
            </a:r>
            <a:r>
              <a:rPr lang="he-IL" b="1" dirty="0">
                <a:solidFill>
                  <a:schemeClr val="tx1"/>
                </a:solidFill>
              </a:rPr>
              <a:t> , ולהוביל לשיפור משמעותי </a:t>
            </a:r>
            <a:r>
              <a:rPr lang="he-IL" b="1" dirty="0" smtClean="0">
                <a:solidFill>
                  <a:srgbClr val="C00000"/>
                </a:solidFill>
              </a:rPr>
              <a:t>בהישגים הלימודיים</a:t>
            </a:r>
            <a:r>
              <a:rPr lang="he-IL" dirty="0" smtClean="0"/>
              <a:t>.</a:t>
            </a:r>
            <a:endParaRPr lang="he-IL" dirty="0"/>
          </a:p>
          <a:p>
            <a:endParaRPr lang="he-IL" dirty="0"/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  <a:blipFill>
            <a:blip r:embed="rId4">
              <a:alphaModFix amt="97000"/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8000" contrast="50000"/>
            </a:blip>
            <a:tile tx="0" ty="0" sx="100000" sy="100000" flip="y" algn="ctr"/>
          </a:blipFill>
          <a:ln w="12700">
            <a:solidFill>
              <a:schemeClr val="accent5"/>
            </a:solidFill>
          </a:ln>
        </p:spPr>
        <p:txBody>
          <a:bodyPr tIns="0" anchor="t" anchorCtr="0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שפה ואוריינות</a:t>
            </a:r>
            <a:br>
              <a:rPr lang="he-IL" dirty="0" smtClean="0">
                <a:solidFill>
                  <a:schemeClr val="tx1"/>
                </a:solidFill>
              </a:rPr>
            </a:br>
            <a:r>
              <a:rPr lang="he-IL" b="1" dirty="0" smtClean="0">
                <a:solidFill>
                  <a:srgbClr val="C00000"/>
                </a:solidFill>
              </a:rPr>
              <a:t> קריאה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tx1"/>
                </a:solidFill>
              </a:rPr>
              <a:t>תהליך הקריאה מתחיל בתהליך תפיסת המילים, זהו תהליך קוגניטיבי שמתחיל בקליטת גירוי חזותי,  כלומר, רצף </a:t>
            </a:r>
            <a:r>
              <a:rPr lang="he-IL" b="1" dirty="0" err="1" smtClean="0">
                <a:solidFill>
                  <a:schemeClr val="tx1"/>
                </a:solidFill>
              </a:rPr>
              <a:t>אורתוגרפי</a:t>
            </a:r>
            <a:r>
              <a:rPr lang="he-IL" b="1" dirty="0" smtClean="0">
                <a:solidFill>
                  <a:schemeClr val="tx1"/>
                </a:solidFill>
              </a:rPr>
              <a:t> וממשיך בתהליכי עיבוד מידע </a:t>
            </a:r>
            <a:r>
              <a:rPr lang="he-IL" b="1" dirty="0" err="1" smtClean="0">
                <a:solidFill>
                  <a:schemeClr val="tx1"/>
                </a:solidFill>
              </a:rPr>
              <a:t>קורטיקאליים</a:t>
            </a:r>
            <a:r>
              <a:rPr lang="he-IL" b="1" dirty="0" smtClean="0">
                <a:solidFill>
                  <a:schemeClr val="tx1"/>
                </a:solidFill>
              </a:rPr>
              <a:t>,  מאוד מורכבים אשר הופכים את המידע </a:t>
            </a:r>
            <a:r>
              <a:rPr lang="he-IL" b="1" dirty="0" err="1" smtClean="0">
                <a:solidFill>
                  <a:schemeClr val="tx1"/>
                </a:solidFill>
              </a:rPr>
              <a:t>הויזו</a:t>
            </a:r>
            <a:r>
              <a:rPr lang="he-IL" b="1" dirty="0" smtClean="0">
                <a:solidFill>
                  <a:schemeClr val="tx1"/>
                </a:solidFill>
              </a:rPr>
              <a:t>-</a:t>
            </a:r>
            <a:r>
              <a:rPr lang="he-IL" b="1" dirty="0" err="1" smtClean="0">
                <a:solidFill>
                  <a:schemeClr val="tx1"/>
                </a:solidFill>
              </a:rPr>
              <a:t>אורתוגרפי</a:t>
            </a:r>
            <a:r>
              <a:rPr lang="he-IL" b="1" dirty="0" smtClean="0">
                <a:solidFill>
                  <a:schemeClr val="tx1"/>
                </a:solidFill>
              </a:rPr>
              <a:t> למידע פונולוגי ולשוני. 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זהו התהליך המכונה על ידי המורים פענוח מילים ובספרות המקצועית נקרא תהליכי נגישות לקסיקאליים. תהליך פיצוח הקוד הכתוב לקוד דבור, </a:t>
            </a:r>
            <a:r>
              <a:rPr lang="he-IL" b="1" dirty="0" smtClean="0">
                <a:solidFill>
                  <a:srgbClr val="C00000"/>
                </a:solidFill>
              </a:rPr>
              <a:t>מעורר ומפעיל את המערכת הסמנטית המפענחת את הקוד ליחידות לשוניות בעלי משמעות לקסיקלית, סמנטית, מורפולוגית.</a:t>
            </a:r>
            <a:endParaRPr lang="he-IL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72452" cy="1214446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e-IL" sz="3200" dirty="0" smtClean="0"/>
              <a:t>הטקסט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866441" y="2276872"/>
            <a:ext cx="6343201" cy="4032448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tx1"/>
                </a:solidFill>
              </a:rPr>
              <a:t>הטיפול בקריאה דורש נגישות לטקסטים המתאימים לרמת התלמיד.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השיקול בבחירת הטקסט: מאפיינים (סוג, רמת קריאות, תכן וכד</a:t>
            </a:r>
            <a:r>
              <a:rPr lang="he-IL" b="1" dirty="0" smtClean="0"/>
              <a:t>)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מאפייני התלמיד: תחומי עניין, רמת קריאה, ידע עולם, ידע שפתי וכד'.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סתירה בן מאפייני הטקסט למאפייני התלמיד מחייבת פעילות "מתקנת" אצל התלמיד (הטרמה, הקניית </a:t>
            </a:r>
            <a:r>
              <a:rPr lang="he-IL" b="1" dirty="0" err="1" smtClean="0">
                <a:solidFill>
                  <a:schemeClr val="tx1"/>
                </a:solidFill>
              </a:rPr>
              <a:t>א"מ</a:t>
            </a:r>
            <a:r>
              <a:rPr lang="he-IL" b="1" dirty="0" smtClean="0">
                <a:solidFill>
                  <a:schemeClr val="tx1"/>
                </a:solidFill>
              </a:rPr>
              <a:t> מתאם וכד) ואם בטקסט עצמו (שכתוב דידקטי).</a:t>
            </a:r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92500" y="3357563"/>
            <a:ext cx="2449513" cy="1655762"/>
          </a:xfrm>
          <a:noFill/>
        </p:spPr>
      </p:pic>
      <p:sp>
        <p:nvSpPr>
          <p:cNvPr id="11" name="מציין מיקום של מספר שקופית 5"/>
          <p:cNvSpPr>
            <a:spLocks noGrp="1"/>
          </p:cNvSpPr>
          <p:nvPr>
            <p:ph type="sldNum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0C852289-DF3B-44DE-9F01-4E8D5C7E07FB}" type="slidenum">
              <a:rPr lang="he-IL" altLang="he-IL"/>
              <a:pPr/>
              <a:t>12</a:t>
            </a:fld>
            <a:endParaRPr lang="en-US" altLang="he-IL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00034" y="500042"/>
            <a:ext cx="7704137" cy="1490663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1" hangingPunct="1"/>
            <a:r>
              <a:rPr lang="he-IL" altLang="he-IL" sz="2800" b="1" dirty="0">
                <a:solidFill>
                  <a:srgbClr val="0000CC"/>
                </a:solidFill>
                <a:latin typeface="Verdana" pitchFamily="34" charset="0"/>
                <a:cs typeface="David" pitchFamily="34" charset="-79"/>
              </a:rPr>
              <a:t>הקריאה היא פעילות קוגניטיבית המתבצעת במוח האדם </a:t>
            </a:r>
          </a:p>
          <a:p>
            <a:pPr algn="ctr" rtl="1" eaLnBrk="1" hangingPunct="1"/>
            <a:r>
              <a:rPr lang="he-IL" altLang="he-IL" sz="2800" b="1" dirty="0">
                <a:solidFill>
                  <a:srgbClr val="0000CC"/>
                </a:solidFill>
                <a:latin typeface="Verdana" pitchFamily="34" charset="0"/>
                <a:cs typeface="David" pitchFamily="34" charset="-79"/>
              </a:rPr>
              <a:t>תוך אינטראקציה של שלושה מעבדים מרכזיים:</a:t>
            </a:r>
            <a:endParaRPr lang="en-US" altLang="he-IL" sz="2800" b="1" dirty="0">
              <a:solidFill>
                <a:srgbClr val="0000CC"/>
              </a:solidFill>
              <a:latin typeface="Verdana" pitchFamily="34" charset="0"/>
              <a:cs typeface="David" pitchFamily="34" charset="-79"/>
            </a:endParaRPr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6227763" y="2420938"/>
            <a:ext cx="2232025" cy="1533525"/>
          </a:xfrm>
          <a:prstGeom prst="cloudCallout">
            <a:avLst>
              <a:gd name="adj1" fmla="val -116144"/>
              <a:gd name="adj2" fmla="val 44306"/>
            </a:avLst>
          </a:prstGeom>
          <a:solidFill>
            <a:srgbClr val="CCFFFF"/>
          </a:solidFill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 eaLnBrk="1" hangingPunct="1"/>
            <a:r>
              <a:rPr lang="he-IL" altLang="he-IL" sz="3200" b="1">
                <a:solidFill>
                  <a:srgbClr val="FF0000"/>
                </a:solidFill>
                <a:latin typeface="Verdana" pitchFamily="34" charset="0"/>
                <a:cs typeface="David" pitchFamily="34" charset="-79"/>
              </a:rPr>
              <a:t>ויזואלי חזותי</a:t>
            </a:r>
            <a:endParaRPr lang="en-US" altLang="he-IL" sz="3200" b="1">
              <a:solidFill>
                <a:srgbClr val="FF0000"/>
              </a:solidFill>
              <a:latin typeface="Verdana" pitchFamily="34" charset="0"/>
              <a:cs typeface="David" pitchFamily="34" charset="-79"/>
            </a:endParaRPr>
          </a:p>
        </p:txBody>
      </p:sp>
      <p:sp>
        <p:nvSpPr>
          <p:cNvPr id="7174" name="AutoShape 10"/>
          <p:cNvSpPr>
            <a:spLocks noChangeArrowheads="1"/>
          </p:cNvSpPr>
          <p:nvPr/>
        </p:nvSpPr>
        <p:spPr bwMode="auto">
          <a:xfrm>
            <a:off x="3276600" y="2205038"/>
            <a:ext cx="2735263" cy="1042987"/>
          </a:xfrm>
          <a:prstGeom prst="cloudCallout">
            <a:avLst>
              <a:gd name="adj1" fmla="val -2468"/>
              <a:gd name="adj2" fmla="val 66440"/>
            </a:avLst>
          </a:prstGeom>
          <a:solidFill>
            <a:srgbClr val="CCFFFF"/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 eaLnBrk="1" hangingPunct="1"/>
            <a:r>
              <a:rPr lang="he-IL" altLang="he-IL" b="1">
                <a:solidFill>
                  <a:srgbClr val="FF0000"/>
                </a:solidFill>
                <a:latin typeface="Verdana" pitchFamily="34" charset="0"/>
                <a:cs typeface="David" pitchFamily="34" charset="-79"/>
              </a:rPr>
              <a:t>הבנה</a:t>
            </a:r>
            <a:endParaRPr lang="en-US" altLang="he-IL" b="1">
              <a:solidFill>
                <a:srgbClr val="FF0000"/>
              </a:solidFill>
              <a:latin typeface="Verdana" pitchFamily="34" charset="0"/>
              <a:cs typeface="David" pitchFamily="34" charset="-79"/>
            </a:endParaRPr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 rot="-5400000">
            <a:off x="773113" y="2260600"/>
            <a:ext cx="2159000" cy="2336800"/>
          </a:xfrm>
          <a:prstGeom prst="cloudCallout">
            <a:avLst>
              <a:gd name="adj1" fmla="val -20370"/>
              <a:gd name="adj2" fmla="val 89671"/>
            </a:avLst>
          </a:prstGeom>
          <a:solidFill>
            <a:srgbClr val="CCFFFF"/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 rtl="1" eaLnBrk="1" hangingPunct="1"/>
            <a:r>
              <a:rPr lang="he-IL" altLang="he-IL" sz="3200" b="1">
                <a:solidFill>
                  <a:srgbClr val="FF0000"/>
                </a:solidFill>
                <a:latin typeface="Verdana" pitchFamily="34" charset="0"/>
                <a:cs typeface="David" pitchFamily="34" charset="-79"/>
              </a:rPr>
              <a:t>אודיטורי</a:t>
            </a:r>
          </a:p>
          <a:p>
            <a:pPr algn="ctr" rtl="1" eaLnBrk="1" hangingPunct="1"/>
            <a:r>
              <a:rPr lang="he-IL" altLang="he-IL" sz="3200" b="1">
                <a:solidFill>
                  <a:srgbClr val="FF0000"/>
                </a:solidFill>
                <a:latin typeface="Verdana" pitchFamily="34" charset="0"/>
                <a:cs typeface="David" pitchFamily="34" charset="-79"/>
              </a:rPr>
              <a:t>שמיעתי</a:t>
            </a:r>
          </a:p>
          <a:p>
            <a:pPr algn="ctr" rtl="1" eaLnBrk="1" hangingPunct="1"/>
            <a:r>
              <a:rPr lang="he-IL" altLang="he-IL" sz="3200" b="1">
                <a:solidFill>
                  <a:srgbClr val="FF0000"/>
                </a:solidFill>
                <a:latin typeface="Verdana" pitchFamily="34" charset="0"/>
                <a:cs typeface="David" pitchFamily="34" charset="-79"/>
              </a:rPr>
              <a:t>חזותי</a:t>
            </a:r>
            <a:endParaRPr lang="en-US" altLang="he-IL" sz="3200" b="1">
              <a:solidFill>
                <a:srgbClr val="FF0000"/>
              </a:solidFill>
              <a:latin typeface="Verdana" pitchFamily="34" charset="0"/>
              <a:cs typeface="David" pitchFamily="34" charset="-79"/>
            </a:endParaRPr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323850" y="5013325"/>
            <a:ext cx="8497888" cy="1439863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rtl="1" eaLnBrk="1" hangingPunct="1"/>
            <a:r>
              <a:rPr lang="he-IL" altLang="he-IL" sz="2000" b="1" dirty="0">
                <a:solidFill>
                  <a:srgbClr val="0000CC"/>
                </a:solidFill>
                <a:latin typeface="Verdana" pitchFamily="34" charset="0"/>
                <a:cs typeface="David" pitchFamily="34" charset="-79"/>
              </a:rPr>
              <a:t>קריאה היא תהליך </a:t>
            </a:r>
            <a:r>
              <a:rPr lang="he-IL" altLang="he-IL" sz="2000" b="1" dirty="0" err="1">
                <a:solidFill>
                  <a:srgbClr val="0000CC"/>
                </a:solidFill>
                <a:latin typeface="Verdana" pitchFamily="34" charset="0"/>
                <a:cs typeface="David" pitchFamily="34" charset="-79"/>
              </a:rPr>
              <a:t>מנטלי</a:t>
            </a:r>
            <a:r>
              <a:rPr lang="he-IL" altLang="he-IL" sz="2000" b="1" dirty="0">
                <a:solidFill>
                  <a:srgbClr val="0000CC"/>
                </a:solidFill>
                <a:latin typeface="Verdana" pitchFamily="34" charset="0"/>
                <a:cs typeface="David" pitchFamily="34" charset="-79"/>
              </a:rPr>
              <a:t> קוגניטיבי שמטרתו הבנת המשמעות והוא מתפתח לאורך כל </a:t>
            </a:r>
          </a:p>
          <a:p>
            <a:pPr algn="r" rtl="1" eaLnBrk="1" hangingPunct="1"/>
            <a:r>
              <a:rPr lang="he-IL" altLang="he-IL" sz="2000" b="1" dirty="0">
                <a:solidFill>
                  <a:srgbClr val="0000CC"/>
                </a:solidFill>
                <a:latin typeface="Verdana" pitchFamily="34" charset="0"/>
                <a:cs typeface="David" pitchFamily="34" charset="-79"/>
              </a:rPr>
              <a:t>חיי האדם.</a:t>
            </a:r>
          </a:p>
          <a:p>
            <a:pPr algn="r" rtl="1" eaLnBrk="1" hangingPunct="1"/>
            <a:r>
              <a:rPr lang="he-IL" altLang="he-IL" sz="2000" b="1" dirty="0">
                <a:solidFill>
                  <a:srgbClr val="0000CC"/>
                </a:solidFill>
                <a:latin typeface="Verdana" pitchFamily="34" charset="0"/>
                <a:cs typeface="David" pitchFamily="34" charset="-79"/>
              </a:rPr>
              <a:t>תהליך הקריאה מתמשך בהתאם להתפתחותו ויכולותיו של הפרט.</a:t>
            </a:r>
          </a:p>
          <a:p>
            <a:pPr algn="r" rtl="1" eaLnBrk="1" hangingPunct="1"/>
            <a:r>
              <a:rPr lang="he-IL" altLang="he-IL" sz="2000" b="1" dirty="0">
                <a:solidFill>
                  <a:srgbClr val="0000CC"/>
                </a:solidFill>
                <a:latin typeface="Verdana" pitchFamily="34" charset="0"/>
                <a:cs typeface="David" pitchFamily="34" charset="-79"/>
              </a:rPr>
              <a:t>הוא מבוסס על ידע קודם, יכולת פענוח, שטף ויעילות.</a:t>
            </a:r>
            <a:endParaRPr lang="en-US" altLang="he-IL" sz="2000" b="1" dirty="0">
              <a:solidFill>
                <a:srgbClr val="0000CC"/>
              </a:solidFill>
              <a:latin typeface="Verdana" pitchFamily="34" charset="0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  <a:blipFill>
            <a:blip r:embed="rId4">
              <a:alphaModFix amt="97000"/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8000" contrast="50000"/>
            </a:blip>
            <a:tile tx="0" ty="0" sx="100000" sy="100000" flip="y" algn="ctr"/>
          </a:blipFill>
          <a:ln w="12700">
            <a:solidFill>
              <a:schemeClr val="accent5"/>
            </a:solidFill>
          </a:ln>
        </p:spPr>
        <p:txBody>
          <a:bodyPr tIns="0" anchor="t" anchorCtr="0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שפה ואוריינות</a:t>
            </a:r>
            <a:br>
              <a:rPr lang="he-IL" dirty="0" smtClean="0">
                <a:solidFill>
                  <a:schemeClr val="tx1"/>
                </a:solidFill>
              </a:rPr>
            </a:br>
            <a:r>
              <a:rPr lang="he-IL" b="1" dirty="0" smtClean="0">
                <a:solidFill>
                  <a:srgbClr val="C00000"/>
                </a:solidFill>
              </a:rPr>
              <a:t> שיטות קריאה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e-IL" dirty="0" smtClean="0"/>
              <a:t> </a:t>
            </a:r>
            <a:r>
              <a:rPr lang="he-IL" b="1" dirty="0" smtClean="0">
                <a:solidFill>
                  <a:schemeClr val="tx1"/>
                </a:solidFill>
              </a:rPr>
              <a:t>שיטות הקריאה </a:t>
            </a:r>
            <a:r>
              <a:rPr lang="he-IL" b="1" dirty="0" smtClean="0">
                <a:solidFill>
                  <a:srgbClr val="C00000"/>
                </a:solidFill>
              </a:rPr>
              <a:t>הפונטיות</a:t>
            </a:r>
            <a:r>
              <a:rPr lang="he-IL" b="1" dirty="0" smtClean="0">
                <a:solidFill>
                  <a:schemeClr val="tx1"/>
                </a:solidFill>
              </a:rPr>
              <a:t>- רואות בקריאה תהליך של "מלמטה למעלה" (מהמילה לטקסט). </a:t>
            </a:r>
            <a:r>
              <a:rPr lang="he-IL" b="1" dirty="0" err="1" smtClean="0">
                <a:solidFill>
                  <a:srgbClr val="7030A0"/>
                </a:solidFill>
              </a:rPr>
              <a:t>צביה</a:t>
            </a:r>
            <a:r>
              <a:rPr lang="he-IL" b="1" dirty="0" smtClean="0">
                <a:solidFill>
                  <a:srgbClr val="7030A0"/>
                </a:solidFill>
              </a:rPr>
              <a:t> וילנסקי, הכוח לקרוא.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שיטות הקריאה השייכות לגישת </a:t>
            </a:r>
            <a:r>
              <a:rPr lang="he-IL" b="1" dirty="0" smtClean="0">
                <a:solidFill>
                  <a:srgbClr val="C00000"/>
                </a:solidFill>
              </a:rPr>
              <a:t>השפה כמכלול- </a:t>
            </a:r>
            <a:r>
              <a:rPr lang="he-IL" b="1" dirty="0" smtClean="0">
                <a:solidFill>
                  <a:schemeClr val="tx1"/>
                </a:solidFill>
              </a:rPr>
              <a:t>תהליך של מלמעלה למטה (מהטקסט השלם לאבני היסוד). </a:t>
            </a:r>
            <a:r>
              <a:rPr lang="he-IL" b="1" dirty="0" smtClean="0">
                <a:solidFill>
                  <a:srgbClr val="7030A0"/>
                </a:solidFill>
              </a:rPr>
              <a:t>הטקסט האישי, קריאה פעילה,  השיטה </a:t>
            </a:r>
            <a:r>
              <a:rPr lang="he-IL" b="1" dirty="0" err="1" smtClean="0">
                <a:solidFill>
                  <a:srgbClr val="7030A0"/>
                </a:solidFill>
              </a:rPr>
              <a:t>הפסיכולינגוויסטית</a:t>
            </a:r>
            <a:r>
              <a:rPr lang="he-IL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שיטות הקריאה </a:t>
            </a:r>
            <a:r>
              <a:rPr lang="he-IL" b="1" dirty="0" smtClean="0">
                <a:solidFill>
                  <a:srgbClr val="C00000"/>
                </a:solidFill>
              </a:rPr>
              <a:t>האקלקטיות </a:t>
            </a:r>
            <a:r>
              <a:rPr lang="he-IL" b="1" dirty="0" smtClean="0">
                <a:solidFill>
                  <a:schemeClr val="tx1"/>
                </a:solidFill>
              </a:rPr>
              <a:t>(אינטגרטיביות) רואות בקריאה 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תהליך אינטגרטיבי, הכולל מרכיבים של סינתזה ואנליזה כאחד </a:t>
            </a:r>
            <a:r>
              <a:rPr lang="he-IL" b="1" dirty="0" smtClean="0">
                <a:solidFill>
                  <a:srgbClr val="7030A0"/>
                </a:solidFill>
              </a:rPr>
              <a:t>(יש לי סוד, ליטף, טוב לי לקרוא).</a:t>
            </a:r>
          </a:p>
          <a:p>
            <a:endParaRPr lang="he-IL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E0012F2F-75FC-46B2-9857-1E4C76015A2C}" type="slidenum">
              <a:rPr lang="he-IL" altLang="he-IL"/>
              <a:pPr/>
              <a:t>14</a:t>
            </a:fld>
            <a:endParaRPr lang="en-US" altLang="he-IL"/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auto">
          <a:xfrm rot="559807">
            <a:off x="6192838" y="1914525"/>
            <a:ext cx="2947987" cy="3725863"/>
          </a:xfrm>
          <a:prstGeom prst="cloudCallout">
            <a:avLst>
              <a:gd name="adj1" fmla="val -75366"/>
              <a:gd name="adj2" fmla="val 60259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 algn="ctr" rtl="1" eaLnBrk="1" hangingPunct="1"/>
            <a:endParaRPr lang="en-US" altLang="he-IL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 rot="490307">
            <a:off x="6138863" y="2814638"/>
            <a:ext cx="26527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/>
            <a:r>
              <a:rPr lang="he-IL" sz="1600" b="1">
                <a:solidFill>
                  <a:schemeClr val="tx1"/>
                </a:solidFill>
              </a:rPr>
              <a:t>המודל מלמטה למעלה </a:t>
            </a:r>
            <a:r>
              <a:rPr lang="en-US" sz="1600" b="1">
                <a:solidFill>
                  <a:schemeClr val="tx1"/>
                </a:solidFill>
              </a:rPr>
              <a:t>Bottom-up </a:t>
            </a:r>
            <a:r>
              <a:rPr lang="he-IL" sz="1600" b="1">
                <a:solidFill>
                  <a:schemeClr val="tx1"/>
                </a:solidFill>
              </a:rPr>
              <a:t> מודל זה רואה בקריאה תהליך היררכי הנבנה מזיהוי היחידות הצליליות הקטנות ביותר- אותיות ותנועות במילה ועד להפקת משמעות. הטקסט הוא המוביל את הקריאה.</a:t>
            </a:r>
            <a:endParaRPr lang="en-US" sz="1600" b="1">
              <a:solidFill>
                <a:schemeClr val="tx1"/>
              </a:solidFill>
            </a:endParaRPr>
          </a:p>
        </p:txBody>
      </p:sp>
      <p:pic>
        <p:nvPicPr>
          <p:cNvPr id="8909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6931">
            <a:off x="4067175" y="4005263"/>
            <a:ext cx="1728788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9098" name="AutoShape 10"/>
          <p:cNvSpPr>
            <a:spLocks noChangeArrowheads="1"/>
          </p:cNvSpPr>
          <p:nvPr/>
        </p:nvSpPr>
        <p:spPr bwMode="auto">
          <a:xfrm rot="-4880443">
            <a:off x="1715294" y="991394"/>
            <a:ext cx="2924175" cy="2941637"/>
          </a:xfrm>
          <a:prstGeom prst="cloudCallout">
            <a:avLst>
              <a:gd name="adj1" fmla="val -32009"/>
              <a:gd name="adj2" fmla="val 97032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 rtl="1" eaLnBrk="1" hangingPunct="1"/>
            <a:endParaRPr lang="en-US" altLang="he-IL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 rot="-7576568">
            <a:off x="-148431" y="3326606"/>
            <a:ext cx="3752850" cy="2693988"/>
          </a:xfrm>
          <a:prstGeom prst="cloudCallout">
            <a:avLst>
              <a:gd name="adj1" fmla="val -27440"/>
              <a:gd name="adj2" fmla="val 111264"/>
            </a:avLst>
          </a:prstGeom>
          <a:noFill/>
          <a:ln w="50800">
            <a:solidFill>
              <a:srgbClr val="0000FF"/>
            </a:solidFill>
            <a:round/>
            <a:headEnd/>
            <a:tailEnd/>
          </a:ln>
          <a:effectLst/>
        </p:spPr>
        <p:txBody>
          <a:bodyPr vert="eaVert"/>
          <a:lstStyle/>
          <a:p>
            <a:pPr algn="ctr" rtl="1" eaLnBrk="1" hangingPunct="1"/>
            <a:endParaRPr lang="en-US" altLang="he-IL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1895475" y="1250950"/>
            <a:ext cx="22399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/>
            <a:r>
              <a:rPr lang="he-IL" sz="1600" b="1" dirty="0">
                <a:solidFill>
                  <a:schemeClr val="tx1"/>
                </a:solidFill>
              </a:rPr>
              <a:t>המודל מלמעלה למטה </a:t>
            </a:r>
            <a:r>
              <a:rPr lang="en-US" sz="1600" b="1" dirty="0">
                <a:solidFill>
                  <a:schemeClr val="tx1"/>
                </a:solidFill>
              </a:rPr>
              <a:t>Top- Down</a:t>
            </a:r>
            <a:r>
              <a:rPr lang="he-IL" sz="1600" b="1" dirty="0">
                <a:solidFill>
                  <a:schemeClr val="tx1"/>
                </a:solidFill>
              </a:rPr>
              <a:t>  מודל זה רואה בקריאה תהליך היררכי הנבנה מהפקת משמעות מהיחידה השלמה מהמילה, מהמשפט ועד לזיהוי אותיות המילה . הקורא הוא המוביל את הקריאה</a:t>
            </a:r>
            <a:r>
              <a:rPr lang="he-IL" sz="1400" dirty="0"/>
              <a:t>.</a:t>
            </a:r>
            <a:endParaRPr lang="en-US" sz="1400" dirty="0"/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484188" y="3284538"/>
            <a:ext cx="19335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/>
            <a:r>
              <a:rPr lang="he-IL" sz="1600" b="1">
                <a:solidFill>
                  <a:schemeClr val="tx1"/>
                </a:solidFill>
              </a:rPr>
              <a:t>המודל האינטראקטיבי- גישה המשלבת בין שני המודלים ורואה בקריאה תהליך המפיק מידע ממקורות שונים בו זמנית הן מההיבטים הסמנטיים בטקסט והן מההיבטים הגרפיים והתחביריים.</a:t>
            </a:r>
            <a:endParaRPr lang="en-US" sz="1600" b="1">
              <a:solidFill>
                <a:schemeClr val="tx1"/>
              </a:solidFill>
            </a:endParaRPr>
          </a:p>
          <a:p>
            <a:pPr algn="ctr" rtl="1" eaLnBrk="1" hangingPunct="1"/>
            <a:r>
              <a:rPr lang="he-IL" sz="1600" b="1">
                <a:solidFill>
                  <a:schemeClr val="tx1"/>
                </a:solidFill>
              </a:rPr>
              <a:t>. 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0250" name="Rectangle 15"/>
          <p:cNvSpPr>
            <a:spLocks noChangeArrowheads="1"/>
          </p:cNvSpPr>
          <p:nvPr/>
        </p:nvSpPr>
        <p:spPr bwMode="auto">
          <a:xfrm>
            <a:off x="900113" y="333375"/>
            <a:ext cx="72723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1" eaLnBrk="1" hangingPunct="1"/>
            <a:r>
              <a:rPr lang="he-IL" sz="1800" b="1">
                <a:solidFill>
                  <a:srgbClr val="000099"/>
                </a:solidFill>
                <a:latin typeface="Verdana" pitchFamily="34" charset="0"/>
                <a:cs typeface="David" pitchFamily="34" charset="-79"/>
              </a:rPr>
              <a:t>גישות בקריאה מתייחסות לשלושה מודלים. כל המודלים מסכימים בעניין התוצר הרצוי, שהוא הפקת משמעות מהכתוב, אך חלוקים באשר לתהליך שעובר על הקורא עד להבנה.</a:t>
            </a:r>
            <a:endParaRPr lang="en-US" sz="1800" b="1">
              <a:solidFill>
                <a:srgbClr val="000099"/>
              </a:solidFill>
              <a:latin typeface="Verdana" pitchFamily="34" charset="0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animBg="1" autoUpdateAnimBg="0"/>
      <p:bldP spid="89094" grpId="0" autoUpdateAnimBg="0"/>
      <p:bldP spid="89098" grpId="0" animBg="1" autoUpdateAnimBg="0"/>
      <p:bldP spid="89099" grpId="0" animBg="1" autoUpdateAnimBg="0"/>
      <p:bldP spid="89100" grpId="0" autoUpdateAnimBg="0"/>
      <p:bldP spid="89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72452" cy="1214446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e-IL" dirty="0"/>
              <a:t>הוראה מתקנת מתבססת על שלושה שלבים: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866441" y="1500174"/>
            <a:ext cx="6343201" cy="4809146"/>
          </a:xfrm>
          <a:blipFill>
            <a:blip r:embed="rId4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r>
              <a:rPr lang="he-IL" b="1" dirty="0" smtClean="0">
                <a:solidFill>
                  <a:srgbClr val="C00000"/>
                </a:solidFill>
              </a:rPr>
              <a:t>איסוף מידע</a:t>
            </a:r>
            <a:r>
              <a:rPr lang="he-IL" b="1" dirty="0">
                <a:solidFill>
                  <a:srgbClr val="C00000"/>
                </a:solidFill>
              </a:rPr>
              <a:t> </a:t>
            </a:r>
            <a:r>
              <a:rPr lang="he-IL" dirty="0"/>
              <a:t>- </a:t>
            </a:r>
            <a:r>
              <a:rPr lang="he-IL" b="1" dirty="0">
                <a:solidFill>
                  <a:schemeClr val="tx1"/>
                </a:solidFill>
              </a:rPr>
              <a:t>על סמך </a:t>
            </a:r>
            <a:r>
              <a:rPr lang="he-IL" b="1" dirty="0" smtClean="0">
                <a:solidFill>
                  <a:schemeClr val="tx1"/>
                </a:solidFill>
              </a:rPr>
              <a:t>אבחונים, תצפיות והערכה חינוכית. מטרתה לתאר </a:t>
            </a:r>
            <a:r>
              <a:rPr lang="he-IL" b="1" dirty="0">
                <a:solidFill>
                  <a:schemeClr val="tx1"/>
                </a:solidFill>
              </a:rPr>
              <a:t>היטב את התחומים בהם מגלה התלמיד יכולת תקינה עד גבוהה ולחשוף את נקודות </a:t>
            </a:r>
            <a:r>
              <a:rPr lang="he-IL" b="1" dirty="0" smtClean="0">
                <a:solidFill>
                  <a:schemeClr val="tx1"/>
                </a:solidFill>
              </a:rPr>
              <a:t>התורפה/חולשה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r>
              <a:rPr lang="he-IL" b="1" dirty="0">
                <a:solidFill>
                  <a:srgbClr val="C00000"/>
                </a:solidFill>
              </a:rPr>
              <a:t>בניית </a:t>
            </a:r>
            <a:r>
              <a:rPr lang="he-IL" b="1" dirty="0" smtClean="0">
                <a:solidFill>
                  <a:srgbClr val="C00000"/>
                </a:solidFill>
              </a:rPr>
              <a:t>תכנית </a:t>
            </a:r>
            <a:r>
              <a:rPr lang="he-IL" b="1" dirty="0">
                <a:solidFill>
                  <a:srgbClr val="C00000"/>
                </a:solidFill>
              </a:rPr>
              <a:t>עבודה פרטנית תקופתית</a:t>
            </a:r>
            <a:r>
              <a:rPr lang="he-IL" dirty="0"/>
              <a:t> - </a:t>
            </a:r>
            <a:r>
              <a:rPr lang="he-IL" b="1" dirty="0">
                <a:solidFill>
                  <a:schemeClr val="tx1"/>
                </a:solidFill>
              </a:rPr>
              <a:t>תכנית מסוג זה מכונה במשרד החינוך</a:t>
            </a:r>
            <a:r>
              <a:rPr lang="he-IL" dirty="0"/>
              <a:t> </a:t>
            </a:r>
            <a:r>
              <a:rPr lang="he-IL" dirty="0" smtClean="0"/>
              <a:t>"</a:t>
            </a:r>
            <a:r>
              <a:rPr lang="he-IL" b="1" dirty="0" smtClean="0">
                <a:solidFill>
                  <a:srgbClr val="C00000"/>
                </a:solidFill>
              </a:rPr>
              <a:t>תכנית לימודית אישית</a:t>
            </a:r>
            <a:r>
              <a:rPr lang="he-IL" dirty="0" smtClean="0"/>
              <a:t>" </a:t>
            </a:r>
            <a:r>
              <a:rPr lang="he-IL" b="1" dirty="0">
                <a:solidFill>
                  <a:schemeClr val="tx1"/>
                </a:solidFill>
              </a:rPr>
              <a:t>או </a:t>
            </a:r>
            <a:r>
              <a:rPr lang="he-IL" dirty="0" smtClean="0"/>
              <a:t>"</a:t>
            </a:r>
            <a:r>
              <a:rPr lang="he-IL" b="1" dirty="0" err="1" smtClean="0">
                <a:solidFill>
                  <a:srgbClr val="C00000"/>
                </a:solidFill>
              </a:rPr>
              <a:t>תח"י</a:t>
            </a:r>
            <a:r>
              <a:rPr lang="he-IL" dirty="0" smtClean="0">
                <a:solidFill>
                  <a:srgbClr val="C00000"/>
                </a:solidFill>
              </a:rPr>
              <a:t>. </a:t>
            </a:r>
            <a:r>
              <a:rPr lang="he-IL" dirty="0" smtClean="0"/>
              <a:t> </a:t>
            </a:r>
            <a:r>
              <a:rPr lang="he-IL" b="1" dirty="0">
                <a:solidFill>
                  <a:schemeClr val="tx1"/>
                </a:solidFill>
              </a:rPr>
              <a:t>חשוב להתחיל</a:t>
            </a:r>
            <a:r>
              <a:rPr lang="he-IL" dirty="0" smtClean="0"/>
              <a:t> </a:t>
            </a:r>
            <a:r>
              <a:rPr lang="he-IL" b="1" dirty="0">
                <a:solidFill>
                  <a:schemeClr val="tx1"/>
                </a:solidFill>
              </a:rPr>
              <a:t>עם הכשרים המפותחים יותר של התלמיד (חווית הצלחה) ולאחר מכן עבודה על התחומים החלשים.</a:t>
            </a:r>
          </a:p>
          <a:p>
            <a:r>
              <a:rPr lang="he-IL" b="1" dirty="0">
                <a:solidFill>
                  <a:schemeClr val="tx1"/>
                </a:solidFill>
              </a:rPr>
              <a:t>תכנית העבודה בהוראה מתקנת כוללת תרגילים לפיתוח ושיפור כשרים </a:t>
            </a:r>
            <a:r>
              <a:rPr lang="he-IL" b="1" dirty="0">
                <a:solidFill>
                  <a:srgbClr val="C00000"/>
                </a:solidFill>
              </a:rPr>
              <a:t>רבים ורצוי להסביר לתלמיד את תפקידם ומטרתם </a:t>
            </a:r>
            <a:r>
              <a:rPr lang="he-IL" b="1" dirty="0" smtClean="0">
                <a:solidFill>
                  <a:srgbClr val="C00000"/>
                </a:solidFill>
              </a:rPr>
              <a:t>עבורו.</a:t>
            </a:r>
            <a:endParaRPr lang="he-IL" dirty="0"/>
          </a:p>
          <a:p>
            <a:r>
              <a:rPr lang="he-IL" b="1" dirty="0">
                <a:solidFill>
                  <a:srgbClr val="C00000"/>
                </a:solidFill>
              </a:rPr>
              <a:t>בדיקה ומעקב מתמידים ושיטתיים</a:t>
            </a:r>
            <a:r>
              <a:rPr lang="he-IL" dirty="0"/>
              <a:t> </a:t>
            </a:r>
            <a:r>
              <a:rPr lang="he-IL" dirty="0" smtClean="0"/>
              <a:t>- </a:t>
            </a:r>
            <a:r>
              <a:rPr lang="he-IL" b="1" dirty="0">
                <a:solidFill>
                  <a:schemeClr val="tx1"/>
                </a:solidFill>
              </a:rPr>
              <a:t>כל חודש.</a:t>
            </a:r>
          </a:p>
        </p:txBody>
      </p:sp>
    </p:spTree>
    <p:extLst>
      <p:ext uri="{BB962C8B-B14F-4D97-AF65-F5344CB8AC3E}">
        <p14:creationId xmlns="" xmlns:p14="http://schemas.microsoft.com/office/powerpoint/2010/main" val="1879904392"/>
      </p:ext>
    </p:extLst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3564" y="1052736"/>
            <a:ext cx="6346078" cy="584228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/>
              <a:t>העדפת תגמול על ענישה</a:t>
            </a:r>
            <a:br>
              <a:rPr lang="he-IL" b="1" dirty="0"/>
            </a:br>
            <a:r>
              <a:rPr lang="he-IL" b="1" dirty="0" smtClean="0"/>
              <a:t>התאמת הסביבה הלימודית</a:t>
            </a:r>
            <a:r>
              <a:rPr lang="he-IL" b="1" dirty="0"/>
              <a:t/>
            </a:r>
            <a:br>
              <a:rPr lang="he-IL" b="1" dirty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115616" y="2204864"/>
            <a:ext cx="6343201" cy="35306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he-IL" b="1" dirty="0" smtClean="0"/>
              <a:t>פיתוח </a:t>
            </a:r>
            <a:r>
              <a:rPr lang="he-IL" b="1" dirty="0" smtClean="0">
                <a:solidFill>
                  <a:srgbClr val="C00000"/>
                </a:solidFill>
              </a:rPr>
              <a:t>מוטיבציה ללמידה </a:t>
            </a:r>
            <a:r>
              <a:rPr lang="he-IL" b="1" dirty="0" smtClean="0"/>
              <a:t>(בשל מעגל כישלונות, חרדות דמוי נמוך) לשם כך ניתן </a:t>
            </a:r>
            <a:r>
              <a:rPr lang="he-IL" b="1" dirty="0"/>
              <a:t>להשתמש בתמריצים רבים המסמלים </a:t>
            </a:r>
            <a:r>
              <a:rPr lang="he-IL" b="1" dirty="0" smtClean="0"/>
              <a:t>הצלחה. </a:t>
            </a:r>
          </a:p>
          <a:p>
            <a:r>
              <a:rPr lang="he-IL" b="1" dirty="0" smtClean="0">
                <a:solidFill>
                  <a:srgbClr val="C00000"/>
                </a:solidFill>
              </a:rPr>
              <a:t>תגמול </a:t>
            </a:r>
            <a:r>
              <a:rPr lang="he-IL" b="1" dirty="0">
                <a:solidFill>
                  <a:srgbClr val="C00000"/>
                </a:solidFill>
              </a:rPr>
              <a:t>מידי </a:t>
            </a:r>
            <a:r>
              <a:rPr lang="he-IL" b="1" dirty="0" smtClean="0"/>
              <a:t>מיד כאשר סיים התלמיד פעולה מוצלחת </a:t>
            </a:r>
            <a:r>
              <a:rPr lang="he-IL" b="1" dirty="0"/>
              <a:t>ולא לדרוש מהתלמיד לחכות זמן רב לקבלת התגמול על מאמציו</a:t>
            </a:r>
            <a:r>
              <a:rPr lang="he-IL" b="1" dirty="0" smtClean="0"/>
              <a:t>.</a:t>
            </a:r>
          </a:p>
          <a:p>
            <a:endParaRPr lang="he-IL" b="1" dirty="0" smtClean="0"/>
          </a:p>
          <a:p>
            <a:r>
              <a:rPr lang="he-IL" b="1" dirty="0" smtClean="0">
                <a:solidFill>
                  <a:srgbClr val="C00000"/>
                </a:solidFill>
              </a:rPr>
              <a:t>סביבת עבודה מותאמת </a:t>
            </a:r>
            <a:r>
              <a:rPr lang="he-IL" b="1" dirty="0"/>
              <a:t>לכל תלמיד באופן אישי. </a:t>
            </a:r>
          </a:p>
        </p:txBody>
      </p:sp>
    </p:spTree>
    <p:extLst>
      <p:ext uri="{BB962C8B-B14F-4D97-AF65-F5344CB8AC3E}">
        <p14:creationId xmlns="" xmlns:p14="http://schemas.microsoft.com/office/powerpoint/2010/main" val="216050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72452" cy="1214446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e-IL" sz="3200" b="1" dirty="0" smtClean="0"/>
              <a:t>קשר עם הילד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866441" y="2276872"/>
            <a:ext cx="6343201" cy="4032448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e-IL" sz="2400" b="1" dirty="0" smtClean="0"/>
              <a:t>ליצור </a:t>
            </a:r>
            <a:r>
              <a:rPr lang="he-IL" sz="2400" b="1" dirty="0"/>
              <a:t>קשר שבו </a:t>
            </a:r>
            <a:r>
              <a:rPr lang="he-IL" sz="2400" b="1" dirty="0" smtClean="0"/>
              <a:t>התלמיד </a:t>
            </a:r>
            <a:r>
              <a:rPr lang="he-IL" sz="2400" b="1" dirty="0"/>
              <a:t>ירגיש מחויב לתהליך .</a:t>
            </a:r>
          </a:p>
          <a:p>
            <a:pPr algn="ctr"/>
            <a:r>
              <a:rPr lang="he-IL" sz="1700" b="1" dirty="0" smtClean="0">
                <a:solidFill>
                  <a:schemeClr val="tx1"/>
                </a:solidFill>
              </a:rPr>
              <a:t>איך </a:t>
            </a:r>
            <a:r>
              <a:rPr lang="he-IL" sz="1700" b="1" dirty="0">
                <a:solidFill>
                  <a:schemeClr val="tx1"/>
                </a:solidFill>
              </a:rPr>
              <a:t>בכל זאת </a:t>
            </a:r>
            <a:r>
              <a:rPr lang="he-IL" sz="1700" b="1" u="sng" dirty="0">
                <a:solidFill>
                  <a:schemeClr val="tx1"/>
                </a:solidFill>
              </a:rPr>
              <a:t>מחדירים מוטיבציה ללמידה</a:t>
            </a:r>
            <a:r>
              <a:rPr lang="he-IL" sz="1700" b="1" dirty="0">
                <a:solidFill>
                  <a:schemeClr val="tx1"/>
                </a:solidFill>
              </a:rPr>
              <a:t>?</a:t>
            </a:r>
          </a:p>
          <a:p>
            <a:r>
              <a:rPr lang="he-IL" sz="2800" b="1" u="sng" dirty="0">
                <a:solidFill>
                  <a:schemeClr val="tx2"/>
                </a:solidFill>
              </a:rPr>
              <a:t>גישה הפוכה: </a:t>
            </a:r>
            <a:r>
              <a:rPr lang="he-IL" sz="1700" b="1" dirty="0" smtClean="0"/>
              <a:t>"</a:t>
            </a:r>
            <a:r>
              <a:rPr lang="he-IL" sz="1700" b="1" dirty="0"/>
              <a:t>גם לי לא בא היום </a:t>
            </a:r>
            <a:r>
              <a:rPr lang="he-IL" sz="1700" b="1" dirty="0" smtClean="0"/>
              <a:t>לעשות ...", </a:t>
            </a:r>
            <a:r>
              <a:rPr lang="he-IL" sz="1700" b="1" dirty="0"/>
              <a:t>יש לנו שעה עכשיו ביחד, מה כן היית רוצה לעשות?"</a:t>
            </a:r>
          </a:p>
          <a:p>
            <a:r>
              <a:rPr lang="he-IL" sz="2800" b="1" u="sng" dirty="0">
                <a:solidFill>
                  <a:schemeClr val="tx2"/>
                </a:solidFill>
              </a:rPr>
              <a:t>רעיונות מהתלמיד: </a:t>
            </a:r>
            <a:r>
              <a:rPr lang="he-IL" sz="1700" b="1" dirty="0" smtClean="0"/>
              <a:t>לקבל ולפעול אך בתנאי </a:t>
            </a:r>
            <a:r>
              <a:rPr lang="he-IL" sz="1700" b="1" dirty="0"/>
              <a:t>שבשאר הזמן אנחנו עובדים על מה שאני הכנתי.</a:t>
            </a:r>
          </a:p>
          <a:p>
            <a:r>
              <a:rPr lang="he-IL" sz="2800" b="1" u="sng" dirty="0">
                <a:solidFill>
                  <a:schemeClr val="tx2"/>
                </a:solidFill>
              </a:rPr>
              <a:t>זיהוי הגורם המניע של התלמיד</a:t>
            </a:r>
            <a:r>
              <a:rPr lang="he-IL" sz="2800" b="1" dirty="0" smtClean="0"/>
              <a:t>. </a:t>
            </a:r>
            <a:r>
              <a:rPr lang="he-IL" sz="2000" b="1" dirty="0"/>
              <a:t>לכל ילד (בן אדם) יש דפוס ייחודי שמניע אותו 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646852939"/>
      </p:ext>
    </p:extLst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86808" cy="1143008"/>
          </a:xfrm>
          <a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8000" contrast="24000"/>
            </a:blip>
            <a:tile tx="0" ty="0" sx="100000" sy="100000" flip="none" algn="tl"/>
          </a:blipFill>
          <a:ln w="12700">
            <a:solidFill>
              <a:schemeClr val="accent1">
                <a:lumMod val="75000"/>
              </a:schemeClr>
            </a:solidFill>
          </a:ln>
          <a:effectLst>
            <a:outerShdw blurRad="546100" dist="939800" dir="8400000" sx="1000" sy="1000" algn="ctr" rotWithShape="0">
              <a:schemeClr val="accent4">
                <a:lumMod val="60000"/>
                <a:lumOff val="40000"/>
                <a:alpha val="4000"/>
              </a:schemeClr>
            </a:outerShdw>
          </a:effectLst>
        </p:spPr>
        <p:txBody>
          <a:bodyPr tIns="360000" anchor="t" anchorCtr="0">
            <a:normAutofit/>
          </a:bodyPr>
          <a:lstStyle/>
          <a:p>
            <a:pPr algn="ctr"/>
            <a:r>
              <a:rPr lang="he-IL" sz="2200" b="1" dirty="0" smtClean="0">
                <a:solidFill>
                  <a:schemeClr val="tx1"/>
                </a:solidFill>
              </a:rPr>
              <a:t>סגנונות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>
            <a:normAutofit/>
          </a:bodyPr>
          <a:lstStyle/>
          <a:p>
            <a:pPr fontAlgn="base">
              <a:buNone/>
            </a:pPr>
            <a:r>
              <a:rPr lang="he-IL" b="1" dirty="0" smtClean="0"/>
              <a:t> </a:t>
            </a:r>
            <a:endParaRPr lang="en-US" dirty="0" smtClean="0"/>
          </a:p>
          <a:p>
            <a:pPr fontAlgn="base"/>
            <a:r>
              <a:rPr lang="he-IL" sz="1700" b="1" u="sng" dirty="0">
                <a:solidFill>
                  <a:schemeClr val="tx2"/>
                </a:solidFill>
              </a:rPr>
              <a:t>ילד סקרן</a:t>
            </a:r>
            <a:r>
              <a:rPr lang="he-IL" dirty="0"/>
              <a:t>, </a:t>
            </a:r>
            <a:r>
              <a:rPr lang="he-IL" b="1" dirty="0" smtClean="0"/>
              <a:t>להפעילו בתחומים שלו.</a:t>
            </a:r>
          </a:p>
          <a:p>
            <a:pPr fontAlgn="base"/>
            <a:r>
              <a:rPr lang="he-IL" sz="1700" b="1" u="sng" dirty="0" smtClean="0">
                <a:solidFill>
                  <a:schemeClr val="tx2"/>
                </a:solidFill>
              </a:rPr>
              <a:t>ילד </a:t>
            </a:r>
            <a:r>
              <a:rPr lang="he-IL" sz="1700" b="1" u="sng" dirty="0">
                <a:solidFill>
                  <a:schemeClr val="tx2"/>
                </a:solidFill>
              </a:rPr>
              <a:t>חברותי</a:t>
            </a:r>
            <a:r>
              <a:rPr lang="he-IL" dirty="0"/>
              <a:t>, </a:t>
            </a:r>
            <a:r>
              <a:rPr lang="he-IL" b="1" dirty="0"/>
              <a:t>אוהב להיות בחברת חברים,  אוהב לשחק עם החברים, להיות חלק מהחבורה... </a:t>
            </a:r>
            <a:r>
              <a:rPr lang="he-IL" b="1" dirty="0" smtClean="0"/>
              <a:t>פרויקט </a:t>
            </a:r>
            <a:r>
              <a:rPr lang="he-IL" b="1" dirty="0"/>
              <a:t>שיוכל </a:t>
            </a:r>
            <a:r>
              <a:rPr lang="he-IL" b="1" u="sng" dirty="0"/>
              <a:t>להציג </a:t>
            </a:r>
            <a:r>
              <a:rPr lang="he-IL" b="1" u="sng" dirty="0" smtClean="0"/>
              <a:t>למשפחתו</a:t>
            </a:r>
            <a:r>
              <a:rPr lang="he-IL" b="1" dirty="0" smtClean="0"/>
              <a:t>.</a:t>
            </a:r>
          </a:p>
          <a:p>
            <a:pPr fontAlgn="base"/>
            <a:r>
              <a:rPr lang="he-IL" b="1" u="sng" dirty="0" smtClean="0">
                <a:solidFill>
                  <a:schemeClr val="tx2"/>
                </a:solidFill>
              </a:rPr>
              <a:t>ילדים </a:t>
            </a:r>
            <a:r>
              <a:rPr lang="he-IL" b="1" u="sng" dirty="0">
                <a:solidFill>
                  <a:schemeClr val="tx2"/>
                </a:solidFill>
              </a:rPr>
              <a:t>המנועים על הכרה ושייכות</a:t>
            </a:r>
            <a:r>
              <a:rPr lang="he-IL" dirty="0"/>
              <a:t>, </a:t>
            </a:r>
            <a:r>
              <a:rPr lang="he-IL" b="1" dirty="0" smtClean="0"/>
              <a:t>רוצים </a:t>
            </a:r>
            <a:r>
              <a:rPr lang="he-IL" b="1" dirty="0"/>
              <a:t>שיכירו בהם שידעו שהם קיימים, הכינו לתלמיד </a:t>
            </a:r>
            <a:r>
              <a:rPr lang="he-IL" b="1" dirty="0" smtClean="0"/>
              <a:t>מדליות/פרס תכנית </a:t>
            </a:r>
            <a:r>
              <a:rPr lang="he-IL" b="1" dirty="0"/>
              <a:t>העצמה על כל שלב </a:t>
            </a:r>
            <a:r>
              <a:rPr lang="he-IL" b="1" dirty="0" smtClean="0"/>
              <a:t>שמסיים.</a:t>
            </a:r>
          </a:p>
          <a:p>
            <a:pPr fontAlgn="base"/>
            <a:r>
              <a:rPr lang="he-IL" b="1" u="sng" dirty="0">
                <a:solidFill>
                  <a:schemeClr val="tx2"/>
                </a:solidFill>
              </a:rPr>
              <a:t>תכנית מגרה</a:t>
            </a:r>
            <a:r>
              <a:rPr lang="he-IL" b="1" u="sng" dirty="0"/>
              <a:t>, </a:t>
            </a:r>
            <a:r>
              <a:rPr lang="he-IL" b="1" dirty="0" smtClean="0"/>
              <a:t>תלמידים</a:t>
            </a:r>
            <a:r>
              <a:rPr lang="he-IL" b="1" dirty="0"/>
              <a:t> </a:t>
            </a:r>
            <a:r>
              <a:rPr lang="he-IL" b="1" u="sng" dirty="0"/>
              <a:t>שמונעים על ידי שליטה</a:t>
            </a:r>
            <a:r>
              <a:rPr lang="he-IL" b="1" dirty="0"/>
              <a:t>, הם רוצים לבחור ולהחליט.</a:t>
            </a:r>
          </a:p>
          <a:p>
            <a:pPr fontAlgn="base"/>
            <a:endParaRPr lang="he-IL" dirty="0"/>
          </a:p>
        </p:txBody>
      </p:sp>
    </p:spTree>
  </p:cSld>
  <p:clrMapOvr>
    <a:masterClrMapping/>
  </p:clrMapOvr>
  <p:transition>
    <p:zoom dir="in"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  <a:blipFill>
            <a:blip r:embed="rId4">
              <a:alphaModFix amt="97000"/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8000" contrast="50000"/>
            </a:blip>
            <a:tile tx="0" ty="0" sx="100000" sy="100000" flip="y" algn="ctr"/>
          </a:blipFill>
          <a:ln w="12700">
            <a:solidFill>
              <a:schemeClr val="accent5"/>
            </a:solidFill>
          </a:ln>
        </p:spPr>
        <p:txBody>
          <a:bodyPr tIns="0" anchor="t" anchorCtr="0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תכנית התערבות ושקיפות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e-IL" dirty="0"/>
              <a:t> </a:t>
            </a:r>
          </a:p>
          <a:p>
            <a:r>
              <a:rPr lang="he-IL" b="1" dirty="0">
                <a:solidFill>
                  <a:schemeClr val="tx1"/>
                </a:solidFill>
              </a:rPr>
              <a:t>בשלב הראשון, הוציאו את </a:t>
            </a:r>
            <a:r>
              <a:rPr lang="he-IL" b="1" dirty="0" smtClean="0">
                <a:solidFill>
                  <a:srgbClr val="C00000"/>
                </a:solidFill>
              </a:rPr>
              <a:t>תכנית </a:t>
            </a:r>
            <a:r>
              <a:rPr lang="he-IL" b="1" dirty="0">
                <a:solidFill>
                  <a:srgbClr val="C00000"/>
                </a:solidFill>
              </a:rPr>
              <a:t>הלימודים שמתאימה </a:t>
            </a:r>
            <a:r>
              <a:rPr lang="he-IL" b="1" dirty="0" smtClean="0">
                <a:solidFill>
                  <a:srgbClr val="C00000"/>
                </a:solidFill>
              </a:rPr>
              <a:t>לכיתה </a:t>
            </a:r>
            <a:r>
              <a:rPr lang="he-IL" b="1" dirty="0" smtClean="0">
                <a:solidFill>
                  <a:schemeClr val="tx1"/>
                </a:solidFill>
              </a:rPr>
              <a:t>במקצוע הנלמד.</a:t>
            </a:r>
            <a:endParaRPr lang="he-IL" b="1" dirty="0">
              <a:solidFill>
                <a:schemeClr val="tx1"/>
              </a:solidFill>
            </a:endParaRPr>
          </a:p>
          <a:p>
            <a:r>
              <a:rPr lang="he-IL" b="1" dirty="0"/>
              <a:t> </a:t>
            </a:r>
            <a:r>
              <a:rPr lang="he-IL" b="1" dirty="0" smtClean="0">
                <a:solidFill>
                  <a:schemeClr val="tx1"/>
                </a:solidFill>
              </a:rPr>
              <a:t>בדיקת תפקודו של הילד ביחס לנדרש.</a:t>
            </a:r>
            <a:endParaRPr lang="he-IL" b="1" dirty="0">
              <a:solidFill>
                <a:schemeClr val="tx1"/>
              </a:solidFill>
            </a:endParaRPr>
          </a:p>
          <a:p>
            <a:r>
              <a:rPr lang="he-IL" b="1" dirty="0" smtClean="0">
                <a:solidFill>
                  <a:schemeClr val="tx1"/>
                </a:solidFill>
              </a:rPr>
              <a:t>בניית תכנית התערבות אישית לילד: אמצעים ויעדים ועדכון ההורים.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עבודה</a:t>
            </a:r>
            <a:r>
              <a:rPr lang="he-IL" b="1" dirty="0" smtClean="0"/>
              <a:t> </a:t>
            </a:r>
            <a:r>
              <a:rPr lang="he-IL" b="1" dirty="0" smtClean="0">
                <a:solidFill>
                  <a:srgbClr val="C00000"/>
                </a:solidFill>
              </a:rPr>
              <a:t>בסגנון זיגזג </a:t>
            </a:r>
            <a:r>
              <a:rPr lang="he-IL" b="1" dirty="0" smtClean="0">
                <a:solidFill>
                  <a:schemeClr val="tx1"/>
                </a:solidFill>
              </a:rPr>
              <a:t>(רמת תפקוד מול רמת כיתה)</a:t>
            </a:r>
            <a:endParaRPr lang="he-I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4325974"/>
      </p:ext>
    </p:extLst>
  </p:cSld>
  <p:clrMapOvr>
    <a:masterClrMapping/>
  </p:clrMapOvr>
  <p:transition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72452" cy="1214446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e-IL" b="1" dirty="0" smtClean="0"/>
              <a:t>דרכים לפיתוח </a:t>
            </a:r>
            <a:r>
              <a:rPr lang="he-IL" b="1" dirty="0"/>
              <a:t>יכולת הלמידה הכללית</a:t>
            </a:r>
            <a:r>
              <a:rPr lang="he-IL" dirty="0"/>
              <a:t>: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866441" y="1500174"/>
            <a:ext cx="6343201" cy="4809146"/>
          </a:xfrm>
          <a:blipFill>
            <a:blip r:embed="rId4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he-IL" b="1" dirty="0">
                <a:solidFill>
                  <a:srgbClr val="C00000"/>
                </a:solidFill>
              </a:rPr>
              <a:t>הטרמה (</a:t>
            </a:r>
            <a:r>
              <a:rPr lang="en-US" b="1" dirty="0" smtClean="0">
                <a:solidFill>
                  <a:srgbClr val="C00000"/>
                </a:solidFill>
              </a:rPr>
              <a:t>Priming</a:t>
            </a:r>
            <a:r>
              <a:rPr lang="he-IL" b="1" dirty="0">
                <a:solidFill>
                  <a:srgbClr val="C00000"/>
                </a:solidFill>
              </a:rPr>
              <a:t> </a:t>
            </a:r>
            <a:r>
              <a:rPr lang="he-IL" b="1" dirty="0" smtClean="0">
                <a:solidFill>
                  <a:srgbClr val="C00000"/>
                </a:solidFill>
              </a:rPr>
              <a:t>)</a:t>
            </a:r>
            <a:r>
              <a:rPr lang="he-IL" dirty="0" smtClean="0"/>
              <a:t>- </a:t>
            </a:r>
            <a:r>
              <a:rPr lang="he-I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הכנת הלומד לקליטה 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שלמידע חדש </a:t>
            </a:r>
            <a:r>
              <a:rPr lang="he-I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על ידי הצגת רמזים מטרימים (מקדימים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r>
              <a:rPr lang="he-IL" b="1" dirty="0">
                <a:solidFill>
                  <a:srgbClr val="C00000"/>
                </a:solidFill>
              </a:rPr>
              <a:t>עזרי זיכרון</a:t>
            </a:r>
            <a:r>
              <a:rPr lang="he-IL" dirty="0"/>
              <a:t> - 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כלים </a:t>
            </a:r>
            <a:r>
              <a:rPr lang="he-I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לסייע בשימור 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הידע.</a:t>
            </a:r>
          </a:p>
          <a:p>
            <a:r>
              <a:rPr lang="he-IL" b="1" dirty="0">
                <a:solidFill>
                  <a:srgbClr val="C00000"/>
                </a:solidFill>
              </a:rPr>
              <a:t>פיתוח </a:t>
            </a:r>
            <a:r>
              <a:rPr lang="he-IL" b="1" dirty="0" smtClean="0">
                <a:solidFill>
                  <a:srgbClr val="C00000"/>
                </a:solidFill>
              </a:rPr>
              <a:t>יכולת הכללה- 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מאפשרת </a:t>
            </a:r>
            <a:r>
              <a:rPr lang="he-I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יישום של הלמידה במצבים חדשים בעלי אופי דומה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he-IL" b="1" dirty="0">
                <a:solidFill>
                  <a:srgbClr val="C00000"/>
                </a:solidFill>
              </a:rPr>
              <a:t>עיבוד מעמיק של מידע- </a:t>
            </a:r>
            <a:r>
              <a:rPr lang="he-I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יסייע בשליפה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he-IL" b="1" dirty="0">
                <a:solidFill>
                  <a:srgbClr val="C00000"/>
                </a:solidFill>
              </a:rPr>
              <a:t>עידוד ללמידת חקר</a:t>
            </a:r>
            <a:r>
              <a:rPr lang="he-I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-על ידי שימוש 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בניסוי וטעייה והסקת מסקנות.</a:t>
            </a:r>
            <a:endParaRPr lang="he-I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e-IL" b="1" dirty="0" smtClean="0">
                <a:solidFill>
                  <a:srgbClr val="C00000"/>
                </a:solidFill>
              </a:rPr>
              <a:t>פיתוח מטא קוגניציה</a:t>
            </a:r>
            <a:r>
              <a:rPr lang="he-IL" dirty="0"/>
              <a:t> </a:t>
            </a:r>
            <a:r>
              <a:rPr lang="he-IL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לצורך הקניית יכולת בקרה וגיבוש סגנון למידה יעיל המותאם אישית ללומד</a:t>
            </a:r>
            <a:r>
              <a:rPr lang="he-IL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he-IL" b="1" dirty="0">
                <a:solidFill>
                  <a:srgbClr val="C00000"/>
                </a:solidFill>
              </a:rPr>
              <a:t>למידה מתווכת </a:t>
            </a:r>
            <a:r>
              <a:rPr lang="en-US" dirty="0" smtClean="0"/>
              <a:t>–</a:t>
            </a:r>
            <a:r>
              <a:rPr lang="he-IL" dirty="0" smtClean="0"/>
              <a:t> </a:t>
            </a:r>
            <a:r>
              <a:rPr lang="he-IL" b="1" dirty="0" smtClean="0">
                <a:solidFill>
                  <a:schemeClr val="tx1"/>
                </a:solidFill>
              </a:rPr>
              <a:t>עפ"י </a:t>
            </a:r>
            <a:r>
              <a:rPr lang="he-IL" b="1" dirty="0" err="1" smtClean="0">
                <a:solidFill>
                  <a:schemeClr val="tx1"/>
                </a:solidFill>
              </a:rPr>
              <a:t>פוירשטיין</a:t>
            </a:r>
            <a:r>
              <a:rPr lang="he-IL" b="1" dirty="0" smtClean="0">
                <a:solidFill>
                  <a:schemeClr val="tx1"/>
                </a:solidFill>
              </a:rPr>
              <a:t>. </a:t>
            </a:r>
            <a:r>
              <a:rPr lang="he-IL" b="1" dirty="0" smtClean="0"/>
              <a:t>מתאים </a:t>
            </a:r>
            <a:r>
              <a:rPr lang="he-IL" b="1" dirty="0"/>
              <a:t>לילדים יותר </a:t>
            </a:r>
            <a:r>
              <a:rPr lang="he-IL" b="1" dirty="0">
                <a:solidFill>
                  <a:schemeClr val="tx1"/>
                </a:solidFill>
              </a:rPr>
              <a:t>קונקרטיים (טעוני טיפוח</a:t>
            </a:r>
            <a:r>
              <a:rPr lang="he-IL" b="1" dirty="0" smtClean="0">
                <a:solidFill>
                  <a:schemeClr val="tx1"/>
                </a:solidFill>
              </a:rPr>
              <a:t>). </a:t>
            </a:r>
            <a:r>
              <a:rPr lang="he-IL" b="1" smtClean="0">
                <a:solidFill>
                  <a:schemeClr val="tx1"/>
                </a:solidFill>
              </a:rPr>
              <a:t>מרגיעה ומקנה ביטחון.</a:t>
            </a:r>
            <a:endParaRPr lang="en-US" b="1" dirty="0">
              <a:solidFill>
                <a:schemeClr val="tx1"/>
              </a:solidFill>
            </a:endParaRPr>
          </a:p>
          <a:p>
            <a:endParaRPr lang="he-I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he-IL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46696"/>
      </p:ext>
    </p:extLst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  <a:blipFill>
            <a:blip r:embed="rId4">
              <a:alphaModFix amt="97000"/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8000" contrast="50000"/>
            </a:blip>
            <a:tile tx="0" ty="0" sx="100000" sy="100000" flip="y" algn="ctr"/>
          </a:blipFill>
          <a:ln w="12700">
            <a:solidFill>
              <a:schemeClr val="accent5"/>
            </a:solidFill>
          </a:ln>
        </p:spPr>
        <p:txBody>
          <a:bodyPr tIns="0" anchor="t" anchorCtr="0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שפה ואוריינות</a:t>
            </a:r>
            <a:br>
              <a:rPr lang="he-IL" dirty="0" smtClean="0">
                <a:solidFill>
                  <a:schemeClr val="tx1"/>
                </a:solidFill>
              </a:rPr>
            </a:br>
            <a:r>
              <a:rPr lang="he-IL" b="1" dirty="0" smtClean="0">
                <a:solidFill>
                  <a:srgbClr val="C00000"/>
                </a:solidFill>
              </a:rPr>
              <a:t> פיתוח מודעות פונולוגית, קריאה, כתיבה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he-IL" dirty="0"/>
              <a:t> </a:t>
            </a:r>
            <a:r>
              <a:rPr lang="he-IL" b="1" dirty="0" smtClean="0">
                <a:solidFill>
                  <a:srgbClr val="C00000"/>
                </a:solidFill>
              </a:rPr>
              <a:t>פיתוח מודעות פונולוגית</a:t>
            </a:r>
            <a:r>
              <a:rPr lang="he-IL" dirty="0"/>
              <a:t> - </a:t>
            </a:r>
            <a:r>
              <a:rPr lang="he-IL" b="1" dirty="0">
                <a:solidFill>
                  <a:schemeClr val="tx1"/>
                </a:solidFill>
              </a:rPr>
              <a:t>החיונית לרכישת יכולות המרה פונמית </a:t>
            </a:r>
            <a:r>
              <a:rPr lang="he-IL" b="1" dirty="0" err="1">
                <a:solidFill>
                  <a:schemeClr val="tx1"/>
                </a:solidFill>
              </a:rPr>
              <a:t>גרפמית</a:t>
            </a:r>
            <a:r>
              <a:rPr lang="he-IL" b="1" dirty="0">
                <a:solidFill>
                  <a:schemeClr val="tx1"/>
                </a:solidFill>
              </a:rPr>
              <a:t> לצורך קריאה וכתיבה</a:t>
            </a:r>
            <a:r>
              <a:rPr lang="he-IL" b="1" dirty="0" smtClean="0">
                <a:solidFill>
                  <a:schemeClr val="tx1"/>
                </a:solidFill>
              </a:rPr>
              <a:t>.</a:t>
            </a:r>
          </a:p>
          <a:p>
            <a:endParaRPr lang="he-IL" b="1" dirty="0">
              <a:solidFill>
                <a:schemeClr val="tx1"/>
              </a:solidFill>
            </a:endParaRPr>
          </a:p>
          <a:p>
            <a:r>
              <a:rPr lang="he-IL" b="1" dirty="0">
                <a:solidFill>
                  <a:schemeClr val="tx1"/>
                </a:solidFill>
              </a:rPr>
              <a:t>לימוד </a:t>
            </a:r>
            <a:r>
              <a:rPr lang="he-IL" b="1" dirty="0">
                <a:solidFill>
                  <a:srgbClr val="C00000"/>
                </a:solidFill>
              </a:rPr>
              <a:t>אסטרטגיות קריאה </a:t>
            </a:r>
            <a:r>
              <a:rPr lang="he-IL" b="1" dirty="0" smtClean="0">
                <a:solidFill>
                  <a:schemeClr val="tx1"/>
                </a:solidFill>
              </a:rPr>
              <a:t>יעילה </a:t>
            </a:r>
            <a:r>
              <a:rPr lang="he-IL" b="1" dirty="0">
                <a:solidFill>
                  <a:schemeClr val="tx1"/>
                </a:solidFill>
              </a:rPr>
              <a:t>ופיתוח יכולת </a:t>
            </a:r>
            <a:r>
              <a:rPr lang="he-IL" b="1" dirty="0" smtClean="0">
                <a:solidFill>
                  <a:schemeClr val="tx1"/>
                </a:solidFill>
              </a:rPr>
              <a:t>הבנת הנקרא.</a:t>
            </a:r>
          </a:p>
          <a:p>
            <a:r>
              <a:rPr lang="he-IL" b="1" dirty="0" smtClean="0">
                <a:solidFill>
                  <a:schemeClr val="tx1"/>
                </a:solidFill>
              </a:rPr>
              <a:t>וכן פיתוח ההבעה בכתב.</a:t>
            </a:r>
          </a:p>
          <a:p>
            <a:endParaRPr lang="he-IL" b="1" dirty="0" smtClean="0">
              <a:solidFill>
                <a:schemeClr val="tx1"/>
              </a:solidFill>
            </a:endParaRPr>
          </a:p>
          <a:p>
            <a:r>
              <a:rPr lang="he-IL" b="1" dirty="0">
                <a:solidFill>
                  <a:schemeClr val="tx1"/>
                </a:solidFill>
              </a:rPr>
              <a:t>שימוש</a:t>
            </a:r>
            <a:r>
              <a:rPr lang="he-IL" dirty="0" smtClean="0"/>
              <a:t> </a:t>
            </a:r>
            <a:r>
              <a:rPr lang="he-IL" b="1" dirty="0">
                <a:solidFill>
                  <a:srgbClr val="C00000"/>
                </a:solidFill>
              </a:rPr>
              <a:t>בתבניות כתיב </a:t>
            </a:r>
            <a:r>
              <a:rPr lang="he-IL" b="1" dirty="0">
                <a:solidFill>
                  <a:schemeClr val="tx1"/>
                </a:solidFill>
              </a:rPr>
              <a:t>קבוצות מילים, או</a:t>
            </a:r>
            <a:r>
              <a:rPr lang="he-IL" dirty="0"/>
              <a:t> </a:t>
            </a:r>
            <a:r>
              <a:rPr lang="he-IL" b="1" dirty="0">
                <a:solidFill>
                  <a:srgbClr val="C00000"/>
                </a:solidFill>
              </a:rPr>
              <a:t>הכתבה ושינון </a:t>
            </a:r>
            <a:r>
              <a:rPr lang="he-IL" b="1" dirty="0">
                <a:solidFill>
                  <a:schemeClr val="tx1"/>
                </a:solidFill>
              </a:rPr>
              <a:t>מס' מילים מצומצמת.</a:t>
            </a:r>
          </a:p>
          <a:p>
            <a:endParaRPr lang="he-IL" b="1" dirty="0"/>
          </a:p>
        </p:txBody>
      </p:sp>
    </p:spTree>
  </p:cSld>
  <p:clrMapOvr>
    <a:masterClrMapping/>
  </p:clrMapOvr>
  <p:transition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71570"/>
          </a:xfrm>
          <a:blipFill>
            <a:blip r:embed="rId4">
              <a:alphaModFix amt="97000"/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-8000" contrast="50000"/>
            </a:blip>
            <a:tile tx="0" ty="0" sx="100000" sy="100000" flip="y" algn="ctr"/>
          </a:blipFill>
          <a:ln w="12700">
            <a:solidFill>
              <a:schemeClr val="accent5"/>
            </a:solidFill>
          </a:ln>
        </p:spPr>
        <p:txBody>
          <a:bodyPr tIns="0" anchor="t" anchorCtr="0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שפה ואוריינות</a:t>
            </a:r>
            <a:br>
              <a:rPr lang="he-IL" dirty="0" smtClean="0">
                <a:solidFill>
                  <a:schemeClr val="tx1"/>
                </a:solidFill>
              </a:rPr>
            </a:br>
            <a:r>
              <a:rPr lang="he-IL" b="1" dirty="0" smtClean="0">
                <a:solidFill>
                  <a:srgbClr val="C00000"/>
                </a:solidFill>
              </a:rPr>
              <a:t> פיתוח מודעות פונולוגית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blipFill>
            <a:blip r:embed="rId5"/>
            <a:tile tx="0" ty="0" sx="100000" sy="100000" flip="none" algn="tl"/>
          </a:blipFill>
        </p:spPr>
        <p:txBody>
          <a:bodyPr>
            <a:normAutofit fontScale="32500" lnSpcReduction="20000"/>
          </a:bodyPr>
          <a:lstStyle/>
          <a:p>
            <a:r>
              <a:rPr lang="he-IL" dirty="0"/>
              <a:t> </a:t>
            </a:r>
            <a:r>
              <a:rPr lang="he-IL" sz="5500" b="1" dirty="0" smtClean="0">
                <a:solidFill>
                  <a:srgbClr val="C00000"/>
                </a:solidFill>
              </a:rPr>
              <a:t>פונולוגיה (</a:t>
            </a:r>
            <a:r>
              <a:rPr lang="he-IL" sz="5500" b="1" dirty="0" smtClean="0">
                <a:solidFill>
                  <a:schemeClr val="tx1"/>
                </a:solidFill>
              </a:rPr>
              <a:t>תורת ההגה) היא ענף בבלשנות ותת תחום בדקדוק, העוסקת בחקר היחסים בן ההגאים, תפקודם וצירופם זה לזה בשפה נתונה.</a:t>
            </a:r>
          </a:p>
          <a:p>
            <a:r>
              <a:rPr lang="he-IL" sz="5500" b="1" dirty="0" smtClean="0">
                <a:solidFill>
                  <a:schemeClr val="tx1"/>
                </a:solidFill>
              </a:rPr>
              <a:t>תפקוד תקין של מערכת הפונולוגיה יתבטא בהכרת התנועות והעיצורים וחלוקת המילים להברות ולצלילים והקשר ביניהם לבן אופי כתיבת המילים. </a:t>
            </a:r>
          </a:p>
          <a:p>
            <a:r>
              <a:rPr lang="he-IL" sz="5500" b="1" dirty="0" smtClean="0">
                <a:solidFill>
                  <a:schemeClr val="tx1"/>
                </a:solidFill>
              </a:rPr>
              <a:t>קשיים במודעות הפונולוגית ובידע הפונולוגי בגיל הגן מובילים לקשיים בקריאה בכיתות היסוד אלו מובילים לקשיים  בהבנת הנקרא ובהמשך לאוצר מילים נמוך ולהנמכה בידע ועלם.</a:t>
            </a:r>
          </a:p>
          <a:p>
            <a:r>
              <a:rPr lang="he-IL" sz="5500" b="1" dirty="0" smtClean="0">
                <a:solidFill>
                  <a:srgbClr val="C00000"/>
                </a:solidFill>
              </a:rPr>
              <a:t>הגורם ללקות נובע מליקוי בסיסי בעיבוד קלט סנסורי (חלק במוח המעבד צלילים).</a:t>
            </a:r>
          </a:p>
          <a:p>
            <a:pPr>
              <a:lnSpc>
                <a:spcPct val="170000"/>
              </a:lnSpc>
            </a:pPr>
            <a:r>
              <a:rPr lang="he-IL" sz="5500" b="1" dirty="0" smtClean="0">
                <a:solidFill>
                  <a:srgbClr val="7030A0"/>
                </a:solidFill>
              </a:rPr>
              <a:t>אזור זה בקליפת המוח אינו מעביר כהלכה צלילים קצרים המתחלפים מהר, ולכן אינו יכול לשלוח אותם למרכזים אחרים המזהם אותם כמילים.</a:t>
            </a:r>
          </a:p>
          <a:p>
            <a:r>
              <a:rPr lang="he-IL" sz="5500" b="1" dirty="0" smtClean="0">
                <a:solidFill>
                  <a:schemeClr val="tx1"/>
                </a:solidFill>
              </a:rPr>
              <a:t>מאפיינים: טעויות יתגלו בעיקר בעת קריאת מילות טפל ומילים </a:t>
            </a:r>
            <a:r>
              <a:rPr lang="he-IL" sz="5500" b="1" dirty="0" err="1" smtClean="0">
                <a:solidFill>
                  <a:schemeClr val="tx1"/>
                </a:solidFill>
              </a:rPr>
              <a:t>הומוגרפיות</a:t>
            </a:r>
            <a:r>
              <a:rPr lang="he-IL" sz="5500" b="1" dirty="0" smtClean="0">
                <a:solidFill>
                  <a:schemeClr val="tx1"/>
                </a:solidFill>
              </a:rPr>
              <a:t>.</a:t>
            </a:r>
          </a:p>
          <a:p>
            <a:endParaRPr lang="he-IL" b="1" dirty="0" smtClean="0">
              <a:solidFill>
                <a:srgbClr val="C00000"/>
              </a:solidFill>
            </a:endParaRPr>
          </a:p>
          <a:p>
            <a:endParaRPr lang="he-IL" b="1" dirty="0" smtClean="0">
              <a:solidFill>
                <a:schemeClr val="tx1"/>
              </a:solidFill>
            </a:endParaRPr>
          </a:p>
          <a:p>
            <a:endParaRPr lang="he-IL" b="1" dirty="0" smtClean="0">
              <a:solidFill>
                <a:schemeClr val="tx1"/>
              </a:solidFill>
            </a:endParaRPr>
          </a:p>
          <a:p>
            <a:endParaRPr lang="he-IL" b="1" dirty="0" smtClean="0">
              <a:solidFill>
                <a:schemeClr val="tx1"/>
              </a:solidFill>
            </a:endParaRPr>
          </a:p>
          <a:p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.</a:t>
            </a:r>
            <a:endParaRPr lang="he-IL" b="1" dirty="0"/>
          </a:p>
        </p:txBody>
      </p:sp>
    </p:spTree>
  </p:cSld>
  <p:clrMapOvr>
    <a:masterClrMapping/>
  </p:clrMapOvr>
  <p:transition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2372</TotalTime>
  <Words>627</Words>
  <Application>Microsoft Office PowerPoint</Application>
  <PresentationFormat>‫הצגה על המסך (4:3)</PresentationFormat>
  <Paragraphs>112</Paragraphs>
  <Slides>14</Slides>
  <Notes>13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חלון</vt:lpstr>
      <vt:lpstr>הוראה מתקנת. מהי?</vt:lpstr>
      <vt:lpstr>הוראה מתקנת מתבססת על שלושה שלבים:</vt:lpstr>
      <vt:lpstr>העדפת תגמול על ענישה התאמת הסביבה הלימודית </vt:lpstr>
      <vt:lpstr>קשר עם הילד</vt:lpstr>
      <vt:lpstr>סגנונות</vt:lpstr>
      <vt:lpstr>תכנית התערבות ושקיפות</vt:lpstr>
      <vt:lpstr>דרכים לפיתוח יכולת הלמידה הכללית:</vt:lpstr>
      <vt:lpstr>שפה ואוריינות  פיתוח מודעות פונולוגית, קריאה, כתיבה</vt:lpstr>
      <vt:lpstr>שפה ואוריינות  פיתוח מודעות פונולוגית</vt:lpstr>
      <vt:lpstr>שפה ואוריינות  קריאה</vt:lpstr>
      <vt:lpstr>הטקסט</vt:lpstr>
      <vt:lpstr>שקופית 12</vt:lpstr>
      <vt:lpstr>שפה ואוריינות  שיטות קריאה</vt:lpstr>
      <vt:lpstr>שקופית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מהי לקות למידה? לקות למידה הנה קושי ברכישת מיומנויות  למידה בסיסיות, על רקע נוירולוגי. אין הכוונה לקשיי למידה הנובעים מפיגור שכלי, פיגור סביבתי או מבעיות רגשיות מכבידות.</dc:title>
  <dc:creator>user91</dc:creator>
  <cp:lastModifiedBy>user91</cp:lastModifiedBy>
  <cp:revision>98</cp:revision>
  <dcterms:created xsi:type="dcterms:W3CDTF">2019-02-07T13:56:17Z</dcterms:created>
  <dcterms:modified xsi:type="dcterms:W3CDTF">2019-04-11T09:48:36Z</dcterms:modified>
</cp:coreProperties>
</file>