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5" r:id="rId1"/>
    <p:sldMasterId id="2147483688" r:id="rId2"/>
    <p:sldMasterId id="2147483706" r:id="rId3"/>
    <p:sldMasterId id="2147483718" r:id="rId4"/>
    <p:sldMasterId id="2147483730" r:id="rId5"/>
    <p:sldMasterId id="2147483742" r:id="rId6"/>
  </p:sldMasterIdLst>
  <p:notesMasterIdLst>
    <p:notesMasterId r:id="rId59"/>
  </p:notesMasterIdLst>
  <p:sldIdLst>
    <p:sldId id="447" r:id="rId7"/>
    <p:sldId id="985" r:id="rId8"/>
    <p:sldId id="1002" r:id="rId9"/>
    <p:sldId id="1003" r:id="rId10"/>
    <p:sldId id="1004" r:id="rId11"/>
    <p:sldId id="1005" r:id="rId12"/>
    <p:sldId id="1006" r:id="rId13"/>
    <p:sldId id="1007" r:id="rId14"/>
    <p:sldId id="1008" r:id="rId15"/>
    <p:sldId id="1009" r:id="rId16"/>
    <p:sldId id="1010" r:id="rId17"/>
    <p:sldId id="1011" r:id="rId18"/>
    <p:sldId id="809" r:id="rId19"/>
    <p:sldId id="342" r:id="rId20"/>
    <p:sldId id="357" r:id="rId21"/>
    <p:sldId id="1001" r:id="rId22"/>
    <p:sldId id="412" r:id="rId23"/>
    <p:sldId id="377" r:id="rId24"/>
    <p:sldId id="388" r:id="rId25"/>
    <p:sldId id="379" r:id="rId26"/>
    <p:sldId id="336" r:id="rId27"/>
    <p:sldId id="337" r:id="rId28"/>
    <p:sldId id="329" r:id="rId29"/>
    <p:sldId id="391" r:id="rId30"/>
    <p:sldId id="392" r:id="rId31"/>
    <p:sldId id="393" r:id="rId32"/>
    <p:sldId id="322" r:id="rId33"/>
    <p:sldId id="389" r:id="rId34"/>
    <p:sldId id="324" r:id="rId35"/>
    <p:sldId id="1012" r:id="rId36"/>
    <p:sldId id="339" r:id="rId37"/>
    <p:sldId id="398" r:id="rId38"/>
    <p:sldId id="1013" r:id="rId39"/>
    <p:sldId id="1015" r:id="rId40"/>
    <p:sldId id="1014" r:id="rId41"/>
    <p:sldId id="1016" r:id="rId42"/>
    <p:sldId id="347" r:id="rId43"/>
    <p:sldId id="380" r:id="rId44"/>
    <p:sldId id="404" r:id="rId45"/>
    <p:sldId id="406" r:id="rId46"/>
    <p:sldId id="399" r:id="rId47"/>
    <p:sldId id="405" r:id="rId48"/>
    <p:sldId id="350" r:id="rId49"/>
    <p:sldId id="408" r:id="rId50"/>
    <p:sldId id="410" r:id="rId51"/>
    <p:sldId id="411" r:id="rId52"/>
    <p:sldId id="381" r:id="rId53"/>
    <p:sldId id="407" r:id="rId54"/>
    <p:sldId id="409" r:id="rId55"/>
    <p:sldId id="384" r:id="rId56"/>
    <p:sldId id="385" r:id="rId57"/>
    <p:sldId id="386" r:id="rId58"/>
  </p:sldIdLst>
  <p:sldSz cx="9144000" cy="6858000" type="screen4x3"/>
  <p:notesSz cx="7099300" cy="102346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00"/>
    <a:srgbClr val="CC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47" autoAdjust="0"/>
    <p:restoredTop sz="94301" autoAdjust="0"/>
  </p:normalViewPr>
  <p:slideViewPr>
    <p:cSldViewPr>
      <p:cViewPr varScale="1">
        <p:scale>
          <a:sx n="68" d="100"/>
          <a:sy n="68" d="100"/>
        </p:scale>
        <p:origin x="1350" y="78"/>
      </p:cViewPr>
      <p:guideLst>
        <p:guide orient="horz" pos="2160"/>
        <p:guide pos="2880"/>
      </p:guideLst>
    </p:cSldViewPr>
  </p:slideViewPr>
  <p:outlineViewPr>
    <p:cViewPr>
      <p:scale>
        <a:sx n="33" d="100"/>
        <a:sy n="33" d="100"/>
      </p:scale>
      <p:origin x="6" y="36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74485-5196-4AA9-A53E-3B5AD1C7EC6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DE591FF3-0B24-479C-A140-2ACBB712483D}">
      <dgm:prSet phldrT="[טקסט]"/>
      <dgm:spPr>
        <a:solidFill>
          <a:srgbClr val="660033"/>
        </a:solidFill>
      </dgm:spPr>
      <dgm:t>
        <a:bodyPr/>
        <a:lstStyle/>
        <a:p>
          <a:r>
            <a:rPr lang="he-IL" dirty="0"/>
            <a:t>רכש</a:t>
          </a:r>
        </a:p>
        <a:p>
          <a:r>
            <a:rPr lang="he-IL" dirty="0"/>
            <a:t>כתהליך</a:t>
          </a:r>
        </a:p>
        <a:p>
          <a:r>
            <a:rPr lang="he-IL" dirty="0"/>
            <a:t>המרה</a:t>
          </a:r>
          <a:endParaRPr lang="en-US" dirty="0"/>
        </a:p>
      </dgm:t>
    </dgm:pt>
    <dgm:pt modelId="{3BC278E2-34B1-4B9D-887B-C2B1012C0A91}" type="parTrans" cxnId="{5E53B485-5052-4919-80F0-2BBA12F9517E}">
      <dgm:prSet/>
      <dgm:spPr/>
      <dgm:t>
        <a:bodyPr/>
        <a:lstStyle/>
        <a:p>
          <a:endParaRPr lang="en-US"/>
        </a:p>
      </dgm:t>
    </dgm:pt>
    <dgm:pt modelId="{2BE92F0C-4A98-4494-B922-7A5A43FE3E40}" type="sibTrans" cxnId="{5E53B485-5052-4919-80F0-2BBA12F9517E}">
      <dgm:prSet/>
      <dgm:spPr/>
      <dgm:t>
        <a:bodyPr/>
        <a:lstStyle/>
        <a:p>
          <a:endParaRPr lang="en-US"/>
        </a:p>
      </dgm:t>
    </dgm:pt>
    <dgm:pt modelId="{DE286F66-A0AF-4080-8F97-4F5279585B36}">
      <dgm:prSet phldrT="[טקסט]" custT="1"/>
      <dgm:spPr>
        <a:solidFill>
          <a:schemeClr val="accent1">
            <a:lumMod val="50000"/>
          </a:schemeClr>
        </a:solidFill>
      </dgm:spPr>
      <dgm:t>
        <a:bodyPr/>
        <a:lstStyle/>
        <a:p>
          <a:r>
            <a:rPr lang="he-IL" sz="1600" b="1" dirty="0"/>
            <a:t>ייזום דרישה</a:t>
          </a:r>
          <a:endParaRPr lang="en-US" sz="1600" b="1" dirty="0"/>
        </a:p>
      </dgm:t>
    </dgm:pt>
    <dgm:pt modelId="{91F33D80-C76E-4AE7-8A6B-E84C2516F588}" type="parTrans" cxnId="{044BEF21-A678-4D32-AA8C-A409AD4B67AC}">
      <dgm:prSet/>
      <dgm:spPr/>
      <dgm:t>
        <a:bodyPr/>
        <a:lstStyle/>
        <a:p>
          <a:endParaRPr lang="en-US"/>
        </a:p>
      </dgm:t>
    </dgm:pt>
    <dgm:pt modelId="{56335541-9181-4795-BEEE-15BC85AFEE81}" type="sibTrans" cxnId="{044BEF21-A678-4D32-AA8C-A409AD4B67AC}">
      <dgm:prSet/>
      <dgm:spPr/>
      <dgm:t>
        <a:bodyPr/>
        <a:lstStyle/>
        <a:p>
          <a:endParaRPr lang="en-US" dirty="0"/>
        </a:p>
      </dgm:t>
    </dgm:pt>
    <dgm:pt modelId="{90EADCA2-5CBB-4C59-A6F0-4C966873349C}">
      <dgm:prSet phldrT="[טקסט]" custT="1"/>
      <dgm:spPr>
        <a:solidFill>
          <a:srgbClr val="FF0000"/>
        </a:solidFill>
      </dgm:spPr>
      <dgm:t>
        <a:bodyPr/>
        <a:lstStyle/>
        <a:p>
          <a:r>
            <a:rPr lang="he-IL" sz="1600" b="1" dirty="0"/>
            <a:t>בחירת ספק</a:t>
          </a:r>
          <a:endParaRPr lang="en-US" sz="1600" b="1" dirty="0"/>
        </a:p>
      </dgm:t>
    </dgm:pt>
    <dgm:pt modelId="{32489B3F-AC96-4E9A-B62A-B66F8939CD1D}" type="parTrans" cxnId="{17CA89B4-0341-4ADB-A157-B85A91429E49}">
      <dgm:prSet/>
      <dgm:spPr/>
      <dgm:t>
        <a:bodyPr/>
        <a:lstStyle/>
        <a:p>
          <a:endParaRPr lang="en-US"/>
        </a:p>
      </dgm:t>
    </dgm:pt>
    <dgm:pt modelId="{EFB220F4-DA5A-483E-8731-20CFCE475C67}" type="sibTrans" cxnId="{17CA89B4-0341-4ADB-A157-B85A91429E49}">
      <dgm:prSet/>
      <dgm:spPr/>
      <dgm:t>
        <a:bodyPr/>
        <a:lstStyle/>
        <a:p>
          <a:endParaRPr lang="en-US" dirty="0"/>
        </a:p>
      </dgm:t>
    </dgm:pt>
    <dgm:pt modelId="{010CF290-0280-4E46-AAE3-91BF63CD6E31}">
      <dgm:prSet phldrT="[טקסט]"/>
      <dgm:spPr>
        <a:solidFill>
          <a:schemeClr val="bg2">
            <a:lumMod val="75000"/>
          </a:schemeClr>
        </a:solidFill>
      </dgm:spPr>
      <dgm:t>
        <a:bodyPr/>
        <a:lstStyle/>
        <a:p>
          <a:r>
            <a:rPr lang="he-IL" dirty="0"/>
            <a:t>ביצוע הזמנה</a:t>
          </a:r>
          <a:endParaRPr lang="en-US" dirty="0"/>
        </a:p>
      </dgm:t>
    </dgm:pt>
    <dgm:pt modelId="{531DF9C8-C538-46F3-A19C-67FD745C82FC}" type="parTrans" cxnId="{7E4FAFA2-90C9-4186-8B22-B4654090E9B0}">
      <dgm:prSet/>
      <dgm:spPr/>
      <dgm:t>
        <a:bodyPr/>
        <a:lstStyle/>
        <a:p>
          <a:endParaRPr lang="en-US"/>
        </a:p>
      </dgm:t>
    </dgm:pt>
    <dgm:pt modelId="{11B800F7-2C23-45D5-85C7-20893BE0E544}" type="sibTrans" cxnId="{7E4FAFA2-90C9-4186-8B22-B4654090E9B0}">
      <dgm:prSet/>
      <dgm:spPr/>
      <dgm:t>
        <a:bodyPr/>
        <a:lstStyle/>
        <a:p>
          <a:endParaRPr lang="en-US" dirty="0"/>
        </a:p>
      </dgm:t>
    </dgm:pt>
    <dgm:pt modelId="{50C630C2-C924-4FB2-8D9F-6D4CBB0B4467}">
      <dgm:prSet phldrT="[טקסט]"/>
      <dgm:spPr>
        <a:solidFill>
          <a:schemeClr val="bg2">
            <a:lumMod val="50000"/>
          </a:schemeClr>
        </a:solidFill>
      </dgm:spPr>
      <dgm:t>
        <a:bodyPr/>
        <a:lstStyle/>
        <a:p>
          <a:r>
            <a:rPr lang="he-IL" dirty="0"/>
            <a:t>קבלת המוצר</a:t>
          </a:r>
          <a:endParaRPr lang="en-US" dirty="0"/>
        </a:p>
      </dgm:t>
    </dgm:pt>
    <dgm:pt modelId="{4E824154-BC99-48D4-B945-29257225E608}" type="parTrans" cxnId="{7A028BE0-D398-428B-8138-042AB2D64BA6}">
      <dgm:prSet/>
      <dgm:spPr/>
      <dgm:t>
        <a:bodyPr/>
        <a:lstStyle/>
        <a:p>
          <a:endParaRPr lang="en-US"/>
        </a:p>
      </dgm:t>
    </dgm:pt>
    <dgm:pt modelId="{BFAEB886-670D-4AEF-BD58-1B25622CB570}" type="sibTrans" cxnId="{7A028BE0-D398-428B-8138-042AB2D64BA6}">
      <dgm:prSet/>
      <dgm:spPr/>
      <dgm:t>
        <a:bodyPr/>
        <a:lstStyle/>
        <a:p>
          <a:endParaRPr lang="en-US" dirty="0"/>
        </a:p>
      </dgm:t>
    </dgm:pt>
    <dgm:pt modelId="{86F88EBF-E7FA-489F-AB7A-C8C99050A0C7}">
      <dgm:prSet/>
      <dgm:spPr>
        <a:solidFill>
          <a:schemeClr val="accent1">
            <a:lumMod val="50000"/>
          </a:schemeClr>
        </a:solidFill>
      </dgm:spPr>
      <dgm:t>
        <a:bodyPr/>
        <a:lstStyle/>
        <a:p>
          <a:r>
            <a:rPr lang="he-IL" dirty="0"/>
            <a:t>השוואה בין</a:t>
          </a:r>
        </a:p>
        <a:p>
          <a:r>
            <a:rPr lang="he-IL" dirty="0"/>
            <a:t>התכנון לביצוע</a:t>
          </a:r>
          <a:endParaRPr lang="en-US" dirty="0"/>
        </a:p>
      </dgm:t>
    </dgm:pt>
    <dgm:pt modelId="{3389D25D-2CA0-4166-95BE-9F1B6D82E5CC}" type="parTrans" cxnId="{AFB10188-AB01-47B6-8A66-E8BDEAFF948D}">
      <dgm:prSet/>
      <dgm:spPr/>
      <dgm:t>
        <a:bodyPr/>
        <a:lstStyle/>
        <a:p>
          <a:endParaRPr lang="en-US"/>
        </a:p>
      </dgm:t>
    </dgm:pt>
    <dgm:pt modelId="{5E78F522-76F1-430F-9DA5-D3267B9FF4BB}" type="sibTrans" cxnId="{AFB10188-AB01-47B6-8A66-E8BDEAFF948D}">
      <dgm:prSet/>
      <dgm:spPr/>
      <dgm:t>
        <a:bodyPr/>
        <a:lstStyle/>
        <a:p>
          <a:endParaRPr lang="en-US" dirty="0"/>
        </a:p>
      </dgm:t>
    </dgm:pt>
    <dgm:pt modelId="{2CA04120-E0FB-4C21-9430-9AC0ACE3014F}" type="pres">
      <dgm:prSet presAssocID="{DC874485-5196-4AA9-A53E-3B5AD1C7EC64}" presName="Name0" presStyleCnt="0">
        <dgm:presLayoutVars>
          <dgm:chMax val="1"/>
          <dgm:dir/>
          <dgm:animLvl val="ctr"/>
          <dgm:resizeHandles val="exact"/>
        </dgm:presLayoutVars>
      </dgm:prSet>
      <dgm:spPr/>
    </dgm:pt>
    <dgm:pt modelId="{EF584E95-F230-45BC-A2A6-305E221B6FE0}" type="pres">
      <dgm:prSet presAssocID="{DE591FF3-0B24-479C-A140-2ACBB712483D}" presName="centerShape" presStyleLbl="node0" presStyleIdx="0" presStyleCnt="1"/>
      <dgm:spPr/>
    </dgm:pt>
    <dgm:pt modelId="{30CC13C1-3E1A-4CC7-833E-343EF549972A}" type="pres">
      <dgm:prSet presAssocID="{DE286F66-A0AF-4080-8F97-4F5279585B36}" presName="node" presStyleLbl="node1" presStyleIdx="0" presStyleCnt="5">
        <dgm:presLayoutVars>
          <dgm:bulletEnabled val="1"/>
        </dgm:presLayoutVars>
      </dgm:prSet>
      <dgm:spPr/>
    </dgm:pt>
    <dgm:pt modelId="{BD17BD90-2947-403E-BE0E-5C4681F95CB9}" type="pres">
      <dgm:prSet presAssocID="{DE286F66-A0AF-4080-8F97-4F5279585B36}" presName="dummy" presStyleCnt="0"/>
      <dgm:spPr/>
    </dgm:pt>
    <dgm:pt modelId="{A9DEF485-0F2F-4ADC-AC2C-C63B4A54196B}" type="pres">
      <dgm:prSet presAssocID="{56335541-9181-4795-BEEE-15BC85AFEE81}" presName="sibTrans" presStyleLbl="sibTrans2D1" presStyleIdx="0" presStyleCnt="5"/>
      <dgm:spPr/>
    </dgm:pt>
    <dgm:pt modelId="{F80748D1-2743-4E07-A8B8-689597D64BA5}" type="pres">
      <dgm:prSet presAssocID="{90EADCA2-5CBB-4C59-A6F0-4C966873349C}" presName="node" presStyleLbl="node1" presStyleIdx="1" presStyleCnt="5">
        <dgm:presLayoutVars>
          <dgm:bulletEnabled val="1"/>
        </dgm:presLayoutVars>
      </dgm:prSet>
      <dgm:spPr/>
    </dgm:pt>
    <dgm:pt modelId="{1624B458-12D8-460C-A5C5-E274F345CD73}" type="pres">
      <dgm:prSet presAssocID="{90EADCA2-5CBB-4C59-A6F0-4C966873349C}" presName="dummy" presStyleCnt="0"/>
      <dgm:spPr/>
    </dgm:pt>
    <dgm:pt modelId="{F2C04134-4A10-48EC-A83A-676E10913A6D}" type="pres">
      <dgm:prSet presAssocID="{EFB220F4-DA5A-483E-8731-20CFCE475C67}" presName="sibTrans" presStyleLbl="sibTrans2D1" presStyleIdx="1" presStyleCnt="5"/>
      <dgm:spPr/>
    </dgm:pt>
    <dgm:pt modelId="{35B76D6A-3DD9-42F8-8AD9-663CA232C001}" type="pres">
      <dgm:prSet presAssocID="{010CF290-0280-4E46-AAE3-91BF63CD6E31}" presName="node" presStyleLbl="node1" presStyleIdx="2" presStyleCnt="5">
        <dgm:presLayoutVars>
          <dgm:bulletEnabled val="1"/>
        </dgm:presLayoutVars>
      </dgm:prSet>
      <dgm:spPr/>
    </dgm:pt>
    <dgm:pt modelId="{17A9D527-4BE7-4E3C-8C24-7C40F51899CA}" type="pres">
      <dgm:prSet presAssocID="{010CF290-0280-4E46-AAE3-91BF63CD6E31}" presName="dummy" presStyleCnt="0"/>
      <dgm:spPr/>
    </dgm:pt>
    <dgm:pt modelId="{2E71058F-95EF-44DB-809E-AE4A0B90CE5F}" type="pres">
      <dgm:prSet presAssocID="{11B800F7-2C23-45D5-85C7-20893BE0E544}" presName="sibTrans" presStyleLbl="sibTrans2D1" presStyleIdx="2" presStyleCnt="5"/>
      <dgm:spPr/>
    </dgm:pt>
    <dgm:pt modelId="{AC79DE61-0FC0-4F81-96C6-90B306458EEF}" type="pres">
      <dgm:prSet presAssocID="{50C630C2-C924-4FB2-8D9F-6D4CBB0B4467}" presName="node" presStyleLbl="node1" presStyleIdx="3" presStyleCnt="5">
        <dgm:presLayoutVars>
          <dgm:bulletEnabled val="1"/>
        </dgm:presLayoutVars>
      </dgm:prSet>
      <dgm:spPr/>
    </dgm:pt>
    <dgm:pt modelId="{D2919164-A94A-46CA-9952-533C38426BB0}" type="pres">
      <dgm:prSet presAssocID="{50C630C2-C924-4FB2-8D9F-6D4CBB0B4467}" presName="dummy" presStyleCnt="0"/>
      <dgm:spPr/>
    </dgm:pt>
    <dgm:pt modelId="{3DA6377A-C38E-4FF5-8B73-AD04A5017B01}" type="pres">
      <dgm:prSet presAssocID="{BFAEB886-670D-4AEF-BD58-1B25622CB570}" presName="sibTrans" presStyleLbl="sibTrans2D1" presStyleIdx="3" presStyleCnt="5"/>
      <dgm:spPr/>
    </dgm:pt>
    <dgm:pt modelId="{BEF91B38-2A66-41EC-B32E-735754C7A83E}" type="pres">
      <dgm:prSet presAssocID="{86F88EBF-E7FA-489F-AB7A-C8C99050A0C7}" presName="node" presStyleLbl="node1" presStyleIdx="4" presStyleCnt="5">
        <dgm:presLayoutVars>
          <dgm:bulletEnabled val="1"/>
        </dgm:presLayoutVars>
      </dgm:prSet>
      <dgm:spPr/>
    </dgm:pt>
    <dgm:pt modelId="{34ABF536-5FED-4D3F-A593-400061123DD1}" type="pres">
      <dgm:prSet presAssocID="{86F88EBF-E7FA-489F-AB7A-C8C99050A0C7}" presName="dummy" presStyleCnt="0"/>
      <dgm:spPr/>
    </dgm:pt>
    <dgm:pt modelId="{7174D097-D21C-4403-8CE0-7DB7ECEB2444}" type="pres">
      <dgm:prSet presAssocID="{5E78F522-76F1-430F-9DA5-D3267B9FF4BB}" presName="sibTrans" presStyleLbl="sibTrans2D1" presStyleIdx="4" presStyleCnt="5"/>
      <dgm:spPr/>
    </dgm:pt>
  </dgm:ptLst>
  <dgm:cxnLst>
    <dgm:cxn modelId="{A03B7903-7398-4F44-8CA0-A839DD273BA3}" type="presOf" srcId="{EFB220F4-DA5A-483E-8731-20CFCE475C67}" destId="{F2C04134-4A10-48EC-A83A-676E10913A6D}" srcOrd="0" destOrd="0" presId="urn:microsoft.com/office/officeart/2005/8/layout/radial6"/>
    <dgm:cxn modelId="{C1ED620F-8390-4793-807E-728B2B832492}" type="presOf" srcId="{DE591FF3-0B24-479C-A140-2ACBB712483D}" destId="{EF584E95-F230-45BC-A2A6-305E221B6FE0}" srcOrd="0" destOrd="0" presId="urn:microsoft.com/office/officeart/2005/8/layout/radial6"/>
    <dgm:cxn modelId="{584C1A1F-43ED-416F-AA44-4A88F5C78621}" type="presOf" srcId="{5E78F522-76F1-430F-9DA5-D3267B9FF4BB}" destId="{7174D097-D21C-4403-8CE0-7DB7ECEB2444}" srcOrd="0" destOrd="0" presId="urn:microsoft.com/office/officeart/2005/8/layout/radial6"/>
    <dgm:cxn modelId="{044BEF21-A678-4D32-AA8C-A409AD4B67AC}" srcId="{DE591FF3-0B24-479C-A140-2ACBB712483D}" destId="{DE286F66-A0AF-4080-8F97-4F5279585B36}" srcOrd="0" destOrd="0" parTransId="{91F33D80-C76E-4AE7-8A6B-E84C2516F588}" sibTransId="{56335541-9181-4795-BEEE-15BC85AFEE81}"/>
    <dgm:cxn modelId="{37BA4533-55C8-44EC-A2CF-6C80176451D8}" type="presOf" srcId="{BFAEB886-670D-4AEF-BD58-1B25622CB570}" destId="{3DA6377A-C38E-4FF5-8B73-AD04A5017B01}" srcOrd="0" destOrd="0" presId="urn:microsoft.com/office/officeart/2005/8/layout/radial6"/>
    <dgm:cxn modelId="{AF79803B-EF3C-42BD-8833-EBF5FB0EE080}" type="presOf" srcId="{86F88EBF-E7FA-489F-AB7A-C8C99050A0C7}" destId="{BEF91B38-2A66-41EC-B32E-735754C7A83E}" srcOrd="0" destOrd="0" presId="urn:microsoft.com/office/officeart/2005/8/layout/radial6"/>
    <dgm:cxn modelId="{E9FE3C71-E9F0-432F-8D05-A91C21AE35E5}" type="presOf" srcId="{DE286F66-A0AF-4080-8F97-4F5279585B36}" destId="{30CC13C1-3E1A-4CC7-833E-343EF549972A}" srcOrd="0" destOrd="0" presId="urn:microsoft.com/office/officeart/2005/8/layout/radial6"/>
    <dgm:cxn modelId="{DFC09E82-BC51-4A1C-9085-353E5A5B9524}" type="presOf" srcId="{010CF290-0280-4E46-AAE3-91BF63CD6E31}" destId="{35B76D6A-3DD9-42F8-8AD9-663CA232C001}" srcOrd="0" destOrd="0" presId="urn:microsoft.com/office/officeart/2005/8/layout/radial6"/>
    <dgm:cxn modelId="{5E53B485-5052-4919-80F0-2BBA12F9517E}" srcId="{DC874485-5196-4AA9-A53E-3B5AD1C7EC64}" destId="{DE591FF3-0B24-479C-A140-2ACBB712483D}" srcOrd="0" destOrd="0" parTransId="{3BC278E2-34B1-4B9D-887B-C2B1012C0A91}" sibTransId="{2BE92F0C-4A98-4494-B922-7A5A43FE3E40}"/>
    <dgm:cxn modelId="{0BFD7B87-1212-4871-BB42-912F4D805972}" type="presOf" srcId="{11B800F7-2C23-45D5-85C7-20893BE0E544}" destId="{2E71058F-95EF-44DB-809E-AE4A0B90CE5F}" srcOrd="0" destOrd="0" presId="urn:microsoft.com/office/officeart/2005/8/layout/radial6"/>
    <dgm:cxn modelId="{AFB10188-AB01-47B6-8A66-E8BDEAFF948D}" srcId="{DE591FF3-0B24-479C-A140-2ACBB712483D}" destId="{86F88EBF-E7FA-489F-AB7A-C8C99050A0C7}" srcOrd="4" destOrd="0" parTransId="{3389D25D-2CA0-4166-95BE-9F1B6D82E5CC}" sibTransId="{5E78F522-76F1-430F-9DA5-D3267B9FF4BB}"/>
    <dgm:cxn modelId="{B5577492-4B18-48EF-A4A2-C431F412AC0B}" type="presOf" srcId="{50C630C2-C924-4FB2-8D9F-6D4CBB0B4467}" destId="{AC79DE61-0FC0-4F81-96C6-90B306458EEF}" srcOrd="0" destOrd="0" presId="urn:microsoft.com/office/officeart/2005/8/layout/radial6"/>
    <dgm:cxn modelId="{7E4FAFA2-90C9-4186-8B22-B4654090E9B0}" srcId="{DE591FF3-0B24-479C-A140-2ACBB712483D}" destId="{010CF290-0280-4E46-AAE3-91BF63CD6E31}" srcOrd="2" destOrd="0" parTransId="{531DF9C8-C538-46F3-A19C-67FD745C82FC}" sibTransId="{11B800F7-2C23-45D5-85C7-20893BE0E544}"/>
    <dgm:cxn modelId="{17CA89B4-0341-4ADB-A157-B85A91429E49}" srcId="{DE591FF3-0B24-479C-A140-2ACBB712483D}" destId="{90EADCA2-5CBB-4C59-A6F0-4C966873349C}" srcOrd="1" destOrd="0" parTransId="{32489B3F-AC96-4E9A-B62A-B66F8939CD1D}" sibTransId="{EFB220F4-DA5A-483E-8731-20CFCE475C67}"/>
    <dgm:cxn modelId="{D2024EBE-FA9F-476E-A966-CC6E1A66B0A1}" type="presOf" srcId="{DC874485-5196-4AA9-A53E-3B5AD1C7EC64}" destId="{2CA04120-E0FB-4C21-9430-9AC0ACE3014F}" srcOrd="0" destOrd="0" presId="urn:microsoft.com/office/officeart/2005/8/layout/radial6"/>
    <dgm:cxn modelId="{040B44CE-39BF-47C2-9B79-54BB405991CA}" type="presOf" srcId="{90EADCA2-5CBB-4C59-A6F0-4C966873349C}" destId="{F80748D1-2743-4E07-A8B8-689597D64BA5}" srcOrd="0" destOrd="0" presId="urn:microsoft.com/office/officeart/2005/8/layout/radial6"/>
    <dgm:cxn modelId="{7A028BE0-D398-428B-8138-042AB2D64BA6}" srcId="{DE591FF3-0B24-479C-A140-2ACBB712483D}" destId="{50C630C2-C924-4FB2-8D9F-6D4CBB0B4467}" srcOrd="3" destOrd="0" parTransId="{4E824154-BC99-48D4-B945-29257225E608}" sibTransId="{BFAEB886-670D-4AEF-BD58-1B25622CB570}"/>
    <dgm:cxn modelId="{5C15E0E7-52FB-448B-8963-B1551A4F39B0}" type="presOf" srcId="{56335541-9181-4795-BEEE-15BC85AFEE81}" destId="{A9DEF485-0F2F-4ADC-AC2C-C63B4A54196B}" srcOrd="0" destOrd="0" presId="urn:microsoft.com/office/officeart/2005/8/layout/radial6"/>
    <dgm:cxn modelId="{1E9DD358-7524-455D-AE25-AA0260DF7D09}" type="presParOf" srcId="{2CA04120-E0FB-4C21-9430-9AC0ACE3014F}" destId="{EF584E95-F230-45BC-A2A6-305E221B6FE0}" srcOrd="0" destOrd="0" presId="urn:microsoft.com/office/officeart/2005/8/layout/radial6"/>
    <dgm:cxn modelId="{02D2D6E3-131B-45E2-BD01-2E2EFB8BB36F}" type="presParOf" srcId="{2CA04120-E0FB-4C21-9430-9AC0ACE3014F}" destId="{30CC13C1-3E1A-4CC7-833E-343EF549972A}" srcOrd="1" destOrd="0" presId="urn:microsoft.com/office/officeart/2005/8/layout/radial6"/>
    <dgm:cxn modelId="{9672D4F6-D9B4-4950-9BD0-D756354EB4C6}" type="presParOf" srcId="{2CA04120-E0FB-4C21-9430-9AC0ACE3014F}" destId="{BD17BD90-2947-403E-BE0E-5C4681F95CB9}" srcOrd="2" destOrd="0" presId="urn:microsoft.com/office/officeart/2005/8/layout/radial6"/>
    <dgm:cxn modelId="{2A30248C-3EBF-410C-88F3-A3F588B7E52F}" type="presParOf" srcId="{2CA04120-E0FB-4C21-9430-9AC0ACE3014F}" destId="{A9DEF485-0F2F-4ADC-AC2C-C63B4A54196B}" srcOrd="3" destOrd="0" presId="urn:microsoft.com/office/officeart/2005/8/layout/radial6"/>
    <dgm:cxn modelId="{F8FEFF0F-49F2-461D-9A72-A484B59351A4}" type="presParOf" srcId="{2CA04120-E0FB-4C21-9430-9AC0ACE3014F}" destId="{F80748D1-2743-4E07-A8B8-689597D64BA5}" srcOrd="4" destOrd="0" presId="urn:microsoft.com/office/officeart/2005/8/layout/radial6"/>
    <dgm:cxn modelId="{F41C5311-F174-4FB0-8985-FC96A0D959B1}" type="presParOf" srcId="{2CA04120-E0FB-4C21-9430-9AC0ACE3014F}" destId="{1624B458-12D8-460C-A5C5-E274F345CD73}" srcOrd="5" destOrd="0" presId="urn:microsoft.com/office/officeart/2005/8/layout/radial6"/>
    <dgm:cxn modelId="{6EAA6330-404E-472D-8FCB-7577AE9798AE}" type="presParOf" srcId="{2CA04120-E0FB-4C21-9430-9AC0ACE3014F}" destId="{F2C04134-4A10-48EC-A83A-676E10913A6D}" srcOrd="6" destOrd="0" presId="urn:microsoft.com/office/officeart/2005/8/layout/radial6"/>
    <dgm:cxn modelId="{1628F586-FEAA-4CB6-A9CC-DC970454481A}" type="presParOf" srcId="{2CA04120-E0FB-4C21-9430-9AC0ACE3014F}" destId="{35B76D6A-3DD9-42F8-8AD9-663CA232C001}" srcOrd="7" destOrd="0" presId="urn:microsoft.com/office/officeart/2005/8/layout/radial6"/>
    <dgm:cxn modelId="{CF0D8CE4-191D-4E41-86E0-41D4411FD258}" type="presParOf" srcId="{2CA04120-E0FB-4C21-9430-9AC0ACE3014F}" destId="{17A9D527-4BE7-4E3C-8C24-7C40F51899CA}" srcOrd="8" destOrd="0" presId="urn:microsoft.com/office/officeart/2005/8/layout/radial6"/>
    <dgm:cxn modelId="{4FAD8C4E-D907-44A3-9075-4851C73AD0E0}" type="presParOf" srcId="{2CA04120-E0FB-4C21-9430-9AC0ACE3014F}" destId="{2E71058F-95EF-44DB-809E-AE4A0B90CE5F}" srcOrd="9" destOrd="0" presId="urn:microsoft.com/office/officeart/2005/8/layout/radial6"/>
    <dgm:cxn modelId="{4FB084E6-0320-4A9C-9F86-7821F8B01535}" type="presParOf" srcId="{2CA04120-E0FB-4C21-9430-9AC0ACE3014F}" destId="{AC79DE61-0FC0-4F81-96C6-90B306458EEF}" srcOrd="10" destOrd="0" presId="urn:microsoft.com/office/officeart/2005/8/layout/radial6"/>
    <dgm:cxn modelId="{8C4990AA-C662-4721-9518-28C747C6F6E8}" type="presParOf" srcId="{2CA04120-E0FB-4C21-9430-9AC0ACE3014F}" destId="{D2919164-A94A-46CA-9952-533C38426BB0}" srcOrd="11" destOrd="0" presId="urn:microsoft.com/office/officeart/2005/8/layout/radial6"/>
    <dgm:cxn modelId="{45410682-D939-40FC-B907-BAC4BF9779B8}" type="presParOf" srcId="{2CA04120-E0FB-4C21-9430-9AC0ACE3014F}" destId="{3DA6377A-C38E-4FF5-8B73-AD04A5017B01}" srcOrd="12" destOrd="0" presId="urn:microsoft.com/office/officeart/2005/8/layout/radial6"/>
    <dgm:cxn modelId="{3ACB446B-F3D6-48DB-8A43-59358E4E753C}" type="presParOf" srcId="{2CA04120-E0FB-4C21-9430-9AC0ACE3014F}" destId="{BEF91B38-2A66-41EC-B32E-735754C7A83E}" srcOrd="13" destOrd="0" presId="urn:microsoft.com/office/officeart/2005/8/layout/radial6"/>
    <dgm:cxn modelId="{674E2C35-6235-4781-82DA-A3D079C48394}" type="presParOf" srcId="{2CA04120-E0FB-4C21-9430-9AC0ACE3014F}" destId="{34ABF536-5FED-4D3F-A593-400061123DD1}" srcOrd="14" destOrd="0" presId="urn:microsoft.com/office/officeart/2005/8/layout/radial6"/>
    <dgm:cxn modelId="{C3C65063-51E6-48C2-838B-4C6E1A040D53}" type="presParOf" srcId="{2CA04120-E0FB-4C21-9430-9AC0ACE3014F}" destId="{7174D097-D21C-4403-8CE0-7DB7ECEB244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6613A-5E78-41C9-AAEC-7136626CB4BB}"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pPr rtl="1"/>
          <a:endParaRPr lang="he-IL"/>
        </a:p>
      </dgm:t>
    </dgm:pt>
    <dgm:pt modelId="{15183535-2DFA-46BB-A6D4-5EB12EC99265}">
      <dgm:prSet phldrT="[טקסט]"/>
      <dgm:spPr>
        <a:solidFill>
          <a:srgbClr val="660033"/>
        </a:solidFill>
      </dgm:spPr>
      <dgm:t>
        <a:bodyPr/>
        <a:lstStyle/>
        <a:p>
          <a:pPr rtl="1"/>
          <a:r>
            <a:rPr lang="en-US" dirty="0"/>
            <a:t>SMART</a:t>
          </a:r>
          <a:endParaRPr lang="he-IL" dirty="0"/>
        </a:p>
      </dgm:t>
    </dgm:pt>
    <dgm:pt modelId="{E8C8E2F8-A85D-4C1B-9C00-2D9F6B02D4CB}" type="parTrans" cxnId="{86323D27-18C1-437F-8769-8ED9FCC33D02}">
      <dgm:prSet/>
      <dgm:spPr/>
      <dgm:t>
        <a:bodyPr/>
        <a:lstStyle/>
        <a:p>
          <a:pPr rtl="1"/>
          <a:endParaRPr lang="he-IL"/>
        </a:p>
      </dgm:t>
    </dgm:pt>
    <dgm:pt modelId="{796879F6-4118-4695-BA00-6105B8C3FDE1}" type="sibTrans" cxnId="{86323D27-18C1-437F-8769-8ED9FCC33D02}">
      <dgm:prSet/>
      <dgm:spPr/>
      <dgm:t>
        <a:bodyPr/>
        <a:lstStyle/>
        <a:p>
          <a:pPr rtl="1"/>
          <a:endParaRPr lang="he-IL"/>
        </a:p>
      </dgm:t>
    </dgm:pt>
    <dgm:pt modelId="{0C79FCA2-0CF0-42B0-B726-68347DAE4DBF}">
      <dgm:prSet phldrT="[טקסט]"/>
      <dgm:spPr>
        <a:solidFill>
          <a:srgbClr val="003300"/>
        </a:solidFill>
      </dgm:spPr>
      <dgm:t>
        <a:bodyPr/>
        <a:lstStyle/>
        <a:p>
          <a:pPr rtl="1"/>
          <a:r>
            <a:rPr lang="en-US" dirty="0"/>
            <a:t>Specific</a:t>
          </a:r>
        </a:p>
        <a:p>
          <a:pPr rtl="1"/>
          <a:r>
            <a:rPr lang="he-IL" dirty="0"/>
            <a:t>ממוקד</a:t>
          </a:r>
        </a:p>
      </dgm:t>
    </dgm:pt>
    <dgm:pt modelId="{1996125D-EED1-4C22-A07E-460B841C6E54}" type="parTrans" cxnId="{247368B8-E51A-45E9-B0B6-503F48B521A2}">
      <dgm:prSet/>
      <dgm:spPr/>
      <dgm:t>
        <a:bodyPr/>
        <a:lstStyle/>
        <a:p>
          <a:pPr rtl="1"/>
          <a:endParaRPr lang="he-IL" dirty="0"/>
        </a:p>
      </dgm:t>
    </dgm:pt>
    <dgm:pt modelId="{84887EB3-181F-4B21-8308-96CA01FB0189}" type="sibTrans" cxnId="{247368B8-E51A-45E9-B0B6-503F48B521A2}">
      <dgm:prSet/>
      <dgm:spPr/>
      <dgm:t>
        <a:bodyPr/>
        <a:lstStyle/>
        <a:p>
          <a:pPr rtl="1"/>
          <a:endParaRPr lang="he-IL"/>
        </a:p>
      </dgm:t>
    </dgm:pt>
    <dgm:pt modelId="{511BF1A7-D6A1-48CD-B1D0-6C4165681A13}">
      <dgm:prSet phldrT="[טקסט]"/>
      <dgm:spPr>
        <a:solidFill>
          <a:schemeClr val="accent6">
            <a:lumMod val="50000"/>
          </a:schemeClr>
        </a:solidFill>
      </dgm:spPr>
      <dgm:t>
        <a:bodyPr/>
        <a:lstStyle/>
        <a:p>
          <a:pPr rtl="1"/>
          <a:r>
            <a:rPr lang="en-US" dirty="0"/>
            <a:t>Measurable</a:t>
          </a:r>
        </a:p>
        <a:p>
          <a:pPr rtl="1"/>
          <a:r>
            <a:rPr lang="he-IL" dirty="0"/>
            <a:t>ניתן למדידה</a:t>
          </a:r>
        </a:p>
      </dgm:t>
    </dgm:pt>
    <dgm:pt modelId="{7D0DB337-FA5D-47A9-BFB3-06731A7C68CB}" type="parTrans" cxnId="{80491672-2831-45DE-B0AA-907E1BB18ECD}">
      <dgm:prSet/>
      <dgm:spPr/>
      <dgm:t>
        <a:bodyPr/>
        <a:lstStyle/>
        <a:p>
          <a:pPr rtl="1"/>
          <a:endParaRPr lang="he-IL" dirty="0"/>
        </a:p>
      </dgm:t>
    </dgm:pt>
    <dgm:pt modelId="{CD33778B-8047-4CF9-8BF0-023DA6D56121}" type="sibTrans" cxnId="{80491672-2831-45DE-B0AA-907E1BB18ECD}">
      <dgm:prSet/>
      <dgm:spPr/>
      <dgm:t>
        <a:bodyPr/>
        <a:lstStyle/>
        <a:p>
          <a:pPr rtl="1"/>
          <a:endParaRPr lang="he-IL"/>
        </a:p>
      </dgm:t>
    </dgm:pt>
    <dgm:pt modelId="{810A6136-E19D-4FBA-9159-6EBEDFEE2098}">
      <dgm:prSet phldrT="[טקסט]"/>
      <dgm:spPr>
        <a:solidFill>
          <a:schemeClr val="bg2">
            <a:lumMod val="75000"/>
          </a:schemeClr>
        </a:solidFill>
      </dgm:spPr>
      <dgm:t>
        <a:bodyPr/>
        <a:lstStyle/>
        <a:p>
          <a:pPr rtl="1"/>
          <a:r>
            <a:rPr lang="en-US" dirty="0"/>
            <a:t>Achievable</a:t>
          </a:r>
        </a:p>
        <a:p>
          <a:pPr rtl="1"/>
          <a:r>
            <a:rPr lang="he-IL" dirty="0"/>
            <a:t>יעד בר השגה</a:t>
          </a:r>
        </a:p>
      </dgm:t>
    </dgm:pt>
    <dgm:pt modelId="{6A83DD1D-6772-4D27-B0A2-5747E36BD5C0}" type="parTrans" cxnId="{FED5AE7C-45C2-49CF-9979-1FDC5FB0FEC4}">
      <dgm:prSet/>
      <dgm:spPr/>
      <dgm:t>
        <a:bodyPr/>
        <a:lstStyle/>
        <a:p>
          <a:pPr rtl="1"/>
          <a:endParaRPr lang="he-IL" dirty="0"/>
        </a:p>
      </dgm:t>
    </dgm:pt>
    <dgm:pt modelId="{5BBA5F17-2CB8-440B-B5D5-923C1B5F1D8D}" type="sibTrans" cxnId="{FED5AE7C-45C2-49CF-9979-1FDC5FB0FEC4}">
      <dgm:prSet/>
      <dgm:spPr/>
      <dgm:t>
        <a:bodyPr/>
        <a:lstStyle/>
        <a:p>
          <a:pPr rtl="1"/>
          <a:endParaRPr lang="he-IL"/>
        </a:p>
      </dgm:t>
    </dgm:pt>
    <dgm:pt modelId="{82B03905-FE5E-4125-95F2-B46235B1C359}">
      <dgm:prSet phldrT="[טקסט]"/>
      <dgm:spPr>
        <a:solidFill>
          <a:srgbClr val="333300"/>
        </a:solidFill>
      </dgm:spPr>
      <dgm:t>
        <a:bodyPr/>
        <a:lstStyle/>
        <a:p>
          <a:pPr rtl="1"/>
          <a:r>
            <a:rPr lang="en-US" dirty="0"/>
            <a:t>Relevant</a:t>
          </a:r>
        </a:p>
        <a:p>
          <a:pPr rtl="1"/>
          <a:r>
            <a:rPr lang="he-IL" dirty="0"/>
            <a:t>רלבנטי למטרות הארגון</a:t>
          </a:r>
        </a:p>
      </dgm:t>
    </dgm:pt>
    <dgm:pt modelId="{5DA510DF-DCC4-44D5-BDA1-1592E18172CA}" type="parTrans" cxnId="{EA8D0F40-5D9A-4E28-88C1-5FED3EBE9FDB}">
      <dgm:prSet/>
      <dgm:spPr/>
      <dgm:t>
        <a:bodyPr/>
        <a:lstStyle/>
        <a:p>
          <a:pPr rtl="1"/>
          <a:endParaRPr lang="he-IL" dirty="0"/>
        </a:p>
      </dgm:t>
    </dgm:pt>
    <dgm:pt modelId="{8534A7BE-3118-433D-A630-607C9D4F46C9}" type="sibTrans" cxnId="{EA8D0F40-5D9A-4E28-88C1-5FED3EBE9FDB}">
      <dgm:prSet/>
      <dgm:spPr/>
      <dgm:t>
        <a:bodyPr/>
        <a:lstStyle/>
        <a:p>
          <a:pPr rtl="1"/>
          <a:endParaRPr lang="he-IL"/>
        </a:p>
      </dgm:t>
    </dgm:pt>
    <dgm:pt modelId="{0C031666-DE04-4A64-B305-3C4B964964C2}">
      <dgm:prSet/>
      <dgm:spPr>
        <a:solidFill>
          <a:srgbClr val="002060"/>
        </a:solidFill>
      </dgm:spPr>
      <dgm:t>
        <a:bodyPr/>
        <a:lstStyle/>
        <a:p>
          <a:pPr rtl="1"/>
          <a:r>
            <a:rPr lang="en-US" dirty="0"/>
            <a:t>Time Bound</a:t>
          </a:r>
        </a:p>
        <a:p>
          <a:pPr rtl="1"/>
          <a:r>
            <a:rPr lang="he-IL" dirty="0"/>
            <a:t>המדד נתחם בזמן</a:t>
          </a:r>
        </a:p>
      </dgm:t>
    </dgm:pt>
    <dgm:pt modelId="{94C12A53-9D5C-4E92-A8F4-4BE7F6510BEA}" type="parTrans" cxnId="{C4C003B9-13FA-4C5D-A35C-FB7E86D7B07F}">
      <dgm:prSet/>
      <dgm:spPr/>
      <dgm:t>
        <a:bodyPr/>
        <a:lstStyle/>
        <a:p>
          <a:pPr rtl="1"/>
          <a:endParaRPr lang="he-IL" dirty="0"/>
        </a:p>
      </dgm:t>
    </dgm:pt>
    <dgm:pt modelId="{B842F5B5-5BBC-4E66-A12B-73CA485D18F5}" type="sibTrans" cxnId="{C4C003B9-13FA-4C5D-A35C-FB7E86D7B07F}">
      <dgm:prSet/>
      <dgm:spPr/>
      <dgm:t>
        <a:bodyPr/>
        <a:lstStyle/>
        <a:p>
          <a:pPr rtl="1"/>
          <a:endParaRPr lang="he-IL"/>
        </a:p>
      </dgm:t>
    </dgm:pt>
    <dgm:pt modelId="{4D7C576C-6603-4D0F-97B9-65A200496DF4}" type="pres">
      <dgm:prSet presAssocID="{3B16613A-5E78-41C9-AAEC-7136626CB4BB}" presName="cycle" presStyleCnt="0">
        <dgm:presLayoutVars>
          <dgm:chMax val="1"/>
          <dgm:dir/>
          <dgm:animLvl val="ctr"/>
          <dgm:resizeHandles val="exact"/>
        </dgm:presLayoutVars>
      </dgm:prSet>
      <dgm:spPr/>
    </dgm:pt>
    <dgm:pt modelId="{4C9614B6-74A4-439C-90A3-650416604FCA}" type="pres">
      <dgm:prSet presAssocID="{15183535-2DFA-46BB-A6D4-5EB12EC99265}" presName="centerShape" presStyleLbl="node0" presStyleIdx="0" presStyleCnt="1"/>
      <dgm:spPr/>
    </dgm:pt>
    <dgm:pt modelId="{6331CA7D-4EDC-4A15-BCF3-9007C7E82EE6}" type="pres">
      <dgm:prSet presAssocID="{1996125D-EED1-4C22-A07E-460B841C6E54}" presName="Name9" presStyleLbl="parChTrans1D2" presStyleIdx="0" presStyleCnt="5"/>
      <dgm:spPr/>
    </dgm:pt>
    <dgm:pt modelId="{7C8C8616-CA23-457A-BCB5-D3DEE8539D47}" type="pres">
      <dgm:prSet presAssocID="{1996125D-EED1-4C22-A07E-460B841C6E54}" presName="connTx" presStyleLbl="parChTrans1D2" presStyleIdx="0" presStyleCnt="5"/>
      <dgm:spPr/>
    </dgm:pt>
    <dgm:pt modelId="{2F9E2B80-AF6E-470B-A63E-08FA479DAB03}" type="pres">
      <dgm:prSet presAssocID="{0C79FCA2-0CF0-42B0-B726-68347DAE4DBF}" presName="node" presStyleLbl="node1" presStyleIdx="0" presStyleCnt="5">
        <dgm:presLayoutVars>
          <dgm:bulletEnabled val="1"/>
        </dgm:presLayoutVars>
      </dgm:prSet>
      <dgm:spPr/>
    </dgm:pt>
    <dgm:pt modelId="{2937DA0D-ECF9-40E9-B2C1-A4B0C36CC19B}" type="pres">
      <dgm:prSet presAssocID="{7D0DB337-FA5D-47A9-BFB3-06731A7C68CB}" presName="Name9" presStyleLbl="parChTrans1D2" presStyleIdx="1" presStyleCnt="5"/>
      <dgm:spPr/>
    </dgm:pt>
    <dgm:pt modelId="{E7DEDAD7-6B43-45E9-998C-4CD064B0814B}" type="pres">
      <dgm:prSet presAssocID="{7D0DB337-FA5D-47A9-BFB3-06731A7C68CB}" presName="connTx" presStyleLbl="parChTrans1D2" presStyleIdx="1" presStyleCnt="5"/>
      <dgm:spPr/>
    </dgm:pt>
    <dgm:pt modelId="{B70D9D45-727C-4EFE-8DB8-C2B25148C820}" type="pres">
      <dgm:prSet presAssocID="{511BF1A7-D6A1-48CD-B1D0-6C4165681A13}" presName="node" presStyleLbl="node1" presStyleIdx="1" presStyleCnt="5">
        <dgm:presLayoutVars>
          <dgm:bulletEnabled val="1"/>
        </dgm:presLayoutVars>
      </dgm:prSet>
      <dgm:spPr/>
    </dgm:pt>
    <dgm:pt modelId="{0449236F-3100-47ED-AE3B-BAF102C16A2D}" type="pres">
      <dgm:prSet presAssocID="{6A83DD1D-6772-4D27-B0A2-5747E36BD5C0}" presName="Name9" presStyleLbl="parChTrans1D2" presStyleIdx="2" presStyleCnt="5"/>
      <dgm:spPr/>
    </dgm:pt>
    <dgm:pt modelId="{9B06F49A-4F86-4609-9B40-FC7A603B771B}" type="pres">
      <dgm:prSet presAssocID="{6A83DD1D-6772-4D27-B0A2-5747E36BD5C0}" presName="connTx" presStyleLbl="parChTrans1D2" presStyleIdx="2" presStyleCnt="5"/>
      <dgm:spPr/>
    </dgm:pt>
    <dgm:pt modelId="{9D4711C1-61B5-4A92-9F7E-B72BC30D5312}" type="pres">
      <dgm:prSet presAssocID="{810A6136-E19D-4FBA-9159-6EBEDFEE2098}" presName="node" presStyleLbl="node1" presStyleIdx="2" presStyleCnt="5">
        <dgm:presLayoutVars>
          <dgm:bulletEnabled val="1"/>
        </dgm:presLayoutVars>
      </dgm:prSet>
      <dgm:spPr/>
    </dgm:pt>
    <dgm:pt modelId="{0535EBCE-3225-42A6-B8A3-29E72E02939E}" type="pres">
      <dgm:prSet presAssocID="{5DA510DF-DCC4-44D5-BDA1-1592E18172CA}" presName="Name9" presStyleLbl="parChTrans1D2" presStyleIdx="3" presStyleCnt="5"/>
      <dgm:spPr/>
    </dgm:pt>
    <dgm:pt modelId="{2E91E840-7123-40EE-B0D8-DCC03E9373AC}" type="pres">
      <dgm:prSet presAssocID="{5DA510DF-DCC4-44D5-BDA1-1592E18172CA}" presName="connTx" presStyleLbl="parChTrans1D2" presStyleIdx="3" presStyleCnt="5"/>
      <dgm:spPr/>
    </dgm:pt>
    <dgm:pt modelId="{490AD8DA-34B6-4EDF-978A-E6B94BF19315}" type="pres">
      <dgm:prSet presAssocID="{82B03905-FE5E-4125-95F2-B46235B1C359}" presName="node" presStyleLbl="node1" presStyleIdx="3" presStyleCnt="5">
        <dgm:presLayoutVars>
          <dgm:bulletEnabled val="1"/>
        </dgm:presLayoutVars>
      </dgm:prSet>
      <dgm:spPr/>
    </dgm:pt>
    <dgm:pt modelId="{3B588E90-A337-41C2-86E3-3B645B1CA58D}" type="pres">
      <dgm:prSet presAssocID="{94C12A53-9D5C-4E92-A8F4-4BE7F6510BEA}" presName="Name9" presStyleLbl="parChTrans1D2" presStyleIdx="4" presStyleCnt="5"/>
      <dgm:spPr/>
    </dgm:pt>
    <dgm:pt modelId="{8BDD1874-24D8-402D-9A1E-86A7F06901FD}" type="pres">
      <dgm:prSet presAssocID="{94C12A53-9D5C-4E92-A8F4-4BE7F6510BEA}" presName="connTx" presStyleLbl="parChTrans1D2" presStyleIdx="4" presStyleCnt="5"/>
      <dgm:spPr/>
    </dgm:pt>
    <dgm:pt modelId="{59A6BBC0-51AF-4FD2-B6EB-529F28C808B2}" type="pres">
      <dgm:prSet presAssocID="{0C031666-DE04-4A64-B305-3C4B964964C2}" presName="node" presStyleLbl="node1" presStyleIdx="4" presStyleCnt="5">
        <dgm:presLayoutVars>
          <dgm:bulletEnabled val="1"/>
        </dgm:presLayoutVars>
      </dgm:prSet>
      <dgm:spPr/>
    </dgm:pt>
  </dgm:ptLst>
  <dgm:cxnLst>
    <dgm:cxn modelId="{6120E217-ECA8-479F-B436-3C328C825826}" type="presOf" srcId="{94C12A53-9D5C-4E92-A8F4-4BE7F6510BEA}" destId="{3B588E90-A337-41C2-86E3-3B645B1CA58D}" srcOrd="0" destOrd="0" presId="urn:microsoft.com/office/officeart/2005/8/layout/radial1"/>
    <dgm:cxn modelId="{86323D27-18C1-437F-8769-8ED9FCC33D02}" srcId="{3B16613A-5E78-41C9-AAEC-7136626CB4BB}" destId="{15183535-2DFA-46BB-A6D4-5EB12EC99265}" srcOrd="0" destOrd="0" parTransId="{E8C8E2F8-A85D-4C1B-9C00-2D9F6B02D4CB}" sibTransId="{796879F6-4118-4695-BA00-6105B8C3FDE1}"/>
    <dgm:cxn modelId="{A8A2F22B-0929-4A5C-A08F-0CB390E689D9}" type="presOf" srcId="{6A83DD1D-6772-4D27-B0A2-5747E36BD5C0}" destId="{0449236F-3100-47ED-AE3B-BAF102C16A2D}" srcOrd="0" destOrd="0" presId="urn:microsoft.com/office/officeart/2005/8/layout/radial1"/>
    <dgm:cxn modelId="{0E19F12C-BA71-496B-9414-47214E3035FE}" type="presOf" srcId="{15183535-2DFA-46BB-A6D4-5EB12EC99265}" destId="{4C9614B6-74A4-439C-90A3-650416604FCA}" srcOrd="0" destOrd="0" presId="urn:microsoft.com/office/officeart/2005/8/layout/radial1"/>
    <dgm:cxn modelId="{6789972F-CF15-4798-8999-985C1E9572DC}" type="presOf" srcId="{511BF1A7-D6A1-48CD-B1D0-6C4165681A13}" destId="{B70D9D45-727C-4EFE-8DB8-C2B25148C820}" srcOrd="0" destOrd="0" presId="urn:microsoft.com/office/officeart/2005/8/layout/radial1"/>
    <dgm:cxn modelId="{6F3BF538-1B48-4684-AB95-DC5B14233689}" type="presOf" srcId="{0C031666-DE04-4A64-B305-3C4B964964C2}" destId="{59A6BBC0-51AF-4FD2-B6EB-529F28C808B2}" srcOrd="0" destOrd="0" presId="urn:microsoft.com/office/officeart/2005/8/layout/radial1"/>
    <dgm:cxn modelId="{EA8D0F40-5D9A-4E28-88C1-5FED3EBE9FDB}" srcId="{15183535-2DFA-46BB-A6D4-5EB12EC99265}" destId="{82B03905-FE5E-4125-95F2-B46235B1C359}" srcOrd="3" destOrd="0" parTransId="{5DA510DF-DCC4-44D5-BDA1-1592E18172CA}" sibTransId="{8534A7BE-3118-433D-A630-607C9D4F46C9}"/>
    <dgm:cxn modelId="{94107C5E-DE32-4123-B0DC-DEE1F74820F1}" type="presOf" srcId="{6A83DD1D-6772-4D27-B0A2-5747E36BD5C0}" destId="{9B06F49A-4F86-4609-9B40-FC7A603B771B}" srcOrd="1" destOrd="0" presId="urn:microsoft.com/office/officeart/2005/8/layout/radial1"/>
    <dgm:cxn modelId="{5689784C-26AC-4A7D-B842-C045EAE22EAC}" type="presOf" srcId="{82B03905-FE5E-4125-95F2-B46235B1C359}" destId="{490AD8DA-34B6-4EDF-978A-E6B94BF19315}" srcOrd="0" destOrd="0" presId="urn:microsoft.com/office/officeart/2005/8/layout/radial1"/>
    <dgm:cxn modelId="{D41E0F6F-D399-47C3-B121-43E7D66DF406}" type="presOf" srcId="{7D0DB337-FA5D-47A9-BFB3-06731A7C68CB}" destId="{2937DA0D-ECF9-40E9-B2C1-A4B0C36CC19B}" srcOrd="0" destOrd="0" presId="urn:microsoft.com/office/officeart/2005/8/layout/radial1"/>
    <dgm:cxn modelId="{80491672-2831-45DE-B0AA-907E1BB18ECD}" srcId="{15183535-2DFA-46BB-A6D4-5EB12EC99265}" destId="{511BF1A7-D6A1-48CD-B1D0-6C4165681A13}" srcOrd="1" destOrd="0" parTransId="{7D0DB337-FA5D-47A9-BFB3-06731A7C68CB}" sibTransId="{CD33778B-8047-4CF9-8BF0-023DA6D56121}"/>
    <dgm:cxn modelId="{B1E8CB53-DAED-4983-BBE1-4CDB0029FA41}" type="presOf" srcId="{1996125D-EED1-4C22-A07E-460B841C6E54}" destId="{7C8C8616-CA23-457A-BCB5-D3DEE8539D47}" srcOrd="1" destOrd="0" presId="urn:microsoft.com/office/officeart/2005/8/layout/radial1"/>
    <dgm:cxn modelId="{78C6E576-F11B-462C-971B-8ABDC88BB338}" type="presOf" srcId="{5DA510DF-DCC4-44D5-BDA1-1592E18172CA}" destId="{2E91E840-7123-40EE-B0D8-DCC03E9373AC}" srcOrd="1" destOrd="0" presId="urn:microsoft.com/office/officeart/2005/8/layout/radial1"/>
    <dgm:cxn modelId="{FED5AE7C-45C2-49CF-9979-1FDC5FB0FEC4}" srcId="{15183535-2DFA-46BB-A6D4-5EB12EC99265}" destId="{810A6136-E19D-4FBA-9159-6EBEDFEE2098}" srcOrd="2" destOrd="0" parTransId="{6A83DD1D-6772-4D27-B0A2-5747E36BD5C0}" sibTransId="{5BBA5F17-2CB8-440B-B5D5-923C1B5F1D8D}"/>
    <dgm:cxn modelId="{C18D5F8D-B8EA-43AA-8054-C09A1A1B2B2D}" type="presOf" srcId="{5DA510DF-DCC4-44D5-BDA1-1592E18172CA}" destId="{0535EBCE-3225-42A6-B8A3-29E72E02939E}" srcOrd="0" destOrd="0" presId="urn:microsoft.com/office/officeart/2005/8/layout/radial1"/>
    <dgm:cxn modelId="{CC796395-5FB1-458B-BECB-821A217C1E8B}" type="presOf" srcId="{94C12A53-9D5C-4E92-A8F4-4BE7F6510BEA}" destId="{8BDD1874-24D8-402D-9A1E-86A7F06901FD}" srcOrd="1" destOrd="0" presId="urn:microsoft.com/office/officeart/2005/8/layout/radial1"/>
    <dgm:cxn modelId="{B9CC1D97-7D93-432A-9492-F65F007221CF}" type="presOf" srcId="{7D0DB337-FA5D-47A9-BFB3-06731A7C68CB}" destId="{E7DEDAD7-6B43-45E9-998C-4CD064B0814B}" srcOrd="1" destOrd="0" presId="urn:microsoft.com/office/officeart/2005/8/layout/radial1"/>
    <dgm:cxn modelId="{44C37AAD-DB4B-4D7B-9DC6-9290B6A829EE}" type="presOf" srcId="{3B16613A-5E78-41C9-AAEC-7136626CB4BB}" destId="{4D7C576C-6603-4D0F-97B9-65A200496DF4}" srcOrd="0" destOrd="0" presId="urn:microsoft.com/office/officeart/2005/8/layout/radial1"/>
    <dgm:cxn modelId="{C56185AF-031D-43F8-A9C3-53A91198824E}" type="presOf" srcId="{0C79FCA2-0CF0-42B0-B726-68347DAE4DBF}" destId="{2F9E2B80-AF6E-470B-A63E-08FA479DAB03}" srcOrd="0" destOrd="0" presId="urn:microsoft.com/office/officeart/2005/8/layout/radial1"/>
    <dgm:cxn modelId="{247368B8-E51A-45E9-B0B6-503F48B521A2}" srcId="{15183535-2DFA-46BB-A6D4-5EB12EC99265}" destId="{0C79FCA2-0CF0-42B0-B726-68347DAE4DBF}" srcOrd="0" destOrd="0" parTransId="{1996125D-EED1-4C22-A07E-460B841C6E54}" sibTransId="{84887EB3-181F-4B21-8308-96CA01FB0189}"/>
    <dgm:cxn modelId="{C4C003B9-13FA-4C5D-A35C-FB7E86D7B07F}" srcId="{15183535-2DFA-46BB-A6D4-5EB12EC99265}" destId="{0C031666-DE04-4A64-B305-3C4B964964C2}" srcOrd="4" destOrd="0" parTransId="{94C12A53-9D5C-4E92-A8F4-4BE7F6510BEA}" sibTransId="{B842F5B5-5BBC-4E66-A12B-73CA485D18F5}"/>
    <dgm:cxn modelId="{2A9C11C7-D62F-4FC3-9355-E28102BF2CC1}" type="presOf" srcId="{810A6136-E19D-4FBA-9159-6EBEDFEE2098}" destId="{9D4711C1-61B5-4A92-9F7E-B72BC30D5312}" srcOrd="0" destOrd="0" presId="urn:microsoft.com/office/officeart/2005/8/layout/radial1"/>
    <dgm:cxn modelId="{9BA754F2-D42A-4423-A5B7-B0FFBD1A1DD1}" type="presOf" srcId="{1996125D-EED1-4C22-A07E-460B841C6E54}" destId="{6331CA7D-4EDC-4A15-BCF3-9007C7E82EE6}" srcOrd="0" destOrd="0" presId="urn:microsoft.com/office/officeart/2005/8/layout/radial1"/>
    <dgm:cxn modelId="{68055463-3B45-4A26-B8B9-B1578DF52245}" type="presParOf" srcId="{4D7C576C-6603-4D0F-97B9-65A200496DF4}" destId="{4C9614B6-74A4-439C-90A3-650416604FCA}" srcOrd="0" destOrd="0" presId="urn:microsoft.com/office/officeart/2005/8/layout/radial1"/>
    <dgm:cxn modelId="{3B6A0B9B-8A15-44FD-985A-7009BDC1DE3F}" type="presParOf" srcId="{4D7C576C-6603-4D0F-97B9-65A200496DF4}" destId="{6331CA7D-4EDC-4A15-BCF3-9007C7E82EE6}" srcOrd="1" destOrd="0" presId="urn:microsoft.com/office/officeart/2005/8/layout/radial1"/>
    <dgm:cxn modelId="{5A8F35E1-EB3D-4121-85C0-7D71C67B166C}" type="presParOf" srcId="{6331CA7D-4EDC-4A15-BCF3-9007C7E82EE6}" destId="{7C8C8616-CA23-457A-BCB5-D3DEE8539D47}" srcOrd="0" destOrd="0" presId="urn:microsoft.com/office/officeart/2005/8/layout/radial1"/>
    <dgm:cxn modelId="{8279BB39-7E56-4B3E-B40F-C394D728E89C}" type="presParOf" srcId="{4D7C576C-6603-4D0F-97B9-65A200496DF4}" destId="{2F9E2B80-AF6E-470B-A63E-08FA479DAB03}" srcOrd="2" destOrd="0" presId="urn:microsoft.com/office/officeart/2005/8/layout/radial1"/>
    <dgm:cxn modelId="{CCC29557-F3FD-45DC-8AE0-2B7BD88EE853}" type="presParOf" srcId="{4D7C576C-6603-4D0F-97B9-65A200496DF4}" destId="{2937DA0D-ECF9-40E9-B2C1-A4B0C36CC19B}" srcOrd="3" destOrd="0" presId="urn:microsoft.com/office/officeart/2005/8/layout/radial1"/>
    <dgm:cxn modelId="{6C5AF8CF-81CE-4A5C-BB5B-9009869963F9}" type="presParOf" srcId="{2937DA0D-ECF9-40E9-B2C1-A4B0C36CC19B}" destId="{E7DEDAD7-6B43-45E9-998C-4CD064B0814B}" srcOrd="0" destOrd="0" presId="urn:microsoft.com/office/officeart/2005/8/layout/radial1"/>
    <dgm:cxn modelId="{E97F619C-39C6-4C5A-844B-D3DD25609CBB}" type="presParOf" srcId="{4D7C576C-6603-4D0F-97B9-65A200496DF4}" destId="{B70D9D45-727C-4EFE-8DB8-C2B25148C820}" srcOrd="4" destOrd="0" presId="urn:microsoft.com/office/officeart/2005/8/layout/radial1"/>
    <dgm:cxn modelId="{8C8AD8F1-652C-4A21-800A-CC1FFC0826B0}" type="presParOf" srcId="{4D7C576C-6603-4D0F-97B9-65A200496DF4}" destId="{0449236F-3100-47ED-AE3B-BAF102C16A2D}" srcOrd="5" destOrd="0" presId="urn:microsoft.com/office/officeart/2005/8/layout/radial1"/>
    <dgm:cxn modelId="{84F533BA-A4EC-4587-B70B-870F10F9EAC9}" type="presParOf" srcId="{0449236F-3100-47ED-AE3B-BAF102C16A2D}" destId="{9B06F49A-4F86-4609-9B40-FC7A603B771B}" srcOrd="0" destOrd="0" presId="urn:microsoft.com/office/officeart/2005/8/layout/radial1"/>
    <dgm:cxn modelId="{A62F88C9-97BA-4192-BAB2-0A65C47873AB}" type="presParOf" srcId="{4D7C576C-6603-4D0F-97B9-65A200496DF4}" destId="{9D4711C1-61B5-4A92-9F7E-B72BC30D5312}" srcOrd="6" destOrd="0" presId="urn:microsoft.com/office/officeart/2005/8/layout/radial1"/>
    <dgm:cxn modelId="{163EF74F-1720-4F2F-AA32-EF6D1D8D7FA3}" type="presParOf" srcId="{4D7C576C-6603-4D0F-97B9-65A200496DF4}" destId="{0535EBCE-3225-42A6-B8A3-29E72E02939E}" srcOrd="7" destOrd="0" presId="urn:microsoft.com/office/officeart/2005/8/layout/radial1"/>
    <dgm:cxn modelId="{EF3C63C7-A10D-4643-A739-615D4BDFB642}" type="presParOf" srcId="{0535EBCE-3225-42A6-B8A3-29E72E02939E}" destId="{2E91E840-7123-40EE-B0D8-DCC03E9373AC}" srcOrd="0" destOrd="0" presId="urn:microsoft.com/office/officeart/2005/8/layout/radial1"/>
    <dgm:cxn modelId="{F3DD0C9D-BEA7-4B39-A9BF-28B5378EE7DD}" type="presParOf" srcId="{4D7C576C-6603-4D0F-97B9-65A200496DF4}" destId="{490AD8DA-34B6-4EDF-978A-E6B94BF19315}" srcOrd="8" destOrd="0" presId="urn:microsoft.com/office/officeart/2005/8/layout/radial1"/>
    <dgm:cxn modelId="{2B7C50E6-A46A-4DB4-A1C4-955BA8784D27}" type="presParOf" srcId="{4D7C576C-6603-4D0F-97B9-65A200496DF4}" destId="{3B588E90-A337-41C2-86E3-3B645B1CA58D}" srcOrd="9" destOrd="0" presId="urn:microsoft.com/office/officeart/2005/8/layout/radial1"/>
    <dgm:cxn modelId="{4F4F361B-C60C-4CC2-AD64-8F8748D3E207}" type="presParOf" srcId="{3B588E90-A337-41C2-86E3-3B645B1CA58D}" destId="{8BDD1874-24D8-402D-9A1E-86A7F06901FD}" srcOrd="0" destOrd="0" presId="urn:microsoft.com/office/officeart/2005/8/layout/radial1"/>
    <dgm:cxn modelId="{FA1FBDED-9A12-45FE-A65C-E36418328753}" type="presParOf" srcId="{4D7C576C-6603-4D0F-97B9-65A200496DF4}" destId="{59A6BBC0-51AF-4FD2-B6EB-529F28C808B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05FAF-3469-40AE-9786-BB57B239B594}"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pPr rtl="1"/>
          <a:endParaRPr lang="he-IL"/>
        </a:p>
      </dgm:t>
    </dgm:pt>
    <dgm:pt modelId="{B874155E-5DC0-4933-B8BC-ABB3AEA99DC3}">
      <dgm:prSet phldrT="[טקסט]"/>
      <dgm:spPr/>
      <dgm:t>
        <a:bodyPr/>
        <a:lstStyle/>
        <a:p>
          <a:pPr rtl="1"/>
          <a:r>
            <a:rPr lang="he-IL" dirty="0"/>
            <a:t>מיפוי וסוגי התקשרויות</a:t>
          </a:r>
        </a:p>
      </dgm:t>
    </dgm:pt>
    <dgm:pt modelId="{D0C78A7A-4ECD-49C9-91FB-34277628437B}" type="parTrans" cxnId="{FD77B33A-068B-4481-A898-9CD5CE3A200A}">
      <dgm:prSet/>
      <dgm:spPr/>
      <dgm:t>
        <a:bodyPr/>
        <a:lstStyle/>
        <a:p>
          <a:pPr rtl="1"/>
          <a:endParaRPr lang="he-IL"/>
        </a:p>
      </dgm:t>
    </dgm:pt>
    <dgm:pt modelId="{28F8AD7A-CB40-432F-92A6-D12A53BEACF1}" type="sibTrans" cxnId="{FD77B33A-068B-4481-A898-9CD5CE3A200A}">
      <dgm:prSet/>
      <dgm:spPr/>
      <dgm:t>
        <a:bodyPr/>
        <a:lstStyle/>
        <a:p>
          <a:pPr rtl="1"/>
          <a:endParaRPr lang="he-IL"/>
        </a:p>
      </dgm:t>
    </dgm:pt>
    <dgm:pt modelId="{3DD92C6B-6186-4614-BBE1-BFB7F36BA514}">
      <dgm:prSet phldrT="[טקסט]"/>
      <dgm:spPr/>
      <dgm:t>
        <a:bodyPr/>
        <a:lstStyle/>
        <a:p>
          <a:pPr rtl="1"/>
          <a:r>
            <a:rPr lang="he-IL" dirty="0"/>
            <a:t>ארגון ממוקד תפעול</a:t>
          </a:r>
        </a:p>
      </dgm:t>
    </dgm:pt>
    <dgm:pt modelId="{9F3F66C7-8001-4527-95B2-9EF63DE56A46}" type="parTrans" cxnId="{C772190F-A433-4B0F-A506-E46DD5F2840C}">
      <dgm:prSet/>
      <dgm:spPr/>
      <dgm:t>
        <a:bodyPr/>
        <a:lstStyle/>
        <a:p>
          <a:pPr rtl="1"/>
          <a:endParaRPr lang="he-IL"/>
        </a:p>
      </dgm:t>
    </dgm:pt>
    <dgm:pt modelId="{2DC6E806-57BD-404A-B880-F9B99EC73247}" type="sibTrans" cxnId="{C772190F-A433-4B0F-A506-E46DD5F2840C}">
      <dgm:prSet/>
      <dgm:spPr/>
      <dgm:t>
        <a:bodyPr/>
        <a:lstStyle/>
        <a:p>
          <a:pPr rtl="1"/>
          <a:endParaRPr lang="he-IL"/>
        </a:p>
      </dgm:t>
    </dgm:pt>
    <dgm:pt modelId="{9BED7E9F-6D56-48FB-BE2E-BFE8C2B424D9}">
      <dgm:prSet phldrT="[טקסט]"/>
      <dgm:spPr/>
      <dgm:t>
        <a:bodyPr/>
        <a:lstStyle/>
        <a:p>
          <a:pPr rtl="1"/>
          <a:r>
            <a:rPr lang="he-IL" dirty="0"/>
            <a:t>ארגון ממוקד פיתוח</a:t>
          </a:r>
        </a:p>
      </dgm:t>
    </dgm:pt>
    <dgm:pt modelId="{13140B31-3FBC-4F13-9B97-622854AEF6BF}" type="parTrans" cxnId="{14FF9E85-E4A0-4662-916A-3CBA647668A7}">
      <dgm:prSet/>
      <dgm:spPr/>
      <dgm:t>
        <a:bodyPr/>
        <a:lstStyle/>
        <a:p>
          <a:pPr rtl="1"/>
          <a:endParaRPr lang="he-IL"/>
        </a:p>
      </dgm:t>
    </dgm:pt>
    <dgm:pt modelId="{7FE3FFA0-3155-4AFE-81DE-D5E51F103356}" type="sibTrans" cxnId="{14FF9E85-E4A0-4662-916A-3CBA647668A7}">
      <dgm:prSet/>
      <dgm:spPr/>
      <dgm:t>
        <a:bodyPr/>
        <a:lstStyle/>
        <a:p>
          <a:pPr rtl="1"/>
          <a:endParaRPr lang="he-IL"/>
        </a:p>
      </dgm:t>
    </dgm:pt>
    <dgm:pt modelId="{D1DFD710-7260-42C2-8EB2-CAE0C6D82B47}">
      <dgm:prSet phldrT="[טקסט]"/>
      <dgm:spPr/>
      <dgm:t>
        <a:bodyPr/>
        <a:lstStyle/>
        <a:p>
          <a:pPr rtl="1"/>
          <a:r>
            <a:rPr lang="he-IL" dirty="0"/>
            <a:t>הגדרת שאלוני הערכת ספק</a:t>
          </a:r>
        </a:p>
      </dgm:t>
    </dgm:pt>
    <dgm:pt modelId="{61B00592-C0AD-46D2-8545-7BC6AFEC9FA6}" type="parTrans" cxnId="{CEE11AEF-8501-4DF4-A624-EBAE975C762E}">
      <dgm:prSet/>
      <dgm:spPr/>
      <dgm:t>
        <a:bodyPr/>
        <a:lstStyle/>
        <a:p>
          <a:pPr rtl="1"/>
          <a:endParaRPr lang="he-IL"/>
        </a:p>
      </dgm:t>
    </dgm:pt>
    <dgm:pt modelId="{8FCAFB91-37A1-41DE-BEC4-562FA16A3B78}" type="sibTrans" cxnId="{CEE11AEF-8501-4DF4-A624-EBAE975C762E}">
      <dgm:prSet/>
      <dgm:spPr/>
      <dgm:t>
        <a:bodyPr/>
        <a:lstStyle/>
        <a:p>
          <a:pPr rtl="1"/>
          <a:endParaRPr lang="he-IL"/>
        </a:p>
      </dgm:t>
    </dgm:pt>
    <dgm:pt modelId="{7BAF6DAD-36A5-4AA1-BE36-7229946CB70D}">
      <dgm:prSet phldrT="[טקסט]"/>
      <dgm:spPr/>
      <dgm:t>
        <a:bodyPr/>
        <a:lstStyle/>
        <a:p>
          <a:pPr rtl="1"/>
          <a:r>
            <a:rPr lang="he-IL" dirty="0"/>
            <a:t>סקלת ציונים:</a:t>
          </a:r>
          <a:r>
            <a:rPr lang="en-US" dirty="0"/>
            <a:t>1,2.5,5,7.5,10</a:t>
          </a:r>
          <a:endParaRPr lang="he-IL" dirty="0"/>
        </a:p>
      </dgm:t>
    </dgm:pt>
    <dgm:pt modelId="{9C02EF40-E764-40CE-99AB-7075DE4577D3}" type="parTrans" cxnId="{61B0B332-B302-4856-BC23-021155072E08}">
      <dgm:prSet/>
      <dgm:spPr/>
      <dgm:t>
        <a:bodyPr/>
        <a:lstStyle/>
        <a:p>
          <a:pPr rtl="1"/>
          <a:endParaRPr lang="he-IL"/>
        </a:p>
      </dgm:t>
    </dgm:pt>
    <dgm:pt modelId="{7BB21EFA-0396-4542-B6CB-9B2B4FBDE479}" type="sibTrans" cxnId="{61B0B332-B302-4856-BC23-021155072E08}">
      <dgm:prSet/>
      <dgm:spPr/>
      <dgm:t>
        <a:bodyPr/>
        <a:lstStyle/>
        <a:p>
          <a:pPr rtl="1"/>
          <a:endParaRPr lang="he-IL"/>
        </a:p>
      </dgm:t>
    </dgm:pt>
    <dgm:pt modelId="{D70F58B0-547B-4E48-9CB2-8B8C5A211226}">
      <dgm:prSet phldrT="[טקסט]"/>
      <dgm:spPr/>
      <dgm:t>
        <a:bodyPr/>
        <a:lstStyle/>
        <a:p>
          <a:pPr rtl="1"/>
          <a:r>
            <a:rPr lang="he-IL" dirty="0"/>
            <a:t>שאלות סגורות</a:t>
          </a:r>
        </a:p>
      </dgm:t>
    </dgm:pt>
    <dgm:pt modelId="{C9335524-1AAF-4AE7-AA91-E2DCC9AD46EA}" type="parTrans" cxnId="{232E77E2-0831-4A1F-B9DF-F6B4E7C42EAD}">
      <dgm:prSet/>
      <dgm:spPr/>
      <dgm:t>
        <a:bodyPr/>
        <a:lstStyle/>
        <a:p>
          <a:pPr rtl="1"/>
          <a:endParaRPr lang="he-IL"/>
        </a:p>
      </dgm:t>
    </dgm:pt>
    <dgm:pt modelId="{7E476AF3-E105-4D1B-BD19-4AB877C48ACC}" type="sibTrans" cxnId="{232E77E2-0831-4A1F-B9DF-F6B4E7C42EAD}">
      <dgm:prSet/>
      <dgm:spPr/>
      <dgm:t>
        <a:bodyPr/>
        <a:lstStyle/>
        <a:p>
          <a:pPr rtl="1"/>
          <a:endParaRPr lang="he-IL"/>
        </a:p>
      </dgm:t>
    </dgm:pt>
    <dgm:pt modelId="{CEB69469-A5AC-4AD9-B850-AC0CFF20AE71}">
      <dgm:prSet phldrT="[טקסט]"/>
      <dgm:spPr>
        <a:solidFill>
          <a:schemeClr val="tx1">
            <a:lumMod val="95000"/>
            <a:lumOff val="5000"/>
          </a:schemeClr>
        </a:solidFill>
      </dgm:spPr>
      <dgm:t>
        <a:bodyPr/>
        <a:lstStyle/>
        <a:p>
          <a:pPr rtl="1"/>
          <a:r>
            <a:rPr lang="he-IL" dirty="0"/>
            <a:t>קריטריונים לביצוע הערכה</a:t>
          </a:r>
        </a:p>
      </dgm:t>
    </dgm:pt>
    <dgm:pt modelId="{0BC91B18-EA84-4FA7-BD8A-C82D939486D3}" type="parTrans" cxnId="{3D0C53CB-30DF-48ED-9164-89680A09EB83}">
      <dgm:prSet/>
      <dgm:spPr/>
      <dgm:t>
        <a:bodyPr/>
        <a:lstStyle/>
        <a:p>
          <a:pPr rtl="1"/>
          <a:endParaRPr lang="he-IL"/>
        </a:p>
      </dgm:t>
    </dgm:pt>
    <dgm:pt modelId="{940AC2C5-F52B-48DF-8E5F-E440490FF887}" type="sibTrans" cxnId="{3D0C53CB-30DF-48ED-9164-89680A09EB83}">
      <dgm:prSet/>
      <dgm:spPr/>
      <dgm:t>
        <a:bodyPr/>
        <a:lstStyle/>
        <a:p>
          <a:pPr rtl="1"/>
          <a:endParaRPr lang="he-IL"/>
        </a:p>
      </dgm:t>
    </dgm:pt>
    <dgm:pt modelId="{2A69D587-9B43-4BA1-BE12-D27F5DE3ECE1}">
      <dgm:prSet phldrT="[טקסט]"/>
      <dgm:spPr/>
      <dgm:t>
        <a:bodyPr/>
        <a:lstStyle/>
        <a:p>
          <a:pPr rtl="1"/>
          <a:r>
            <a:rPr lang="he-IL" dirty="0"/>
            <a:t>משקל לכל קריטריון</a:t>
          </a:r>
        </a:p>
      </dgm:t>
    </dgm:pt>
    <dgm:pt modelId="{4D146CFC-8BA6-4573-AF99-197C0C004C51}" type="parTrans" cxnId="{57BFE19D-0AB2-45FA-BA82-D43BD45490D5}">
      <dgm:prSet/>
      <dgm:spPr/>
      <dgm:t>
        <a:bodyPr/>
        <a:lstStyle/>
        <a:p>
          <a:pPr rtl="1"/>
          <a:endParaRPr lang="he-IL"/>
        </a:p>
      </dgm:t>
    </dgm:pt>
    <dgm:pt modelId="{EAEDAFDF-91B0-484A-93DA-BD71B19A29FB}" type="sibTrans" cxnId="{57BFE19D-0AB2-45FA-BA82-D43BD45490D5}">
      <dgm:prSet/>
      <dgm:spPr/>
      <dgm:t>
        <a:bodyPr/>
        <a:lstStyle/>
        <a:p>
          <a:pPr rtl="1"/>
          <a:endParaRPr lang="he-IL"/>
        </a:p>
      </dgm:t>
    </dgm:pt>
    <dgm:pt modelId="{B1331E63-0ACE-4211-86D2-6F3D1344968E}">
      <dgm:prSet phldrT="[טקסט]"/>
      <dgm:spPr/>
      <dgm:t>
        <a:bodyPr/>
        <a:lstStyle/>
        <a:p>
          <a:pPr rtl="1"/>
          <a:r>
            <a:rPr lang="he-IL" dirty="0"/>
            <a:t>קריטריון ראשי/משני</a:t>
          </a:r>
        </a:p>
      </dgm:t>
    </dgm:pt>
    <dgm:pt modelId="{2BEA7ADB-B261-405D-A565-DFD8E4F0693B}" type="parTrans" cxnId="{B3C3B7A9-B2A5-4A8C-A15B-3610FFA615BC}">
      <dgm:prSet/>
      <dgm:spPr/>
      <dgm:t>
        <a:bodyPr/>
        <a:lstStyle/>
        <a:p>
          <a:pPr rtl="1"/>
          <a:endParaRPr lang="he-IL"/>
        </a:p>
      </dgm:t>
    </dgm:pt>
    <dgm:pt modelId="{A33D0696-C95A-414A-87B1-2CF2E26CE0E7}" type="sibTrans" cxnId="{B3C3B7A9-B2A5-4A8C-A15B-3610FFA615BC}">
      <dgm:prSet/>
      <dgm:spPr/>
      <dgm:t>
        <a:bodyPr/>
        <a:lstStyle/>
        <a:p>
          <a:pPr rtl="1"/>
          <a:endParaRPr lang="he-IL"/>
        </a:p>
      </dgm:t>
    </dgm:pt>
    <dgm:pt modelId="{2FB4208C-4F99-4833-9805-7D6BBBCAF60C}">
      <dgm:prSet/>
      <dgm:spPr/>
      <dgm:t>
        <a:bodyPr/>
        <a:lstStyle/>
        <a:p>
          <a:pPr rtl="1"/>
          <a:r>
            <a:rPr lang="he-IL" dirty="0"/>
            <a:t>שקלול הקריטריונים לציון אחד לספק</a:t>
          </a:r>
        </a:p>
      </dgm:t>
    </dgm:pt>
    <dgm:pt modelId="{B3ECDEAD-0031-4239-9471-E77680AED307}" type="parTrans" cxnId="{41002E46-EDEA-45A1-B36A-C5CA1136D5CA}">
      <dgm:prSet/>
      <dgm:spPr/>
      <dgm:t>
        <a:bodyPr/>
        <a:lstStyle/>
        <a:p>
          <a:pPr rtl="1"/>
          <a:endParaRPr lang="he-IL"/>
        </a:p>
      </dgm:t>
    </dgm:pt>
    <dgm:pt modelId="{2FE13CAB-6A07-42EF-BC6C-D000CF4F18C1}" type="sibTrans" cxnId="{41002E46-EDEA-45A1-B36A-C5CA1136D5CA}">
      <dgm:prSet/>
      <dgm:spPr/>
      <dgm:t>
        <a:bodyPr/>
        <a:lstStyle/>
        <a:p>
          <a:pPr rtl="1"/>
          <a:endParaRPr lang="he-IL"/>
        </a:p>
      </dgm:t>
    </dgm:pt>
    <dgm:pt modelId="{60080025-1B40-4EA5-96CF-58BE4305BC16}">
      <dgm:prSet/>
      <dgm:spPr/>
      <dgm:t>
        <a:bodyPr/>
        <a:lstStyle/>
        <a:p>
          <a:pPr rtl="1"/>
          <a:r>
            <a:rPr lang="he-IL" dirty="0"/>
            <a:t>ארגון ממוקד מחיר</a:t>
          </a:r>
        </a:p>
      </dgm:t>
    </dgm:pt>
    <dgm:pt modelId="{3F9F7C3C-2896-420E-A381-BC01600F3EEF}" type="parTrans" cxnId="{7324F97B-58D9-418B-BC69-4C2938B20CEF}">
      <dgm:prSet/>
      <dgm:spPr/>
      <dgm:t>
        <a:bodyPr/>
        <a:lstStyle/>
        <a:p>
          <a:pPr rtl="1"/>
          <a:endParaRPr lang="he-IL"/>
        </a:p>
      </dgm:t>
    </dgm:pt>
    <dgm:pt modelId="{3955A46F-B44B-48AA-B65C-05B7EC91AA4A}" type="sibTrans" cxnId="{7324F97B-58D9-418B-BC69-4C2938B20CEF}">
      <dgm:prSet/>
      <dgm:spPr/>
      <dgm:t>
        <a:bodyPr/>
        <a:lstStyle/>
        <a:p>
          <a:pPr rtl="1"/>
          <a:endParaRPr lang="he-IL"/>
        </a:p>
      </dgm:t>
    </dgm:pt>
    <dgm:pt modelId="{B8152524-C54F-4865-83BC-1B057F7EA671}" type="pres">
      <dgm:prSet presAssocID="{E6305FAF-3469-40AE-9786-BB57B239B594}" presName="Name0" presStyleCnt="0">
        <dgm:presLayoutVars>
          <dgm:dir/>
          <dgm:animLvl val="lvl"/>
          <dgm:resizeHandles val="exact"/>
        </dgm:presLayoutVars>
      </dgm:prSet>
      <dgm:spPr/>
    </dgm:pt>
    <dgm:pt modelId="{4163CE01-4582-40E2-9306-E023CE96D2DA}" type="pres">
      <dgm:prSet presAssocID="{CEB69469-A5AC-4AD9-B850-AC0CFF20AE71}" presName="boxAndChildren" presStyleCnt="0"/>
      <dgm:spPr/>
    </dgm:pt>
    <dgm:pt modelId="{29EBBE5D-637E-45D4-89C1-605D79ED1250}" type="pres">
      <dgm:prSet presAssocID="{CEB69469-A5AC-4AD9-B850-AC0CFF20AE71}" presName="parentTextBox" presStyleLbl="node1" presStyleIdx="0" presStyleCnt="3"/>
      <dgm:spPr/>
    </dgm:pt>
    <dgm:pt modelId="{33C9007E-1909-4A8F-95D7-0177F26005E1}" type="pres">
      <dgm:prSet presAssocID="{CEB69469-A5AC-4AD9-B850-AC0CFF20AE71}" presName="entireBox" presStyleLbl="node1" presStyleIdx="0" presStyleCnt="3"/>
      <dgm:spPr/>
    </dgm:pt>
    <dgm:pt modelId="{311404FB-ECE3-4BA5-A5E7-60253CFDED1E}" type="pres">
      <dgm:prSet presAssocID="{CEB69469-A5AC-4AD9-B850-AC0CFF20AE71}" presName="descendantBox" presStyleCnt="0"/>
      <dgm:spPr/>
    </dgm:pt>
    <dgm:pt modelId="{3F0CBFDF-6A2C-4398-B6DE-06865C7E8F41}" type="pres">
      <dgm:prSet presAssocID="{2A69D587-9B43-4BA1-BE12-D27F5DE3ECE1}" presName="childTextBox" presStyleLbl="fgAccFollowNode1" presStyleIdx="0" presStyleCnt="8">
        <dgm:presLayoutVars>
          <dgm:bulletEnabled val="1"/>
        </dgm:presLayoutVars>
      </dgm:prSet>
      <dgm:spPr/>
    </dgm:pt>
    <dgm:pt modelId="{FB712F48-860F-4E95-9464-4376D7112C34}" type="pres">
      <dgm:prSet presAssocID="{B1331E63-0ACE-4211-86D2-6F3D1344968E}" presName="childTextBox" presStyleLbl="fgAccFollowNode1" presStyleIdx="1" presStyleCnt="8">
        <dgm:presLayoutVars>
          <dgm:bulletEnabled val="1"/>
        </dgm:presLayoutVars>
      </dgm:prSet>
      <dgm:spPr/>
    </dgm:pt>
    <dgm:pt modelId="{32DC88D5-2051-4EDF-A43A-58DA96E85444}" type="pres">
      <dgm:prSet presAssocID="{2FB4208C-4F99-4833-9805-7D6BBBCAF60C}" presName="childTextBox" presStyleLbl="fgAccFollowNode1" presStyleIdx="2" presStyleCnt="8">
        <dgm:presLayoutVars>
          <dgm:bulletEnabled val="1"/>
        </dgm:presLayoutVars>
      </dgm:prSet>
      <dgm:spPr/>
    </dgm:pt>
    <dgm:pt modelId="{F37F25AD-ED6A-4994-8798-3F05093174B8}" type="pres">
      <dgm:prSet presAssocID="{8FCAFB91-37A1-41DE-BEC4-562FA16A3B78}" presName="sp" presStyleCnt="0"/>
      <dgm:spPr/>
    </dgm:pt>
    <dgm:pt modelId="{FD0389DA-2F47-4041-8ACE-7B82C3C1CFAD}" type="pres">
      <dgm:prSet presAssocID="{D1DFD710-7260-42C2-8EB2-CAE0C6D82B47}" presName="arrowAndChildren" presStyleCnt="0"/>
      <dgm:spPr/>
    </dgm:pt>
    <dgm:pt modelId="{B89A0872-1627-4027-B99C-897A588D43B9}" type="pres">
      <dgm:prSet presAssocID="{D1DFD710-7260-42C2-8EB2-CAE0C6D82B47}" presName="parentTextArrow" presStyleLbl="node1" presStyleIdx="0" presStyleCnt="3"/>
      <dgm:spPr/>
    </dgm:pt>
    <dgm:pt modelId="{0A9CA007-4FE5-4389-8111-30A5858C5B4B}" type="pres">
      <dgm:prSet presAssocID="{D1DFD710-7260-42C2-8EB2-CAE0C6D82B47}" presName="arrow" presStyleLbl="node1" presStyleIdx="1" presStyleCnt="3"/>
      <dgm:spPr/>
    </dgm:pt>
    <dgm:pt modelId="{F9289DDA-9E86-4E87-83FB-8F3724BBFE50}" type="pres">
      <dgm:prSet presAssocID="{D1DFD710-7260-42C2-8EB2-CAE0C6D82B47}" presName="descendantArrow" presStyleCnt="0"/>
      <dgm:spPr/>
    </dgm:pt>
    <dgm:pt modelId="{C90691F4-B6F7-474B-9BE8-66C2C3ADBCEF}" type="pres">
      <dgm:prSet presAssocID="{7BAF6DAD-36A5-4AA1-BE36-7229946CB70D}" presName="childTextArrow" presStyleLbl="fgAccFollowNode1" presStyleIdx="3" presStyleCnt="8">
        <dgm:presLayoutVars>
          <dgm:bulletEnabled val="1"/>
        </dgm:presLayoutVars>
      </dgm:prSet>
      <dgm:spPr/>
    </dgm:pt>
    <dgm:pt modelId="{5780E6E0-8589-44BD-A668-F280733A2411}" type="pres">
      <dgm:prSet presAssocID="{D70F58B0-547B-4E48-9CB2-8B8C5A211226}" presName="childTextArrow" presStyleLbl="fgAccFollowNode1" presStyleIdx="4" presStyleCnt="8">
        <dgm:presLayoutVars>
          <dgm:bulletEnabled val="1"/>
        </dgm:presLayoutVars>
      </dgm:prSet>
      <dgm:spPr/>
    </dgm:pt>
    <dgm:pt modelId="{6EC14517-9A81-4BE9-A167-C3A19FBABC28}" type="pres">
      <dgm:prSet presAssocID="{28F8AD7A-CB40-432F-92A6-D12A53BEACF1}" presName="sp" presStyleCnt="0"/>
      <dgm:spPr/>
    </dgm:pt>
    <dgm:pt modelId="{E82B2BCA-DE92-42AE-90AB-147BFAFE8161}" type="pres">
      <dgm:prSet presAssocID="{B874155E-5DC0-4933-B8BC-ABB3AEA99DC3}" presName="arrowAndChildren" presStyleCnt="0"/>
      <dgm:spPr/>
    </dgm:pt>
    <dgm:pt modelId="{15498BC8-940C-4AB7-9224-F4516572E225}" type="pres">
      <dgm:prSet presAssocID="{B874155E-5DC0-4933-B8BC-ABB3AEA99DC3}" presName="parentTextArrow" presStyleLbl="node1" presStyleIdx="1" presStyleCnt="3"/>
      <dgm:spPr/>
    </dgm:pt>
    <dgm:pt modelId="{152D1CD0-1038-4684-850D-62207898F877}" type="pres">
      <dgm:prSet presAssocID="{B874155E-5DC0-4933-B8BC-ABB3AEA99DC3}" presName="arrow" presStyleLbl="node1" presStyleIdx="2" presStyleCnt="3"/>
      <dgm:spPr/>
    </dgm:pt>
    <dgm:pt modelId="{0684CD6F-5DBB-44B5-A214-9FC009F8F3E8}" type="pres">
      <dgm:prSet presAssocID="{B874155E-5DC0-4933-B8BC-ABB3AEA99DC3}" presName="descendantArrow" presStyleCnt="0"/>
      <dgm:spPr/>
    </dgm:pt>
    <dgm:pt modelId="{6BD859CE-7402-41D2-80FB-D379A9244332}" type="pres">
      <dgm:prSet presAssocID="{60080025-1B40-4EA5-96CF-58BE4305BC16}" presName="childTextArrow" presStyleLbl="fgAccFollowNode1" presStyleIdx="5" presStyleCnt="8">
        <dgm:presLayoutVars>
          <dgm:bulletEnabled val="1"/>
        </dgm:presLayoutVars>
      </dgm:prSet>
      <dgm:spPr/>
    </dgm:pt>
    <dgm:pt modelId="{B7D2A5C5-1AFC-424A-87BD-715AA42892E6}" type="pres">
      <dgm:prSet presAssocID="{3DD92C6B-6186-4614-BBE1-BFB7F36BA514}" presName="childTextArrow" presStyleLbl="fgAccFollowNode1" presStyleIdx="6" presStyleCnt="8">
        <dgm:presLayoutVars>
          <dgm:bulletEnabled val="1"/>
        </dgm:presLayoutVars>
      </dgm:prSet>
      <dgm:spPr/>
    </dgm:pt>
    <dgm:pt modelId="{3550624E-D3E4-4902-8B74-D3E115DA431B}" type="pres">
      <dgm:prSet presAssocID="{9BED7E9F-6D56-48FB-BE2E-BFE8C2B424D9}" presName="childTextArrow" presStyleLbl="fgAccFollowNode1" presStyleIdx="7" presStyleCnt="8">
        <dgm:presLayoutVars>
          <dgm:bulletEnabled val="1"/>
        </dgm:presLayoutVars>
      </dgm:prSet>
      <dgm:spPr/>
    </dgm:pt>
  </dgm:ptLst>
  <dgm:cxnLst>
    <dgm:cxn modelId="{0989DE05-2877-4C4D-A625-250EA2AD52CD}" type="presOf" srcId="{E6305FAF-3469-40AE-9786-BB57B239B594}" destId="{B8152524-C54F-4865-83BC-1B057F7EA671}" srcOrd="0" destOrd="0" presId="urn:microsoft.com/office/officeart/2005/8/layout/process4"/>
    <dgm:cxn modelId="{C772190F-A433-4B0F-A506-E46DD5F2840C}" srcId="{B874155E-5DC0-4933-B8BC-ABB3AEA99DC3}" destId="{3DD92C6B-6186-4614-BBE1-BFB7F36BA514}" srcOrd="1" destOrd="0" parTransId="{9F3F66C7-8001-4527-95B2-9EF63DE56A46}" sibTransId="{2DC6E806-57BD-404A-B880-F9B99EC73247}"/>
    <dgm:cxn modelId="{7F9E591D-476A-41B0-8F89-644DFD684B63}" type="presOf" srcId="{B874155E-5DC0-4933-B8BC-ABB3AEA99DC3}" destId="{152D1CD0-1038-4684-850D-62207898F877}" srcOrd="1" destOrd="0" presId="urn:microsoft.com/office/officeart/2005/8/layout/process4"/>
    <dgm:cxn modelId="{831CA928-11E5-4310-802B-D4D0EE1B4045}" type="presOf" srcId="{2FB4208C-4F99-4833-9805-7D6BBBCAF60C}" destId="{32DC88D5-2051-4EDF-A43A-58DA96E85444}" srcOrd="0" destOrd="0" presId="urn:microsoft.com/office/officeart/2005/8/layout/process4"/>
    <dgm:cxn modelId="{979DBA2A-AB44-4F89-B90C-60433F9C0450}" type="presOf" srcId="{B874155E-5DC0-4933-B8BC-ABB3AEA99DC3}" destId="{15498BC8-940C-4AB7-9224-F4516572E225}" srcOrd="0" destOrd="0" presId="urn:microsoft.com/office/officeart/2005/8/layout/process4"/>
    <dgm:cxn modelId="{5F48FF31-4C29-4160-BA95-0E9B14392E1B}" type="presOf" srcId="{7BAF6DAD-36A5-4AA1-BE36-7229946CB70D}" destId="{C90691F4-B6F7-474B-9BE8-66C2C3ADBCEF}" srcOrd="0" destOrd="0" presId="urn:microsoft.com/office/officeart/2005/8/layout/process4"/>
    <dgm:cxn modelId="{61B0B332-B302-4856-BC23-021155072E08}" srcId="{D1DFD710-7260-42C2-8EB2-CAE0C6D82B47}" destId="{7BAF6DAD-36A5-4AA1-BE36-7229946CB70D}" srcOrd="0" destOrd="0" parTransId="{9C02EF40-E764-40CE-99AB-7075DE4577D3}" sibTransId="{7BB21EFA-0396-4542-B6CB-9B2B4FBDE479}"/>
    <dgm:cxn modelId="{4D917E33-902B-4026-8565-0979786FEE89}" type="presOf" srcId="{D70F58B0-547B-4E48-9CB2-8B8C5A211226}" destId="{5780E6E0-8589-44BD-A668-F280733A2411}" srcOrd="0" destOrd="0" presId="urn:microsoft.com/office/officeart/2005/8/layout/process4"/>
    <dgm:cxn modelId="{FD77B33A-068B-4481-A898-9CD5CE3A200A}" srcId="{E6305FAF-3469-40AE-9786-BB57B239B594}" destId="{B874155E-5DC0-4933-B8BC-ABB3AEA99DC3}" srcOrd="0" destOrd="0" parTransId="{D0C78A7A-4ECD-49C9-91FB-34277628437B}" sibTransId="{28F8AD7A-CB40-432F-92A6-D12A53BEACF1}"/>
    <dgm:cxn modelId="{41002E46-EDEA-45A1-B36A-C5CA1136D5CA}" srcId="{CEB69469-A5AC-4AD9-B850-AC0CFF20AE71}" destId="{2FB4208C-4F99-4833-9805-7D6BBBCAF60C}" srcOrd="2" destOrd="0" parTransId="{B3ECDEAD-0031-4239-9471-E77680AED307}" sibTransId="{2FE13CAB-6A07-42EF-BC6C-D000CF4F18C1}"/>
    <dgm:cxn modelId="{83A74A71-88F2-4736-96DD-0507DF90D698}" type="presOf" srcId="{B1331E63-0ACE-4211-86D2-6F3D1344968E}" destId="{FB712F48-860F-4E95-9464-4376D7112C34}" srcOrd="0" destOrd="0" presId="urn:microsoft.com/office/officeart/2005/8/layout/process4"/>
    <dgm:cxn modelId="{7324F97B-58D9-418B-BC69-4C2938B20CEF}" srcId="{B874155E-5DC0-4933-B8BC-ABB3AEA99DC3}" destId="{60080025-1B40-4EA5-96CF-58BE4305BC16}" srcOrd="0" destOrd="0" parTransId="{3F9F7C3C-2896-420E-A381-BC01600F3EEF}" sibTransId="{3955A46F-B44B-48AA-B65C-05B7EC91AA4A}"/>
    <dgm:cxn modelId="{14FF9E85-E4A0-4662-916A-3CBA647668A7}" srcId="{B874155E-5DC0-4933-B8BC-ABB3AEA99DC3}" destId="{9BED7E9F-6D56-48FB-BE2E-BFE8C2B424D9}" srcOrd="2" destOrd="0" parTransId="{13140B31-3FBC-4F13-9B97-622854AEF6BF}" sibTransId="{7FE3FFA0-3155-4AFE-81DE-D5E51F103356}"/>
    <dgm:cxn modelId="{F229E588-A8B7-4A4F-9AA9-9B43C62BABC8}" type="presOf" srcId="{D1DFD710-7260-42C2-8EB2-CAE0C6D82B47}" destId="{0A9CA007-4FE5-4389-8111-30A5858C5B4B}" srcOrd="1" destOrd="0" presId="urn:microsoft.com/office/officeart/2005/8/layout/process4"/>
    <dgm:cxn modelId="{44B13B93-A39F-4F48-BF5B-44A57931E90A}" type="presOf" srcId="{2A69D587-9B43-4BA1-BE12-D27F5DE3ECE1}" destId="{3F0CBFDF-6A2C-4398-B6DE-06865C7E8F41}" srcOrd="0" destOrd="0" presId="urn:microsoft.com/office/officeart/2005/8/layout/process4"/>
    <dgm:cxn modelId="{57BFE19D-0AB2-45FA-BA82-D43BD45490D5}" srcId="{CEB69469-A5AC-4AD9-B850-AC0CFF20AE71}" destId="{2A69D587-9B43-4BA1-BE12-D27F5DE3ECE1}" srcOrd="0" destOrd="0" parTransId="{4D146CFC-8BA6-4573-AF99-197C0C004C51}" sibTransId="{EAEDAFDF-91B0-484A-93DA-BD71B19A29FB}"/>
    <dgm:cxn modelId="{B3C3B7A9-B2A5-4A8C-A15B-3610FFA615BC}" srcId="{CEB69469-A5AC-4AD9-B850-AC0CFF20AE71}" destId="{B1331E63-0ACE-4211-86D2-6F3D1344968E}" srcOrd="1" destOrd="0" parTransId="{2BEA7ADB-B261-405D-A565-DFD8E4F0693B}" sibTransId="{A33D0696-C95A-414A-87B1-2CF2E26CE0E7}"/>
    <dgm:cxn modelId="{A7822EB8-E162-4B77-8DA0-4A1E40A377D2}" type="presOf" srcId="{9BED7E9F-6D56-48FB-BE2E-BFE8C2B424D9}" destId="{3550624E-D3E4-4902-8B74-D3E115DA431B}" srcOrd="0" destOrd="0" presId="urn:microsoft.com/office/officeart/2005/8/layout/process4"/>
    <dgm:cxn modelId="{4BBDA1BE-3E53-400E-8C9F-854378AC10F8}" type="presOf" srcId="{60080025-1B40-4EA5-96CF-58BE4305BC16}" destId="{6BD859CE-7402-41D2-80FB-D379A9244332}" srcOrd="0" destOrd="0" presId="urn:microsoft.com/office/officeart/2005/8/layout/process4"/>
    <dgm:cxn modelId="{8F9EE9C4-97D3-42C6-9918-82198185C79D}" type="presOf" srcId="{CEB69469-A5AC-4AD9-B850-AC0CFF20AE71}" destId="{29EBBE5D-637E-45D4-89C1-605D79ED1250}" srcOrd="0" destOrd="0" presId="urn:microsoft.com/office/officeart/2005/8/layout/process4"/>
    <dgm:cxn modelId="{3D0C53CB-30DF-48ED-9164-89680A09EB83}" srcId="{E6305FAF-3469-40AE-9786-BB57B239B594}" destId="{CEB69469-A5AC-4AD9-B850-AC0CFF20AE71}" srcOrd="2" destOrd="0" parTransId="{0BC91B18-EA84-4FA7-BD8A-C82D939486D3}" sibTransId="{940AC2C5-F52B-48DF-8E5F-E440490FF887}"/>
    <dgm:cxn modelId="{7CB1ADDF-7F76-49FA-A901-A6066F585829}" type="presOf" srcId="{3DD92C6B-6186-4614-BBE1-BFB7F36BA514}" destId="{B7D2A5C5-1AFC-424A-87BD-715AA42892E6}" srcOrd="0" destOrd="0" presId="urn:microsoft.com/office/officeart/2005/8/layout/process4"/>
    <dgm:cxn modelId="{232E77E2-0831-4A1F-B9DF-F6B4E7C42EAD}" srcId="{D1DFD710-7260-42C2-8EB2-CAE0C6D82B47}" destId="{D70F58B0-547B-4E48-9CB2-8B8C5A211226}" srcOrd="1" destOrd="0" parTransId="{C9335524-1AAF-4AE7-AA91-E2DCC9AD46EA}" sibTransId="{7E476AF3-E105-4D1B-BD19-4AB877C48ACC}"/>
    <dgm:cxn modelId="{CAA55CED-571B-4A87-BD07-31E37EDDE164}" type="presOf" srcId="{CEB69469-A5AC-4AD9-B850-AC0CFF20AE71}" destId="{33C9007E-1909-4A8F-95D7-0177F26005E1}" srcOrd="1" destOrd="0" presId="urn:microsoft.com/office/officeart/2005/8/layout/process4"/>
    <dgm:cxn modelId="{CEE11AEF-8501-4DF4-A624-EBAE975C762E}" srcId="{E6305FAF-3469-40AE-9786-BB57B239B594}" destId="{D1DFD710-7260-42C2-8EB2-CAE0C6D82B47}" srcOrd="1" destOrd="0" parTransId="{61B00592-C0AD-46D2-8545-7BC6AFEC9FA6}" sibTransId="{8FCAFB91-37A1-41DE-BEC4-562FA16A3B78}"/>
    <dgm:cxn modelId="{7ACADAF2-F708-4F89-A2EB-F0E7A82C1FBB}" type="presOf" srcId="{D1DFD710-7260-42C2-8EB2-CAE0C6D82B47}" destId="{B89A0872-1627-4027-B99C-897A588D43B9}" srcOrd="0" destOrd="0" presId="urn:microsoft.com/office/officeart/2005/8/layout/process4"/>
    <dgm:cxn modelId="{2FA054DA-AA4C-4A6E-B6B4-6DF971312E69}" type="presParOf" srcId="{B8152524-C54F-4865-83BC-1B057F7EA671}" destId="{4163CE01-4582-40E2-9306-E023CE96D2DA}" srcOrd="0" destOrd="0" presId="urn:microsoft.com/office/officeart/2005/8/layout/process4"/>
    <dgm:cxn modelId="{11243F74-6479-43E0-86AE-172063E8C4C0}" type="presParOf" srcId="{4163CE01-4582-40E2-9306-E023CE96D2DA}" destId="{29EBBE5D-637E-45D4-89C1-605D79ED1250}" srcOrd="0" destOrd="0" presId="urn:microsoft.com/office/officeart/2005/8/layout/process4"/>
    <dgm:cxn modelId="{96651E93-A31D-4D40-B997-333671B942F1}" type="presParOf" srcId="{4163CE01-4582-40E2-9306-E023CE96D2DA}" destId="{33C9007E-1909-4A8F-95D7-0177F26005E1}" srcOrd="1" destOrd="0" presId="urn:microsoft.com/office/officeart/2005/8/layout/process4"/>
    <dgm:cxn modelId="{3BBB1C0F-8F5C-422F-B5ED-2E918F62DD83}" type="presParOf" srcId="{4163CE01-4582-40E2-9306-E023CE96D2DA}" destId="{311404FB-ECE3-4BA5-A5E7-60253CFDED1E}" srcOrd="2" destOrd="0" presId="urn:microsoft.com/office/officeart/2005/8/layout/process4"/>
    <dgm:cxn modelId="{4719DE9B-7ACA-4125-BE95-0B943F0764DB}" type="presParOf" srcId="{311404FB-ECE3-4BA5-A5E7-60253CFDED1E}" destId="{3F0CBFDF-6A2C-4398-B6DE-06865C7E8F41}" srcOrd="0" destOrd="0" presId="urn:microsoft.com/office/officeart/2005/8/layout/process4"/>
    <dgm:cxn modelId="{5039EEF3-ACFC-4603-BA35-6A5AF9E01DCC}" type="presParOf" srcId="{311404FB-ECE3-4BA5-A5E7-60253CFDED1E}" destId="{FB712F48-860F-4E95-9464-4376D7112C34}" srcOrd="1" destOrd="0" presId="urn:microsoft.com/office/officeart/2005/8/layout/process4"/>
    <dgm:cxn modelId="{DDC3C6ED-7506-4A06-AA1F-AB0A71B5202A}" type="presParOf" srcId="{311404FB-ECE3-4BA5-A5E7-60253CFDED1E}" destId="{32DC88D5-2051-4EDF-A43A-58DA96E85444}" srcOrd="2" destOrd="0" presId="urn:microsoft.com/office/officeart/2005/8/layout/process4"/>
    <dgm:cxn modelId="{664B5568-ED15-47D0-9706-236E4ED27267}" type="presParOf" srcId="{B8152524-C54F-4865-83BC-1B057F7EA671}" destId="{F37F25AD-ED6A-4994-8798-3F05093174B8}" srcOrd="1" destOrd="0" presId="urn:microsoft.com/office/officeart/2005/8/layout/process4"/>
    <dgm:cxn modelId="{32876F3F-4A29-4F16-B0CB-44CEADB5591B}" type="presParOf" srcId="{B8152524-C54F-4865-83BC-1B057F7EA671}" destId="{FD0389DA-2F47-4041-8ACE-7B82C3C1CFAD}" srcOrd="2" destOrd="0" presId="urn:microsoft.com/office/officeart/2005/8/layout/process4"/>
    <dgm:cxn modelId="{D14F0597-4735-4AEE-9D24-14A4F72480BE}" type="presParOf" srcId="{FD0389DA-2F47-4041-8ACE-7B82C3C1CFAD}" destId="{B89A0872-1627-4027-B99C-897A588D43B9}" srcOrd="0" destOrd="0" presId="urn:microsoft.com/office/officeart/2005/8/layout/process4"/>
    <dgm:cxn modelId="{00062427-B602-4D7E-A113-088A9ECA0D02}" type="presParOf" srcId="{FD0389DA-2F47-4041-8ACE-7B82C3C1CFAD}" destId="{0A9CA007-4FE5-4389-8111-30A5858C5B4B}" srcOrd="1" destOrd="0" presId="urn:microsoft.com/office/officeart/2005/8/layout/process4"/>
    <dgm:cxn modelId="{FEF2D849-0094-4A9C-A534-1996D4E82D66}" type="presParOf" srcId="{FD0389DA-2F47-4041-8ACE-7B82C3C1CFAD}" destId="{F9289DDA-9E86-4E87-83FB-8F3724BBFE50}" srcOrd="2" destOrd="0" presId="urn:microsoft.com/office/officeart/2005/8/layout/process4"/>
    <dgm:cxn modelId="{90DDF6A9-6B36-44EC-9395-1CCD7D8F637A}" type="presParOf" srcId="{F9289DDA-9E86-4E87-83FB-8F3724BBFE50}" destId="{C90691F4-B6F7-474B-9BE8-66C2C3ADBCEF}" srcOrd="0" destOrd="0" presId="urn:microsoft.com/office/officeart/2005/8/layout/process4"/>
    <dgm:cxn modelId="{D4293DB5-C1AD-454B-9B95-3E8260AFD7D7}" type="presParOf" srcId="{F9289DDA-9E86-4E87-83FB-8F3724BBFE50}" destId="{5780E6E0-8589-44BD-A668-F280733A2411}" srcOrd="1" destOrd="0" presId="urn:microsoft.com/office/officeart/2005/8/layout/process4"/>
    <dgm:cxn modelId="{AA5DF9DE-C2D7-40B8-B250-46B07E666965}" type="presParOf" srcId="{B8152524-C54F-4865-83BC-1B057F7EA671}" destId="{6EC14517-9A81-4BE9-A167-C3A19FBABC28}" srcOrd="3" destOrd="0" presId="urn:microsoft.com/office/officeart/2005/8/layout/process4"/>
    <dgm:cxn modelId="{1377F194-2668-49CD-828B-49B5AAC8526D}" type="presParOf" srcId="{B8152524-C54F-4865-83BC-1B057F7EA671}" destId="{E82B2BCA-DE92-42AE-90AB-147BFAFE8161}" srcOrd="4" destOrd="0" presId="urn:microsoft.com/office/officeart/2005/8/layout/process4"/>
    <dgm:cxn modelId="{417C20FA-60FA-4CAF-A245-6F9FA0D93ABC}" type="presParOf" srcId="{E82B2BCA-DE92-42AE-90AB-147BFAFE8161}" destId="{15498BC8-940C-4AB7-9224-F4516572E225}" srcOrd="0" destOrd="0" presId="urn:microsoft.com/office/officeart/2005/8/layout/process4"/>
    <dgm:cxn modelId="{25FE1524-F52F-4F77-88BF-042AF22D77FE}" type="presParOf" srcId="{E82B2BCA-DE92-42AE-90AB-147BFAFE8161}" destId="{152D1CD0-1038-4684-850D-62207898F877}" srcOrd="1" destOrd="0" presId="urn:microsoft.com/office/officeart/2005/8/layout/process4"/>
    <dgm:cxn modelId="{0A631167-3F78-4A91-84C0-3F1691C44E58}" type="presParOf" srcId="{E82B2BCA-DE92-42AE-90AB-147BFAFE8161}" destId="{0684CD6F-5DBB-44B5-A214-9FC009F8F3E8}" srcOrd="2" destOrd="0" presId="urn:microsoft.com/office/officeart/2005/8/layout/process4"/>
    <dgm:cxn modelId="{1A0ECCAA-E791-4B3C-B6D6-8FEF2AD1A8D1}" type="presParOf" srcId="{0684CD6F-5DBB-44B5-A214-9FC009F8F3E8}" destId="{6BD859CE-7402-41D2-80FB-D379A9244332}" srcOrd="0" destOrd="0" presId="urn:microsoft.com/office/officeart/2005/8/layout/process4"/>
    <dgm:cxn modelId="{BB731F2B-5D05-4539-BACA-07392B01A1D3}" type="presParOf" srcId="{0684CD6F-5DBB-44B5-A214-9FC009F8F3E8}" destId="{B7D2A5C5-1AFC-424A-87BD-715AA42892E6}" srcOrd="1" destOrd="0" presId="urn:microsoft.com/office/officeart/2005/8/layout/process4"/>
    <dgm:cxn modelId="{24E2B9BC-5E39-4F53-9150-5FE0AD49CD13}" type="presParOf" srcId="{0684CD6F-5DBB-44B5-A214-9FC009F8F3E8}" destId="{3550624E-D3E4-4902-8B74-D3E115DA431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4D097-D21C-4403-8CE0-7DB7ECEB2444}">
      <dsp:nvSpPr>
        <dsp:cNvPr id="0" name=""/>
        <dsp:cNvSpPr/>
      </dsp:nvSpPr>
      <dsp:spPr>
        <a:xfrm>
          <a:off x="2298235" y="543213"/>
          <a:ext cx="3633129" cy="3633129"/>
        </a:xfrm>
        <a:prstGeom prst="blockArc">
          <a:avLst>
            <a:gd name="adj1" fmla="val 11880000"/>
            <a:gd name="adj2" fmla="val 16200000"/>
            <a:gd name="adj3" fmla="val 4638"/>
          </a:avLst>
        </a:prstGeom>
        <a:solidFill>
          <a:schemeClr val="accent5">
            <a:hueOff val="10738916"/>
            <a:satOff val="-1444"/>
            <a:lumOff val="1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A6377A-C38E-4FF5-8B73-AD04A5017B01}">
      <dsp:nvSpPr>
        <dsp:cNvPr id="0" name=""/>
        <dsp:cNvSpPr/>
      </dsp:nvSpPr>
      <dsp:spPr>
        <a:xfrm>
          <a:off x="2298235" y="543213"/>
          <a:ext cx="3633129" cy="3633129"/>
        </a:xfrm>
        <a:prstGeom prst="blockArc">
          <a:avLst>
            <a:gd name="adj1" fmla="val 7560000"/>
            <a:gd name="adj2" fmla="val 11880000"/>
            <a:gd name="adj3" fmla="val 4638"/>
          </a:avLst>
        </a:prstGeom>
        <a:solidFill>
          <a:schemeClr val="accent5">
            <a:hueOff val="8054187"/>
            <a:satOff val="-1083"/>
            <a:lumOff val="107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71058F-95EF-44DB-809E-AE4A0B90CE5F}">
      <dsp:nvSpPr>
        <dsp:cNvPr id="0" name=""/>
        <dsp:cNvSpPr/>
      </dsp:nvSpPr>
      <dsp:spPr>
        <a:xfrm>
          <a:off x="2298235" y="543213"/>
          <a:ext cx="3633129" cy="3633129"/>
        </a:xfrm>
        <a:prstGeom prst="blockArc">
          <a:avLst>
            <a:gd name="adj1" fmla="val 3240000"/>
            <a:gd name="adj2" fmla="val 7560000"/>
            <a:gd name="adj3" fmla="val 4638"/>
          </a:avLst>
        </a:prstGeom>
        <a:solidFill>
          <a:schemeClr val="accent5">
            <a:hueOff val="5369458"/>
            <a:satOff val="-722"/>
            <a:lumOff val="7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C04134-4A10-48EC-A83A-676E10913A6D}">
      <dsp:nvSpPr>
        <dsp:cNvPr id="0" name=""/>
        <dsp:cNvSpPr/>
      </dsp:nvSpPr>
      <dsp:spPr>
        <a:xfrm>
          <a:off x="2298235" y="543213"/>
          <a:ext cx="3633129" cy="3633129"/>
        </a:xfrm>
        <a:prstGeom prst="blockArc">
          <a:avLst>
            <a:gd name="adj1" fmla="val 20520000"/>
            <a:gd name="adj2" fmla="val 3240000"/>
            <a:gd name="adj3" fmla="val 4638"/>
          </a:avLst>
        </a:prstGeom>
        <a:solidFill>
          <a:schemeClr val="accent5">
            <a:hueOff val="2684729"/>
            <a:satOff val="-361"/>
            <a:lumOff val="35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EF485-0F2F-4ADC-AC2C-C63B4A54196B}">
      <dsp:nvSpPr>
        <dsp:cNvPr id="0" name=""/>
        <dsp:cNvSpPr/>
      </dsp:nvSpPr>
      <dsp:spPr>
        <a:xfrm>
          <a:off x="2298235" y="543213"/>
          <a:ext cx="3633129" cy="3633129"/>
        </a:xfrm>
        <a:prstGeom prst="blockArc">
          <a:avLst>
            <a:gd name="adj1" fmla="val 16200000"/>
            <a:gd name="adj2" fmla="val 2052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584E95-F230-45BC-A2A6-305E221B6FE0}">
      <dsp:nvSpPr>
        <dsp:cNvPr id="0" name=""/>
        <dsp:cNvSpPr/>
      </dsp:nvSpPr>
      <dsp:spPr>
        <a:xfrm>
          <a:off x="3278981" y="1523959"/>
          <a:ext cx="1671637" cy="1671637"/>
        </a:xfrm>
        <a:prstGeom prst="ellipse">
          <a:avLst/>
        </a:prstGeom>
        <a:solidFill>
          <a:srgbClr val="6600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e-IL" sz="2200" kern="1200" dirty="0"/>
            <a:t>רכש</a:t>
          </a:r>
        </a:p>
        <a:p>
          <a:pPr marL="0" lvl="0" indent="0" algn="ctr" defTabSz="977900">
            <a:lnSpc>
              <a:spcPct val="90000"/>
            </a:lnSpc>
            <a:spcBef>
              <a:spcPct val="0"/>
            </a:spcBef>
            <a:spcAft>
              <a:spcPct val="35000"/>
            </a:spcAft>
            <a:buNone/>
          </a:pPr>
          <a:r>
            <a:rPr lang="he-IL" sz="2200" kern="1200" dirty="0"/>
            <a:t>כתהליך</a:t>
          </a:r>
        </a:p>
        <a:p>
          <a:pPr marL="0" lvl="0" indent="0" algn="ctr" defTabSz="977900">
            <a:lnSpc>
              <a:spcPct val="90000"/>
            </a:lnSpc>
            <a:spcBef>
              <a:spcPct val="0"/>
            </a:spcBef>
            <a:spcAft>
              <a:spcPct val="35000"/>
            </a:spcAft>
            <a:buNone/>
          </a:pPr>
          <a:r>
            <a:rPr lang="he-IL" sz="2200" kern="1200" dirty="0"/>
            <a:t>המרה</a:t>
          </a:r>
          <a:endParaRPr lang="en-US" sz="2200" kern="1200" dirty="0"/>
        </a:p>
      </dsp:txBody>
      <dsp:txXfrm>
        <a:off x="3523787" y="1768765"/>
        <a:ext cx="1182025" cy="1182025"/>
      </dsp:txXfrm>
    </dsp:sp>
    <dsp:sp modelId="{30CC13C1-3E1A-4CC7-833E-343EF549972A}">
      <dsp:nvSpPr>
        <dsp:cNvPr id="0" name=""/>
        <dsp:cNvSpPr/>
      </dsp:nvSpPr>
      <dsp:spPr>
        <a:xfrm>
          <a:off x="3529726" y="265"/>
          <a:ext cx="1170146" cy="1170146"/>
        </a:xfrm>
        <a:prstGeom prst="ellipse">
          <a:avLst/>
        </a:prstGeom>
        <a:solidFill>
          <a:schemeClr val="accent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e-IL" sz="1600" b="1" kern="1200" dirty="0"/>
            <a:t>ייזום דרישה</a:t>
          </a:r>
          <a:endParaRPr lang="en-US" sz="1600" b="1" kern="1200" dirty="0"/>
        </a:p>
      </dsp:txBody>
      <dsp:txXfrm>
        <a:off x="3701090" y="171629"/>
        <a:ext cx="827418" cy="827418"/>
      </dsp:txXfrm>
    </dsp:sp>
    <dsp:sp modelId="{F80748D1-2743-4E07-A8B8-689597D64BA5}">
      <dsp:nvSpPr>
        <dsp:cNvPr id="0" name=""/>
        <dsp:cNvSpPr/>
      </dsp:nvSpPr>
      <dsp:spPr>
        <a:xfrm>
          <a:off x="5217319" y="1226373"/>
          <a:ext cx="1170146" cy="1170146"/>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e-IL" sz="1600" b="1" kern="1200" dirty="0"/>
            <a:t>בחירת ספק</a:t>
          </a:r>
          <a:endParaRPr lang="en-US" sz="1600" b="1" kern="1200" dirty="0"/>
        </a:p>
      </dsp:txBody>
      <dsp:txXfrm>
        <a:off x="5388683" y="1397737"/>
        <a:ext cx="827418" cy="827418"/>
      </dsp:txXfrm>
    </dsp:sp>
    <dsp:sp modelId="{35B76D6A-3DD9-42F8-8AD9-663CA232C001}">
      <dsp:nvSpPr>
        <dsp:cNvPr id="0" name=""/>
        <dsp:cNvSpPr/>
      </dsp:nvSpPr>
      <dsp:spPr>
        <a:xfrm>
          <a:off x="4572716" y="3210256"/>
          <a:ext cx="1170146" cy="1170146"/>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e-IL" sz="1600" kern="1200" dirty="0"/>
            <a:t>ביצוע הזמנה</a:t>
          </a:r>
          <a:endParaRPr lang="en-US" sz="1600" kern="1200" dirty="0"/>
        </a:p>
      </dsp:txBody>
      <dsp:txXfrm>
        <a:off x="4744080" y="3381620"/>
        <a:ext cx="827418" cy="827418"/>
      </dsp:txXfrm>
    </dsp:sp>
    <dsp:sp modelId="{AC79DE61-0FC0-4F81-96C6-90B306458EEF}">
      <dsp:nvSpPr>
        <dsp:cNvPr id="0" name=""/>
        <dsp:cNvSpPr/>
      </dsp:nvSpPr>
      <dsp:spPr>
        <a:xfrm>
          <a:off x="2486737" y="3210256"/>
          <a:ext cx="1170146" cy="1170146"/>
        </a:xfrm>
        <a:prstGeom prst="ellipse">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e-IL" sz="1600" kern="1200" dirty="0"/>
            <a:t>קבלת המוצר</a:t>
          </a:r>
          <a:endParaRPr lang="en-US" sz="1600" kern="1200" dirty="0"/>
        </a:p>
      </dsp:txBody>
      <dsp:txXfrm>
        <a:off x="2658101" y="3381620"/>
        <a:ext cx="827418" cy="827418"/>
      </dsp:txXfrm>
    </dsp:sp>
    <dsp:sp modelId="{BEF91B38-2A66-41EC-B32E-735754C7A83E}">
      <dsp:nvSpPr>
        <dsp:cNvPr id="0" name=""/>
        <dsp:cNvSpPr/>
      </dsp:nvSpPr>
      <dsp:spPr>
        <a:xfrm>
          <a:off x="1842134" y="1226373"/>
          <a:ext cx="1170146" cy="1170146"/>
        </a:xfrm>
        <a:prstGeom prst="ellipse">
          <a:avLst/>
        </a:prstGeom>
        <a:solidFill>
          <a:schemeClr val="accent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e-IL" sz="1600" kern="1200" dirty="0"/>
            <a:t>השוואה בין</a:t>
          </a:r>
        </a:p>
        <a:p>
          <a:pPr marL="0" lvl="0" indent="0" algn="ctr" defTabSz="711200">
            <a:lnSpc>
              <a:spcPct val="90000"/>
            </a:lnSpc>
            <a:spcBef>
              <a:spcPct val="0"/>
            </a:spcBef>
            <a:spcAft>
              <a:spcPct val="35000"/>
            </a:spcAft>
            <a:buNone/>
          </a:pPr>
          <a:r>
            <a:rPr lang="he-IL" sz="1600" kern="1200" dirty="0"/>
            <a:t>התכנון לביצוע</a:t>
          </a:r>
          <a:endParaRPr lang="en-US" sz="1600" kern="1200" dirty="0"/>
        </a:p>
      </dsp:txBody>
      <dsp:txXfrm>
        <a:off x="2013498" y="1397737"/>
        <a:ext cx="827418" cy="827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614B6-74A4-439C-90A3-650416604FCA}">
      <dsp:nvSpPr>
        <dsp:cNvPr id="0" name=""/>
        <dsp:cNvSpPr/>
      </dsp:nvSpPr>
      <dsp:spPr>
        <a:xfrm>
          <a:off x="3250892" y="1878352"/>
          <a:ext cx="1429364" cy="1429364"/>
        </a:xfrm>
        <a:prstGeom prst="ellipse">
          <a:avLst/>
        </a:prstGeom>
        <a:solidFill>
          <a:srgbClr val="6600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en-US" sz="2200" kern="1200" dirty="0"/>
            <a:t>SMART</a:t>
          </a:r>
          <a:endParaRPr lang="he-IL" sz="2200" kern="1200" dirty="0"/>
        </a:p>
      </dsp:txBody>
      <dsp:txXfrm>
        <a:off x="3460218" y="2087678"/>
        <a:ext cx="1010712" cy="1010712"/>
      </dsp:txXfrm>
    </dsp:sp>
    <dsp:sp modelId="{6331CA7D-4EDC-4A15-BCF3-9007C7E82EE6}">
      <dsp:nvSpPr>
        <dsp:cNvPr id="0" name=""/>
        <dsp:cNvSpPr/>
      </dsp:nvSpPr>
      <dsp:spPr>
        <a:xfrm rot="16200000">
          <a:off x="3750050" y="1646608"/>
          <a:ext cx="431048" cy="32439"/>
        </a:xfrm>
        <a:custGeom>
          <a:avLst/>
          <a:gdLst/>
          <a:ahLst/>
          <a:cxnLst/>
          <a:rect l="0" t="0" r="0" b="0"/>
          <a:pathLst>
            <a:path>
              <a:moveTo>
                <a:pt x="0" y="16219"/>
              </a:moveTo>
              <a:lnTo>
                <a:pt x="431048" y="1621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dirty="0"/>
        </a:p>
      </dsp:txBody>
      <dsp:txXfrm>
        <a:off x="3954798" y="1652052"/>
        <a:ext cx="21552" cy="21552"/>
      </dsp:txXfrm>
    </dsp:sp>
    <dsp:sp modelId="{2F9E2B80-AF6E-470B-A63E-08FA479DAB03}">
      <dsp:nvSpPr>
        <dsp:cNvPr id="0" name=""/>
        <dsp:cNvSpPr/>
      </dsp:nvSpPr>
      <dsp:spPr>
        <a:xfrm>
          <a:off x="3250892" y="17939"/>
          <a:ext cx="1429364" cy="1429364"/>
        </a:xfrm>
        <a:prstGeom prst="ellipse">
          <a:avLst/>
        </a:prstGeom>
        <a:solidFill>
          <a:srgbClr val="00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Specific</a:t>
          </a:r>
        </a:p>
        <a:p>
          <a:pPr marL="0" lvl="0" indent="0" algn="ctr" defTabSz="666750" rtl="1">
            <a:lnSpc>
              <a:spcPct val="90000"/>
            </a:lnSpc>
            <a:spcBef>
              <a:spcPct val="0"/>
            </a:spcBef>
            <a:spcAft>
              <a:spcPct val="35000"/>
            </a:spcAft>
            <a:buNone/>
          </a:pPr>
          <a:r>
            <a:rPr lang="he-IL" sz="1500" kern="1200" dirty="0"/>
            <a:t>ממוקד</a:t>
          </a:r>
        </a:p>
      </dsp:txBody>
      <dsp:txXfrm>
        <a:off x="3460218" y="227265"/>
        <a:ext cx="1010712" cy="1010712"/>
      </dsp:txXfrm>
    </dsp:sp>
    <dsp:sp modelId="{2937DA0D-ECF9-40E9-B2C1-A4B0C36CC19B}">
      <dsp:nvSpPr>
        <dsp:cNvPr id="0" name=""/>
        <dsp:cNvSpPr/>
      </dsp:nvSpPr>
      <dsp:spPr>
        <a:xfrm rot="20520000">
          <a:off x="4634729" y="2289365"/>
          <a:ext cx="431048" cy="32439"/>
        </a:xfrm>
        <a:custGeom>
          <a:avLst/>
          <a:gdLst/>
          <a:ahLst/>
          <a:cxnLst/>
          <a:rect l="0" t="0" r="0" b="0"/>
          <a:pathLst>
            <a:path>
              <a:moveTo>
                <a:pt x="0" y="16219"/>
              </a:moveTo>
              <a:lnTo>
                <a:pt x="431048" y="1621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dirty="0"/>
        </a:p>
      </dsp:txBody>
      <dsp:txXfrm>
        <a:off x="4839477" y="2294808"/>
        <a:ext cx="21552" cy="21552"/>
      </dsp:txXfrm>
    </dsp:sp>
    <dsp:sp modelId="{B70D9D45-727C-4EFE-8DB8-C2B25148C820}">
      <dsp:nvSpPr>
        <dsp:cNvPr id="0" name=""/>
        <dsp:cNvSpPr/>
      </dsp:nvSpPr>
      <dsp:spPr>
        <a:xfrm>
          <a:off x="5020250" y="1303453"/>
          <a:ext cx="1429364" cy="1429364"/>
        </a:xfrm>
        <a:prstGeom prst="ellipse">
          <a:avLst/>
        </a:prstGeom>
        <a:solidFill>
          <a:schemeClr val="accent6">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Measurable</a:t>
          </a:r>
        </a:p>
        <a:p>
          <a:pPr marL="0" lvl="0" indent="0" algn="ctr" defTabSz="666750" rtl="1">
            <a:lnSpc>
              <a:spcPct val="90000"/>
            </a:lnSpc>
            <a:spcBef>
              <a:spcPct val="0"/>
            </a:spcBef>
            <a:spcAft>
              <a:spcPct val="35000"/>
            </a:spcAft>
            <a:buNone/>
          </a:pPr>
          <a:r>
            <a:rPr lang="he-IL" sz="1500" kern="1200" dirty="0"/>
            <a:t>ניתן למדידה</a:t>
          </a:r>
        </a:p>
      </dsp:txBody>
      <dsp:txXfrm>
        <a:off x="5229576" y="1512779"/>
        <a:ext cx="1010712" cy="1010712"/>
      </dsp:txXfrm>
    </dsp:sp>
    <dsp:sp modelId="{0449236F-3100-47ED-AE3B-BAF102C16A2D}">
      <dsp:nvSpPr>
        <dsp:cNvPr id="0" name=""/>
        <dsp:cNvSpPr/>
      </dsp:nvSpPr>
      <dsp:spPr>
        <a:xfrm rot="3240000">
          <a:off x="4296812" y="3329367"/>
          <a:ext cx="431048" cy="32439"/>
        </a:xfrm>
        <a:custGeom>
          <a:avLst/>
          <a:gdLst/>
          <a:ahLst/>
          <a:cxnLst/>
          <a:rect l="0" t="0" r="0" b="0"/>
          <a:pathLst>
            <a:path>
              <a:moveTo>
                <a:pt x="0" y="16219"/>
              </a:moveTo>
              <a:lnTo>
                <a:pt x="431048" y="1621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dirty="0"/>
        </a:p>
      </dsp:txBody>
      <dsp:txXfrm>
        <a:off x="4501560" y="3334811"/>
        <a:ext cx="21552" cy="21552"/>
      </dsp:txXfrm>
    </dsp:sp>
    <dsp:sp modelId="{9D4711C1-61B5-4A92-9F7E-B72BC30D5312}">
      <dsp:nvSpPr>
        <dsp:cNvPr id="0" name=""/>
        <dsp:cNvSpPr/>
      </dsp:nvSpPr>
      <dsp:spPr>
        <a:xfrm>
          <a:off x="4344415" y="3383457"/>
          <a:ext cx="1429364" cy="1429364"/>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Achievable</a:t>
          </a:r>
        </a:p>
        <a:p>
          <a:pPr marL="0" lvl="0" indent="0" algn="ctr" defTabSz="666750" rtl="1">
            <a:lnSpc>
              <a:spcPct val="90000"/>
            </a:lnSpc>
            <a:spcBef>
              <a:spcPct val="0"/>
            </a:spcBef>
            <a:spcAft>
              <a:spcPct val="35000"/>
            </a:spcAft>
            <a:buNone/>
          </a:pPr>
          <a:r>
            <a:rPr lang="he-IL" sz="1500" kern="1200" dirty="0"/>
            <a:t>יעד בר השגה</a:t>
          </a:r>
        </a:p>
      </dsp:txBody>
      <dsp:txXfrm>
        <a:off x="4553741" y="3592783"/>
        <a:ext cx="1010712" cy="1010712"/>
      </dsp:txXfrm>
    </dsp:sp>
    <dsp:sp modelId="{0535EBCE-3225-42A6-B8A3-29E72E02939E}">
      <dsp:nvSpPr>
        <dsp:cNvPr id="0" name=""/>
        <dsp:cNvSpPr/>
      </dsp:nvSpPr>
      <dsp:spPr>
        <a:xfrm rot="7560000">
          <a:off x="3203289" y="3329367"/>
          <a:ext cx="431048" cy="32439"/>
        </a:xfrm>
        <a:custGeom>
          <a:avLst/>
          <a:gdLst/>
          <a:ahLst/>
          <a:cxnLst/>
          <a:rect l="0" t="0" r="0" b="0"/>
          <a:pathLst>
            <a:path>
              <a:moveTo>
                <a:pt x="0" y="16219"/>
              </a:moveTo>
              <a:lnTo>
                <a:pt x="431048" y="1621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dirty="0"/>
        </a:p>
      </dsp:txBody>
      <dsp:txXfrm rot="10800000">
        <a:off x="3408037" y="3334811"/>
        <a:ext cx="21552" cy="21552"/>
      </dsp:txXfrm>
    </dsp:sp>
    <dsp:sp modelId="{490AD8DA-34B6-4EDF-978A-E6B94BF19315}">
      <dsp:nvSpPr>
        <dsp:cNvPr id="0" name=""/>
        <dsp:cNvSpPr/>
      </dsp:nvSpPr>
      <dsp:spPr>
        <a:xfrm>
          <a:off x="2157369" y="3383457"/>
          <a:ext cx="1429364" cy="1429364"/>
        </a:xfrm>
        <a:prstGeom prst="ellipse">
          <a:avLst/>
        </a:prstGeom>
        <a:solidFill>
          <a:srgbClr val="33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Relevant</a:t>
          </a:r>
        </a:p>
        <a:p>
          <a:pPr marL="0" lvl="0" indent="0" algn="ctr" defTabSz="666750" rtl="1">
            <a:lnSpc>
              <a:spcPct val="90000"/>
            </a:lnSpc>
            <a:spcBef>
              <a:spcPct val="0"/>
            </a:spcBef>
            <a:spcAft>
              <a:spcPct val="35000"/>
            </a:spcAft>
            <a:buNone/>
          </a:pPr>
          <a:r>
            <a:rPr lang="he-IL" sz="1500" kern="1200" dirty="0"/>
            <a:t>רלבנטי למטרות הארגון</a:t>
          </a:r>
        </a:p>
      </dsp:txBody>
      <dsp:txXfrm>
        <a:off x="2366695" y="3592783"/>
        <a:ext cx="1010712" cy="1010712"/>
      </dsp:txXfrm>
    </dsp:sp>
    <dsp:sp modelId="{3B588E90-A337-41C2-86E3-3B645B1CA58D}">
      <dsp:nvSpPr>
        <dsp:cNvPr id="0" name=""/>
        <dsp:cNvSpPr/>
      </dsp:nvSpPr>
      <dsp:spPr>
        <a:xfrm rot="11880000">
          <a:off x="2865372" y="2289365"/>
          <a:ext cx="431048" cy="32439"/>
        </a:xfrm>
        <a:custGeom>
          <a:avLst/>
          <a:gdLst/>
          <a:ahLst/>
          <a:cxnLst/>
          <a:rect l="0" t="0" r="0" b="0"/>
          <a:pathLst>
            <a:path>
              <a:moveTo>
                <a:pt x="0" y="16219"/>
              </a:moveTo>
              <a:lnTo>
                <a:pt x="431048" y="1621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dirty="0"/>
        </a:p>
      </dsp:txBody>
      <dsp:txXfrm rot="10800000">
        <a:off x="3070120" y="2294808"/>
        <a:ext cx="21552" cy="21552"/>
      </dsp:txXfrm>
    </dsp:sp>
    <dsp:sp modelId="{59A6BBC0-51AF-4FD2-B6EB-529F28C808B2}">
      <dsp:nvSpPr>
        <dsp:cNvPr id="0" name=""/>
        <dsp:cNvSpPr/>
      </dsp:nvSpPr>
      <dsp:spPr>
        <a:xfrm>
          <a:off x="1481535" y="1303453"/>
          <a:ext cx="1429364" cy="1429364"/>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Time Bound</a:t>
          </a:r>
        </a:p>
        <a:p>
          <a:pPr marL="0" lvl="0" indent="0" algn="ctr" defTabSz="666750" rtl="1">
            <a:lnSpc>
              <a:spcPct val="90000"/>
            </a:lnSpc>
            <a:spcBef>
              <a:spcPct val="0"/>
            </a:spcBef>
            <a:spcAft>
              <a:spcPct val="35000"/>
            </a:spcAft>
            <a:buNone/>
          </a:pPr>
          <a:r>
            <a:rPr lang="he-IL" sz="1500" kern="1200" dirty="0"/>
            <a:t>המדד נתחם בזמן</a:t>
          </a:r>
        </a:p>
      </dsp:txBody>
      <dsp:txXfrm>
        <a:off x="1690861" y="1512779"/>
        <a:ext cx="1010712" cy="101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9007E-1909-4A8F-95D7-0177F26005E1}">
      <dsp:nvSpPr>
        <dsp:cNvPr id="0" name=""/>
        <dsp:cNvSpPr/>
      </dsp:nvSpPr>
      <dsp:spPr>
        <a:xfrm>
          <a:off x="0" y="4011337"/>
          <a:ext cx="8229600" cy="1316610"/>
        </a:xfrm>
        <a:prstGeom prst="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קריטריונים לביצוע הערכה</a:t>
          </a:r>
        </a:p>
      </dsp:txBody>
      <dsp:txXfrm>
        <a:off x="0" y="4011337"/>
        <a:ext cx="8229600" cy="710969"/>
      </dsp:txXfrm>
    </dsp:sp>
    <dsp:sp modelId="{3F0CBFDF-6A2C-4398-B6DE-06865C7E8F41}">
      <dsp:nvSpPr>
        <dsp:cNvPr id="0" name=""/>
        <dsp:cNvSpPr/>
      </dsp:nvSpPr>
      <dsp:spPr>
        <a:xfrm>
          <a:off x="4018" y="4695975"/>
          <a:ext cx="2740521" cy="6056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משקל לכל קריטריון</a:t>
          </a:r>
        </a:p>
      </dsp:txBody>
      <dsp:txXfrm>
        <a:off x="4018" y="4695975"/>
        <a:ext cx="2740521" cy="605640"/>
      </dsp:txXfrm>
    </dsp:sp>
    <dsp:sp modelId="{FB712F48-860F-4E95-9464-4376D7112C34}">
      <dsp:nvSpPr>
        <dsp:cNvPr id="0" name=""/>
        <dsp:cNvSpPr/>
      </dsp:nvSpPr>
      <dsp:spPr>
        <a:xfrm>
          <a:off x="2744539" y="4695975"/>
          <a:ext cx="2740521" cy="605640"/>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קריטריון ראשי/משני</a:t>
          </a:r>
        </a:p>
      </dsp:txBody>
      <dsp:txXfrm>
        <a:off x="2744539" y="4695975"/>
        <a:ext cx="2740521" cy="605640"/>
      </dsp:txXfrm>
    </dsp:sp>
    <dsp:sp modelId="{32DC88D5-2051-4EDF-A43A-58DA96E85444}">
      <dsp:nvSpPr>
        <dsp:cNvPr id="0" name=""/>
        <dsp:cNvSpPr/>
      </dsp:nvSpPr>
      <dsp:spPr>
        <a:xfrm>
          <a:off x="5485060" y="4695975"/>
          <a:ext cx="2740521" cy="605640"/>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שקלול הקריטריונים לציון אחד לספק</a:t>
          </a:r>
        </a:p>
      </dsp:txBody>
      <dsp:txXfrm>
        <a:off x="5485060" y="4695975"/>
        <a:ext cx="2740521" cy="605640"/>
      </dsp:txXfrm>
    </dsp:sp>
    <dsp:sp modelId="{0A9CA007-4FE5-4389-8111-30A5858C5B4B}">
      <dsp:nvSpPr>
        <dsp:cNvPr id="0" name=""/>
        <dsp:cNvSpPr/>
      </dsp:nvSpPr>
      <dsp:spPr>
        <a:xfrm rot="10800000">
          <a:off x="0" y="2006139"/>
          <a:ext cx="8229600" cy="2024946"/>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הגדרת שאלוני הערכת ספק</a:t>
          </a:r>
        </a:p>
      </dsp:txBody>
      <dsp:txXfrm rot="-10800000">
        <a:off x="0" y="2006139"/>
        <a:ext cx="8229600" cy="710756"/>
      </dsp:txXfrm>
    </dsp:sp>
    <dsp:sp modelId="{C90691F4-B6F7-474B-9BE8-66C2C3ADBCEF}">
      <dsp:nvSpPr>
        <dsp:cNvPr id="0" name=""/>
        <dsp:cNvSpPr/>
      </dsp:nvSpPr>
      <dsp:spPr>
        <a:xfrm>
          <a:off x="0" y="2716896"/>
          <a:ext cx="4114799" cy="605459"/>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סקלת ציונים:</a:t>
          </a:r>
          <a:r>
            <a:rPr lang="en-US" sz="2100" kern="1200" dirty="0"/>
            <a:t>1,2.5,5,7.5,10</a:t>
          </a:r>
          <a:endParaRPr lang="he-IL" sz="2100" kern="1200" dirty="0"/>
        </a:p>
      </dsp:txBody>
      <dsp:txXfrm>
        <a:off x="0" y="2716896"/>
        <a:ext cx="4114799" cy="605459"/>
      </dsp:txXfrm>
    </dsp:sp>
    <dsp:sp modelId="{5780E6E0-8589-44BD-A668-F280733A2411}">
      <dsp:nvSpPr>
        <dsp:cNvPr id="0" name=""/>
        <dsp:cNvSpPr/>
      </dsp:nvSpPr>
      <dsp:spPr>
        <a:xfrm>
          <a:off x="4114800" y="2716896"/>
          <a:ext cx="4114799" cy="605459"/>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שאלות סגורות</a:t>
          </a:r>
        </a:p>
      </dsp:txBody>
      <dsp:txXfrm>
        <a:off x="4114800" y="2716896"/>
        <a:ext cx="4114799" cy="605459"/>
      </dsp:txXfrm>
    </dsp:sp>
    <dsp:sp modelId="{152D1CD0-1038-4684-850D-62207898F877}">
      <dsp:nvSpPr>
        <dsp:cNvPr id="0" name=""/>
        <dsp:cNvSpPr/>
      </dsp:nvSpPr>
      <dsp:spPr>
        <a:xfrm rot="10800000">
          <a:off x="0" y="941"/>
          <a:ext cx="8229600" cy="202494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מיפוי וסוגי התקשרויות</a:t>
          </a:r>
        </a:p>
      </dsp:txBody>
      <dsp:txXfrm rot="-10800000">
        <a:off x="0" y="941"/>
        <a:ext cx="8229600" cy="710756"/>
      </dsp:txXfrm>
    </dsp:sp>
    <dsp:sp modelId="{6BD859CE-7402-41D2-80FB-D379A9244332}">
      <dsp:nvSpPr>
        <dsp:cNvPr id="0" name=""/>
        <dsp:cNvSpPr/>
      </dsp:nvSpPr>
      <dsp:spPr>
        <a:xfrm>
          <a:off x="4018" y="711698"/>
          <a:ext cx="2740521" cy="605459"/>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ארגון ממוקד מחיר</a:t>
          </a:r>
        </a:p>
      </dsp:txBody>
      <dsp:txXfrm>
        <a:off x="4018" y="711698"/>
        <a:ext cx="2740521" cy="605459"/>
      </dsp:txXfrm>
    </dsp:sp>
    <dsp:sp modelId="{B7D2A5C5-1AFC-424A-87BD-715AA42892E6}">
      <dsp:nvSpPr>
        <dsp:cNvPr id="0" name=""/>
        <dsp:cNvSpPr/>
      </dsp:nvSpPr>
      <dsp:spPr>
        <a:xfrm>
          <a:off x="2744539" y="711698"/>
          <a:ext cx="2740521" cy="605459"/>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ארגון ממוקד תפעול</a:t>
          </a:r>
        </a:p>
      </dsp:txBody>
      <dsp:txXfrm>
        <a:off x="2744539" y="711698"/>
        <a:ext cx="2740521" cy="605459"/>
      </dsp:txXfrm>
    </dsp:sp>
    <dsp:sp modelId="{3550624E-D3E4-4902-8B74-D3E115DA431B}">
      <dsp:nvSpPr>
        <dsp:cNvPr id="0" name=""/>
        <dsp:cNvSpPr/>
      </dsp:nvSpPr>
      <dsp:spPr>
        <a:xfrm>
          <a:off x="5485060" y="711698"/>
          <a:ext cx="2740521" cy="60545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ארגון ממוקד פיתוח</a:t>
          </a:r>
        </a:p>
      </dsp:txBody>
      <dsp:txXfrm>
        <a:off x="5485060" y="711698"/>
        <a:ext cx="2740521" cy="6054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he-IL" dirty="0"/>
          </a:p>
        </p:txBody>
      </p:sp>
      <p:sp>
        <p:nvSpPr>
          <p:cNvPr id="3" name="מציין מיקום של תאריך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7A5E5024-DF4B-4C5A-97A9-8AA8BFA46F24}" type="datetimeFigureOut">
              <a:rPr lang="he-IL" smtClean="0"/>
              <a:pPr/>
              <a:t>כ"ט/שבט/תשע"ט</a:t>
            </a:fld>
            <a:endParaRPr lang="he-IL" dirty="0"/>
          </a:p>
        </p:txBody>
      </p:sp>
      <p:sp>
        <p:nvSpPr>
          <p:cNvPr id="4" name="מציין מיקום של תמונת שקופית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he-IL" dirty="0"/>
          </a:p>
        </p:txBody>
      </p:sp>
      <p:sp>
        <p:nvSpPr>
          <p:cNvPr id="5" name="מציין מיקום של הערות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he-IL" dirty="0"/>
          </a:p>
        </p:txBody>
      </p:sp>
      <p:sp>
        <p:nvSpPr>
          <p:cNvPr id="7" name="מציין מיקום של מספר שקופית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FC6B3D0B-DBC3-4F60-BBE7-B0325B21D415}" type="slidenum">
              <a:rPr lang="he-IL" smtClean="0"/>
              <a:pPr/>
              <a:t>‹#›</a:t>
            </a:fld>
            <a:endParaRPr lang="he-IL" dirty="0"/>
          </a:p>
        </p:txBody>
      </p:sp>
    </p:spTree>
    <p:extLst>
      <p:ext uri="{BB962C8B-B14F-4D97-AF65-F5344CB8AC3E}">
        <p14:creationId xmlns:p14="http://schemas.microsoft.com/office/powerpoint/2010/main" val="10496767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a:extLst>
              <a:ext uri="{FF2B5EF4-FFF2-40B4-BE49-F238E27FC236}">
                <a16:creationId xmlns:a16="http://schemas.microsoft.com/office/drawing/2014/main" id="{66950477-A042-471D-B751-1E122BF7814F}"/>
              </a:ext>
            </a:extLst>
          </p:cNvPr>
          <p:cNvSpPr>
            <a:spLocks noGrp="1" noRot="1" noChangeAspect="1" noChangeArrowheads="1" noTextEdit="1"/>
          </p:cNvSpPr>
          <p:nvPr>
            <p:ph type="sldImg"/>
          </p:nvPr>
        </p:nvSpPr>
        <p:spPr>
          <a:ln/>
        </p:spPr>
      </p:sp>
      <p:sp>
        <p:nvSpPr>
          <p:cNvPr id="24579" name="מציין מיקום של הערות 2">
            <a:extLst>
              <a:ext uri="{FF2B5EF4-FFF2-40B4-BE49-F238E27FC236}">
                <a16:creationId xmlns:a16="http://schemas.microsoft.com/office/drawing/2014/main" id="{06B47630-A7CD-48F3-B43A-B4A7961D5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dirty="0"/>
              <a:t>קצת קשה לתאר במילים את התרבות הארגונית, זה נסיון המתווסף לדוגמאות.</a:t>
            </a:r>
          </a:p>
        </p:txBody>
      </p:sp>
      <p:sp>
        <p:nvSpPr>
          <p:cNvPr id="24580" name="מציין מיקום של מספר שקופית 3">
            <a:extLst>
              <a:ext uri="{FF2B5EF4-FFF2-40B4-BE49-F238E27FC236}">
                <a16:creationId xmlns:a16="http://schemas.microsoft.com/office/drawing/2014/main" id="{CC2E47E8-EAC8-41DA-9954-326F37B7DF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F9A5CD62-637B-4705-BBAE-56138C0EB1F1}" type="slidenum">
              <a:rPr kumimoji="0" lang="he-IL" altLang="he-I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ct val="0"/>
                </a:spcBef>
                <a:spcAft>
                  <a:spcPts val="0"/>
                </a:spcAft>
                <a:buClrTx/>
                <a:buSzTx/>
                <a:buFontTx/>
                <a:buNone/>
                <a:tabLst/>
                <a:defRPr/>
              </a:pPr>
              <a:t>1</a:t>
            </a:fld>
            <a:endParaRPr kumimoji="0" lang="en-US" alt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683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1F30119-FBE9-49BD-AD0C-DA9AD7BBD109}"/>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F7C7B37E-BD11-4A89-85BB-91C5FE7AF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dirty="0">
                <a:latin typeface="Arial" panose="020B0604020202020204" pitchFamily="34" charset="0"/>
                <a:cs typeface="Arial" panose="020B0604020202020204" pitchFamily="34" charset="0"/>
              </a:rPr>
              <a:t>באירוע ההפרין של חברת </a:t>
            </a:r>
            <a:r>
              <a:rPr lang="en-US" altLang="he-IL" dirty="0">
                <a:latin typeface="Arial" panose="020B0604020202020204" pitchFamily="34" charset="0"/>
                <a:cs typeface="Arial" panose="020B0604020202020204" pitchFamily="34" charset="0"/>
              </a:rPr>
              <a:t>Baxter</a:t>
            </a:r>
            <a:r>
              <a:rPr lang="he-IL" altLang="he-IL" dirty="0">
                <a:latin typeface="Arial" panose="020B0604020202020204" pitchFamily="34" charset="0"/>
                <a:cs typeface="Arial" panose="020B0604020202020204" pitchFamily="34" charset="0"/>
              </a:rPr>
              <a:t> החומר הפעיל זוהם בנגזרת של כונדרוטין סולפאט. ה- </a:t>
            </a:r>
            <a:r>
              <a:rPr lang="en-US" altLang="he-IL" dirty="0">
                <a:latin typeface="Arial" panose="020B0604020202020204" pitchFamily="34" charset="0"/>
                <a:cs typeface="Arial" panose="020B0604020202020204" pitchFamily="34" charset="0"/>
              </a:rPr>
              <a:t>FDA</a:t>
            </a:r>
            <a:r>
              <a:rPr lang="he-IL" altLang="he-IL" dirty="0">
                <a:latin typeface="Arial" panose="020B0604020202020204" pitchFamily="34" charset="0"/>
                <a:cs typeface="Arial" panose="020B0604020202020204" pitchFamily="34" charset="0"/>
              </a:rPr>
              <a:t> זיהה שרשרת מחדלים:</a:t>
            </a:r>
          </a:p>
          <a:p>
            <a:pPr>
              <a:buFontTx/>
              <a:buChar char="•"/>
            </a:pPr>
            <a:r>
              <a:rPr lang="he-IL" altLang="he-IL" dirty="0">
                <a:latin typeface="Arial" panose="020B0604020202020204" pitchFamily="34" charset="0"/>
                <a:cs typeface="Arial" panose="020B0604020202020204" pitchFamily="34" charset="0"/>
              </a:rPr>
              <a:t> הערכת הספק לא הייתה מספקת </a:t>
            </a:r>
          </a:p>
          <a:p>
            <a:pPr>
              <a:buFontTx/>
              <a:buChar char="•"/>
            </a:pPr>
            <a:r>
              <a:rPr lang="he-IL" altLang="he-IL" dirty="0">
                <a:latin typeface="Arial" panose="020B0604020202020204" pitchFamily="34" charset="0"/>
                <a:cs typeface="Arial" panose="020B0604020202020204" pitchFamily="34" charset="0"/>
              </a:rPr>
              <a:t> תהליך היצור לא ניקה ביעילות את החומר</a:t>
            </a:r>
          </a:p>
          <a:p>
            <a:pPr>
              <a:buFontTx/>
              <a:buChar char="•"/>
            </a:pPr>
            <a:r>
              <a:rPr lang="he-IL" altLang="he-IL" dirty="0">
                <a:latin typeface="Arial" panose="020B0604020202020204" pitchFamily="34" charset="0"/>
                <a:cs typeface="Arial" panose="020B0604020202020204" pitchFamily="34" charset="0"/>
              </a:rPr>
              <a:t> ציוד היצור לא התאים לשימוש המיועד</a:t>
            </a:r>
          </a:p>
          <a:p>
            <a:pPr>
              <a:buFontTx/>
              <a:buChar char="•"/>
            </a:pPr>
            <a:r>
              <a:rPr lang="he-IL" altLang="he-IL" dirty="0">
                <a:latin typeface="Arial" panose="020B0604020202020204" pitchFamily="34" charset="0"/>
                <a:cs typeface="Arial" panose="020B0604020202020204" pitchFamily="34" charset="0"/>
              </a:rPr>
              <a:t> לא נעשתה וריפיקציה לשיטה האנליטית</a:t>
            </a:r>
          </a:p>
          <a:p>
            <a:pPr>
              <a:buFontTx/>
              <a:buChar char="•"/>
            </a:pPr>
            <a:endParaRPr lang="he-IL" altLang="he-IL" dirty="0">
              <a:latin typeface="Arial" panose="020B0604020202020204" pitchFamily="34" charset="0"/>
              <a:cs typeface="Arial" panose="020B0604020202020204" pitchFamily="34" charset="0"/>
            </a:endParaRPr>
          </a:p>
          <a:p>
            <a:r>
              <a:rPr lang="he-IL" altLang="he-IL" dirty="0">
                <a:latin typeface="Arial" panose="020B0604020202020204" pitchFamily="34" charset="0"/>
                <a:cs typeface="Arial" panose="020B0604020202020204" pitchFamily="34" charset="0"/>
              </a:rPr>
              <a:t>1-10% במדינות מפותחות</a:t>
            </a:r>
            <a:r>
              <a:rPr lang="en-US" altLang="he-IL" dirty="0">
                <a:latin typeface="Arial" panose="020B0604020202020204" pitchFamily="34" charset="0"/>
                <a:cs typeface="Arial" panose="020B0604020202020204" pitchFamily="34" charset="0"/>
              </a:rPr>
              <a:t>;</a:t>
            </a:r>
            <a:r>
              <a:rPr lang="he-IL" altLang="he-IL" dirty="0">
                <a:latin typeface="Arial" panose="020B0604020202020204" pitchFamily="34" charset="0"/>
                <a:cs typeface="Arial" panose="020B0604020202020204" pitchFamily="34" charset="0"/>
              </a:rPr>
              <a:t> 25% במדינות מתפתחות מוערכות כמזויפות!</a:t>
            </a:r>
          </a:p>
        </p:txBody>
      </p:sp>
      <p:sp>
        <p:nvSpPr>
          <p:cNvPr id="92164" name="Slide Number Placeholder 3">
            <a:extLst>
              <a:ext uri="{FF2B5EF4-FFF2-40B4-BE49-F238E27FC236}">
                <a16:creationId xmlns:a16="http://schemas.microsoft.com/office/drawing/2014/main" id="{56F3C30A-56BB-4C99-9151-2FBCB0319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a:fld id="{5125978B-0E96-4883-BCA3-7727095D34C0}" type="slidenum">
              <a:rPr lang="he-IL" altLang="he-IL" smtClean="0">
                <a:solidFill>
                  <a:srgbClr val="000000"/>
                </a:solidFill>
                <a:latin typeface="Calibri" panose="020F0502020204030204" pitchFamily="34" charset="0"/>
              </a:rPr>
              <a:pPr algn="l" rtl="1"/>
              <a:t>9</a:t>
            </a:fld>
            <a:endParaRPr lang="he-IL" altLang="he-IL" dirty="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a:extLst>
              <a:ext uri="{FF2B5EF4-FFF2-40B4-BE49-F238E27FC236}">
                <a16:creationId xmlns:a16="http://schemas.microsoft.com/office/drawing/2014/main" id="{4D55E71C-DFD4-4ABF-9F7A-452254EFF028}"/>
              </a:ext>
            </a:extLst>
          </p:cNvPr>
          <p:cNvSpPr>
            <a:spLocks noGrp="1" noRot="1" noChangeAspect="1" noChangeArrowheads="1" noTextEdit="1"/>
          </p:cNvSpPr>
          <p:nvPr>
            <p:ph type="sldImg"/>
          </p:nvPr>
        </p:nvSpPr>
        <p:spPr>
          <a:ln/>
        </p:spPr>
      </p:sp>
      <p:sp>
        <p:nvSpPr>
          <p:cNvPr id="51203" name="מציין מיקום של הערות 2">
            <a:extLst>
              <a:ext uri="{FF2B5EF4-FFF2-40B4-BE49-F238E27FC236}">
                <a16:creationId xmlns:a16="http://schemas.microsoft.com/office/drawing/2014/main" id="{2141682F-528A-47D9-A610-B9DE9F113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dirty="0">
              <a:latin typeface="Arial" panose="020B0604020202020204" pitchFamily="34" charset="0"/>
              <a:cs typeface="Arial" panose="020B0604020202020204" pitchFamily="34" charset="0"/>
            </a:endParaRPr>
          </a:p>
        </p:txBody>
      </p:sp>
      <p:sp>
        <p:nvSpPr>
          <p:cNvPr id="51204" name="מציין מיקום של מספר שקופית 3">
            <a:extLst>
              <a:ext uri="{FF2B5EF4-FFF2-40B4-BE49-F238E27FC236}">
                <a16:creationId xmlns:a16="http://schemas.microsoft.com/office/drawing/2014/main" id="{11660D85-7396-4AD4-B17C-7BBC7C7AFE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94EE9779-E915-4665-A146-22938CAFCEFD}" type="slidenum">
              <a:rPr kumimoji="0" lang="he-IL" altLang="he-I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en-US" altLang="he-IL"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24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r>
              <a:rPr lang="he-IL" sz="1600" dirty="0">
                <a:solidFill>
                  <a:srgbClr val="438086"/>
                </a:solidFill>
              </a:rPr>
              <a:t>.</a:t>
            </a:r>
            <a:endParaRPr lang="en-US" sz="1600" dirty="0">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fontAlgn="base">
              <a:spcBef>
                <a:spcPct val="0"/>
              </a:spcBef>
              <a:spcAft>
                <a:spcPct val="0"/>
              </a:spcAft>
              <a:defRPr/>
            </a:pPr>
            <a:fld id="{860C04BA-5FF7-4601-A718-7B2C673CC76D}" type="slidenum">
              <a:rPr lang="he-IL" smtClean="0">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140366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8613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28675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xfrm>
            <a:off x="6031391" y="6578600"/>
            <a:ext cx="3112610" cy="279400"/>
          </a:xfrm>
          <a:prstGeom prst="rect">
            <a:avLst/>
          </a:prstGeom>
          <a:ln/>
        </p:spPr>
        <p:txBody>
          <a:bodyPr/>
          <a:lstStyle>
            <a:lvl1pPr>
              <a:defRPr/>
            </a:lvl1pPr>
          </a:lstStyle>
          <a:p>
            <a:pPr>
              <a:defRPr/>
            </a:pPr>
            <a:endParaRPr lang="en-US" dirty="0">
              <a:solidFill>
                <a:srgbClr val="438086"/>
              </a:solidFill>
            </a:endParaRPr>
          </a:p>
        </p:txBody>
      </p:sp>
      <p:sp>
        <p:nvSpPr>
          <p:cNvPr id="5" name="Rectangle 11"/>
          <p:cNvSpPr>
            <a:spLocks noGrp="1" noChangeArrowheads="1"/>
          </p:cNvSpPr>
          <p:nvPr>
            <p:ph type="sldNum" sz="quarter" idx="11"/>
          </p:nvPr>
        </p:nvSpPr>
        <p:spPr>
          <a:ln/>
        </p:spPr>
        <p:txBody>
          <a:bodyPr/>
          <a:lstStyle>
            <a:lvl1pPr>
              <a:defRPr/>
            </a:lvl1pPr>
          </a:lstStyle>
          <a:p>
            <a:pPr>
              <a:defRPr/>
            </a:pPr>
            <a:r>
              <a:rPr lang="he-IL" dirty="0"/>
              <a:t>שקופית </a:t>
            </a:r>
            <a:fld id="{28E6653C-A3DD-492B-B87B-AA01777B9B80}" type="slidenum">
              <a:rPr lang="he-IL"/>
              <a:pPr>
                <a:defRPr/>
              </a:pPr>
              <a:t>‹#›</a:t>
            </a:fld>
            <a:endParaRPr lang="en-US" dirty="0"/>
          </a:p>
        </p:txBody>
      </p:sp>
    </p:spTree>
    <p:extLst>
      <p:ext uri="{BB962C8B-B14F-4D97-AF65-F5344CB8AC3E}">
        <p14:creationId xmlns:p14="http://schemas.microsoft.com/office/powerpoint/2010/main" val="334196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4"/>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r>
              <a:rPr lang="he-IL" dirty="0">
                <a:solidFill>
                  <a:prstClr val="black">
                    <a:tint val="75000"/>
                  </a:prstClr>
                </a:solidFill>
              </a:rPr>
              <a:t>.</a:t>
            </a:r>
            <a:endParaRPr lang="en-US" dirty="0">
              <a:solidFill>
                <a:prstClr val="black">
                  <a:tint val="75000"/>
                </a:prstClr>
              </a:solidFill>
            </a:endParaRPr>
          </a:p>
        </p:txBody>
      </p:sp>
      <p:sp>
        <p:nvSpPr>
          <p:cNvPr id="4" name="Rectangle 5"/>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2ADB90-D9DB-4C67-98C9-84F7EA3A2E8D}" type="slidenum">
              <a:rPr lang="he-IL">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465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כותרת ו-4 תכנים">
    <p:spTree>
      <p:nvGrpSpPr>
        <p:cNvPr id="1" name=""/>
        <p:cNvGrpSpPr/>
        <p:nvPr/>
      </p:nvGrpSpPr>
      <p:grpSpPr>
        <a:xfrm>
          <a:off x="0" y="0"/>
          <a:ext cx="0" cy="0"/>
          <a:chOff x="0" y="0"/>
          <a:chExt cx="0" cy="0"/>
        </a:xfrm>
      </p:grpSpPr>
      <p:sp>
        <p:nvSpPr>
          <p:cNvPr id="2" name="כותרת 1"/>
          <p:cNvSpPr>
            <a:spLocks noGrp="1"/>
          </p:cNvSpPr>
          <p:nvPr>
            <p:ph type="title" sz="quarter"/>
          </p:nvPr>
        </p:nvSpPr>
        <p:spPr>
          <a:xfrm>
            <a:off x="685800" y="609600"/>
            <a:ext cx="7772400" cy="1143000"/>
          </a:xfrm>
        </p:spPr>
        <p:txBody>
          <a:bodyPr/>
          <a:lstStyle/>
          <a:p>
            <a:r>
              <a:rPr lang="he-IL"/>
              <a:t>לחץ כדי לערוך סגנון כותרת של תבנית בסיס</a:t>
            </a:r>
          </a:p>
        </p:txBody>
      </p:sp>
      <p:sp>
        <p:nvSpPr>
          <p:cNvPr id="3" name="מציין מיקום תוכן 2"/>
          <p:cNvSpPr>
            <a:spLocks noGrp="1"/>
          </p:cNvSpPr>
          <p:nvPr>
            <p:ph sz="quarter" idx="1"/>
          </p:nvPr>
        </p:nvSpPr>
        <p:spPr>
          <a:xfrm>
            <a:off x="6858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46482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תוכן 4"/>
          <p:cNvSpPr>
            <a:spLocks noGrp="1"/>
          </p:cNvSpPr>
          <p:nvPr>
            <p:ph sz="quarter" idx="3"/>
          </p:nvPr>
        </p:nvSpPr>
        <p:spPr>
          <a:xfrm>
            <a:off x="6858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תוכן 5"/>
          <p:cNvSpPr>
            <a:spLocks noGrp="1"/>
          </p:cNvSpPr>
          <p:nvPr>
            <p:ph sz="quarter" idx="4"/>
          </p:nvPr>
        </p:nvSpPr>
        <p:spPr>
          <a:xfrm>
            <a:off x="46482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r>
              <a:rPr lang="he-IL" dirty="0">
                <a:solidFill>
                  <a:prstClr val="black">
                    <a:tint val="75000"/>
                  </a:prstClr>
                </a:solidFill>
              </a:rPr>
              <a:t>.</a:t>
            </a:r>
            <a:endParaRPr lang="en-US" dirty="0">
              <a:solidFill>
                <a:prstClr val="black">
                  <a:tint val="75000"/>
                </a:prstClr>
              </a:solidFill>
            </a:endParaRPr>
          </a:p>
        </p:txBody>
      </p:sp>
      <p:sp>
        <p:nvSpPr>
          <p:cNvPr id="8" name="Rectangle 5"/>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CB8F68-63CF-4662-8118-82D80261BC4A}" type="slidenum">
              <a:rPr lang="he-IL">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82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609600"/>
            <a:ext cx="7772400" cy="11430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685800" y="1981200"/>
            <a:ext cx="38100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46482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תוכן 4"/>
          <p:cNvSpPr>
            <a:spLocks noGrp="1"/>
          </p:cNvSpPr>
          <p:nvPr>
            <p:ph sz="quarter" idx="3"/>
          </p:nvPr>
        </p:nvSpPr>
        <p:spPr>
          <a:xfrm>
            <a:off x="46482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Rectangle 4"/>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r>
              <a:rPr lang="he-IL" dirty="0">
                <a:solidFill>
                  <a:prstClr val="black">
                    <a:tint val="75000"/>
                  </a:prstClr>
                </a:solidFill>
              </a:rPr>
              <a:t>.</a:t>
            </a:r>
            <a:endParaRPr lang="en-US" dirty="0">
              <a:solidFill>
                <a:prstClr val="black">
                  <a:tint val="75000"/>
                </a:prstClr>
              </a:solidFill>
            </a:endParaRPr>
          </a:p>
        </p:txBody>
      </p:sp>
      <p:sp>
        <p:nvSpPr>
          <p:cNvPr id="7" name="Rectangle 5"/>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D1988BB-789D-4C3A-8C76-08F1BD0F9A2F}" type="slidenum">
              <a:rPr lang="he-IL">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92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11"/>
          </p:nvPr>
        </p:nvSpPr>
        <p:spPr>
          <a:xfrm>
            <a:off x="533401" y="5936189"/>
            <a:ext cx="4021666" cy="365125"/>
          </a:xfrm>
        </p:spPr>
        <p:txBody>
          <a:bodyPr/>
          <a:lstStyle/>
          <a:p>
            <a:endParaRPr lang="he-IL" dirty="0"/>
          </a:p>
        </p:txBody>
      </p:sp>
      <p:sp>
        <p:nvSpPr>
          <p:cNvPr id="6" name="Slide Number Placeholder 5"/>
          <p:cNvSpPr>
            <a:spLocks noGrp="1"/>
          </p:cNvSpPr>
          <p:nvPr>
            <p:ph type="sldNum" sz="quarter" idx="12"/>
          </p:nvPr>
        </p:nvSpPr>
        <p:spPr>
          <a:xfrm>
            <a:off x="7010399" y="2750337"/>
            <a:ext cx="1370293" cy="1356442"/>
          </a:xfrm>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1834759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15366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5365810" y="5936188"/>
            <a:ext cx="2057400" cy="365125"/>
          </a:xfrm>
        </p:spPr>
        <p:txBody>
          <a:body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11"/>
          </p:nvPr>
        </p:nvSpPr>
        <p:spPr>
          <a:xfrm>
            <a:off x="533400" y="5936189"/>
            <a:ext cx="4834673" cy="365125"/>
          </a:xfrm>
        </p:spPr>
        <p:txBody>
          <a:bodyPr/>
          <a:lstStyle/>
          <a:p>
            <a:endParaRPr lang="he-IL" dirty="0"/>
          </a:p>
        </p:txBody>
      </p:sp>
      <p:sp>
        <p:nvSpPr>
          <p:cNvPr id="6" name="Slide Number Placeholder 5"/>
          <p:cNvSpPr>
            <a:spLocks noGrp="1"/>
          </p:cNvSpPr>
          <p:nvPr>
            <p:ph type="sldNum" sz="quarter" idx="12"/>
          </p:nvPr>
        </p:nvSpPr>
        <p:spPr>
          <a:xfrm>
            <a:off x="7856438" y="2869896"/>
            <a:ext cx="1149836" cy="1090789"/>
          </a:xfrm>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145185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0970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71065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531638" y="3030009"/>
            <a:ext cx="3367045" cy="290617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061129" y="3030009"/>
            <a:ext cx="3367044" cy="290617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188564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1711835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68082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932878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012811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7856438" y="4711310"/>
            <a:ext cx="1149836" cy="1090789"/>
          </a:xfrm>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2118994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7856438" y="4711616"/>
            <a:ext cx="1149836" cy="1090789"/>
          </a:xfrm>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1246188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7856438" y="4709926"/>
            <a:ext cx="1149836" cy="1090789"/>
          </a:xfrm>
        </p:spPr>
        <p:txBody>
          <a:bodyPr/>
          <a:lstStyle/>
          <a:p>
            <a:fld id="{DAF22AC9-109E-4E4D-92F9-530E51D9A3A2}" type="slidenum">
              <a:rPr lang="he-IL" smtClean="0"/>
              <a:pPr/>
              <a:t>‹#›</a:t>
            </a:fld>
            <a:endParaRPr lang="he-IL"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0189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7856438" y="4709926"/>
            <a:ext cx="1149836" cy="1090789"/>
          </a:xfrm>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919692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285848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60066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a:t>לחץ על הסמל כדי להוסיף תמונה</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a:t>לחץ על הסמל כדי להוסיף תמונה</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a:t>לחץ על הסמל כדי להוסיף תמונה</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2051604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262224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11"/>
          </p:nvPr>
        </p:nvSpPr>
        <p:spPr>
          <a:xfrm>
            <a:off x="510241" y="5936189"/>
            <a:ext cx="4518959" cy="365125"/>
          </a:xfrm>
        </p:spPr>
        <p:txBody>
          <a:bodyPr/>
          <a:lstStyle/>
          <a:p>
            <a:endParaRPr lang="he-IL"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714761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524D5-FCA6-4A79-995F-9BC11DA832F0}"/>
              </a:ext>
            </a:extLst>
          </p:cNvPr>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BCE79BA-C941-4EB2-A8C7-A5FB1BF9C61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E765183-1120-478A-8806-3FE9641E8C9B}"/>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F76BAF58-83A1-46BD-8367-7BB8543576CB}"/>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8CC6D26C-552E-4646-B9EC-1C8C00CA6934}"/>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06786060"/>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92A1A-E5A2-4139-AF2D-18A11166CB6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B948DE6-FDEC-4FD5-A75B-C862158D11A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F66ABB-52FD-4A38-983E-C6DAD279104D}"/>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68BCC912-198B-44F9-B082-FA9D18C85D00}"/>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1DFD5BC6-DAE3-4A15-80AA-6B3880C92CA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42135266"/>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CFC7FC-F773-4A4A-A590-2E338312A286}"/>
              </a:ext>
            </a:extLst>
          </p:cNvPr>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476FED9-A3D2-4411-ABD2-86035B5700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95D3EC17-9971-4125-860F-E7BC490F48AE}"/>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57B721D8-4F38-4BFA-84CD-E531AD8349C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E553556-0570-4E3C-853F-10BFF2A2349D}"/>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48844001"/>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F5D8FF-68D0-470E-911D-ED6A35AAD5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81C24FD-4066-493A-9A84-08C9322A821D}"/>
              </a:ext>
            </a:extLst>
          </p:cNvPr>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AE8575A-51E6-475F-90D2-FF8BE3224C55}"/>
              </a:ext>
            </a:extLst>
          </p:cNvPr>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EB79C05-3D20-422A-B684-A974735724A0}"/>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CC78C16-C7BF-4CEB-92D9-093DF893A9E1}"/>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0827651F-A18F-4086-B66E-1E6DDEB105D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15815518"/>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AD5472-0A81-49DE-B86A-2979787B4114}"/>
              </a:ext>
            </a:extLst>
          </p:cNvPr>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27233D5-59C3-4B36-A0B6-5ADB00D3F6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C9D71B5-13C2-4647-A8E3-B1FD835948BD}"/>
              </a:ext>
            </a:extLst>
          </p:cNvPr>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0E9EF34-6597-4053-B731-6AF8B4CD9D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DB88919-29B6-43BD-8378-460913C47885}"/>
              </a:ext>
            </a:extLst>
          </p:cNvPr>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366642A-8CB0-4DD2-AA66-CC23682241B4}"/>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8" name="מציין מיקום של כותרת תחתונה 7">
            <a:extLst>
              <a:ext uri="{FF2B5EF4-FFF2-40B4-BE49-F238E27FC236}">
                <a16:creationId xmlns:a16="http://schemas.microsoft.com/office/drawing/2014/main" id="{449B5132-271C-4DFF-B7B2-891602CCBF41}"/>
              </a:ext>
            </a:extLst>
          </p:cNvPr>
          <p:cNvSpPr>
            <a:spLocks noGrp="1"/>
          </p:cNvSpPr>
          <p:nvPr>
            <p:ph type="ftr" sz="quarter" idx="11"/>
          </p:nvPr>
        </p:nvSpPr>
        <p:spPr/>
        <p:txBody>
          <a:bodyPr/>
          <a:lstStyle/>
          <a:p>
            <a:endParaRPr lang="en-US" dirty="0">
              <a:solidFill>
                <a:srgbClr val="438086"/>
              </a:solidFill>
            </a:endParaRPr>
          </a:p>
        </p:txBody>
      </p:sp>
      <p:sp>
        <p:nvSpPr>
          <p:cNvPr id="9" name="מציין מיקום של מספר שקופית 8">
            <a:extLst>
              <a:ext uri="{FF2B5EF4-FFF2-40B4-BE49-F238E27FC236}">
                <a16:creationId xmlns:a16="http://schemas.microsoft.com/office/drawing/2014/main" id="{64AF0969-0D84-4F63-BCCA-C81EDBAEE199}"/>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79032467"/>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A76CAA-2CD1-4228-B890-C1C31358047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05FD8DC-97A0-4C34-98A0-A2200497D133}"/>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4" name="מציין מיקום של כותרת תחתונה 3">
            <a:extLst>
              <a:ext uri="{FF2B5EF4-FFF2-40B4-BE49-F238E27FC236}">
                <a16:creationId xmlns:a16="http://schemas.microsoft.com/office/drawing/2014/main" id="{68BCC58F-43EA-448D-80B5-69C3CB374900}"/>
              </a:ext>
            </a:extLst>
          </p:cNvPr>
          <p:cNvSpPr>
            <a:spLocks noGrp="1"/>
          </p:cNvSpPr>
          <p:nvPr>
            <p:ph type="ftr" sz="quarter" idx="11"/>
          </p:nvPr>
        </p:nvSpPr>
        <p:spPr/>
        <p:txBody>
          <a:bodyPr/>
          <a:lstStyle/>
          <a:p>
            <a:endParaRPr lang="en-US" dirty="0">
              <a:solidFill>
                <a:srgbClr val="438086"/>
              </a:solidFill>
            </a:endParaRPr>
          </a:p>
        </p:txBody>
      </p:sp>
      <p:sp>
        <p:nvSpPr>
          <p:cNvPr id="5" name="מציין מיקום של מספר שקופית 4">
            <a:extLst>
              <a:ext uri="{FF2B5EF4-FFF2-40B4-BE49-F238E27FC236}">
                <a16:creationId xmlns:a16="http://schemas.microsoft.com/office/drawing/2014/main" id="{929435D0-AEBB-4584-AF02-A59C535A4E91}"/>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6788784"/>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E2B29C-A7FE-4E11-9F66-06DD90783255}"/>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3" name="מציין מיקום של כותרת תחתונה 2">
            <a:extLst>
              <a:ext uri="{FF2B5EF4-FFF2-40B4-BE49-F238E27FC236}">
                <a16:creationId xmlns:a16="http://schemas.microsoft.com/office/drawing/2014/main" id="{D0F5B069-5928-4EA1-82B5-4CAF016A651A}"/>
              </a:ext>
            </a:extLst>
          </p:cNvPr>
          <p:cNvSpPr>
            <a:spLocks noGrp="1"/>
          </p:cNvSpPr>
          <p:nvPr>
            <p:ph type="ftr" sz="quarter" idx="11"/>
          </p:nvPr>
        </p:nvSpPr>
        <p:spPr/>
        <p:txBody>
          <a:bodyPr/>
          <a:lstStyle/>
          <a:p>
            <a:endParaRPr lang="en-US" dirty="0">
              <a:solidFill>
                <a:srgbClr val="438086"/>
              </a:solidFill>
            </a:endParaRPr>
          </a:p>
        </p:txBody>
      </p:sp>
      <p:sp>
        <p:nvSpPr>
          <p:cNvPr id="4" name="מציין מיקום של מספר שקופית 3">
            <a:extLst>
              <a:ext uri="{FF2B5EF4-FFF2-40B4-BE49-F238E27FC236}">
                <a16:creationId xmlns:a16="http://schemas.microsoft.com/office/drawing/2014/main" id="{5FF3009B-BE27-4D50-A05E-7B182FA5AEF5}"/>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8829938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766865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67DBCB-D6E7-4CB0-8B06-90B25DC9A8E2}"/>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150289C-57E5-4846-87EA-2399120541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794949B-3565-4F66-984F-BE35D0C3E9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3D956FE4-41CC-4E9D-ABAD-A9573A26BAD7}"/>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A17BE80-C314-4965-8868-F8A83F210C2E}"/>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75FB425F-3626-4928-BF94-BEF2B0461D56}"/>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69909449"/>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55B09-E6C7-4AE6-A1FE-2DE09DD588F3}"/>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4FBFD60-C4B3-4A86-97D7-63ECC78B93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dirty="0"/>
          </a:p>
        </p:txBody>
      </p:sp>
      <p:sp>
        <p:nvSpPr>
          <p:cNvPr id="4" name="מציין מיקום טקסט 3">
            <a:extLst>
              <a:ext uri="{FF2B5EF4-FFF2-40B4-BE49-F238E27FC236}">
                <a16:creationId xmlns:a16="http://schemas.microsoft.com/office/drawing/2014/main" id="{FD2863DD-5A12-489F-8EF2-CE22B91AA4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D46C63D7-62C4-429D-9D07-0E82C2D90296}"/>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588F4C2F-A11B-4812-80C0-269434336367}"/>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BD0C162C-4356-43EC-9D54-EBC5888D82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27195259"/>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47CF33-A220-48DE-9953-BDB7DEAF78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D36CB7-CF60-47A5-99CC-F1B1AD733225}"/>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84E7375-CCC4-444F-AAC3-F4BDD6472FB2}"/>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43D6451A-E8DE-49DD-AFA1-EFEF56C711B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76FE377-6F9E-43EF-975A-282651058AB2}"/>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05643321"/>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A36C77D-306E-4F7D-9818-C4C40F728FE6}"/>
              </a:ext>
            </a:extLst>
          </p:cNvPr>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7096B00-E493-448E-A0DA-CECDD76B2B06}"/>
              </a:ext>
            </a:extLst>
          </p:cNvPr>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B9E040-0EEF-42BF-A44B-C721C021C0DF}"/>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AB6D6214-5C8A-43A0-91A4-7DFA6183AA0C}"/>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270B293B-AA8F-4B5A-BADF-DD2765C2B8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43469382"/>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524D5-FCA6-4A79-995F-9BC11DA832F0}"/>
              </a:ext>
            </a:extLst>
          </p:cNvPr>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BCE79BA-C941-4EB2-A8C7-A5FB1BF9C61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E765183-1120-478A-8806-3FE9641E8C9B}"/>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F76BAF58-83A1-46BD-8367-7BB8543576CB}"/>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8CC6D26C-552E-4646-B9EC-1C8C00CA6934}"/>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46011379"/>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92A1A-E5A2-4139-AF2D-18A11166CB6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B948DE6-FDEC-4FD5-A75B-C862158D11A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F66ABB-52FD-4A38-983E-C6DAD279104D}"/>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68BCC912-198B-44F9-B082-FA9D18C85D00}"/>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1DFD5BC6-DAE3-4A15-80AA-6B3880C92CA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42229317"/>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CFC7FC-F773-4A4A-A590-2E338312A286}"/>
              </a:ext>
            </a:extLst>
          </p:cNvPr>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476FED9-A3D2-4411-ABD2-86035B5700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95D3EC17-9971-4125-860F-E7BC490F48AE}"/>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57B721D8-4F38-4BFA-84CD-E531AD8349C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E553556-0570-4E3C-853F-10BFF2A2349D}"/>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6300773"/>
      </p:ext>
    </p:extLst>
  </p:cSld>
  <p:clrMapOvr>
    <a:masterClrMapping/>
  </p:clrMapOvr>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F5D8FF-68D0-470E-911D-ED6A35AAD5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81C24FD-4066-493A-9A84-08C9322A821D}"/>
              </a:ext>
            </a:extLst>
          </p:cNvPr>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AE8575A-51E6-475F-90D2-FF8BE3224C55}"/>
              </a:ext>
            </a:extLst>
          </p:cNvPr>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EB79C05-3D20-422A-B684-A974735724A0}"/>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CC78C16-C7BF-4CEB-92D9-093DF893A9E1}"/>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0827651F-A18F-4086-B66E-1E6DDEB105D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5724360"/>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AD5472-0A81-49DE-B86A-2979787B4114}"/>
              </a:ext>
            </a:extLst>
          </p:cNvPr>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27233D5-59C3-4B36-A0B6-5ADB00D3F6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C9D71B5-13C2-4647-A8E3-B1FD835948BD}"/>
              </a:ext>
            </a:extLst>
          </p:cNvPr>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0E9EF34-6597-4053-B731-6AF8B4CD9D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DB88919-29B6-43BD-8378-460913C47885}"/>
              </a:ext>
            </a:extLst>
          </p:cNvPr>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366642A-8CB0-4DD2-AA66-CC23682241B4}"/>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8" name="מציין מיקום של כותרת תחתונה 7">
            <a:extLst>
              <a:ext uri="{FF2B5EF4-FFF2-40B4-BE49-F238E27FC236}">
                <a16:creationId xmlns:a16="http://schemas.microsoft.com/office/drawing/2014/main" id="{449B5132-271C-4DFF-B7B2-891602CCBF41}"/>
              </a:ext>
            </a:extLst>
          </p:cNvPr>
          <p:cNvSpPr>
            <a:spLocks noGrp="1"/>
          </p:cNvSpPr>
          <p:nvPr>
            <p:ph type="ftr" sz="quarter" idx="11"/>
          </p:nvPr>
        </p:nvSpPr>
        <p:spPr/>
        <p:txBody>
          <a:bodyPr/>
          <a:lstStyle/>
          <a:p>
            <a:endParaRPr lang="en-US" dirty="0">
              <a:solidFill>
                <a:srgbClr val="438086"/>
              </a:solidFill>
            </a:endParaRPr>
          </a:p>
        </p:txBody>
      </p:sp>
      <p:sp>
        <p:nvSpPr>
          <p:cNvPr id="9" name="מציין מיקום של מספר שקופית 8">
            <a:extLst>
              <a:ext uri="{FF2B5EF4-FFF2-40B4-BE49-F238E27FC236}">
                <a16:creationId xmlns:a16="http://schemas.microsoft.com/office/drawing/2014/main" id="{64AF0969-0D84-4F63-BCCA-C81EDBAEE199}"/>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98792039"/>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A76CAA-2CD1-4228-B890-C1C31358047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05FD8DC-97A0-4C34-98A0-A2200497D133}"/>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4" name="מציין מיקום של כותרת תחתונה 3">
            <a:extLst>
              <a:ext uri="{FF2B5EF4-FFF2-40B4-BE49-F238E27FC236}">
                <a16:creationId xmlns:a16="http://schemas.microsoft.com/office/drawing/2014/main" id="{68BCC58F-43EA-448D-80B5-69C3CB374900}"/>
              </a:ext>
            </a:extLst>
          </p:cNvPr>
          <p:cNvSpPr>
            <a:spLocks noGrp="1"/>
          </p:cNvSpPr>
          <p:nvPr>
            <p:ph type="ftr" sz="quarter" idx="11"/>
          </p:nvPr>
        </p:nvSpPr>
        <p:spPr/>
        <p:txBody>
          <a:bodyPr/>
          <a:lstStyle/>
          <a:p>
            <a:endParaRPr lang="en-US" dirty="0">
              <a:solidFill>
                <a:srgbClr val="438086"/>
              </a:solidFill>
            </a:endParaRPr>
          </a:p>
        </p:txBody>
      </p:sp>
      <p:sp>
        <p:nvSpPr>
          <p:cNvPr id="5" name="מציין מיקום של מספר שקופית 4">
            <a:extLst>
              <a:ext uri="{FF2B5EF4-FFF2-40B4-BE49-F238E27FC236}">
                <a16:creationId xmlns:a16="http://schemas.microsoft.com/office/drawing/2014/main" id="{929435D0-AEBB-4584-AF02-A59C535A4E91}"/>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72560379"/>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r>
              <a:rPr lang="he-IL" dirty="0">
                <a:solidFill>
                  <a:srgbClr val="438086"/>
                </a:solidFill>
              </a:rPr>
              <a:t>.</a:t>
            </a:r>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8134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E2B29C-A7FE-4E11-9F66-06DD90783255}"/>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3" name="מציין מיקום של כותרת תחתונה 2">
            <a:extLst>
              <a:ext uri="{FF2B5EF4-FFF2-40B4-BE49-F238E27FC236}">
                <a16:creationId xmlns:a16="http://schemas.microsoft.com/office/drawing/2014/main" id="{D0F5B069-5928-4EA1-82B5-4CAF016A651A}"/>
              </a:ext>
            </a:extLst>
          </p:cNvPr>
          <p:cNvSpPr>
            <a:spLocks noGrp="1"/>
          </p:cNvSpPr>
          <p:nvPr>
            <p:ph type="ftr" sz="quarter" idx="11"/>
          </p:nvPr>
        </p:nvSpPr>
        <p:spPr/>
        <p:txBody>
          <a:bodyPr/>
          <a:lstStyle/>
          <a:p>
            <a:endParaRPr lang="en-US" dirty="0">
              <a:solidFill>
                <a:srgbClr val="438086"/>
              </a:solidFill>
            </a:endParaRPr>
          </a:p>
        </p:txBody>
      </p:sp>
      <p:sp>
        <p:nvSpPr>
          <p:cNvPr id="4" name="מציין מיקום של מספר שקופית 3">
            <a:extLst>
              <a:ext uri="{FF2B5EF4-FFF2-40B4-BE49-F238E27FC236}">
                <a16:creationId xmlns:a16="http://schemas.microsoft.com/office/drawing/2014/main" id="{5FF3009B-BE27-4D50-A05E-7B182FA5AEF5}"/>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58937476"/>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67DBCB-D6E7-4CB0-8B06-90B25DC9A8E2}"/>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150289C-57E5-4846-87EA-2399120541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794949B-3565-4F66-984F-BE35D0C3E9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3D956FE4-41CC-4E9D-ABAD-A9573A26BAD7}"/>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A17BE80-C314-4965-8868-F8A83F210C2E}"/>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75FB425F-3626-4928-BF94-BEF2B0461D56}"/>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60132526"/>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55B09-E6C7-4AE6-A1FE-2DE09DD588F3}"/>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4FBFD60-C4B3-4A86-97D7-63ECC78B93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dirty="0"/>
          </a:p>
        </p:txBody>
      </p:sp>
      <p:sp>
        <p:nvSpPr>
          <p:cNvPr id="4" name="מציין מיקום טקסט 3">
            <a:extLst>
              <a:ext uri="{FF2B5EF4-FFF2-40B4-BE49-F238E27FC236}">
                <a16:creationId xmlns:a16="http://schemas.microsoft.com/office/drawing/2014/main" id="{FD2863DD-5A12-489F-8EF2-CE22B91AA4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D46C63D7-62C4-429D-9D07-0E82C2D90296}"/>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588F4C2F-A11B-4812-80C0-269434336367}"/>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BD0C162C-4356-43EC-9D54-EBC5888D82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0201081"/>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47CF33-A220-48DE-9953-BDB7DEAF78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D36CB7-CF60-47A5-99CC-F1B1AD733225}"/>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84E7375-CCC4-444F-AAC3-F4BDD6472FB2}"/>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43D6451A-E8DE-49DD-AFA1-EFEF56C711B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76FE377-6F9E-43EF-975A-282651058AB2}"/>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49800645"/>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A36C77D-306E-4F7D-9818-C4C40F728FE6}"/>
              </a:ext>
            </a:extLst>
          </p:cNvPr>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7096B00-E493-448E-A0DA-CECDD76B2B06}"/>
              </a:ext>
            </a:extLst>
          </p:cNvPr>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B9E040-0EEF-42BF-A44B-C721C021C0DF}"/>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AB6D6214-5C8A-43A0-91A4-7DFA6183AA0C}"/>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270B293B-AA8F-4B5A-BADF-DD2765C2B8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6989687"/>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524D5-FCA6-4A79-995F-9BC11DA832F0}"/>
              </a:ext>
            </a:extLst>
          </p:cNvPr>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BCE79BA-C941-4EB2-A8C7-A5FB1BF9C61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E765183-1120-478A-8806-3FE9641E8C9B}"/>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F76BAF58-83A1-46BD-8367-7BB8543576CB}"/>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8CC6D26C-552E-4646-B9EC-1C8C00CA6934}"/>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86441158"/>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92A1A-E5A2-4139-AF2D-18A11166CB6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B948DE6-FDEC-4FD5-A75B-C862158D11A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F66ABB-52FD-4A38-983E-C6DAD279104D}"/>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68BCC912-198B-44F9-B082-FA9D18C85D00}"/>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1DFD5BC6-DAE3-4A15-80AA-6B3880C92CA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77024607"/>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CFC7FC-F773-4A4A-A590-2E338312A286}"/>
              </a:ext>
            </a:extLst>
          </p:cNvPr>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476FED9-A3D2-4411-ABD2-86035B5700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95D3EC17-9971-4125-860F-E7BC490F48AE}"/>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57B721D8-4F38-4BFA-84CD-E531AD8349C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E553556-0570-4E3C-853F-10BFF2A2349D}"/>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58416364"/>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F5D8FF-68D0-470E-911D-ED6A35AAD5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81C24FD-4066-493A-9A84-08C9322A821D}"/>
              </a:ext>
            </a:extLst>
          </p:cNvPr>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AE8575A-51E6-475F-90D2-FF8BE3224C55}"/>
              </a:ext>
            </a:extLst>
          </p:cNvPr>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EB79C05-3D20-422A-B684-A974735724A0}"/>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CC78C16-C7BF-4CEB-92D9-093DF893A9E1}"/>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0827651F-A18F-4086-B66E-1E6DDEB105DE}"/>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48034896"/>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AD5472-0A81-49DE-B86A-2979787B4114}"/>
              </a:ext>
            </a:extLst>
          </p:cNvPr>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27233D5-59C3-4B36-A0B6-5ADB00D3F6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C9D71B5-13C2-4647-A8E3-B1FD835948BD}"/>
              </a:ext>
            </a:extLst>
          </p:cNvPr>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0E9EF34-6597-4053-B731-6AF8B4CD9D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DB88919-29B6-43BD-8378-460913C47885}"/>
              </a:ext>
            </a:extLst>
          </p:cNvPr>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366642A-8CB0-4DD2-AA66-CC23682241B4}"/>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8" name="מציין מיקום של כותרת תחתונה 7">
            <a:extLst>
              <a:ext uri="{FF2B5EF4-FFF2-40B4-BE49-F238E27FC236}">
                <a16:creationId xmlns:a16="http://schemas.microsoft.com/office/drawing/2014/main" id="{449B5132-271C-4DFF-B7B2-891602CCBF41}"/>
              </a:ext>
            </a:extLst>
          </p:cNvPr>
          <p:cNvSpPr>
            <a:spLocks noGrp="1"/>
          </p:cNvSpPr>
          <p:nvPr>
            <p:ph type="ftr" sz="quarter" idx="11"/>
          </p:nvPr>
        </p:nvSpPr>
        <p:spPr/>
        <p:txBody>
          <a:bodyPr/>
          <a:lstStyle/>
          <a:p>
            <a:endParaRPr lang="en-US" dirty="0">
              <a:solidFill>
                <a:srgbClr val="438086"/>
              </a:solidFill>
            </a:endParaRPr>
          </a:p>
        </p:txBody>
      </p:sp>
      <p:sp>
        <p:nvSpPr>
          <p:cNvPr id="9" name="מציין מיקום של מספר שקופית 8">
            <a:extLst>
              <a:ext uri="{FF2B5EF4-FFF2-40B4-BE49-F238E27FC236}">
                <a16:creationId xmlns:a16="http://schemas.microsoft.com/office/drawing/2014/main" id="{64AF0969-0D84-4F63-BCCA-C81EDBAEE199}"/>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2946737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r>
              <a:rPr lang="he-IL" dirty="0">
                <a:solidFill>
                  <a:srgbClr val="438086"/>
                </a:solidFill>
              </a:rPr>
              <a:t>.</a:t>
            </a:r>
            <a:endParaRPr lang="en-US" dirty="0">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464074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A76CAA-2CD1-4228-B890-C1C31358047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05FD8DC-97A0-4C34-98A0-A2200497D133}"/>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4" name="מציין מיקום של כותרת תחתונה 3">
            <a:extLst>
              <a:ext uri="{FF2B5EF4-FFF2-40B4-BE49-F238E27FC236}">
                <a16:creationId xmlns:a16="http://schemas.microsoft.com/office/drawing/2014/main" id="{68BCC58F-43EA-448D-80B5-69C3CB374900}"/>
              </a:ext>
            </a:extLst>
          </p:cNvPr>
          <p:cNvSpPr>
            <a:spLocks noGrp="1"/>
          </p:cNvSpPr>
          <p:nvPr>
            <p:ph type="ftr" sz="quarter" idx="11"/>
          </p:nvPr>
        </p:nvSpPr>
        <p:spPr/>
        <p:txBody>
          <a:bodyPr/>
          <a:lstStyle/>
          <a:p>
            <a:endParaRPr lang="en-US" dirty="0">
              <a:solidFill>
                <a:srgbClr val="438086"/>
              </a:solidFill>
            </a:endParaRPr>
          </a:p>
        </p:txBody>
      </p:sp>
      <p:sp>
        <p:nvSpPr>
          <p:cNvPr id="5" name="מציין מיקום של מספר שקופית 4">
            <a:extLst>
              <a:ext uri="{FF2B5EF4-FFF2-40B4-BE49-F238E27FC236}">
                <a16:creationId xmlns:a16="http://schemas.microsoft.com/office/drawing/2014/main" id="{929435D0-AEBB-4584-AF02-A59C535A4E91}"/>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83683974"/>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E2B29C-A7FE-4E11-9F66-06DD90783255}"/>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3" name="מציין מיקום של כותרת תחתונה 2">
            <a:extLst>
              <a:ext uri="{FF2B5EF4-FFF2-40B4-BE49-F238E27FC236}">
                <a16:creationId xmlns:a16="http://schemas.microsoft.com/office/drawing/2014/main" id="{D0F5B069-5928-4EA1-82B5-4CAF016A651A}"/>
              </a:ext>
            </a:extLst>
          </p:cNvPr>
          <p:cNvSpPr>
            <a:spLocks noGrp="1"/>
          </p:cNvSpPr>
          <p:nvPr>
            <p:ph type="ftr" sz="quarter" idx="11"/>
          </p:nvPr>
        </p:nvSpPr>
        <p:spPr/>
        <p:txBody>
          <a:bodyPr/>
          <a:lstStyle/>
          <a:p>
            <a:endParaRPr lang="en-US" dirty="0">
              <a:solidFill>
                <a:srgbClr val="438086"/>
              </a:solidFill>
            </a:endParaRPr>
          </a:p>
        </p:txBody>
      </p:sp>
      <p:sp>
        <p:nvSpPr>
          <p:cNvPr id="4" name="מציין מיקום של מספר שקופית 3">
            <a:extLst>
              <a:ext uri="{FF2B5EF4-FFF2-40B4-BE49-F238E27FC236}">
                <a16:creationId xmlns:a16="http://schemas.microsoft.com/office/drawing/2014/main" id="{5FF3009B-BE27-4D50-A05E-7B182FA5AEF5}"/>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99824510"/>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67DBCB-D6E7-4CB0-8B06-90B25DC9A8E2}"/>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150289C-57E5-4846-87EA-2399120541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794949B-3565-4F66-984F-BE35D0C3E9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3D956FE4-41CC-4E9D-ABAD-A9573A26BAD7}"/>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8A17BE80-C314-4965-8868-F8A83F210C2E}"/>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75FB425F-3626-4928-BF94-BEF2B0461D56}"/>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102354"/>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55B09-E6C7-4AE6-A1FE-2DE09DD588F3}"/>
              </a:ext>
            </a:extLst>
          </p:cNvPr>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4FBFD60-C4B3-4A86-97D7-63ECC78B93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dirty="0"/>
          </a:p>
        </p:txBody>
      </p:sp>
      <p:sp>
        <p:nvSpPr>
          <p:cNvPr id="4" name="מציין מיקום טקסט 3">
            <a:extLst>
              <a:ext uri="{FF2B5EF4-FFF2-40B4-BE49-F238E27FC236}">
                <a16:creationId xmlns:a16="http://schemas.microsoft.com/office/drawing/2014/main" id="{FD2863DD-5A12-489F-8EF2-CE22B91AA4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D46C63D7-62C4-429D-9D07-0E82C2D90296}"/>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מציין מיקום של כותרת תחתונה 5">
            <a:extLst>
              <a:ext uri="{FF2B5EF4-FFF2-40B4-BE49-F238E27FC236}">
                <a16:creationId xmlns:a16="http://schemas.microsoft.com/office/drawing/2014/main" id="{588F4C2F-A11B-4812-80C0-269434336367}"/>
              </a:ext>
            </a:extLst>
          </p:cNvPr>
          <p:cNvSpPr>
            <a:spLocks noGrp="1"/>
          </p:cNvSpPr>
          <p:nvPr>
            <p:ph type="ftr" sz="quarter" idx="11"/>
          </p:nvPr>
        </p:nvSpPr>
        <p:spPr/>
        <p:txBody>
          <a:bodyPr/>
          <a:lstStyle/>
          <a:p>
            <a:endParaRPr lang="en-US" dirty="0">
              <a:solidFill>
                <a:srgbClr val="438086"/>
              </a:solidFill>
            </a:endParaRPr>
          </a:p>
        </p:txBody>
      </p:sp>
      <p:sp>
        <p:nvSpPr>
          <p:cNvPr id="7" name="מציין מיקום של מספר שקופית 6">
            <a:extLst>
              <a:ext uri="{FF2B5EF4-FFF2-40B4-BE49-F238E27FC236}">
                <a16:creationId xmlns:a16="http://schemas.microsoft.com/office/drawing/2014/main" id="{BD0C162C-4356-43EC-9D54-EBC5888D82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64025474"/>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47CF33-A220-48DE-9953-BDB7DEAF78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D36CB7-CF60-47A5-99CC-F1B1AD733225}"/>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84E7375-CCC4-444F-AAC3-F4BDD6472FB2}"/>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43D6451A-E8DE-49DD-AFA1-EFEF56C711BE}"/>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E76FE377-6F9E-43EF-975A-282651058AB2}"/>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10328273"/>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A36C77D-306E-4F7D-9818-C4C40F728FE6}"/>
              </a:ext>
            </a:extLst>
          </p:cNvPr>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7096B00-E493-448E-A0DA-CECDD76B2B06}"/>
              </a:ext>
            </a:extLst>
          </p:cNvPr>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B9E040-0EEF-42BF-A44B-C721C021C0DF}"/>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AB6D6214-5C8A-43A0-91A4-7DFA6183AA0C}"/>
              </a:ext>
            </a:extLst>
          </p:cNvPr>
          <p:cNvSpPr>
            <a:spLocks noGrp="1"/>
          </p:cNvSpPr>
          <p:nvPr>
            <p:ph type="ftr" sz="quarter" idx="11"/>
          </p:nvPr>
        </p:nvSpPr>
        <p:spPr/>
        <p:txBody>
          <a:body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270B293B-AA8F-4B5A-BADF-DD2765C2B880}"/>
              </a:ext>
            </a:extLst>
          </p:cNvPr>
          <p:cNvSpPr>
            <a:spLocks noGrp="1"/>
          </p:cNvSpPr>
          <p:nvPr>
            <p:ph type="sldNum" sz="quarter" idx="12"/>
          </p:nvPr>
        </p:nvSpPr>
        <p:spPr/>
        <p:txBody>
          <a:body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11734686"/>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a:extLst>
              <a:ext uri="{FF2B5EF4-FFF2-40B4-BE49-F238E27FC236}">
                <a16:creationId xmlns:a16="http://schemas.microsoft.com/office/drawing/2014/main" id="{AFCBD6C7-86B3-44DA-B6DB-17DD47630E79}"/>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23">
            <a:extLst>
              <a:ext uri="{FF2B5EF4-FFF2-40B4-BE49-F238E27FC236}">
                <a16:creationId xmlns:a16="http://schemas.microsoft.com/office/drawing/2014/main" id="{AF4D6453-AA13-49AD-AD5B-417539AFA3FC}"/>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24">
            <a:extLst>
              <a:ext uri="{FF2B5EF4-FFF2-40B4-BE49-F238E27FC236}">
                <a16:creationId xmlns:a16="http://schemas.microsoft.com/office/drawing/2014/main" id="{8F84E8CE-3E05-4A84-B094-C0C6BA5E1D5E}"/>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25">
            <a:extLst>
              <a:ext uri="{FF2B5EF4-FFF2-40B4-BE49-F238E27FC236}">
                <a16:creationId xmlns:a16="http://schemas.microsoft.com/office/drawing/2014/main" id="{F81BE925-83C3-40C4-B159-06E524AA8AD2}"/>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26">
            <a:extLst>
              <a:ext uri="{FF2B5EF4-FFF2-40B4-BE49-F238E27FC236}">
                <a16:creationId xmlns:a16="http://schemas.microsoft.com/office/drawing/2014/main" id="{7AB90335-BC77-49A5-9983-635F847839E3}"/>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11" name="Rounded Rectangle 29">
            <a:extLst>
              <a:ext uri="{FF2B5EF4-FFF2-40B4-BE49-F238E27FC236}">
                <a16:creationId xmlns:a16="http://schemas.microsoft.com/office/drawing/2014/main" id="{6B47579B-CB48-4977-915F-69CBA007D1A8}"/>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12" name="Rounded Rectangle 30">
            <a:extLst>
              <a:ext uri="{FF2B5EF4-FFF2-40B4-BE49-F238E27FC236}">
                <a16:creationId xmlns:a16="http://schemas.microsoft.com/office/drawing/2014/main" id="{9EBA56CA-C326-40C2-AF79-46B0589E2FB2}"/>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6">
            <a:extLst>
              <a:ext uri="{FF2B5EF4-FFF2-40B4-BE49-F238E27FC236}">
                <a16:creationId xmlns:a16="http://schemas.microsoft.com/office/drawing/2014/main" id="{7026C5E7-2533-4069-BEF2-991FD34B0422}"/>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9">
            <a:extLst>
              <a:ext uri="{FF2B5EF4-FFF2-40B4-BE49-F238E27FC236}">
                <a16:creationId xmlns:a16="http://schemas.microsoft.com/office/drawing/2014/main" id="{24523185-77CD-4302-B71E-E3B6134A2AB3}"/>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0">
            <a:extLst>
              <a:ext uri="{FF2B5EF4-FFF2-40B4-BE49-F238E27FC236}">
                <a16:creationId xmlns:a16="http://schemas.microsoft.com/office/drawing/2014/main" id="{205E315B-7E49-466D-BC04-DBDA43AC71E1}"/>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8">
            <a:extLst>
              <a:ext uri="{FF2B5EF4-FFF2-40B4-BE49-F238E27FC236}">
                <a16:creationId xmlns:a16="http://schemas.microsoft.com/office/drawing/2014/main" id="{65ACBF8A-48B5-49B5-BDAE-3A47846C1BFC}"/>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46A9E252-81B8-45E2-A98F-A8A2067598F1}"/>
              </a:ext>
            </a:extLst>
          </p:cNvPr>
          <p:cNvSpPr>
            <a:spLocks noGrp="1"/>
          </p:cNvSpPr>
          <p:nvPr>
            <p:ph type="dt" sz="half" idx="10"/>
          </p:nvPr>
        </p:nvSpPr>
        <p:spPr>
          <a:xfrm>
            <a:off x="6705600" y="4206875"/>
            <a:ext cx="960438" cy="457200"/>
          </a:xfrm>
        </p:spPr>
        <p:txBody>
          <a:bodyPr/>
          <a:lstStyle>
            <a:lvl1pPr>
              <a:defRPr sz="1600"/>
            </a:lvl1pPr>
          </a:lstStyle>
          <a:p>
            <a:pPr>
              <a:defRPr/>
            </a:pPr>
            <a:r>
              <a:rPr lang="he-IL" dirty="0"/>
              <a:t>.</a:t>
            </a:r>
            <a:endParaRPr lang="en-US" dirty="0"/>
          </a:p>
        </p:txBody>
      </p:sp>
      <p:sp>
        <p:nvSpPr>
          <p:cNvPr id="18" name="Footer Placeholder 16">
            <a:extLst>
              <a:ext uri="{FF2B5EF4-FFF2-40B4-BE49-F238E27FC236}">
                <a16:creationId xmlns:a16="http://schemas.microsoft.com/office/drawing/2014/main" id="{BDF3906A-F35E-40DA-981B-6393EDD5DD67}"/>
              </a:ext>
            </a:extLst>
          </p:cNvPr>
          <p:cNvSpPr>
            <a:spLocks noGrp="1"/>
          </p:cNvSpPr>
          <p:nvPr>
            <p:ph type="ftr" sz="quarter" idx="11"/>
          </p:nvPr>
        </p:nvSpPr>
        <p:spPr>
          <a:xfrm>
            <a:off x="5410200" y="4205288"/>
            <a:ext cx="1295400" cy="457200"/>
          </a:xfrm>
        </p:spPr>
        <p:txBody>
          <a:bodyPr/>
          <a:lstStyle>
            <a:lvl1pPr>
              <a:defRPr/>
            </a:lvl1pPr>
          </a:lstStyle>
          <a:p>
            <a:pPr>
              <a:defRPr/>
            </a:pPr>
            <a:endParaRPr lang="en-US" dirty="0"/>
          </a:p>
        </p:txBody>
      </p:sp>
      <p:sp>
        <p:nvSpPr>
          <p:cNvPr id="19" name="Slide Number Placeholder 28">
            <a:extLst>
              <a:ext uri="{FF2B5EF4-FFF2-40B4-BE49-F238E27FC236}">
                <a16:creationId xmlns:a16="http://schemas.microsoft.com/office/drawing/2014/main" id="{17B43856-4608-4C5B-9D5E-BDB7057506D0}"/>
              </a:ext>
            </a:extLst>
          </p:cNvPr>
          <p:cNvSpPr>
            <a:spLocks noGrp="1"/>
          </p:cNvSpPr>
          <p:nvPr>
            <p:ph type="sldNum" sz="quarter" idx="12"/>
          </p:nvPr>
        </p:nvSpPr>
        <p:spPr>
          <a:xfrm>
            <a:off x="8320088" y="1588"/>
            <a:ext cx="747712" cy="365125"/>
          </a:xfrm>
        </p:spPr>
        <p:txBody>
          <a:bodyPr/>
          <a:lstStyle>
            <a:lvl1pPr algn="r">
              <a:defRPr sz="1800">
                <a:solidFill>
                  <a:prstClr val="white"/>
                </a:solidFill>
              </a:defRPr>
            </a:lvl1pPr>
          </a:lstStyle>
          <a:p>
            <a:pPr>
              <a:defRPr/>
            </a:pPr>
            <a:fld id="{CF85086B-C9A7-4E89-9952-9478F362629B}" type="slidenum">
              <a:rPr lang="he-IL"/>
              <a:pPr>
                <a:defRPr/>
              </a:pPr>
              <a:t>‹#›</a:t>
            </a:fld>
            <a:endParaRPr lang="en-US" dirty="0"/>
          </a:p>
        </p:txBody>
      </p:sp>
    </p:spTree>
    <p:extLst>
      <p:ext uri="{BB962C8B-B14F-4D97-AF65-F5344CB8AC3E}">
        <p14:creationId xmlns:p14="http://schemas.microsoft.com/office/powerpoint/2010/main" val="3356596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4F352-0E03-4AF3-910D-0822E54C0233}"/>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5" name="Footer Placeholder 4">
            <a:extLst>
              <a:ext uri="{FF2B5EF4-FFF2-40B4-BE49-F238E27FC236}">
                <a16:creationId xmlns:a16="http://schemas.microsoft.com/office/drawing/2014/main" id="{C51ABF53-CB70-47A1-AD0C-7802077A0E5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F58FD4D-BF68-4F0D-9354-019AD394BACB}"/>
              </a:ext>
            </a:extLst>
          </p:cNvPr>
          <p:cNvSpPr>
            <a:spLocks noGrp="1"/>
          </p:cNvSpPr>
          <p:nvPr>
            <p:ph type="sldNum" sz="quarter" idx="12"/>
          </p:nvPr>
        </p:nvSpPr>
        <p:spPr/>
        <p:txBody>
          <a:bodyPr/>
          <a:lstStyle>
            <a:lvl1pPr>
              <a:defRPr>
                <a:solidFill>
                  <a:srgbClr val="FFFFFF"/>
                </a:solidFill>
              </a:defRPr>
            </a:lvl1pPr>
          </a:lstStyle>
          <a:p>
            <a:pPr>
              <a:defRPr/>
            </a:pPr>
            <a:fld id="{424B6304-B31A-4D0F-87EF-F6F17B02EACE}" type="slidenum">
              <a:rPr lang="he-IL"/>
              <a:pPr>
                <a:defRPr/>
              </a:pPr>
              <a:t>‹#›</a:t>
            </a:fld>
            <a:endParaRPr lang="en-US" dirty="0"/>
          </a:p>
        </p:txBody>
      </p:sp>
    </p:spTree>
    <p:extLst>
      <p:ext uri="{BB962C8B-B14F-4D97-AF65-F5344CB8AC3E}">
        <p14:creationId xmlns:p14="http://schemas.microsoft.com/office/powerpoint/2010/main" val="123519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84F4AFE-4238-4003-AA0A-8BF2F5F6558C}"/>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5" name="Footer Placeholder 4">
            <a:extLst>
              <a:ext uri="{FF2B5EF4-FFF2-40B4-BE49-F238E27FC236}">
                <a16:creationId xmlns:a16="http://schemas.microsoft.com/office/drawing/2014/main" id="{DF6E54B3-91EB-4258-AC95-572053A9E2B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53CE4F5-8855-442D-B571-2AA35421DE9F}"/>
              </a:ext>
            </a:extLst>
          </p:cNvPr>
          <p:cNvSpPr>
            <a:spLocks noGrp="1"/>
          </p:cNvSpPr>
          <p:nvPr>
            <p:ph type="sldNum" sz="quarter" idx="12"/>
          </p:nvPr>
        </p:nvSpPr>
        <p:spPr/>
        <p:txBody>
          <a:bodyPr/>
          <a:lstStyle>
            <a:lvl1pPr>
              <a:defRPr>
                <a:solidFill>
                  <a:srgbClr val="FFFFFF"/>
                </a:solidFill>
              </a:defRPr>
            </a:lvl1pPr>
          </a:lstStyle>
          <a:p>
            <a:pPr>
              <a:defRPr/>
            </a:pPr>
            <a:fld id="{353F9A29-A9E8-4B71-BAD5-AE029893135C}" type="slidenum">
              <a:rPr lang="he-IL"/>
              <a:pPr>
                <a:defRPr/>
              </a:pPr>
              <a:t>‹#›</a:t>
            </a:fld>
            <a:endParaRPr lang="en-US" dirty="0"/>
          </a:p>
        </p:txBody>
      </p:sp>
    </p:spTree>
    <p:extLst>
      <p:ext uri="{BB962C8B-B14F-4D97-AF65-F5344CB8AC3E}">
        <p14:creationId xmlns:p14="http://schemas.microsoft.com/office/powerpoint/2010/main" val="1255741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4A2A8-2C72-4733-88E8-50C5A2F4922F}"/>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6" name="Footer Placeholder 5">
            <a:extLst>
              <a:ext uri="{FF2B5EF4-FFF2-40B4-BE49-F238E27FC236}">
                <a16:creationId xmlns:a16="http://schemas.microsoft.com/office/drawing/2014/main" id="{1F3DDAA6-395A-42B4-BAEF-8EBBBAAFC7A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7360EBFA-32E7-4A11-A793-FC4D949B5A43}"/>
              </a:ext>
            </a:extLst>
          </p:cNvPr>
          <p:cNvSpPr>
            <a:spLocks noGrp="1"/>
          </p:cNvSpPr>
          <p:nvPr>
            <p:ph type="sldNum" sz="quarter" idx="12"/>
          </p:nvPr>
        </p:nvSpPr>
        <p:spPr/>
        <p:txBody>
          <a:bodyPr/>
          <a:lstStyle>
            <a:lvl1pPr>
              <a:defRPr>
                <a:solidFill>
                  <a:srgbClr val="FFFFFF"/>
                </a:solidFill>
              </a:defRPr>
            </a:lvl1pPr>
          </a:lstStyle>
          <a:p>
            <a:pPr>
              <a:defRPr/>
            </a:pPr>
            <a:fld id="{EE1CBA4D-CA14-4019-8C3C-AE0C2A0A509B}" type="slidenum">
              <a:rPr lang="he-IL"/>
              <a:pPr>
                <a:defRPr/>
              </a:pPr>
              <a:t>‹#›</a:t>
            </a:fld>
            <a:endParaRPr lang="en-US" dirty="0"/>
          </a:p>
        </p:txBody>
      </p:sp>
    </p:spTree>
    <p:extLst>
      <p:ext uri="{BB962C8B-B14F-4D97-AF65-F5344CB8AC3E}">
        <p14:creationId xmlns:p14="http://schemas.microsoft.com/office/powerpoint/2010/main" val="229937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859478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834FA673-ED4C-4030-AE24-8AE83A6EFCBA}"/>
              </a:ext>
            </a:extLst>
          </p:cNvPr>
          <p:cNvSpPr>
            <a:spLocks noGrp="1"/>
          </p:cNvSpPr>
          <p:nvPr>
            <p:ph type="dt" sz="half" idx="10"/>
          </p:nvPr>
        </p:nvSpPr>
        <p:spPr/>
        <p:txBody>
          <a:bodyPr rtlCol="0"/>
          <a:lstStyle>
            <a:lvl1pPr>
              <a:defRPr/>
            </a:lvl1pPr>
          </a:lstStyle>
          <a:p>
            <a:pPr>
              <a:defRPr/>
            </a:pPr>
            <a:r>
              <a:rPr lang="he-IL" dirty="0"/>
              <a:t>.</a:t>
            </a:r>
            <a:endParaRPr lang="en-US" dirty="0"/>
          </a:p>
        </p:txBody>
      </p:sp>
      <p:sp>
        <p:nvSpPr>
          <p:cNvPr id="8" name="Slide Number Placeholder 26">
            <a:extLst>
              <a:ext uri="{FF2B5EF4-FFF2-40B4-BE49-F238E27FC236}">
                <a16:creationId xmlns:a16="http://schemas.microsoft.com/office/drawing/2014/main" id="{A751091F-27CC-4560-93FF-06C72016F366}"/>
              </a:ext>
            </a:extLst>
          </p:cNvPr>
          <p:cNvSpPr>
            <a:spLocks noGrp="1"/>
          </p:cNvSpPr>
          <p:nvPr>
            <p:ph type="sldNum" sz="quarter" idx="11"/>
          </p:nvPr>
        </p:nvSpPr>
        <p:spPr/>
        <p:txBody>
          <a:bodyPr rtlCol="0"/>
          <a:lstStyle>
            <a:lvl1pPr>
              <a:defRPr>
                <a:solidFill>
                  <a:srgbClr val="FFFFFF"/>
                </a:solidFill>
              </a:defRPr>
            </a:lvl1pPr>
          </a:lstStyle>
          <a:p>
            <a:pPr>
              <a:defRPr/>
            </a:pPr>
            <a:fld id="{76B245DD-0FE6-4E14-9232-8E976C26C0C1}" type="slidenum">
              <a:rPr lang="he-IL"/>
              <a:pPr>
                <a:defRPr/>
              </a:pPr>
              <a:t>‹#›</a:t>
            </a:fld>
            <a:endParaRPr lang="en-US" dirty="0"/>
          </a:p>
        </p:txBody>
      </p:sp>
      <p:sp>
        <p:nvSpPr>
          <p:cNvPr id="9" name="Footer Placeholder 27">
            <a:extLst>
              <a:ext uri="{FF2B5EF4-FFF2-40B4-BE49-F238E27FC236}">
                <a16:creationId xmlns:a16="http://schemas.microsoft.com/office/drawing/2014/main" id="{3DCE3AF2-87C9-4BCD-A7BB-A7A565D75D23}"/>
              </a:ext>
            </a:extLst>
          </p:cNvPr>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68696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A57C1398-6EF6-49F3-8E2D-5EAFF6474138}"/>
              </a:ext>
            </a:extLst>
          </p:cNvPr>
          <p:cNvSpPr>
            <a:spLocks noGrp="1"/>
          </p:cNvSpPr>
          <p:nvPr>
            <p:ph type="dt" sz="half" idx="10"/>
          </p:nvPr>
        </p:nvSpPr>
        <p:spPr>
          <a:xfrm>
            <a:off x="6583363" y="612775"/>
            <a:ext cx="957262" cy="457200"/>
          </a:xfrm>
        </p:spPr>
        <p:txBody>
          <a:bodyPr/>
          <a:lstStyle>
            <a:lvl1pPr>
              <a:defRPr/>
            </a:lvl1pPr>
          </a:lstStyle>
          <a:p>
            <a:pPr>
              <a:defRPr/>
            </a:pPr>
            <a:r>
              <a:rPr lang="he-IL" dirty="0"/>
              <a:t>.</a:t>
            </a:r>
            <a:endParaRPr lang="en-US" dirty="0"/>
          </a:p>
        </p:txBody>
      </p:sp>
      <p:sp>
        <p:nvSpPr>
          <p:cNvPr id="4" name="Footer Placeholder 3">
            <a:extLst>
              <a:ext uri="{FF2B5EF4-FFF2-40B4-BE49-F238E27FC236}">
                <a16:creationId xmlns:a16="http://schemas.microsoft.com/office/drawing/2014/main" id="{19A1A710-82B4-49C5-BD91-18425276644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34DE6A77-49F4-4C0E-93A4-B2AE60A1E8C7}"/>
              </a:ext>
            </a:extLst>
          </p:cNvPr>
          <p:cNvSpPr>
            <a:spLocks noGrp="1"/>
          </p:cNvSpPr>
          <p:nvPr>
            <p:ph type="sldNum" sz="quarter" idx="12"/>
          </p:nvPr>
        </p:nvSpPr>
        <p:spPr/>
        <p:txBody>
          <a:bodyPr/>
          <a:lstStyle>
            <a:lvl1pPr>
              <a:defRPr>
                <a:solidFill>
                  <a:srgbClr val="FFFFFF"/>
                </a:solidFill>
              </a:defRPr>
            </a:lvl1pPr>
          </a:lstStyle>
          <a:p>
            <a:pPr>
              <a:defRPr/>
            </a:pPr>
            <a:fld id="{6EB703B3-65EC-4FC0-A17D-D667994379D3}" type="slidenum">
              <a:rPr lang="he-IL"/>
              <a:pPr>
                <a:defRPr/>
              </a:pPr>
              <a:t>‹#›</a:t>
            </a:fld>
            <a:endParaRPr lang="en-US" dirty="0"/>
          </a:p>
        </p:txBody>
      </p:sp>
    </p:spTree>
    <p:extLst>
      <p:ext uri="{BB962C8B-B14F-4D97-AF65-F5344CB8AC3E}">
        <p14:creationId xmlns:p14="http://schemas.microsoft.com/office/powerpoint/2010/main" val="2042391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8F3A5-D575-4A39-982C-65081B97BF4D}"/>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3" name="Footer Placeholder 2">
            <a:extLst>
              <a:ext uri="{FF2B5EF4-FFF2-40B4-BE49-F238E27FC236}">
                <a16:creationId xmlns:a16="http://schemas.microsoft.com/office/drawing/2014/main" id="{D5F47EB5-1BE9-4482-8AD6-C69F4EFCC18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44D1F868-ED60-493B-B6A4-CDA185B7D9C7}"/>
              </a:ext>
            </a:extLst>
          </p:cNvPr>
          <p:cNvSpPr>
            <a:spLocks noGrp="1"/>
          </p:cNvSpPr>
          <p:nvPr>
            <p:ph type="sldNum" sz="quarter" idx="12"/>
          </p:nvPr>
        </p:nvSpPr>
        <p:spPr/>
        <p:txBody>
          <a:bodyPr/>
          <a:lstStyle>
            <a:lvl1pPr>
              <a:defRPr>
                <a:solidFill>
                  <a:srgbClr val="FFFFFF"/>
                </a:solidFill>
              </a:defRPr>
            </a:lvl1pPr>
          </a:lstStyle>
          <a:p>
            <a:pPr>
              <a:defRPr/>
            </a:pPr>
            <a:fld id="{FE6A57BE-6EBC-4B2B-A429-C6A8B69B16FE}" type="slidenum">
              <a:rPr lang="he-IL"/>
              <a:pPr>
                <a:defRPr/>
              </a:pPr>
              <a:t>‹#›</a:t>
            </a:fld>
            <a:endParaRPr lang="en-US" dirty="0"/>
          </a:p>
        </p:txBody>
      </p:sp>
    </p:spTree>
    <p:extLst>
      <p:ext uri="{BB962C8B-B14F-4D97-AF65-F5344CB8AC3E}">
        <p14:creationId xmlns:p14="http://schemas.microsoft.com/office/powerpoint/2010/main" val="3734782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FE11E-A82C-45B5-9AB9-1DC7760AE7CF}"/>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6" name="Footer Placeholder 5">
            <a:extLst>
              <a:ext uri="{FF2B5EF4-FFF2-40B4-BE49-F238E27FC236}">
                <a16:creationId xmlns:a16="http://schemas.microsoft.com/office/drawing/2014/main" id="{EA9BDBA0-0C41-4F7F-B434-4E83C618185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4219E76A-6948-4CBC-A476-41F106B5D74B}"/>
              </a:ext>
            </a:extLst>
          </p:cNvPr>
          <p:cNvSpPr>
            <a:spLocks noGrp="1"/>
          </p:cNvSpPr>
          <p:nvPr>
            <p:ph type="sldNum" sz="quarter" idx="12"/>
          </p:nvPr>
        </p:nvSpPr>
        <p:spPr/>
        <p:txBody>
          <a:bodyPr/>
          <a:lstStyle>
            <a:lvl1pPr>
              <a:defRPr>
                <a:solidFill>
                  <a:srgbClr val="FFFFFF"/>
                </a:solidFill>
              </a:defRPr>
            </a:lvl1pPr>
          </a:lstStyle>
          <a:p>
            <a:pPr>
              <a:defRPr/>
            </a:pPr>
            <a:fld id="{02D64E17-C5E2-40BA-9D1E-4FDD3FBE19BC}" type="slidenum">
              <a:rPr lang="he-IL"/>
              <a:pPr>
                <a:defRPr/>
              </a:pPr>
              <a:t>‹#›</a:t>
            </a:fld>
            <a:endParaRPr lang="en-US" dirty="0"/>
          </a:p>
        </p:txBody>
      </p:sp>
    </p:spTree>
    <p:extLst>
      <p:ext uri="{BB962C8B-B14F-4D97-AF65-F5344CB8AC3E}">
        <p14:creationId xmlns:p14="http://schemas.microsoft.com/office/powerpoint/2010/main" val="3040517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238EE43E-0344-406D-8A4E-CFE98C91FDE0}"/>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6" name="Footer Placeholder 5">
            <a:extLst>
              <a:ext uri="{FF2B5EF4-FFF2-40B4-BE49-F238E27FC236}">
                <a16:creationId xmlns:a16="http://schemas.microsoft.com/office/drawing/2014/main" id="{16B49875-8120-4249-95E4-D10984F1C00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2BDA7C76-4526-4A3E-A933-A6701159E651}"/>
              </a:ext>
            </a:extLst>
          </p:cNvPr>
          <p:cNvSpPr>
            <a:spLocks noGrp="1"/>
          </p:cNvSpPr>
          <p:nvPr>
            <p:ph type="sldNum" sz="quarter" idx="12"/>
          </p:nvPr>
        </p:nvSpPr>
        <p:spPr/>
        <p:txBody>
          <a:bodyPr/>
          <a:lstStyle>
            <a:lvl1pPr>
              <a:defRPr>
                <a:solidFill>
                  <a:srgbClr val="FFFFFF"/>
                </a:solidFill>
              </a:defRPr>
            </a:lvl1pPr>
          </a:lstStyle>
          <a:p>
            <a:pPr>
              <a:defRPr/>
            </a:pPr>
            <a:fld id="{B8F9AB59-2456-45AB-B0CB-5C1D716F2CCC}" type="slidenum">
              <a:rPr lang="he-IL"/>
              <a:pPr>
                <a:defRPr/>
              </a:pPr>
              <a:t>‹#›</a:t>
            </a:fld>
            <a:endParaRPr lang="en-US" dirty="0"/>
          </a:p>
        </p:txBody>
      </p:sp>
    </p:spTree>
    <p:extLst>
      <p:ext uri="{BB962C8B-B14F-4D97-AF65-F5344CB8AC3E}">
        <p14:creationId xmlns:p14="http://schemas.microsoft.com/office/powerpoint/2010/main" val="956801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EE38E-A394-4CB4-8EAD-0B7A33D6F64C}"/>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5" name="Footer Placeholder 4">
            <a:extLst>
              <a:ext uri="{FF2B5EF4-FFF2-40B4-BE49-F238E27FC236}">
                <a16:creationId xmlns:a16="http://schemas.microsoft.com/office/drawing/2014/main" id="{8548A354-9D47-4D4C-BCAB-25CC35AB723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991D154-98EC-4C6D-AF93-F719D33DBD85}"/>
              </a:ext>
            </a:extLst>
          </p:cNvPr>
          <p:cNvSpPr>
            <a:spLocks noGrp="1"/>
          </p:cNvSpPr>
          <p:nvPr>
            <p:ph type="sldNum" sz="quarter" idx="12"/>
          </p:nvPr>
        </p:nvSpPr>
        <p:spPr/>
        <p:txBody>
          <a:bodyPr/>
          <a:lstStyle>
            <a:lvl1pPr>
              <a:defRPr>
                <a:solidFill>
                  <a:srgbClr val="FFFFFF"/>
                </a:solidFill>
              </a:defRPr>
            </a:lvl1pPr>
          </a:lstStyle>
          <a:p>
            <a:pPr>
              <a:defRPr/>
            </a:pPr>
            <a:fld id="{AE42E541-3060-44FC-AB92-57C1F9F55795}" type="slidenum">
              <a:rPr lang="he-IL"/>
              <a:pPr>
                <a:defRPr/>
              </a:pPr>
              <a:t>‹#›</a:t>
            </a:fld>
            <a:endParaRPr lang="en-US" dirty="0"/>
          </a:p>
        </p:txBody>
      </p:sp>
    </p:spTree>
    <p:extLst>
      <p:ext uri="{BB962C8B-B14F-4D97-AF65-F5344CB8AC3E}">
        <p14:creationId xmlns:p14="http://schemas.microsoft.com/office/powerpoint/2010/main" val="2628606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4B819-B1A3-40E0-A2F1-B50FA0E6CC18}"/>
              </a:ext>
            </a:extLst>
          </p:cNvPr>
          <p:cNvSpPr>
            <a:spLocks noGrp="1"/>
          </p:cNvSpPr>
          <p:nvPr>
            <p:ph type="dt" sz="half" idx="10"/>
          </p:nvPr>
        </p:nvSpPr>
        <p:spPr/>
        <p:txBody>
          <a:bodyPr/>
          <a:lstStyle>
            <a:lvl1pPr>
              <a:defRPr/>
            </a:lvl1pPr>
          </a:lstStyle>
          <a:p>
            <a:pPr>
              <a:defRPr/>
            </a:pPr>
            <a:r>
              <a:rPr lang="he-IL" dirty="0"/>
              <a:t>.</a:t>
            </a:r>
            <a:endParaRPr lang="en-US" dirty="0"/>
          </a:p>
        </p:txBody>
      </p:sp>
      <p:sp>
        <p:nvSpPr>
          <p:cNvPr id="5" name="Footer Placeholder 4">
            <a:extLst>
              <a:ext uri="{FF2B5EF4-FFF2-40B4-BE49-F238E27FC236}">
                <a16:creationId xmlns:a16="http://schemas.microsoft.com/office/drawing/2014/main" id="{CFD7B5EC-DE85-4212-BA84-99E90AFA5C2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4E5A643-987A-496B-93BD-885D8D988D97}"/>
              </a:ext>
            </a:extLst>
          </p:cNvPr>
          <p:cNvSpPr>
            <a:spLocks noGrp="1"/>
          </p:cNvSpPr>
          <p:nvPr>
            <p:ph type="sldNum" sz="quarter" idx="12"/>
          </p:nvPr>
        </p:nvSpPr>
        <p:spPr/>
        <p:txBody>
          <a:bodyPr/>
          <a:lstStyle>
            <a:lvl1pPr>
              <a:defRPr>
                <a:solidFill>
                  <a:srgbClr val="FFFFFF"/>
                </a:solidFill>
              </a:defRPr>
            </a:lvl1pPr>
          </a:lstStyle>
          <a:p>
            <a:pPr>
              <a:defRPr/>
            </a:pPr>
            <a:fld id="{71EEE44F-5D4C-4F6B-B2AF-0B191276E481}" type="slidenum">
              <a:rPr lang="he-IL"/>
              <a:pPr>
                <a:defRPr/>
              </a:pPr>
              <a:t>‹#›</a:t>
            </a:fld>
            <a:endParaRPr lang="en-US" dirty="0"/>
          </a:p>
        </p:txBody>
      </p:sp>
    </p:spTree>
    <p:extLst>
      <p:ext uri="{BB962C8B-B14F-4D97-AF65-F5344CB8AC3E}">
        <p14:creationId xmlns:p14="http://schemas.microsoft.com/office/powerpoint/2010/main" val="21223342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24ADB560-7936-44C4-85B0-D91943D3C3DA}"/>
              </a:ext>
            </a:extLst>
          </p:cNvPr>
          <p:cNvSpPr>
            <a:spLocks noGrp="1" noChangeArrowheads="1"/>
          </p:cNvSpPr>
          <p:nvPr>
            <p:ph type="ftr" sz="quarter" idx="10"/>
          </p:nvPr>
        </p:nvSpPr>
        <p:spPr>
          <a:xfrm>
            <a:off x="6030913" y="6578600"/>
            <a:ext cx="3113087" cy="279400"/>
          </a:xfrm>
        </p:spPr>
        <p:txBody>
          <a:bodyPr/>
          <a:lstStyle>
            <a:lvl1pPr>
              <a:defRPr/>
            </a:lvl1pPr>
          </a:lstStyle>
          <a:p>
            <a:pPr>
              <a:defRPr/>
            </a:pPr>
            <a:endParaRPr lang="en-US" dirty="0"/>
          </a:p>
        </p:txBody>
      </p:sp>
      <p:sp>
        <p:nvSpPr>
          <p:cNvPr id="5" name="Rectangle 11">
            <a:extLst>
              <a:ext uri="{FF2B5EF4-FFF2-40B4-BE49-F238E27FC236}">
                <a16:creationId xmlns:a16="http://schemas.microsoft.com/office/drawing/2014/main" id="{A9ADC887-6187-455C-9FC1-B819E70682B1}"/>
              </a:ext>
            </a:extLst>
          </p:cNvPr>
          <p:cNvSpPr>
            <a:spLocks noGrp="1" noChangeArrowheads="1"/>
          </p:cNvSpPr>
          <p:nvPr>
            <p:ph type="sldNum" sz="quarter" idx="11"/>
          </p:nvPr>
        </p:nvSpPr>
        <p:spPr/>
        <p:txBody>
          <a:bodyPr/>
          <a:lstStyle>
            <a:lvl1pPr>
              <a:defRPr>
                <a:solidFill>
                  <a:srgbClr val="FFFFFF"/>
                </a:solidFill>
              </a:defRPr>
            </a:lvl1pPr>
          </a:lstStyle>
          <a:p>
            <a:pPr>
              <a:defRPr/>
            </a:pPr>
            <a:r>
              <a:rPr lang="he-IL" dirty="0"/>
              <a:t>שקופית </a:t>
            </a:r>
            <a:fld id="{2307E06E-4725-4E09-8B5E-1ABBE80CFAA3}" type="slidenum">
              <a:rPr lang="he-IL"/>
              <a:pPr>
                <a:defRPr/>
              </a:pPr>
              <a:t>‹#›</a:t>
            </a:fld>
            <a:endParaRPr lang="en-US" dirty="0"/>
          </a:p>
        </p:txBody>
      </p:sp>
    </p:spTree>
    <p:extLst>
      <p:ext uri="{BB962C8B-B14F-4D97-AF65-F5344CB8AC3E}">
        <p14:creationId xmlns:p14="http://schemas.microsoft.com/office/powerpoint/2010/main" val="3419734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4">
            <a:extLst>
              <a:ext uri="{FF2B5EF4-FFF2-40B4-BE49-F238E27FC236}">
                <a16:creationId xmlns:a16="http://schemas.microsoft.com/office/drawing/2014/main" id="{6A96B6E2-D17E-4D53-9597-51310C9656B8}"/>
              </a:ext>
            </a:extLst>
          </p:cNvPr>
          <p:cNvSpPr>
            <a:spLocks noGrp="1" noChangeArrowheads="1"/>
          </p:cNvSpPr>
          <p:nvPr>
            <p:ph type="dt" sz="half" idx="10"/>
          </p:nvPr>
        </p:nvSpPr>
        <p:spPr>
          <a:xfrm rot="16200000">
            <a:off x="7551738" y="1646237"/>
            <a:ext cx="2438400" cy="365125"/>
          </a:xfrm>
        </p:spPr>
        <p:txBody>
          <a:bodyPr/>
          <a:lstStyle>
            <a:lvl1pPr>
              <a:defRPr>
                <a:solidFill>
                  <a:prstClr val="black">
                    <a:tint val="75000"/>
                  </a:prstClr>
                </a:solidFill>
              </a:defRPr>
            </a:lvl1pPr>
          </a:lstStyle>
          <a:p>
            <a:pPr>
              <a:defRPr/>
            </a:pPr>
            <a:r>
              <a:rPr lang="he-IL" dirty="0"/>
              <a:t>.</a:t>
            </a:r>
            <a:endParaRPr lang="en-US" dirty="0"/>
          </a:p>
        </p:txBody>
      </p:sp>
      <p:sp>
        <p:nvSpPr>
          <p:cNvPr id="4" name="Rectangle 5">
            <a:extLst>
              <a:ext uri="{FF2B5EF4-FFF2-40B4-BE49-F238E27FC236}">
                <a16:creationId xmlns:a16="http://schemas.microsoft.com/office/drawing/2014/main" id="{3D791ED1-6751-448A-A4DD-D862370C6934}"/>
              </a:ext>
            </a:extLst>
          </p:cNvPr>
          <p:cNvSpPr>
            <a:spLocks noGrp="1" noChangeArrowheads="1"/>
          </p:cNvSpPr>
          <p:nvPr>
            <p:ph type="ftr" sz="quarter" idx="11"/>
          </p:nvPr>
        </p:nvSpPr>
        <p:spPr>
          <a:xfrm rot="16200000">
            <a:off x="7587456" y="4048919"/>
            <a:ext cx="2366963" cy="365125"/>
          </a:xfrm>
        </p:spPr>
        <p:txBody>
          <a:bodyPr/>
          <a:lstStyle>
            <a:lvl1pPr>
              <a:defRPr>
                <a:solidFill>
                  <a:prstClr val="black">
                    <a:tint val="75000"/>
                  </a:prstClr>
                </a:solidFill>
              </a:defRPr>
            </a:lvl1pPr>
          </a:lstStyle>
          <a:p>
            <a:pPr>
              <a:defRPr/>
            </a:pPr>
            <a:endParaRPr lang="en-US" dirty="0"/>
          </a:p>
        </p:txBody>
      </p:sp>
      <p:sp>
        <p:nvSpPr>
          <p:cNvPr id="5" name="Rectangle 6">
            <a:extLst>
              <a:ext uri="{FF2B5EF4-FFF2-40B4-BE49-F238E27FC236}">
                <a16:creationId xmlns:a16="http://schemas.microsoft.com/office/drawing/2014/main" id="{532C2A5E-4EDD-4A3E-90A8-C0D9B70ACDDB}"/>
              </a:ext>
            </a:extLst>
          </p:cNvPr>
          <p:cNvSpPr>
            <a:spLocks noGrp="1" noChangeArrowheads="1"/>
          </p:cNvSpPr>
          <p:nvPr>
            <p:ph type="sldNum" sz="quarter" idx="12"/>
          </p:nvPr>
        </p:nvSpPr>
        <p:spPr/>
        <p:txBody>
          <a:bodyPr/>
          <a:lstStyle>
            <a:lvl1pPr>
              <a:defRPr>
                <a:solidFill>
                  <a:prstClr val="black">
                    <a:tint val="75000"/>
                  </a:prstClr>
                </a:solidFill>
              </a:defRPr>
            </a:lvl1pPr>
          </a:lstStyle>
          <a:p>
            <a:pPr>
              <a:defRPr/>
            </a:pPr>
            <a:fld id="{D0BB2F6F-AD5B-487D-A452-5D4197AB6B98}" type="slidenum">
              <a:rPr lang="he-IL"/>
              <a:pPr>
                <a:defRPr/>
              </a:pPr>
              <a:t>‹#›</a:t>
            </a:fld>
            <a:endParaRPr lang="en-US" dirty="0"/>
          </a:p>
        </p:txBody>
      </p:sp>
    </p:spTree>
    <p:extLst>
      <p:ext uri="{BB962C8B-B14F-4D97-AF65-F5344CB8AC3E}">
        <p14:creationId xmlns:p14="http://schemas.microsoft.com/office/powerpoint/2010/main" val="1319458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כותרת ו-4 תכנים">
    <p:spTree>
      <p:nvGrpSpPr>
        <p:cNvPr id="1" name=""/>
        <p:cNvGrpSpPr/>
        <p:nvPr/>
      </p:nvGrpSpPr>
      <p:grpSpPr>
        <a:xfrm>
          <a:off x="0" y="0"/>
          <a:ext cx="0" cy="0"/>
          <a:chOff x="0" y="0"/>
          <a:chExt cx="0" cy="0"/>
        </a:xfrm>
      </p:grpSpPr>
      <p:sp>
        <p:nvSpPr>
          <p:cNvPr id="2" name="כותרת 1"/>
          <p:cNvSpPr>
            <a:spLocks noGrp="1"/>
          </p:cNvSpPr>
          <p:nvPr>
            <p:ph type="title" sz="quarter"/>
          </p:nvPr>
        </p:nvSpPr>
        <p:spPr>
          <a:xfrm>
            <a:off x="685800" y="609600"/>
            <a:ext cx="7772400" cy="1143000"/>
          </a:xfrm>
        </p:spPr>
        <p:txBody>
          <a:bodyPr/>
          <a:lstStyle/>
          <a:p>
            <a:r>
              <a:rPr lang="he-IL"/>
              <a:t>לחץ כדי לערוך סגנון כותרת של תבנית בסיס</a:t>
            </a:r>
          </a:p>
        </p:txBody>
      </p:sp>
      <p:sp>
        <p:nvSpPr>
          <p:cNvPr id="3" name="מציין מיקום תוכן 2"/>
          <p:cNvSpPr>
            <a:spLocks noGrp="1"/>
          </p:cNvSpPr>
          <p:nvPr>
            <p:ph sz="quarter" idx="1"/>
          </p:nvPr>
        </p:nvSpPr>
        <p:spPr>
          <a:xfrm>
            <a:off x="6858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46482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תוכן 4"/>
          <p:cNvSpPr>
            <a:spLocks noGrp="1"/>
          </p:cNvSpPr>
          <p:nvPr>
            <p:ph sz="quarter" idx="3"/>
          </p:nvPr>
        </p:nvSpPr>
        <p:spPr>
          <a:xfrm>
            <a:off x="6858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תוכן 5"/>
          <p:cNvSpPr>
            <a:spLocks noGrp="1"/>
          </p:cNvSpPr>
          <p:nvPr>
            <p:ph sz="quarter" idx="4"/>
          </p:nvPr>
        </p:nvSpPr>
        <p:spPr>
          <a:xfrm>
            <a:off x="46482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4A03B918-869C-40FA-8CD5-0857E436D623}"/>
              </a:ext>
            </a:extLst>
          </p:cNvPr>
          <p:cNvSpPr>
            <a:spLocks noGrp="1" noChangeArrowheads="1"/>
          </p:cNvSpPr>
          <p:nvPr>
            <p:ph type="dt" sz="half" idx="10"/>
          </p:nvPr>
        </p:nvSpPr>
        <p:spPr>
          <a:xfrm rot="16200000">
            <a:off x="7551738" y="1646237"/>
            <a:ext cx="2438400" cy="365125"/>
          </a:xfrm>
        </p:spPr>
        <p:txBody>
          <a:bodyPr/>
          <a:lstStyle>
            <a:lvl1pPr>
              <a:defRPr>
                <a:solidFill>
                  <a:prstClr val="black">
                    <a:tint val="75000"/>
                  </a:prstClr>
                </a:solidFill>
              </a:defRPr>
            </a:lvl1pPr>
          </a:lstStyle>
          <a:p>
            <a:pPr>
              <a:defRPr/>
            </a:pPr>
            <a:r>
              <a:rPr lang="he-IL" dirty="0"/>
              <a:t>.</a:t>
            </a:r>
            <a:endParaRPr lang="en-US" dirty="0"/>
          </a:p>
        </p:txBody>
      </p:sp>
      <p:sp>
        <p:nvSpPr>
          <p:cNvPr id="8" name="Rectangle 5">
            <a:extLst>
              <a:ext uri="{FF2B5EF4-FFF2-40B4-BE49-F238E27FC236}">
                <a16:creationId xmlns:a16="http://schemas.microsoft.com/office/drawing/2014/main" id="{7905E7D7-7B07-401F-A602-BBC66893E106}"/>
              </a:ext>
            </a:extLst>
          </p:cNvPr>
          <p:cNvSpPr>
            <a:spLocks noGrp="1" noChangeArrowheads="1"/>
          </p:cNvSpPr>
          <p:nvPr>
            <p:ph type="ftr" sz="quarter" idx="11"/>
          </p:nvPr>
        </p:nvSpPr>
        <p:spPr>
          <a:xfrm rot="16200000">
            <a:off x="7587456" y="4048919"/>
            <a:ext cx="2366963" cy="365125"/>
          </a:xfrm>
        </p:spPr>
        <p:txBody>
          <a:bodyPr/>
          <a:lstStyle>
            <a:lvl1pPr>
              <a:defRPr>
                <a:solidFill>
                  <a:prstClr val="black">
                    <a:tint val="75000"/>
                  </a:prstClr>
                </a:solidFill>
              </a:defRPr>
            </a:lvl1pPr>
          </a:lstStyle>
          <a:p>
            <a:pPr>
              <a:defRPr/>
            </a:pPr>
            <a:endParaRPr lang="en-US" dirty="0"/>
          </a:p>
        </p:txBody>
      </p:sp>
      <p:sp>
        <p:nvSpPr>
          <p:cNvPr id="9" name="Rectangle 6">
            <a:extLst>
              <a:ext uri="{FF2B5EF4-FFF2-40B4-BE49-F238E27FC236}">
                <a16:creationId xmlns:a16="http://schemas.microsoft.com/office/drawing/2014/main" id="{0936456F-7EEC-40CE-BD59-F7F7D111CEBD}"/>
              </a:ext>
            </a:extLst>
          </p:cNvPr>
          <p:cNvSpPr>
            <a:spLocks noGrp="1" noChangeArrowheads="1"/>
          </p:cNvSpPr>
          <p:nvPr>
            <p:ph type="sldNum" sz="quarter" idx="12"/>
          </p:nvPr>
        </p:nvSpPr>
        <p:spPr/>
        <p:txBody>
          <a:bodyPr/>
          <a:lstStyle>
            <a:lvl1pPr>
              <a:defRPr>
                <a:solidFill>
                  <a:prstClr val="black">
                    <a:tint val="75000"/>
                  </a:prstClr>
                </a:solidFill>
              </a:defRPr>
            </a:lvl1pPr>
          </a:lstStyle>
          <a:p>
            <a:pPr>
              <a:defRPr/>
            </a:pPr>
            <a:fld id="{F55A3D45-48DD-4DC0-A412-60A4406D295E}" type="slidenum">
              <a:rPr lang="he-IL"/>
              <a:pPr>
                <a:defRPr/>
              </a:pPr>
              <a:t>‹#›</a:t>
            </a:fld>
            <a:endParaRPr lang="en-US" dirty="0"/>
          </a:p>
        </p:txBody>
      </p:sp>
    </p:spTree>
    <p:extLst>
      <p:ext uri="{BB962C8B-B14F-4D97-AF65-F5344CB8AC3E}">
        <p14:creationId xmlns:p14="http://schemas.microsoft.com/office/powerpoint/2010/main" val="303741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159574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609600"/>
            <a:ext cx="7772400" cy="11430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685800" y="1981200"/>
            <a:ext cx="3810000" cy="4114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4648200" y="19812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תוכן 4"/>
          <p:cNvSpPr>
            <a:spLocks noGrp="1"/>
          </p:cNvSpPr>
          <p:nvPr>
            <p:ph sz="quarter" idx="3"/>
          </p:nvPr>
        </p:nvSpPr>
        <p:spPr>
          <a:xfrm>
            <a:off x="4648200" y="4114800"/>
            <a:ext cx="3810000" cy="1981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Rectangle 4">
            <a:extLst>
              <a:ext uri="{FF2B5EF4-FFF2-40B4-BE49-F238E27FC236}">
                <a16:creationId xmlns:a16="http://schemas.microsoft.com/office/drawing/2014/main" id="{5CF84F45-CF95-416F-B739-BA0F409F6F3B}"/>
              </a:ext>
            </a:extLst>
          </p:cNvPr>
          <p:cNvSpPr>
            <a:spLocks noGrp="1" noChangeArrowheads="1"/>
          </p:cNvSpPr>
          <p:nvPr>
            <p:ph type="dt" sz="half" idx="10"/>
          </p:nvPr>
        </p:nvSpPr>
        <p:spPr>
          <a:xfrm rot="16200000">
            <a:off x="7551738" y="1646237"/>
            <a:ext cx="2438400" cy="365125"/>
          </a:xfrm>
        </p:spPr>
        <p:txBody>
          <a:bodyPr/>
          <a:lstStyle>
            <a:lvl1pPr>
              <a:defRPr>
                <a:solidFill>
                  <a:prstClr val="black">
                    <a:tint val="75000"/>
                  </a:prstClr>
                </a:solidFill>
              </a:defRPr>
            </a:lvl1pPr>
          </a:lstStyle>
          <a:p>
            <a:pPr>
              <a:defRPr/>
            </a:pPr>
            <a:r>
              <a:rPr lang="he-IL" dirty="0"/>
              <a:t>.</a:t>
            </a:r>
            <a:endParaRPr lang="en-US" dirty="0"/>
          </a:p>
        </p:txBody>
      </p:sp>
      <p:sp>
        <p:nvSpPr>
          <p:cNvPr id="7" name="Rectangle 5">
            <a:extLst>
              <a:ext uri="{FF2B5EF4-FFF2-40B4-BE49-F238E27FC236}">
                <a16:creationId xmlns:a16="http://schemas.microsoft.com/office/drawing/2014/main" id="{1C618452-9BF8-4114-BB4B-A27DA4677F50}"/>
              </a:ext>
            </a:extLst>
          </p:cNvPr>
          <p:cNvSpPr>
            <a:spLocks noGrp="1" noChangeArrowheads="1"/>
          </p:cNvSpPr>
          <p:nvPr>
            <p:ph type="ftr" sz="quarter" idx="11"/>
          </p:nvPr>
        </p:nvSpPr>
        <p:spPr>
          <a:xfrm rot="16200000">
            <a:off x="7587456" y="4048919"/>
            <a:ext cx="2366963" cy="365125"/>
          </a:xfrm>
        </p:spPr>
        <p:txBody>
          <a:bodyPr/>
          <a:lstStyle>
            <a:lvl1pPr>
              <a:defRPr>
                <a:solidFill>
                  <a:prstClr val="black">
                    <a:tint val="75000"/>
                  </a:prstClr>
                </a:solidFill>
              </a:defRPr>
            </a:lvl1pPr>
          </a:lstStyle>
          <a:p>
            <a:pPr>
              <a:defRPr/>
            </a:pPr>
            <a:endParaRPr lang="en-US" dirty="0"/>
          </a:p>
        </p:txBody>
      </p:sp>
      <p:sp>
        <p:nvSpPr>
          <p:cNvPr id="8" name="Rectangle 6">
            <a:extLst>
              <a:ext uri="{FF2B5EF4-FFF2-40B4-BE49-F238E27FC236}">
                <a16:creationId xmlns:a16="http://schemas.microsoft.com/office/drawing/2014/main" id="{EAAF80C5-0C4B-4CB4-8CED-677EBA233F30}"/>
              </a:ext>
            </a:extLst>
          </p:cNvPr>
          <p:cNvSpPr>
            <a:spLocks noGrp="1" noChangeArrowheads="1"/>
          </p:cNvSpPr>
          <p:nvPr>
            <p:ph type="sldNum" sz="quarter" idx="12"/>
          </p:nvPr>
        </p:nvSpPr>
        <p:spPr/>
        <p:txBody>
          <a:bodyPr/>
          <a:lstStyle>
            <a:lvl1pPr>
              <a:defRPr>
                <a:solidFill>
                  <a:prstClr val="black">
                    <a:tint val="75000"/>
                  </a:prstClr>
                </a:solidFill>
              </a:defRPr>
            </a:lvl1pPr>
          </a:lstStyle>
          <a:p>
            <a:pPr>
              <a:defRPr/>
            </a:pPr>
            <a:fld id="{4D867824-5B84-4B6C-8102-A496D518E79A}" type="slidenum">
              <a:rPr lang="he-IL"/>
              <a:pPr>
                <a:defRPr/>
              </a:pPr>
              <a:t>‹#›</a:t>
            </a:fld>
            <a:endParaRPr lang="en-US" dirty="0"/>
          </a:p>
        </p:txBody>
      </p:sp>
    </p:spTree>
    <p:extLst>
      <p:ext uri="{BB962C8B-B14F-4D97-AF65-F5344CB8AC3E}">
        <p14:creationId xmlns:p14="http://schemas.microsoft.com/office/powerpoint/2010/main" val="383575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60C04BA-5FF7-4601-A718-7B2C673CC76D}" type="slidenum">
              <a:rPr lang="he-IL"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36604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r>
              <a:rPr lang="he-IL" dirty="0">
                <a:solidFill>
                  <a:srgbClr val="438086"/>
                </a:solidFill>
              </a:rPr>
              <a:t>.</a:t>
            </a:r>
            <a:endParaRPr lang="en-US" dirty="0">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503001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80" r:id="rId13"/>
    <p:sldLayoutId id="2147483681" r:id="rId14"/>
    <p:sldLayoutId id="2147483682" r:id="rId15"/>
  </p:sldLayoutIdLst>
  <p:transition>
    <p:random/>
  </p:transition>
  <p:hf sldNum="0" hdr="0" ftr="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7438E1-117D-44FB-AC24-B79D899BA877}" type="datetimeFigureOut">
              <a:rPr lang="he-IL" smtClean="0"/>
              <a:pPr/>
              <a:t>כ"ט/שבט/תשע"ט</a:t>
            </a:fld>
            <a:endParaRPr lang="he-IL"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AF22AC9-109E-4E4D-92F9-530E51D9A3A2}" type="slidenum">
              <a:rPr lang="he-IL" smtClean="0"/>
              <a:pPr/>
              <a:t>‹#›</a:t>
            </a:fld>
            <a:endParaRPr lang="he-IL" dirty="0"/>
          </a:p>
        </p:txBody>
      </p:sp>
    </p:spTree>
    <p:extLst>
      <p:ext uri="{BB962C8B-B14F-4D97-AF65-F5344CB8AC3E}">
        <p14:creationId xmlns:p14="http://schemas.microsoft.com/office/powerpoint/2010/main" val="3156849629"/>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E4132DA-E314-4917-B705-2B8D8F383CF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CC704FE-CE22-4A80-BD95-E5DB4902E8F4}"/>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285D6C-8916-4DD8-A003-1F3461FE83D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26EB56C6-10AC-46AE-BA0F-023EAF4DF2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442324D2-190D-42AB-846F-629EFFC42888}"/>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964121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random/>
  </p:transition>
  <p:hf sldNum="0" hdr="0" ftr="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E4132DA-E314-4917-B705-2B8D8F383CF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CC704FE-CE22-4A80-BD95-E5DB4902E8F4}"/>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285D6C-8916-4DD8-A003-1F3461FE83D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26EB56C6-10AC-46AE-BA0F-023EAF4DF2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442324D2-190D-42AB-846F-629EFFC42888}"/>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0347775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random/>
  </p:transition>
  <p:hf sldNum="0" hdr="0" ftr="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E4132DA-E314-4917-B705-2B8D8F383CF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CC704FE-CE22-4A80-BD95-E5DB4902E8F4}"/>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285D6C-8916-4DD8-A003-1F3461FE83D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r>
              <a:rPr lang="he-IL" dirty="0">
                <a:solidFill>
                  <a:srgbClr val="438086"/>
                </a:solidFill>
              </a:rPr>
              <a:t>.</a:t>
            </a:r>
            <a:endParaRPr lang="en-US" dirty="0">
              <a:solidFill>
                <a:srgbClr val="438086"/>
              </a:solidFill>
            </a:endParaRPr>
          </a:p>
        </p:txBody>
      </p:sp>
      <p:sp>
        <p:nvSpPr>
          <p:cNvPr id="5" name="מציין מיקום של כותרת תחתונה 4">
            <a:extLst>
              <a:ext uri="{FF2B5EF4-FFF2-40B4-BE49-F238E27FC236}">
                <a16:creationId xmlns:a16="http://schemas.microsoft.com/office/drawing/2014/main" id="{26EB56C6-10AC-46AE-BA0F-023EAF4DF2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dirty="0">
              <a:solidFill>
                <a:srgbClr val="438086"/>
              </a:solidFill>
            </a:endParaRPr>
          </a:p>
        </p:txBody>
      </p:sp>
      <p:sp>
        <p:nvSpPr>
          <p:cNvPr id="6" name="מציין מיקום של מספר שקופית 5">
            <a:extLst>
              <a:ext uri="{FF2B5EF4-FFF2-40B4-BE49-F238E27FC236}">
                <a16:creationId xmlns:a16="http://schemas.microsoft.com/office/drawing/2014/main" id="{442324D2-190D-42AB-846F-629EFFC42888}"/>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fontAlgn="base">
              <a:spcBef>
                <a:spcPct val="0"/>
              </a:spcBef>
              <a:spcAft>
                <a:spcPct val="0"/>
              </a:spcAft>
              <a:defRPr/>
            </a:pPr>
            <a:fld id="{CD000850-9E29-44E7-A154-77607CCEB50D}" type="slidenum">
              <a:rPr lang="he-IL"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530436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random/>
  </p:transition>
  <p:hf sldNum="0" hdr="0" ftr="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66CD50C-740C-4108-A459-5CE88FEEB398}"/>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9" name="Rectangle 28">
            <a:extLst>
              <a:ext uri="{FF2B5EF4-FFF2-40B4-BE49-F238E27FC236}">
                <a16:creationId xmlns:a16="http://schemas.microsoft.com/office/drawing/2014/main" id="{EEBFD238-AA74-4E46-972A-2349FCAB275D}"/>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Rectangle 29">
            <a:extLst>
              <a:ext uri="{FF2B5EF4-FFF2-40B4-BE49-F238E27FC236}">
                <a16:creationId xmlns:a16="http://schemas.microsoft.com/office/drawing/2014/main" id="{3B8375F5-934D-4F7F-BE2C-2C73C9314627}"/>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1" name="Rectangle 30">
            <a:extLst>
              <a:ext uri="{FF2B5EF4-FFF2-40B4-BE49-F238E27FC236}">
                <a16:creationId xmlns:a16="http://schemas.microsoft.com/office/drawing/2014/main" id="{E9BE5A03-753A-4F27-A535-10061F74169A}"/>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2" name="Rectangle 31">
            <a:extLst>
              <a:ext uri="{FF2B5EF4-FFF2-40B4-BE49-F238E27FC236}">
                <a16:creationId xmlns:a16="http://schemas.microsoft.com/office/drawing/2014/main" id="{DF8B0385-2632-4AB6-9915-F8DEF29D5D2C}"/>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33" name="Rounded Rectangle 32">
            <a:extLst>
              <a:ext uri="{FF2B5EF4-FFF2-40B4-BE49-F238E27FC236}">
                <a16:creationId xmlns:a16="http://schemas.microsoft.com/office/drawing/2014/main" id="{A1C1FB5A-6F78-4391-A49F-B314D5574161}"/>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34" name="Rounded Rectangle 33">
            <a:extLst>
              <a:ext uri="{FF2B5EF4-FFF2-40B4-BE49-F238E27FC236}">
                <a16:creationId xmlns:a16="http://schemas.microsoft.com/office/drawing/2014/main" id="{189716CB-D8F1-4D0F-9FCF-EF6C7F795C68}"/>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5" name="Rectangle 34">
            <a:extLst>
              <a:ext uri="{FF2B5EF4-FFF2-40B4-BE49-F238E27FC236}">
                <a16:creationId xmlns:a16="http://schemas.microsoft.com/office/drawing/2014/main" id="{CC6BF5FC-947E-44F4-9AFF-8C588E9C5AE3}"/>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a:extLst>
              <a:ext uri="{FF2B5EF4-FFF2-40B4-BE49-F238E27FC236}">
                <a16:creationId xmlns:a16="http://schemas.microsoft.com/office/drawing/2014/main" id="{8EB1B9BD-7ED4-4D60-B635-13801FBFBF8D}"/>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a:extLst>
              <a:ext uri="{FF2B5EF4-FFF2-40B4-BE49-F238E27FC236}">
                <a16:creationId xmlns:a16="http://schemas.microsoft.com/office/drawing/2014/main" id="{58DCFA57-6167-4B97-90BE-84DBC4EEB3D3}"/>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8" name="Rectangle 37">
            <a:extLst>
              <a:ext uri="{FF2B5EF4-FFF2-40B4-BE49-F238E27FC236}">
                <a16:creationId xmlns:a16="http://schemas.microsoft.com/office/drawing/2014/main" id="{43A1F3A7-54B8-4697-86DD-E1678FC40AD1}"/>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9" name="Rectangle 38">
            <a:extLst>
              <a:ext uri="{FF2B5EF4-FFF2-40B4-BE49-F238E27FC236}">
                <a16:creationId xmlns:a16="http://schemas.microsoft.com/office/drawing/2014/main" id="{49109CF1-217D-41D4-8C77-C3EBDE4CF4BD}"/>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0" name="Rectangle 39">
            <a:extLst>
              <a:ext uri="{FF2B5EF4-FFF2-40B4-BE49-F238E27FC236}">
                <a16:creationId xmlns:a16="http://schemas.microsoft.com/office/drawing/2014/main" id="{DE33B2EE-8F36-4F97-9B65-CFC2E6A7C8B0}"/>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3" name="Title Placeholder 21">
            <a:extLst>
              <a:ext uri="{FF2B5EF4-FFF2-40B4-BE49-F238E27FC236}">
                <a16:creationId xmlns:a16="http://schemas.microsoft.com/office/drawing/2014/main" id="{611FAADB-1AC1-4F6D-9B62-7230A9B7B1C5}"/>
              </a:ext>
            </a:extLst>
          </p:cNvPr>
          <p:cNvSpPr>
            <a:spLocks noGrp="1" noChangeArrowheads="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2064" name="Text Placeholder 12">
            <a:extLst>
              <a:ext uri="{FF2B5EF4-FFF2-40B4-BE49-F238E27FC236}">
                <a16:creationId xmlns:a16="http://schemas.microsoft.com/office/drawing/2014/main" id="{A1F0BE47-28E1-4AF6-A47F-9DCAA19B85F2}"/>
              </a:ext>
            </a:extLst>
          </p:cNvPr>
          <p:cNvSpPr>
            <a:spLocks noGrp="1" noChangeArrowheads="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4" name="Date Placeholder 13">
            <a:extLst>
              <a:ext uri="{FF2B5EF4-FFF2-40B4-BE49-F238E27FC236}">
                <a16:creationId xmlns:a16="http://schemas.microsoft.com/office/drawing/2014/main" id="{045E550A-65D8-4F01-8162-7A52F76C5577}"/>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438086"/>
                </a:solidFill>
              </a:defRPr>
            </a:lvl1pPr>
          </a:lstStyle>
          <a:p>
            <a:pPr>
              <a:defRPr/>
            </a:pPr>
            <a:r>
              <a:rPr lang="he-IL" dirty="0"/>
              <a:t>.</a:t>
            </a:r>
            <a:endParaRPr lang="en-US" dirty="0"/>
          </a:p>
        </p:txBody>
      </p:sp>
      <p:sp>
        <p:nvSpPr>
          <p:cNvPr id="3" name="Footer Placeholder 2">
            <a:extLst>
              <a:ext uri="{FF2B5EF4-FFF2-40B4-BE49-F238E27FC236}">
                <a16:creationId xmlns:a16="http://schemas.microsoft.com/office/drawing/2014/main" id="{912C8B8B-858D-4831-A895-DA3CD14C1D68}"/>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rgbClr val="438086"/>
                </a:solidFill>
              </a:defRPr>
            </a:lvl1pPr>
          </a:lstStyle>
          <a:p>
            <a:pPr>
              <a:defRPr/>
            </a:pPr>
            <a:endParaRPr lang="en-US" dirty="0"/>
          </a:p>
        </p:txBody>
      </p:sp>
      <p:sp>
        <p:nvSpPr>
          <p:cNvPr id="23" name="Slide Number Placeholder 22">
            <a:extLst>
              <a:ext uri="{FF2B5EF4-FFF2-40B4-BE49-F238E27FC236}">
                <a16:creationId xmlns:a16="http://schemas.microsoft.com/office/drawing/2014/main" id="{E33C6199-A56C-4915-BD3B-2A45832F01E2}"/>
              </a:ext>
            </a:extLst>
          </p:cNvPr>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000000"/>
                </a:solidFill>
              </a:defRPr>
            </a:lvl1pPr>
          </a:lstStyle>
          <a:p>
            <a:pPr>
              <a:defRPr/>
            </a:pPr>
            <a:fld id="{92DB7DC6-2E34-48F1-A29A-2ACEBFF03D40}" type="slidenum">
              <a:rPr lang="he-IL"/>
              <a:pPr>
                <a:defRPr/>
              </a:pPr>
              <a:t>‹#›</a:t>
            </a:fld>
            <a:endParaRPr lang="en-US" dirty="0"/>
          </a:p>
        </p:txBody>
      </p:sp>
    </p:spTree>
    <p:extLst>
      <p:ext uri="{BB962C8B-B14F-4D97-AF65-F5344CB8AC3E}">
        <p14:creationId xmlns:p14="http://schemas.microsoft.com/office/powerpoint/2010/main" val="15441394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ransition>
    <p:random/>
  </p:transition>
  <p:hf sldNum="0" hdr="0" ftr="0"/>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Trebuchet MS" panose="020B0603020202020204" pitchFamily="34" charset="0"/>
          <a:cs typeface="Arial" panose="020B0604020202020204" pitchFamily="34" charset="0"/>
        </a:defRPr>
      </a:lvl2pPr>
      <a:lvl3pPr algn="l" rtl="1" eaLnBrk="0" fontAlgn="base" hangingPunct="0">
        <a:spcBef>
          <a:spcPct val="0"/>
        </a:spcBef>
        <a:spcAft>
          <a:spcPct val="0"/>
        </a:spcAft>
        <a:defRPr sz="4000">
          <a:solidFill>
            <a:schemeClr val="tx2"/>
          </a:solidFill>
          <a:latin typeface="Trebuchet MS" panose="020B0603020202020204" pitchFamily="34" charset="0"/>
          <a:cs typeface="Arial" panose="020B0604020202020204" pitchFamily="34" charset="0"/>
        </a:defRPr>
      </a:lvl3pPr>
      <a:lvl4pPr algn="l" rtl="1" eaLnBrk="0" fontAlgn="base" hangingPunct="0">
        <a:spcBef>
          <a:spcPct val="0"/>
        </a:spcBef>
        <a:spcAft>
          <a:spcPct val="0"/>
        </a:spcAft>
        <a:defRPr sz="4000">
          <a:solidFill>
            <a:schemeClr val="tx2"/>
          </a:solidFill>
          <a:latin typeface="Trebuchet MS" panose="020B0603020202020204" pitchFamily="34" charset="0"/>
          <a:cs typeface="Arial" panose="020B0604020202020204" pitchFamily="34" charset="0"/>
        </a:defRPr>
      </a:lvl4pPr>
      <a:lvl5pPr algn="l" rtl="1" eaLnBrk="0" fontAlgn="base" hangingPunct="0">
        <a:spcBef>
          <a:spcPct val="0"/>
        </a:spcBef>
        <a:spcAft>
          <a:spcPct val="0"/>
        </a:spcAft>
        <a:defRPr sz="4000">
          <a:solidFill>
            <a:schemeClr val="tx2"/>
          </a:solidFill>
          <a:latin typeface="Trebuchet MS" panose="020B0603020202020204" pitchFamily="34" charset="0"/>
          <a:cs typeface="Arial" panose="020B0604020202020204" pitchFamily="34" charset="0"/>
        </a:defRPr>
      </a:lvl5pPr>
      <a:lvl6pPr marL="457200" algn="l" rtl="1" fontAlgn="base">
        <a:spcBef>
          <a:spcPct val="0"/>
        </a:spcBef>
        <a:spcAft>
          <a:spcPct val="0"/>
        </a:spcAft>
        <a:defRPr sz="4000">
          <a:solidFill>
            <a:schemeClr val="tx2"/>
          </a:solidFill>
          <a:latin typeface="Trebuchet MS" panose="020B0603020202020204" pitchFamily="34" charset="0"/>
          <a:cs typeface="Arial" panose="020B0604020202020204" pitchFamily="34" charset="0"/>
        </a:defRPr>
      </a:lvl6pPr>
      <a:lvl7pPr marL="914400" algn="l" rtl="1" fontAlgn="base">
        <a:spcBef>
          <a:spcPct val="0"/>
        </a:spcBef>
        <a:spcAft>
          <a:spcPct val="0"/>
        </a:spcAft>
        <a:defRPr sz="4000">
          <a:solidFill>
            <a:schemeClr val="tx2"/>
          </a:solidFill>
          <a:latin typeface="Trebuchet MS" panose="020B0603020202020204" pitchFamily="34" charset="0"/>
          <a:cs typeface="Arial" panose="020B0604020202020204" pitchFamily="34" charset="0"/>
        </a:defRPr>
      </a:lvl7pPr>
      <a:lvl8pPr marL="1371600" algn="l" rtl="1" fontAlgn="base">
        <a:spcBef>
          <a:spcPct val="0"/>
        </a:spcBef>
        <a:spcAft>
          <a:spcPct val="0"/>
        </a:spcAft>
        <a:defRPr sz="4000">
          <a:solidFill>
            <a:schemeClr val="tx2"/>
          </a:solidFill>
          <a:latin typeface="Trebuchet MS" panose="020B0603020202020204" pitchFamily="34" charset="0"/>
          <a:cs typeface="Arial" panose="020B0604020202020204" pitchFamily="34" charset="0"/>
        </a:defRPr>
      </a:lvl8pPr>
      <a:lvl9pPr marL="1828800" algn="l" rtl="1" fontAlgn="base">
        <a:spcBef>
          <a:spcPct val="0"/>
        </a:spcBef>
        <a:spcAft>
          <a:spcPct val="0"/>
        </a:spcAft>
        <a:defRPr sz="4000">
          <a:solidFill>
            <a:schemeClr val="tx2"/>
          </a:solidFill>
          <a:latin typeface="Trebuchet MS" panose="020B0603020202020204" pitchFamily="34" charset="0"/>
          <a:cs typeface="Arial" panose="020B0604020202020204" pitchFamily="34" charset="0"/>
        </a:defRPr>
      </a:lvl9pPr>
    </p:titleStyle>
    <p:bodyStyle>
      <a:lvl1pPr marL="365125" indent="-255588" algn="r" rtl="1"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r" rtl="1"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r" rtl="1"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r" rtl="1"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r" rtl="1"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2DB7BD3-BC6B-4F1F-B4B7-9AB35A9AACED}"/>
              </a:ext>
            </a:extLst>
          </p:cNvPr>
          <p:cNvSpPr>
            <a:spLocks noGrp="1" noChangeArrowheads="1"/>
          </p:cNvSpPr>
          <p:nvPr>
            <p:ph type="title"/>
          </p:nvPr>
        </p:nvSpPr>
        <p:spPr bwMode="auto">
          <a:xfrm>
            <a:off x="-108520" y="836712"/>
            <a:ext cx="7812360" cy="108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rtl="1"/>
            <a:r>
              <a:rPr lang="he-IL" altLang="he-IL" sz="5000" b="1" dirty="0"/>
              <a:t>מדדי ביצוע מרכזיים(</a:t>
            </a:r>
            <a:r>
              <a:rPr lang="en-US" altLang="he-IL" sz="5000" b="1" dirty="0"/>
              <a:t>KPI</a:t>
            </a:r>
            <a:r>
              <a:rPr lang="he-IL" altLang="he-IL" sz="5000" b="1" dirty="0"/>
              <a:t>) ברכש</a:t>
            </a:r>
            <a:endParaRPr lang="en-US" altLang="he-IL" sz="5000" b="1" dirty="0"/>
          </a:p>
        </p:txBody>
      </p:sp>
      <p:sp>
        <p:nvSpPr>
          <p:cNvPr id="3" name="TextBox 2">
            <a:extLst>
              <a:ext uri="{FF2B5EF4-FFF2-40B4-BE49-F238E27FC236}">
                <a16:creationId xmlns:a16="http://schemas.microsoft.com/office/drawing/2014/main" id="{15221894-8C90-4CB8-A327-2960F399C3BB}"/>
              </a:ext>
            </a:extLst>
          </p:cNvPr>
          <p:cNvSpPr txBox="1"/>
          <p:nvPr/>
        </p:nvSpPr>
        <p:spPr>
          <a:xfrm>
            <a:off x="364873" y="5905201"/>
            <a:ext cx="1430571" cy="646331"/>
          </a:xfrm>
          <a:prstGeom prst="rect">
            <a:avLst/>
          </a:prstGeom>
          <a:noFill/>
        </p:spPr>
        <p:txBody>
          <a:bodyPr wrap="square" rtlCol="1">
            <a:spAutoFit/>
          </a:bodyPr>
          <a:lstStyle/>
          <a:p>
            <a:pPr algn="l"/>
            <a:r>
              <a:rPr lang="he-IL" dirty="0"/>
              <a:t>שמעון עדן</a:t>
            </a:r>
          </a:p>
          <a:p>
            <a:pPr algn="l"/>
            <a:r>
              <a:rPr lang="en-US" dirty="0"/>
              <a:t>04 02 19</a:t>
            </a:r>
            <a:endParaRPr lang="he-IL" dirty="0"/>
          </a:p>
        </p:txBody>
      </p:sp>
      <p:sp>
        <p:nvSpPr>
          <p:cNvPr id="2" name="מלבן 1">
            <a:extLst>
              <a:ext uri="{FF2B5EF4-FFF2-40B4-BE49-F238E27FC236}">
                <a16:creationId xmlns:a16="http://schemas.microsoft.com/office/drawing/2014/main" id="{0A912849-73D4-470F-A119-C93955480C91}"/>
              </a:ext>
            </a:extLst>
          </p:cNvPr>
          <p:cNvSpPr/>
          <p:nvPr/>
        </p:nvSpPr>
        <p:spPr>
          <a:xfrm>
            <a:off x="2633018" y="2967335"/>
            <a:ext cx="3877985" cy="892552"/>
          </a:xfrm>
          <a:prstGeom prst="rect">
            <a:avLst/>
          </a:prstGeom>
          <a:noFill/>
        </p:spPr>
        <p:txBody>
          <a:bodyPr wrap="none" lIns="91440" tIns="45720" rIns="91440" bIns="45720">
            <a:spAutoFit/>
          </a:bodyPr>
          <a:lstStyle/>
          <a:p>
            <a:pPr algn="ctr"/>
            <a:r>
              <a:rPr lang="he-IL" sz="5200" b="0" cap="none" spc="0" dirty="0">
                <a:ln w="0"/>
                <a:solidFill>
                  <a:schemeClr val="tx1"/>
                </a:solidFill>
                <a:effectLst>
                  <a:outerShdw blurRad="38100" dist="19050" dir="2700000" algn="tl" rotWithShape="0">
                    <a:schemeClr val="dk1">
                      <a:alpha val="40000"/>
                    </a:schemeClr>
                  </a:outerShdw>
                </a:effectLst>
              </a:rPr>
              <a:t>הערכת ספקים</a:t>
            </a:r>
            <a:endParaRPr lang="he-IL" sz="3600" b="1" cap="none" spc="0" dirty="0">
              <a:ln w="0"/>
              <a:solidFill>
                <a:schemeClr val="accent4">
                  <a:lumMod val="60000"/>
                  <a:lumOff val="40000"/>
                </a:schemeClr>
              </a:solidFill>
            </a:endParaRPr>
          </a:p>
        </p:txBody>
      </p:sp>
    </p:spTree>
    <p:extLst>
      <p:ext uri="{BB962C8B-B14F-4D97-AF65-F5344CB8AC3E}">
        <p14:creationId xmlns:p14="http://schemas.microsoft.com/office/powerpoint/2010/main" val="362746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07B92-8950-4558-9D9A-24CB33251551}"/>
              </a:ext>
            </a:extLst>
          </p:cNvPr>
          <p:cNvSpPr txBox="1"/>
          <p:nvPr/>
        </p:nvSpPr>
        <p:spPr>
          <a:xfrm>
            <a:off x="179388" y="722313"/>
            <a:ext cx="8175625" cy="5970587"/>
          </a:xfrm>
          <a:prstGeom prst="rect">
            <a:avLst/>
          </a:prstGeom>
          <a:noFill/>
        </p:spPr>
        <p:txBody>
          <a:bodyPr rtlCol="1">
            <a:spAutoFit/>
          </a:bodyPr>
          <a:lstStyle/>
          <a:p>
            <a:pPr algn="r" defTabSz="685800" rtl="1" eaLnBrk="1" fontAlgn="auto" hangingPunct="1">
              <a:lnSpc>
                <a:spcPct val="150000"/>
              </a:lnSpc>
              <a:spcBef>
                <a:spcPts val="0"/>
              </a:spcBef>
              <a:spcAft>
                <a:spcPts val="0"/>
              </a:spcAft>
              <a:defRPr/>
            </a:pPr>
            <a:endParaRPr lang="he-IL" sz="750" dirty="0">
              <a:solidFill>
                <a:prstClr val="black"/>
              </a:solidFill>
              <a:latin typeface="Calibri"/>
              <a:cs typeface="Times New Roman" panose="02020603050405020304" pitchFamily="18" charset="0"/>
            </a:endParaRPr>
          </a:p>
          <a:p>
            <a:pPr marL="457200" indent="-457200" algn="r" defTabSz="685800" rtl="1" eaLnBrk="1" fontAlgn="auto" hangingPunct="1">
              <a:lnSpc>
                <a:spcPct val="150000"/>
              </a:lnSpc>
              <a:spcBef>
                <a:spcPts val="0"/>
              </a:spcBef>
              <a:spcAft>
                <a:spcPts val="0"/>
              </a:spcAft>
              <a:buFont typeface="Wingdings" panose="05000000000000000000" pitchFamily="2" charset="2"/>
              <a:buChar char="v"/>
              <a:defRPr/>
            </a:pPr>
            <a:r>
              <a:rPr lang="he-IL" sz="3000" b="1" kern="0" dirty="0">
                <a:ln/>
                <a:solidFill>
                  <a:srgbClr val="C4652D"/>
                </a:solidFill>
                <a:latin typeface="Arial"/>
                <a:cs typeface="Arial"/>
              </a:rPr>
              <a:t>מסווגים ספקים לשלוש קבוצות:</a:t>
            </a:r>
          </a:p>
          <a:p>
            <a:pPr marL="342892" indent="-342892" algn="r" defTabSz="685800" rtl="1" eaLnBrk="1" fontAlgn="auto" hangingPunct="1">
              <a:lnSpc>
                <a:spcPct val="150000"/>
              </a:lnSpc>
              <a:spcBef>
                <a:spcPts val="0"/>
              </a:spcBef>
              <a:spcAft>
                <a:spcPts val="0"/>
              </a:spcAft>
              <a:buFont typeface="+mj-lt"/>
              <a:buAutoNum type="arabicPeriod"/>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ספקים לא מאושרים </a:t>
            </a:r>
            <a:r>
              <a:rPr lang="he-IL" sz="2400" dirty="0">
                <a:solidFill>
                  <a:srgbClr val="53548A">
                    <a:lumMod val="50000"/>
                  </a:srgbClr>
                </a:solidFill>
                <a:latin typeface="Georgia"/>
                <a:cs typeface="Times New Roman" panose="02020603050405020304" pitchFamily="18" charset="0"/>
              </a:rPr>
              <a:t>– ספק שלא קיבל אישור פורמאלי על יכולתו לעמוד בדרישות האיכות, התקשרות איתו היא חד פעמית או רכישה מוגבלת בזמן, ותוצרתו עוברת בחינת קבלה.</a:t>
            </a:r>
          </a:p>
          <a:p>
            <a:pPr marL="342892" indent="-342892" algn="r" defTabSz="685800" rtl="1" eaLnBrk="1" fontAlgn="auto" hangingPunct="1">
              <a:lnSpc>
                <a:spcPct val="150000"/>
              </a:lnSpc>
              <a:spcBef>
                <a:spcPts val="0"/>
              </a:spcBef>
              <a:spcAft>
                <a:spcPts val="0"/>
              </a:spcAft>
              <a:buFont typeface="+mj-lt"/>
              <a:buAutoNum type="arabicPeriod"/>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ספקים מאושרים </a:t>
            </a:r>
            <a:r>
              <a:rPr lang="he-IL" sz="2400" dirty="0">
                <a:solidFill>
                  <a:srgbClr val="53548A">
                    <a:lumMod val="50000"/>
                  </a:srgbClr>
                </a:solidFill>
                <a:latin typeface="Georgia"/>
                <a:cs typeface="Times New Roman" panose="02020603050405020304" pitchFamily="18" charset="0"/>
              </a:rPr>
              <a:t>- ספק שנמצא ברשימת הספקים שאושרו ע"י הארגון. "אישור ספק" מהווה היתר לרכוש באופן שוטף מוצרים מאותו ספק, אך הוא אינו פוטר את הלקוח מביצוע בחינת קבלה של תוצרת הספק</a:t>
            </a:r>
            <a:r>
              <a:rPr lang="he-IL" sz="1500" dirty="0">
                <a:solidFill>
                  <a:prstClr val="black"/>
                </a:solidFill>
                <a:latin typeface="Calibri"/>
                <a:cs typeface="Times New Roman" panose="02020603050405020304" pitchFamily="18" charset="0"/>
              </a:rPr>
              <a:t>. </a:t>
            </a:r>
          </a:p>
          <a:p>
            <a:pPr indent="-342892" algn="r" defTabSz="685800" rtl="1" eaLnBrk="1" fontAlgn="auto" hangingPunct="1">
              <a:lnSpc>
                <a:spcPct val="150000"/>
              </a:lnSpc>
              <a:spcAft>
                <a:spcPts val="0"/>
              </a:spcAft>
              <a:buFont typeface="Wingdings" panose="05000000000000000000" pitchFamily="2" charset="2"/>
              <a:buChar char="ü"/>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ספקים מוסמכים </a:t>
            </a:r>
            <a:r>
              <a:rPr lang="he-IL" sz="2400" dirty="0">
                <a:solidFill>
                  <a:srgbClr val="53548A">
                    <a:lumMod val="50000"/>
                  </a:srgbClr>
                </a:solidFill>
                <a:latin typeface="Georgia"/>
                <a:cs typeface="Times New Roman" panose="02020603050405020304" pitchFamily="18" charset="0"/>
              </a:rPr>
              <a:t>– הסמכת הספק היא תהליך מקיף וממושך, שבמהלכו נערך סקר מערכת אצל הספק, נבחנת יכולתו לעמוד בתנאי האספקה על פי – היכולת ייצור, הבחינה הפיננסית והיכולת לעמוד בדרישות האיכות.</a:t>
            </a:r>
          </a:p>
        </p:txBody>
      </p:sp>
      <p:sp>
        <p:nvSpPr>
          <p:cNvPr id="93187" name="מציין מיקום של מספר שקופית 3">
            <a:extLst>
              <a:ext uri="{FF2B5EF4-FFF2-40B4-BE49-F238E27FC236}">
                <a16:creationId xmlns:a16="http://schemas.microsoft.com/office/drawing/2014/main" id="{7FC834E4-54E2-490F-B84B-41E255EDA7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lgn="r" defTabSz="685800" rtl="1">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cs typeface="Times New Roman" panose="02020603050405020304" pitchFamily="18" charset="0"/>
              </a:defRPr>
            </a:lvl1pPr>
            <a:lvl2pPr marL="742950" indent="-285750" algn="r" defTabSz="685800" rtl="1">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cs typeface="Times New Roman" panose="02020603050405020304" pitchFamily="18" charset="0"/>
              </a:defRPr>
            </a:lvl2pPr>
            <a:lvl3pPr marL="1143000" indent="-228600" algn="r" defTabSz="685800" rtl="1">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cs typeface="Times New Roman" panose="02020603050405020304" pitchFamily="18" charset="0"/>
              </a:defRPr>
            </a:lvl3pPr>
            <a:lvl4pPr marL="1600200" indent="-228600" algn="r" defTabSz="685800" rtl="1">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cs typeface="Times New Roman" panose="02020603050405020304" pitchFamily="18" charset="0"/>
              </a:defRPr>
            </a:lvl4pPr>
            <a:lvl5pPr marL="2057400" indent="-228600" algn="r" defTabSz="685800" rtl="1">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5pPr>
            <a:lvl6pPr marL="25146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6pPr>
            <a:lvl7pPr marL="29718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7pPr>
            <a:lvl8pPr marL="34290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8pPr>
            <a:lvl9pPr marL="38862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9pPr>
          </a:lstStyle>
          <a:p>
            <a:pPr algn="l">
              <a:spcBef>
                <a:spcPct val="0"/>
              </a:spcBef>
              <a:buClrTx/>
              <a:buFontTx/>
              <a:buNone/>
            </a:pPr>
            <a:fld id="{680A9AFD-41A6-4E49-9B63-9E8D9C96EAE7}" type="slidenum">
              <a:rPr lang="he-IL" altLang="he-IL" sz="900" smtClean="0">
                <a:solidFill>
                  <a:srgbClr val="898989"/>
                </a:solidFill>
                <a:latin typeface="Calibri" panose="020F0502020204030204" pitchFamily="34" charset="0"/>
                <a:cs typeface="Arial" panose="020B0604020202020204" pitchFamily="34" charset="0"/>
              </a:rPr>
              <a:pPr algn="l">
                <a:spcBef>
                  <a:spcPct val="0"/>
                </a:spcBef>
                <a:buClrTx/>
                <a:buFontTx/>
                <a:buNone/>
              </a:pPr>
              <a:t>10</a:t>
            </a:fld>
            <a:endParaRPr lang="he-IL" altLang="he-IL" sz="900" dirty="0">
              <a:solidFill>
                <a:srgbClr val="898989"/>
              </a:solidFill>
              <a:latin typeface="Calibri" panose="020F0502020204030204" pitchFamily="34" charset="0"/>
              <a:cs typeface="Arial" panose="020B0604020202020204" pitchFamily="34" charset="0"/>
            </a:endParaRPr>
          </a:p>
        </p:txBody>
      </p:sp>
      <p:sp>
        <p:nvSpPr>
          <p:cNvPr id="4" name="מלבן 3">
            <a:extLst>
              <a:ext uri="{FF2B5EF4-FFF2-40B4-BE49-F238E27FC236}">
                <a16:creationId xmlns:a16="http://schemas.microsoft.com/office/drawing/2014/main" id="{3BDFB616-5B07-453D-912B-A7F3F5FFE34B}"/>
              </a:ext>
            </a:extLst>
          </p:cNvPr>
          <p:cNvSpPr/>
          <p:nvPr/>
        </p:nvSpPr>
        <p:spPr>
          <a:xfrm>
            <a:off x="2274888" y="549275"/>
            <a:ext cx="4592637" cy="708025"/>
          </a:xfrm>
          <a:prstGeom prst="rect">
            <a:avLst/>
          </a:prstGeom>
        </p:spPr>
        <p:txBody>
          <a:bodyPr wrap="none">
            <a:spAutoFit/>
          </a:bodyPr>
          <a:lstStyle/>
          <a:p>
            <a:pPr algn="r" defTabSz="685800" rtl="1" eaLnBrk="1" fontAlgn="auto" hangingPunct="1">
              <a:spcBef>
                <a:spcPts val="0"/>
              </a:spcBef>
              <a:spcAft>
                <a:spcPts val="0"/>
              </a:spcAft>
              <a:defRPr/>
            </a:pPr>
            <a:r>
              <a:rPr lang="he-IL" sz="4000" b="1" dirty="0">
                <a:solidFill>
                  <a:srgbClr val="A50021"/>
                </a:solidFill>
                <a:effectLst>
                  <a:outerShdw blurRad="38100" dist="38100" dir="2700000" algn="tl">
                    <a:srgbClr val="000000"/>
                  </a:outerShdw>
                </a:effectLst>
                <a:latin typeface="+mj-lt"/>
                <a:ea typeface="+mj-ea"/>
                <a:cs typeface="+mj-cs"/>
              </a:rPr>
              <a:t>אישור/הסמכת ספקים</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TextBox 2">
            <a:extLst>
              <a:ext uri="{FF2B5EF4-FFF2-40B4-BE49-F238E27FC236}">
                <a16:creationId xmlns:a16="http://schemas.microsoft.com/office/drawing/2014/main" id="{13AB9B9B-3CEE-45C2-85BE-BEFA994233B1}"/>
              </a:ext>
            </a:extLst>
          </p:cNvPr>
          <p:cNvSpPr txBox="1">
            <a:spLocks noChangeArrowheads="1"/>
          </p:cNvSpPr>
          <p:nvPr/>
        </p:nvSpPr>
        <p:spPr bwMode="auto">
          <a:xfrm>
            <a:off x="431800" y="1341438"/>
            <a:ext cx="8280400" cy="4895850"/>
          </a:xfrm>
          <a:prstGeom prst="rect">
            <a:avLst/>
          </a:prstGeom>
          <a:noFill/>
          <a:ln w="9525">
            <a:noFill/>
            <a:miter lim="800000"/>
            <a:headEnd/>
            <a:tailEnd/>
          </a:ln>
        </p:spPr>
        <p:txBody>
          <a:bodyPr>
            <a:spAutoFit/>
          </a:bodyPr>
          <a:lstStyle/>
          <a:p>
            <a:pPr algn="r" defTabSz="685800" rtl="1" eaLnBrk="1" fontAlgn="auto" hangingPunct="1">
              <a:spcBef>
                <a:spcPts val="0"/>
              </a:spcBef>
              <a:spcAft>
                <a:spcPts val="0"/>
              </a:spcAft>
              <a:defRPr/>
            </a:pPr>
            <a:endParaRPr lang="he-IL" sz="750" dirty="0">
              <a:solidFill>
                <a:prstClr val="black"/>
              </a:solidFill>
              <a:latin typeface="Calibri"/>
              <a:cs typeface="Times New Roman" panose="02020603050405020304" pitchFamily="18" charset="0"/>
            </a:endParaRPr>
          </a:p>
          <a:p>
            <a:pPr algn="r" defTabSz="685800" rtl="1" eaLnBrk="1" fontAlgn="auto" hangingPunct="1">
              <a:spcBef>
                <a:spcPts val="0"/>
              </a:spcBef>
              <a:spcAft>
                <a:spcPts val="0"/>
              </a:spcAft>
              <a:defRPr/>
            </a:pPr>
            <a:endParaRPr lang="he-IL" dirty="0">
              <a:solidFill>
                <a:prstClr val="black"/>
              </a:solidFill>
              <a:latin typeface="Calibri"/>
              <a:cs typeface="Times New Roman" panose="02020603050405020304" pitchFamily="18" charset="0"/>
            </a:endParaRPr>
          </a:p>
          <a:p>
            <a:pPr marL="457200" indent="-457200" algn="r" defTabSz="685800" rtl="1" eaLnBrk="1" fontAlgn="auto" hangingPunct="1">
              <a:spcBef>
                <a:spcPts val="0"/>
              </a:spcBef>
              <a:spcAft>
                <a:spcPts val="0"/>
              </a:spcAft>
              <a:buFont typeface="Wingdings" panose="05000000000000000000" pitchFamily="2" charset="2"/>
              <a:buChar char="v"/>
              <a:defRPr/>
            </a:pPr>
            <a:r>
              <a:rPr lang="he-IL" sz="3000" b="1" kern="0" dirty="0">
                <a:ln/>
                <a:solidFill>
                  <a:srgbClr val="C4652D"/>
                </a:solidFill>
                <a:latin typeface="Arial"/>
                <a:cs typeface="Arial"/>
              </a:rPr>
              <a:t>סקרי איכות של ספקים</a:t>
            </a:r>
          </a:p>
          <a:p>
            <a:pPr algn="r" defTabSz="685800" rtl="1" eaLnBrk="1" fontAlgn="auto" hangingPunct="1">
              <a:lnSpc>
                <a:spcPct val="150000"/>
              </a:lnSpc>
              <a:spcBef>
                <a:spcPts val="0"/>
              </a:spcBef>
              <a:spcAft>
                <a:spcPts val="0"/>
              </a:spcAft>
              <a:defRPr/>
            </a:pPr>
            <a:r>
              <a:rPr lang="he-IL" sz="2400" dirty="0">
                <a:solidFill>
                  <a:srgbClr val="53548A">
                    <a:lumMod val="50000"/>
                  </a:srgbClr>
                </a:solidFill>
                <a:latin typeface="Georgia"/>
                <a:cs typeface="Times New Roman" panose="02020603050405020304" pitchFamily="18" charset="0"/>
              </a:rPr>
              <a:t>תהליך הסמכה של ספק או התקשרות חוזית עימו לטווח ארוך מחייבים לערוך סקר מערכת. </a:t>
            </a:r>
          </a:p>
          <a:p>
            <a:pPr algn="r" defTabSz="685800" rtl="1" eaLnBrk="1" fontAlgn="auto" hangingPunct="1">
              <a:lnSpc>
                <a:spcPct val="150000"/>
              </a:lnSpc>
              <a:spcBef>
                <a:spcPts val="0"/>
              </a:spcBef>
              <a:spcAft>
                <a:spcPts val="0"/>
              </a:spcAft>
              <a:defRPr/>
            </a:pPr>
            <a:r>
              <a:rPr lang="he-IL" sz="2400" dirty="0">
                <a:solidFill>
                  <a:srgbClr val="53548A">
                    <a:lumMod val="50000"/>
                  </a:srgbClr>
                </a:solidFill>
                <a:latin typeface="Georgia"/>
                <a:cs typeface="Times New Roman" panose="02020603050405020304" pitchFamily="18" charset="0"/>
              </a:rPr>
              <a:t>הסקר יבוצע על ידי הלקוח או על ידי גורם חיצוני בלתי תלוי.</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800" b="1" kern="0" dirty="0">
                <a:ln/>
                <a:solidFill>
                  <a:srgbClr val="C4652D"/>
                </a:solidFill>
                <a:latin typeface="Arial"/>
                <a:cs typeface="Arial"/>
              </a:rPr>
              <a:t>לסקר האיכות יש 3 מטרות עיקריות:</a:t>
            </a:r>
          </a:p>
          <a:p>
            <a:pPr marL="342900" indent="-342900" algn="r" defTabSz="685800" rtl="1" eaLnBrk="1" fontAlgn="auto" hangingPunct="1">
              <a:lnSpc>
                <a:spcPct val="150000"/>
              </a:lnSpc>
              <a:spcBef>
                <a:spcPts val="0"/>
              </a:spcBef>
              <a:spcAft>
                <a:spcPts val="0"/>
              </a:spcAft>
              <a:buFont typeface="Wingdings" panose="05000000000000000000" pitchFamily="2" charset="2"/>
              <a:buChar char="ü"/>
              <a:defRPr/>
            </a:pPr>
            <a:r>
              <a:rPr lang="he-IL" sz="2400" dirty="0">
                <a:solidFill>
                  <a:srgbClr val="53548A">
                    <a:lumMod val="50000"/>
                  </a:srgbClr>
                </a:solidFill>
                <a:latin typeface="Georgia"/>
                <a:cs typeface="Times New Roman" panose="02020603050405020304" pitchFamily="18" charset="0"/>
              </a:rPr>
              <a:t> לוודא שלספק יש משאבים פיננסיים שיאפשרו לו לעמוד בתנאי החוזה.</a:t>
            </a:r>
          </a:p>
          <a:p>
            <a:pPr marL="342900" indent="-342900" algn="r" defTabSz="685800" rtl="1" eaLnBrk="1" fontAlgn="auto" hangingPunct="1">
              <a:lnSpc>
                <a:spcPct val="150000"/>
              </a:lnSpc>
              <a:spcBef>
                <a:spcPts val="0"/>
              </a:spcBef>
              <a:spcAft>
                <a:spcPts val="0"/>
              </a:spcAft>
              <a:buFont typeface="Wingdings" panose="05000000000000000000" pitchFamily="2" charset="2"/>
              <a:buChar char="ü"/>
              <a:defRPr/>
            </a:pPr>
            <a:r>
              <a:rPr lang="he-IL" sz="2400" dirty="0">
                <a:solidFill>
                  <a:srgbClr val="53548A">
                    <a:lumMod val="50000"/>
                  </a:srgbClr>
                </a:solidFill>
                <a:latin typeface="Georgia"/>
                <a:cs typeface="Times New Roman" panose="02020603050405020304" pitchFamily="18" charset="0"/>
              </a:rPr>
              <a:t> לוודא שיש לספק יכולות הייצור הנדרשות בתנאי החוזה.</a:t>
            </a:r>
          </a:p>
          <a:p>
            <a:pPr marL="342900" indent="-342900" algn="r" defTabSz="685800" rtl="1" eaLnBrk="1" fontAlgn="auto" hangingPunct="1">
              <a:lnSpc>
                <a:spcPct val="150000"/>
              </a:lnSpc>
              <a:spcBef>
                <a:spcPts val="0"/>
              </a:spcBef>
              <a:spcAft>
                <a:spcPts val="0"/>
              </a:spcAft>
              <a:buFont typeface="Wingdings" panose="05000000000000000000" pitchFamily="2" charset="2"/>
              <a:buChar char="ü"/>
              <a:defRPr/>
            </a:pPr>
            <a:r>
              <a:rPr lang="he-IL" sz="2400" dirty="0">
                <a:solidFill>
                  <a:srgbClr val="53548A">
                    <a:lumMod val="50000"/>
                  </a:srgbClr>
                </a:solidFill>
                <a:latin typeface="Georgia"/>
                <a:cs typeface="Times New Roman" panose="02020603050405020304" pitchFamily="18" charset="0"/>
              </a:rPr>
              <a:t> לוודא שלספק יש מערכת איכות מתאימה.</a:t>
            </a:r>
          </a:p>
        </p:txBody>
      </p:sp>
      <p:sp>
        <p:nvSpPr>
          <p:cNvPr id="94211" name="מציין מיקום של מספר שקופית 2">
            <a:extLst>
              <a:ext uri="{FF2B5EF4-FFF2-40B4-BE49-F238E27FC236}">
                <a16:creationId xmlns:a16="http://schemas.microsoft.com/office/drawing/2014/main" id="{07069AE0-6B7A-44DF-AEBF-50CE08006F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lgn="r" defTabSz="685800" rtl="1">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cs typeface="Times New Roman" panose="02020603050405020304" pitchFamily="18" charset="0"/>
              </a:defRPr>
            </a:lvl1pPr>
            <a:lvl2pPr marL="742950" indent="-285750" algn="r" defTabSz="685800" rtl="1">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cs typeface="Times New Roman" panose="02020603050405020304" pitchFamily="18" charset="0"/>
              </a:defRPr>
            </a:lvl2pPr>
            <a:lvl3pPr marL="1143000" indent="-228600" algn="r" defTabSz="685800" rtl="1">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cs typeface="Times New Roman" panose="02020603050405020304" pitchFamily="18" charset="0"/>
              </a:defRPr>
            </a:lvl3pPr>
            <a:lvl4pPr marL="1600200" indent="-228600" algn="r" defTabSz="685800" rtl="1">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cs typeface="Times New Roman" panose="02020603050405020304" pitchFamily="18" charset="0"/>
              </a:defRPr>
            </a:lvl4pPr>
            <a:lvl5pPr marL="2057400" indent="-228600" algn="r" defTabSz="685800" rtl="1">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5pPr>
            <a:lvl6pPr marL="25146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6pPr>
            <a:lvl7pPr marL="29718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7pPr>
            <a:lvl8pPr marL="34290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8pPr>
            <a:lvl9pPr marL="38862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9pPr>
          </a:lstStyle>
          <a:p>
            <a:pPr algn="l">
              <a:spcBef>
                <a:spcPct val="0"/>
              </a:spcBef>
              <a:buClrTx/>
              <a:buFontTx/>
              <a:buNone/>
            </a:pPr>
            <a:fld id="{0AF477FF-A04E-4A8D-8CF6-D39774BF854B}" type="slidenum">
              <a:rPr lang="he-IL" altLang="he-IL" sz="900" smtClean="0">
                <a:solidFill>
                  <a:srgbClr val="898989"/>
                </a:solidFill>
                <a:latin typeface="Calibri" panose="020F0502020204030204" pitchFamily="34" charset="0"/>
                <a:cs typeface="Arial" panose="020B0604020202020204" pitchFamily="34" charset="0"/>
              </a:rPr>
              <a:pPr algn="l">
                <a:spcBef>
                  <a:spcPct val="0"/>
                </a:spcBef>
                <a:buClrTx/>
                <a:buFontTx/>
                <a:buNone/>
              </a:pPr>
              <a:t>11</a:t>
            </a:fld>
            <a:endParaRPr lang="he-IL" altLang="he-IL" sz="900" dirty="0">
              <a:solidFill>
                <a:srgbClr val="898989"/>
              </a:solidFill>
              <a:latin typeface="Calibri" panose="020F0502020204030204" pitchFamily="34" charset="0"/>
              <a:cs typeface="Arial" panose="020B0604020202020204" pitchFamily="34" charset="0"/>
            </a:endParaRPr>
          </a:p>
        </p:txBody>
      </p:sp>
      <p:sp>
        <p:nvSpPr>
          <p:cNvPr id="4" name="מלבן 3">
            <a:extLst>
              <a:ext uri="{FF2B5EF4-FFF2-40B4-BE49-F238E27FC236}">
                <a16:creationId xmlns:a16="http://schemas.microsoft.com/office/drawing/2014/main" id="{4FED9BF1-87AF-4C22-AFAA-9D5382000C47}"/>
              </a:ext>
            </a:extLst>
          </p:cNvPr>
          <p:cNvSpPr/>
          <p:nvPr/>
        </p:nvSpPr>
        <p:spPr>
          <a:xfrm>
            <a:off x="2411413" y="765175"/>
            <a:ext cx="4592637" cy="708025"/>
          </a:xfrm>
          <a:prstGeom prst="rect">
            <a:avLst/>
          </a:prstGeom>
        </p:spPr>
        <p:txBody>
          <a:bodyPr wrap="none">
            <a:spAutoFit/>
          </a:bodyPr>
          <a:lstStyle/>
          <a:p>
            <a:pPr algn="r" defTabSz="685800" rtl="1" eaLnBrk="1" fontAlgn="auto" hangingPunct="1">
              <a:spcBef>
                <a:spcPts val="0"/>
              </a:spcBef>
              <a:spcAft>
                <a:spcPts val="0"/>
              </a:spcAft>
              <a:defRPr/>
            </a:pPr>
            <a:r>
              <a:rPr lang="he-IL" sz="4000" b="1" dirty="0">
                <a:solidFill>
                  <a:srgbClr val="A50021"/>
                </a:solidFill>
                <a:effectLst>
                  <a:outerShdw blurRad="38100" dist="38100" dir="2700000" algn="tl">
                    <a:srgbClr val="000000"/>
                  </a:outerShdw>
                </a:effectLst>
                <a:latin typeface="+mj-lt"/>
                <a:ea typeface="+mj-ea"/>
                <a:cs typeface="+mj-cs"/>
              </a:rPr>
              <a:t>אישור/הסמכת ספקים</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Box 2">
            <a:extLst>
              <a:ext uri="{FF2B5EF4-FFF2-40B4-BE49-F238E27FC236}">
                <a16:creationId xmlns:a16="http://schemas.microsoft.com/office/drawing/2014/main" id="{D310966A-AE33-436E-B93D-74C7AA9A5C19}"/>
              </a:ext>
            </a:extLst>
          </p:cNvPr>
          <p:cNvSpPr txBox="1">
            <a:spLocks noChangeArrowheads="1"/>
          </p:cNvSpPr>
          <p:nvPr/>
        </p:nvSpPr>
        <p:spPr bwMode="auto">
          <a:xfrm>
            <a:off x="0" y="847725"/>
            <a:ext cx="8936038" cy="6010275"/>
          </a:xfrm>
          <a:prstGeom prst="rect">
            <a:avLst/>
          </a:prstGeom>
          <a:noFill/>
          <a:ln w="9525">
            <a:noFill/>
            <a:miter lim="800000"/>
            <a:headEnd/>
            <a:tailEnd/>
          </a:ln>
        </p:spPr>
        <p:txBody>
          <a:bodyPr>
            <a:spAutoFit/>
          </a:bodyPr>
          <a:lstStyle/>
          <a:p>
            <a:pPr algn="r" defTabSz="685800" rtl="1" eaLnBrk="1" fontAlgn="auto" hangingPunct="1">
              <a:lnSpc>
                <a:spcPct val="150000"/>
              </a:lnSpc>
              <a:spcBef>
                <a:spcPts val="0"/>
              </a:spcBef>
              <a:spcAft>
                <a:spcPts val="0"/>
              </a:spcAft>
              <a:defRPr/>
            </a:pPr>
            <a:endParaRPr lang="he-IL" sz="750" dirty="0">
              <a:solidFill>
                <a:prstClr val="black"/>
              </a:solidFill>
              <a:latin typeface="Calibri"/>
              <a:cs typeface="Times New Roman" panose="02020603050405020304" pitchFamily="18" charset="0"/>
            </a:endParaRPr>
          </a:p>
          <a:p>
            <a:pPr marL="457200" indent="-457200" algn="r" defTabSz="685800" rtl="1" eaLnBrk="1" fontAlgn="auto" hangingPunct="1">
              <a:lnSpc>
                <a:spcPct val="150000"/>
              </a:lnSpc>
              <a:spcBef>
                <a:spcPts val="0"/>
              </a:spcBef>
              <a:spcAft>
                <a:spcPts val="0"/>
              </a:spcAft>
              <a:buFont typeface="Wingdings" panose="05000000000000000000" pitchFamily="2" charset="2"/>
              <a:buChar char="v"/>
              <a:defRPr/>
            </a:pPr>
            <a:r>
              <a:rPr lang="he-IL" sz="3000" b="1" kern="0" dirty="0">
                <a:ln/>
                <a:solidFill>
                  <a:srgbClr val="C4652D"/>
                </a:solidFill>
                <a:latin typeface="Arial"/>
                <a:cs typeface="Arial"/>
              </a:rPr>
              <a:t>דוגמאות לתחומים הנסקרים אצל ספק:</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ניהול</a:t>
            </a:r>
            <a:r>
              <a:rPr lang="he-IL" sz="2200" dirty="0">
                <a:solidFill>
                  <a:srgbClr val="53548A">
                    <a:lumMod val="50000"/>
                  </a:srgbClr>
                </a:solidFill>
                <a:latin typeface="Georgia"/>
                <a:cs typeface="Times New Roman" panose="02020603050405020304" pitchFamily="18" charset="0"/>
              </a:rPr>
              <a:t> – פילוסופיית הניהול, תרשים ארגוני, אחריות לאיכות, סמכות מחלקת האיכות, מחויבות ההנהלה לנושא האיכות.</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ניהול משאבים </a:t>
            </a:r>
            <a:r>
              <a:rPr lang="he-IL" sz="2200" dirty="0">
                <a:solidFill>
                  <a:srgbClr val="53548A">
                    <a:lumMod val="50000"/>
                  </a:srgbClr>
                </a:solidFill>
                <a:latin typeface="Georgia"/>
                <a:cs typeface="Times New Roman" panose="02020603050405020304" pitchFamily="18" charset="0"/>
              </a:rPr>
              <a:t>– תכנון כוח אדם, גיוס כוח אדם והדרכתו, ניהול חומרים, ניהול משק האנרגיה וכו'.</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בקרת תכן </a:t>
            </a:r>
            <a:r>
              <a:rPr lang="he-IL" sz="2200" dirty="0">
                <a:solidFill>
                  <a:srgbClr val="53548A">
                    <a:lumMod val="50000"/>
                  </a:srgbClr>
                </a:solidFill>
                <a:latin typeface="Georgia"/>
                <a:cs typeface="Times New Roman" panose="02020603050405020304" pitchFamily="18" charset="0"/>
              </a:rPr>
              <a:t>– בקרת שרטוטים ומפרטים, ניהול תצורה, ניתוחי אמינות, ביצועי סקר תכן.</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רכש</a:t>
            </a:r>
            <a:r>
              <a:rPr lang="he-IL" sz="2200" dirty="0">
                <a:solidFill>
                  <a:srgbClr val="53548A">
                    <a:lumMod val="50000"/>
                  </a:srgbClr>
                </a:solidFill>
                <a:latin typeface="Georgia"/>
                <a:cs typeface="Times New Roman" panose="02020603050405020304" pitchFamily="18" charset="0"/>
              </a:rPr>
              <a:t> – בקרת חומרים ורכיבים נרכשים, ניהול ספקים.</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ייצור</a:t>
            </a:r>
            <a:r>
              <a:rPr lang="he-IL" sz="2200" dirty="0">
                <a:solidFill>
                  <a:srgbClr val="53548A">
                    <a:lumMod val="50000"/>
                  </a:srgbClr>
                </a:solidFill>
                <a:latin typeface="Georgia"/>
                <a:cs typeface="Times New Roman" panose="02020603050405020304" pitchFamily="18" charset="0"/>
              </a:rPr>
              <a:t> – תרשימי זרימה של תהליכים, כושר תהליכים, אחזקה, מחסנים, עקיבות של מנות ייצור.</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latin typeface="Georgia"/>
                <a:cs typeface="Times New Roman" panose="02020603050405020304" pitchFamily="18" charset="0"/>
              </a:rPr>
              <a:t>תוצאות האיכות </a:t>
            </a:r>
            <a:r>
              <a:rPr lang="he-IL" sz="2200" dirty="0">
                <a:solidFill>
                  <a:srgbClr val="53548A">
                    <a:lumMod val="50000"/>
                  </a:srgbClr>
                </a:solidFill>
                <a:latin typeface="Georgia"/>
                <a:cs typeface="Times New Roman" panose="02020603050405020304" pitchFamily="18" charset="0"/>
              </a:rPr>
              <a:t>– נתוני איכות בפועל, שביעות רצון לקוחות, ניהול תוכניות איכות</a:t>
            </a:r>
            <a:r>
              <a:rPr lang="he-IL" sz="2200" dirty="0">
                <a:solidFill>
                  <a:prstClr val="black"/>
                </a:solidFill>
                <a:latin typeface="Calibri"/>
                <a:cs typeface="Times New Roman" panose="02020603050405020304" pitchFamily="18" charset="0"/>
              </a:rPr>
              <a:t>.</a:t>
            </a:r>
          </a:p>
        </p:txBody>
      </p:sp>
      <p:sp>
        <p:nvSpPr>
          <p:cNvPr id="95235" name="מציין מיקום של מספר שקופית 2">
            <a:extLst>
              <a:ext uri="{FF2B5EF4-FFF2-40B4-BE49-F238E27FC236}">
                <a16:creationId xmlns:a16="http://schemas.microsoft.com/office/drawing/2014/main" id="{C4C3931E-779A-4893-B665-B390A0DD85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lgn="r" defTabSz="685800" rtl="1">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cs typeface="Times New Roman" panose="02020603050405020304" pitchFamily="18" charset="0"/>
              </a:defRPr>
            </a:lvl1pPr>
            <a:lvl2pPr marL="742950" indent="-285750" algn="r" defTabSz="685800" rtl="1">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cs typeface="Times New Roman" panose="02020603050405020304" pitchFamily="18" charset="0"/>
              </a:defRPr>
            </a:lvl2pPr>
            <a:lvl3pPr marL="1143000" indent="-228600" algn="r" defTabSz="685800" rtl="1">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cs typeface="Times New Roman" panose="02020603050405020304" pitchFamily="18" charset="0"/>
              </a:defRPr>
            </a:lvl3pPr>
            <a:lvl4pPr marL="1600200" indent="-228600" algn="r" defTabSz="685800" rtl="1">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cs typeface="Times New Roman" panose="02020603050405020304" pitchFamily="18" charset="0"/>
              </a:defRPr>
            </a:lvl4pPr>
            <a:lvl5pPr marL="2057400" indent="-228600" algn="r" defTabSz="685800" rtl="1">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5pPr>
            <a:lvl6pPr marL="25146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6pPr>
            <a:lvl7pPr marL="29718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7pPr>
            <a:lvl8pPr marL="34290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8pPr>
            <a:lvl9pPr marL="38862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9pPr>
          </a:lstStyle>
          <a:p>
            <a:pPr algn="l">
              <a:spcBef>
                <a:spcPct val="0"/>
              </a:spcBef>
              <a:buClrTx/>
              <a:buFontTx/>
              <a:buNone/>
            </a:pPr>
            <a:fld id="{1E6FA94B-C349-46D0-A27F-62C28F475D1A}" type="slidenum">
              <a:rPr lang="he-IL" altLang="he-IL" sz="900" smtClean="0">
                <a:solidFill>
                  <a:srgbClr val="898989"/>
                </a:solidFill>
                <a:latin typeface="Calibri" panose="020F0502020204030204" pitchFamily="34" charset="0"/>
                <a:cs typeface="Arial" panose="020B0604020202020204" pitchFamily="34" charset="0"/>
              </a:rPr>
              <a:pPr algn="l">
                <a:spcBef>
                  <a:spcPct val="0"/>
                </a:spcBef>
                <a:buClrTx/>
                <a:buFontTx/>
                <a:buNone/>
              </a:pPr>
              <a:t>12</a:t>
            </a:fld>
            <a:endParaRPr lang="he-IL" altLang="he-IL" sz="900" dirty="0">
              <a:solidFill>
                <a:srgbClr val="898989"/>
              </a:solidFill>
              <a:latin typeface="Calibri" panose="020F0502020204030204" pitchFamily="34" charset="0"/>
              <a:cs typeface="Arial" panose="020B0604020202020204" pitchFamily="34" charset="0"/>
            </a:endParaRPr>
          </a:p>
        </p:txBody>
      </p:sp>
      <p:sp>
        <p:nvSpPr>
          <p:cNvPr id="4" name="מלבן 3">
            <a:extLst>
              <a:ext uri="{FF2B5EF4-FFF2-40B4-BE49-F238E27FC236}">
                <a16:creationId xmlns:a16="http://schemas.microsoft.com/office/drawing/2014/main" id="{C15F3821-E330-4985-B4FA-BFEE2E5B387D}"/>
              </a:ext>
            </a:extLst>
          </p:cNvPr>
          <p:cNvSpPr/>
          <p:nvPr/>
        </p:nvSpPr>
        <p:spPr>
          <a:xfrm>
            <a:off x="1835150" y="493713"/>
            <a:ext cx="4592638" cy="708025"/>
          </a:xfrm>
          <a:prstGeom prst="rect">
            <a:avLst/>
          </a:prstGeom>
        </p:spPr>
        <p:txBody>
          <a:bodyPr wrap="none">
            <a:spAutoFit/>
          </a:bodyPr>
          <a:lstStyle/>
          <a:p>
            <a:pPr algn="r" defTabSz="685800" rtl="1" eaLnBrk="1" fontAlgn="auto" hangingPunct="1">
              <a:spcBef>
                <a:spcPts val="0"/>
              </a:spcBef>
              <a:spcAft>
                <a:spcPts val="0"/>
              </a:spcAft>
              <a:defRPr/>
            </a:pPr>
            <a:r>
              <a:rPr lang="he-IL" sz="4000" b="1" dirty="0">
                <a:solidFill>
                  <a:srgbClr val="A50021"/>
                </a:solidFill>
                <a:effectLst>
                  <a:outerShdw blurRad="38100" dist="38100" dir="2700000" algn="tl">
                    <a:srgbClr val="000000"/>
                  </a:outerShdw>
                </a:effectLst>
                <a:latin typeface="+mj-lt"/>
                <a:ea typeface="+mj-ea"/>
                <a:cs typeface="+mj-cs"/>
              </a:rPr>
              <a:t>אישור/הסמכת ספקים</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Box 2">
            <a:extLst>
              <a:ext uri="{FF2B5EF4-FFF2-40B4-BE49-F238E27FC236}">
                <a16:creationId xmlns:a16="http://schemas.microsoft.com/office/drawing/2014/main" id="{D310966A-AE33-436E-B93D-74C7AA9A5C19}"/>
              </a:ext>
            </a:extLst>
          </p:cNvPr>
          <p:cNvSpPr txBox="1">
            <a:spLocks noChangeArrowheads="1"/>
          </p:cNvSpPr>
          <p:nvPr/>
        </p:nvSpPr>
        <p:spPr bwMode="auto">
          <a:xfrm>
            <a:off x="0" y="847444"/>
            <a:ext cx="8936736" cy="6010556"/>
          </a:xfrm>
          <a:prstGeom prst="rect">
            <a:avLst/>
          </a:prstGeom>
          <a:noFill/>
          <a:ln w="9525">
            <a:noFill/>
            <a:miter lim="800000"/>
            <a:headEnd/>
            <a:tailEnd/>
          </a:ln>
        </p:spPr>
        <p:txBody>
          <a:bodyPr wrap="square">
            <a:spAutoFit/>
          </a:bodyPr>
          <a:lstStyle/>
          <a:p>
            <a:pPr algn="r" defTabSz="685800" rtl="1" eaLnBrk="1" fontAlgn="auto" hangingPunct="1">
              <a:lnSpc>
                <a:spcPct val="150000"/>
              </a:lnSpc>
              <a:spcBef>
                <a:spcPts val="0"/>
              </a:spcBef>
              <a:spcAft>
                <a:spcPts val="0"/>
              </a:spcAft>
              <a:defRPr/>
            </a:pPr>
            <a:endParaRPr lang="he-IL" sz="750" b="0" dirty="0">
              <a:solidFill>
                <a:prstClr val="black"/>
              </a:solidFill>
              <a:latin typeface="Calibri"/>
            </a:endParaRPr>
          </a:p>
          <a:p>
            <a:pPr marL="457200" indent="-457200" algn="r" defTabSz="685800" rtl="1" eaLnBrk="1" fontAlgn="auto" hangingPunct="1">
              <a:lnSpc>
                <a:spcPct val="150000"/>
              </a:lnSpc>
              <a:spcBef>
                <a:spcPts val="0"/>
              </a:spcBef>
              <a:spcAft>
                <a:spcPts val="0"/>
              </a:spcAft>
              <a:buFont typeface="Wingdings" panose="05000000000000000000" pitchFamily="2" charset="2"/>
              <a:buChar char="v"/>
              <a:defRPr/>
            </a:pPr>
            <a:r>
              <a:rPr lang="he-IL" sz="3000" b="1" kern="0" dirty="0">
                <a:ln/>
                <a:solidFill>
                  <a:srgbClr val="C4652D"/>
                </a:solidFill>
                <a:latin typeface="Arial"/>
                <a:cs typeface="Arial"/>
              </a:rPr>
              <a:t>דוגמאות לתחומים הנסקרים אצל ספק:</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ניהול</a:t>
            </a:r>
            <a:r>
              <a:rPr lang="he-IL" sz="2200" dirty="0">
                <a:solidFill>
                  <a:schemeClr val="accent1">
                    <a:lumMod val="50000"/>
                  </a:schemeClr>
                </a:solidFill>
                <a:latin typeface="Georgia"/>
                <a:cs typeface="Times New Roman" panose="02020603050405020304" pitchFamily="18" charset="0"/>
              </a:rPr>
              <a:t> – פילוסופיית הניהול, תרשים ארגוני, אחריות לאיכות, סמכות מחלקת האיכות, מחויבות ההנהלה לנושא האיכות.</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ניהול משאבים </a:t>
            </a:r>
            <a:r>
              <a:rPr lang="he-IL" sz="2200" dirty="0">
                <a:solidFill>
                  <a:schemeClr val="accent1">
                    <a:lumMod val="50000"/>
                  </a:schemeClr>
                </a:solidFill>
                <a:latin typeface="Georgia"/>
                <a:cs typeface="Times New Roman" panose="02020603050405020304" pitchFamily="18" charset="0"/>
              </a:rPr>
              <a:t>– תכנון כוח אדם, גיוס כוח אדם והדרכתו, ניהול חומרים, ניהול משק האנרגיה וכו'.</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בקרת תכן </a:t>
            </a:r>
            <a:r>
              <a:rPr lang="he-IL" sz="2200" dirty="0">
                <a:solidFill>
                  <a:schemeClr val="accent1">
                    <a:lumMod val="50000"/>
                  </a:schemeClr>
                </a:solidFill>
                <a:latin typeface="Georgia"/>
                <a:cs typeface="Times New Roman" panose="02020603050405020304" pitchFamily="18" charset="0"/>
              </a:rPr>
              <a:t>– בקרת שרטוטים ומפרטים, ניהול תצורה, ניתוחי אמינות, ביצועי סקר תכן.</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רכש</a:t>
            </a:r>
            <a:r>
              <a:rPr lang="he-IL" sz="2200" dirty="0">
                <a:solidFill>
                  <a:schemeClr val="accent1">
                    <a:lumMod val="50000"/>
                  </a:schemeClr>
                </a:solidFill>
                <a:latin typeface="Georgia"/>
                <a:cs typeface="Times New Roman" panose="02020603050405020304" pitchFamily="18" charset="0"/>
              </a:rPr>
              <a:t> – בקרת חומרים ורכיבים נרכשים, ניהול ספקים.</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ייצור</a:t>
            </a:r>
            <a:r>
              <a:rPr lang="he-IL" sz="2200" dirty="0">
                <a:solidFill>
                  <a:schemeClr val="accent1">
                    <a:lumMod val="50000"/>
                  </a:schemeClr>
                </a:solidFill>
                <a:latin typeface="Georgia"/>
                <a:cs typeface="Times New Roman" panose="02020603050405020304" pitchFamily="18" charset="0"/>
              </a:rPr>
              <a:t> – תרשימי זרימה של תהליכים, כושר תהליכים, אחזקה, מחסנים, עקיבות של מנות ייצור.</a:t>
            </a:r>
          </a:p>
          <a:p>
            <a:pPr marL="457200" indent="-457200" algn="r" defTabSz="685800" rtl="1" eaLnBrk="1" fontAlgn="auto" hangingPunct="1">
              <a:lnSpc>
                <a:spcPct val="150000"/>
              </a:lnSpc>
              <a:spcBef>
                <a:spcPts val="0"/>
              </a:spcBef>
              <a:spcAft>
                <a:spcPts val="0"/>
              </a:spcAft>
              <a:buFont typeface="Wingdings" panose="05000000000000000000" pitchFamily="2" charset="2"/>
              <a:buChar char="§"/>
              <a:defRPr/>
            </a:pPr>
            <a:r>
              <a:rPr lang="he-IL" sz="2600" b="1" dirty="0">
                <a:solidFill>
                  <a:srgbClr val="FF3300"/>
                </a:solidFill>
                <a:effectLst>
                  <a:outerShdw blurRad="38100" dist="38100" dir="2700000" algn="tl">
                    <a:srgbClr val="000000"/>
                  </a:outerShdw>
                </a:effectLst>
              </a:rPr>
              <a:t>תוצאות האיכות </a:t>
            </a:r>
            <a:r>
              <a:rPr lang="he-IL" sz="2200" dirty="0">
                <a:solidFill>
                  <a:schemeClr val="accent1">
                    <a:lumMod val="50000"/>
                  </a:schemeClr>
                </a:solidFill>
                <a:latin typeface="Georgia"/>
                <a:cs typeface="Times New Roman" panose="02020603050405020304" pitchFamily="18" charset="0"/>
              </a:rPr>
              <a:t>– נתוני איכות בפועל, שביעות רצון לקוחות, ניהול תוכניות איכות</a:t>
            </a:r>
            <a:r>
              <a:rPr lang="he-IL" sz="2200" b="0" dirty="0">
                <a:solidFill>
                  <a:prstClr val="black"/>
                </a:solidFill>
                <a:latin typeface="Calibri"/>
              </a:rPr>
              <a:t>.</a:t>
            </a:r>
          </a:p>
        </p:txBody>
      </p:sp>
      <p:sp>
        <p:nvSpPr>
          <p:cNvPr id="57347" name="מציין מיקום של מספר שקופית 2">
            <a:extLst>
              <a:ext uri="{FF2B5EF4-FFF2-40B4-BE49-F238E27FC236}">
                <a16:creationId xmlns:a16="http://schemas.microsoft.com/office/drawing/2014/main" id="{32BEA0B2-D171-414B-B61F-A25F855028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defTabSz="685800"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742950" indent="-285750" algn="r" defTabSz="685800" rtl="1">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143000" indent="-228600" algn="r" defTabSz="685800" rtl="1">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algn="r" defTabSz="685800" rtl="1">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2057400" indent="-228600" algn="r" defTabSz="685800" rtl="1">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fld id="{3B817BE9-4E7B-47CC-B4FD-C4495D2B9CAC}" type="slidenum">
              <a:rPr lang="he-IL" altLang="he-IL" sz="900" b="0" smtClean="0">
                <a:solidFill>
                  <a:srgbClr val="898989"/>
                </a:solidFill>
              </a:rPr>
              <a:pPr algn="l" eaLnBrk="1" hangingPunct="1">
                <a:spcBef>
                  <a:spcPct val="0"/>
                </a:spcBef>
                <a:buFontTx/>
                <a:buNone/>
              </a:pPr>
              <a:t>13</a:t>
            </a:fld>
            <a:endParaRPr lang="he-IL" altLang="he-IL" sz="900" b="0" dirty="0">
              <a:solidFill>
                <a:srgbClr val="898989"/>
              </a:solidFill>
            </a:endParaRPr>
          </a:p>
        </p:txBody>
      </p:sp>
      <p:sp>
        <p:nvSpPr>
          <p:cNvPr id="4" name="מלבן 3">
            <a:extLst>
              <a:ext uri="{FF2B5EF4-FFF2-40B4-BE49-F238E27FC236}">
                <a16:creationId xmlns:a16="http://schemas.microsoft.com/office/drawing/2014/main" id="{C15F3821-E330-4985-B4FA-BFEE2E5B387D}"/>
              </a:ext>
            </a:extLst>
          </p:cNvPr>
          <p:cNvSpPr/>
          <p:nvPr/>
        </p:nvSpPr>
        <p:spPr>
          <a:xfrm>
            <a:off x="1835696" y="387148"/>
            <a:ext cx="4649030" cy="784830"/>
          </a:xfrm>
          <a:prstGeom prst="rect">
            <a:avLst/>
          </a:prstGeom>
        </p:spPr>
        <p:txBody>
          <a:bodyPr wrap="none">
            <a:spAutoFit/>
          </a:bodyPr>
          <a:lstStyle/>
          <a:p>
            <a:pPr defTabSz="685800">
              <a:defRPr/>
            </a:pPr>
            <a:r>
              <a:rPr lang="he-IL" sz="4500" b="1" spc="50" dirty="0">
                <a:ln w="0"/>
                <a:solidFill>
                  <a:schemeClr val="accent6">
                    <a:lumMod val="50000"/>
                  </a:schemeClr>
                </a:solidFill>
                <a:effectLst>
                  <a:innerShdw blurRad="63500" dist="50800" dir="13500000">
                    <a:srgbClr val="000000">
                      <a:alpha val="50000"/>
                    </a:srgbClr>
                  </a:innerShdw>
                </a:effectLst>
                <a:latin typeface="Georgia"/>
                <a:cs typeface="Times New Roman" panose="02020603050405020304" pitchFamily="18" charset="0"/>
              </a:rPr>
              <a:t>אישור/הסמכת ספקים</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926EB186-6A7A-4AD9-B6ED-13A6A9ADC11B}"/>
              </a:ext>
            </a:extLst>
          </p:cNvPr>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EFC0F58-4719-4C0E-AACE-9CA75714915E}" type="slidenum">
              <a:rPr kumimoji="0" lang="en-US" altLang="he-I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he-IL"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9459" name="Rectangle 2">
            <a:extLst>
              <a:ext uri="{FF2B5EF4-FFF2-40B4-BE49-F238E27FC236}">
                <a16:creationId xmlns:a16="http://schemas.microsoft.com/office/drawing/2014/main" id="{8A500388-DE67-42AE-91A9-A8D8B14F5187}"/>
              </a:ext>
            </a:extLst>
          </p:cNvPr>
          <p:cNvSpPr>
            <a:spLocks noGrp="1" noChangeArrowheads="1"/>
          </p:cNvSpPr>
          <p:nvPr>
            <p:ph type="title"/>
          </p:nvPr>
        </p:nvSpPr>
        <p:spPr>
          <a:xfrm>
            <a:off x="539552" y="708025"/>
            <a:ext cx="7272338" cy="714375"/>
          </a:xfrm>
        </p:spPr>
        <p:txBody>
          <a:bodyPr>
            <a:normAutofit/>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מערכת המרת תשומות לתפוקות</a:t>
            </a:r>
            <a:endPar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pic>
        <p:nvPicPr>
          <p:cNvPr id="43012" name="Picture 4" descr="laudonf01-03">
            <a:extLst>
              <a:ext uri="{FF2B5EF4-FFF2-40B4-BE49-F238E27FC236}">
                <a16:creationId xmlns:a16="http://schemas.microsoft.com/office/drawing/2014/main" id="{E6D6BA9C-58D6-491F-A14B-E2B5EBE7A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905000"/>
            <a:ext cx="787876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F513188A-9A07-42CB-9571-B759F7C5C5DB}"/>
              </a:ext>
            </a:extLst>
          </p:cNvPr>
          <p:cNvSpPr>
            <a:spLocks noGrp="1"/>
          </p:cNvSpPr>
          <p:nvPr>
            <p:ph type="title"/>
          </p:nvPr>
        </p:nvSpPr>
        <p:spPr>
          <a:xfrm>
            <a:off x="323528" y="841248"/>
            <a:ext cx="7570788" cy="581025"/>
          </a:xfrm>
        </p:spPr>
        <p:txBody>
          <a:bodyPr>
            <a:normAutofit fontScale="90000"/>
          </a:bodyPr>
          <a:lstStyle/>
          <a:p>
            <a:pPr algn="ctr">
              <a:defRPr/>
            </a:pPr>
            <a:r>
              <a:rPr lang="he-IL" altLang="he-IL" sz="45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הרכש כתהליך המרה</a:t>
            </a:r>
            <a:endParaRPr lang="en-US" altLang="he-IL" sz="45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graphicFrame>
        <p:nvGraphicFramePr>
          <p:cNvPr id="6" name="מציין מיקום תוכן 5">
            <a:extLst>
              <a:ext uri="{FF2B5EF4-FFF2-40B4-BE49-F238E27FC236}">
                <a16:creationId xmlns:a16="http://schemas.microsoft.com/office/drawing/2014/main" id="{CD0F296B-7CC5-40C1-9F97-AE503F944C27}"/>
              </a:ext>
            </a:extLst>
          </p:cNvPr>
          <p:cNvGraphicFramePr>
            <a:graphicFrameLocks noGrp="1"/>
          </p:cNvGraphicFramePr>
          <p:nvPr>
            <p:ph idx="1"/>
          </p:nvPr>
        </p:nvGraphicFramePr>
        <p:xfrm>
          <a:off x="457200" y="1719263"/>
          <a:ext cx="8229600"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מציין מיקום של תאריך 3">
            <a:extLst>
              <a:ext uri="{FF2B5EF4-FFF2-40B4-BE49-F238E27FC236}">
                <a16:creationId xmlns:a16="http://schemas.microsoft.com/office/drawing/2014/main" id="{503A9304-FCEC-4D82-9E58-842B8B04AFB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7E8982B-31D6-4EAC-B55D-5799FAEA05C3}" type="datetime1">
              <a:rPr kumimoji="0" lang="he-IL" altLang="he-IL"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כ"ט/שבט/תשע"ט</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7" name="מציין מיקום של מספר שקופית 4">
            <a:extLst>
              <a:ext uri="{FF2B5EF4-FFF2-40B4-BE49-F238E27FC236}">
                <a16:creationId xmlns:a16="http://schemas.microsoft.com/office/drawing/2014/main" id="{C80D3819-4F0D-4570-9E50-AA12883E17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5B17513-EDCC-4C87-A406-12BC451EE06C}" type="slidenum">
              <a:rPr kumimoji="0" lang="he-IL"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84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38F296E-E89B-4CEE-AB74-31C7CDF57841}"/>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3" name="מלבן 2">
            <a:extLst>
              <a:ext uri="{FF2B5EF4-FFF2-40B4-BE49-F238E27FC236}">
                <a16:creationId xmlns:a16="http://schemas.microsoft.com/office/drawing/2014/main" id="{D6DD4539-60D4-4604-BFB6-4D4749F38A94}"/>
              </a:ext>
            </a:extLst>
          </p:cNvPr>
          <p:cNvSpPr/>
          <p:nvPr/>
        </p:nvSpPr>
        <p:spPr>
          <a:xfrm>
            <a:off x="2186754" y="387148"/>
            <a:ext cx="4297972" cy="784830"/>
          </a:xfrm>
          <a:prstGeom prst="rect">
            <a:avLst/>
          </a:prstGeom>
        </p:spPr>
        <p:txBody>
          <a:bodyPr wrap="none">
            <a:spAutoFit/>
          </a:bodyPr>
          <a:lstStyle/>
          <a:p>
            <a:pPr defTabSz="685800">
              <a:defRPr/>
            </a:pPr>
            <a:r>
              <a:rPr lang="he-IL" sz="4500" b="1" spc="50" dirty="0">
                <a:ln w="0"/>
                <a:solidFill>
                  <a:schemeClr val="accent6">
                    <a:lumMod val="50000"/>
                  </a:schemeClr>
                </a:solidFill>
                <a:effectLst>
                  <a:innerShdw blurRad="63500" dist="50800" dir="13500000">
                    <a:srgbClr val="000000">
                      <a:alpha val="50000"/>
                    </a:srgbClr>
                  </a:innerShdw>
                </a:effectLst>
                <a:latin typeface="Georgia"/>
                <a:cs typeface="Times New Roman" panose="02020603050405020304" pitchFamily="18" charset="0"/>
              </a:rPr>
              <a:t>הערכת ביצועי רכש</a:t>
            </a:r>
          </a:p>
        </p:txBody>
      </p:sp>
      <p:sp>
        <p:nvSpPr>
          <p:cNvPr id="4" name="TextBox 3">
            <a:extLst>
              <a:ext uri="{FF2B5EF4-FFF2-40B4-BE49-F238E27FC236}">
                <a16:creationId xmlns:a16="http://schemas.microsoft.com/office/drawing/2014/main" id="{C5E7BCCE-BA9D-41F8-BA7F-841D434A0EAE}"/>
              </a:ext>
            </a:extLst>
          </p:cNvPr>
          <p:cNvSpPr txBox="1"/>
          <p:nvPr/>
        </p:nvSpPr>
        <p:spPr>
          <a:xfrm>
            <a:off x="889569" y="1451803"/>
            <a:ext cx="7827784" cy="1446550"/>
          </a:xfrm>
          <a:prstGeom prst="rect">
            <a:avLst/>
          </a:prstGeom>
          <a:noFill/>
        </p:spPr>
        <p:txBody>
          <a:bodyPr wrap="none" rtlCol="1">
            <a:spAutoFit/>
          </a:bodyPr>
          <a:lstStyle/>
          <a:p>
            <a:pPr marL="342900" indent="-342900">
              <a:buFont typeface="Wingdings" panose="05000000000000000000" pitchFamily="2" charset="2"/>
              <a:buChar char="§"/>
            </a:pPr>
            <a:r>
              <a:rPr lang="he-IL" sz="2200" dirty="0">
                <a:solidFill>
                  <a:schemeClr val="accent1">
                    <a:lumMod val="50000"/>
                  </a:schemeClr>
                </a:solidFill>
                <a:latin typeface="Georgia"/>
                <a:cs typeface="Times New Roman" panose="02020603050405020304" pitchFamily="18" charset="0"/>
              </a:rPr>
              <a:t>בהתקשרות מול ספק(יצרן) יש לוודא חוזית מי מבצע את העבודה? </a:t>
            </a:r>
          </a:p>
          <a:p>
            <a:r>
              <a:rPr lang="he-IL" sz="2200" dirty="0">
                <a:solidFill>
                  <a:schemeClr val="accent1">
                    <a:lumMod val="50000"/>
                  </a:schemeClr>
                </a:solidFill>
                <a:latin typeface="Georgia"/>
                <a:cs typeface="Times New Roman" panose="02020603050405020304" pitchFamily="18" charset="0"/>
              </a:rPr>
              <a:t>     הגוף מולו נחתם החוזה או מישהו מטעמו?</a:t>
            </a:r>
          </a:p>
          <a:p>
            <a:pPr marL="342900" indent="-342900">
              <a:buFont typeface="Wingdings" panose="05000000000000000000" pitchFamily="2" charset="2"/>
              <a:buChar char="§"/>
            </a:pPr>
            <a:r>
              <a:rPr lang="he-IL" sz="2200" dirty="0">
                <a:solidFill>
                  <a:schemeClr val="accent1">
                    <a:lumMod val="50000"/>
                  </a:schemeClr>
                </a:solidFill>
                <a:latin typeface="Georgia"/>
                <a:cs typeface="Times New Roman" panose="02020603050405020304" pitchFamily="18" charset="0"/>
              </a:rPr>
              <a:t>יש לזאת משמעות הן מבחינת אמינות הספק והן מבחינת איכות הטובין/השירות</a:t>
            </a:r>
          </a:p>
          <a:p>
            <a:r>
              <a:rPr lang="he-IL" sz="2200" dirty="0">
                <a:solidFill>
                  <a:schemeClr val="accent1">
                    <a:lumMod val="50000"/>
                  </a:schemeClr>
                </a:solidFill>
                <a:latin typeface="Georgia"/>
                <a:cs typeface="Times New Roman" panose="02020603050405020304" pitchFamily="18" charset="0"/>
              </a:rPr>
              <a:t>     הצפוי להתקבל.</a:t>
            </a:r>
          </a:p>
        </p:txBody>
      </p:sp>
      <p:sp>
        <p:nvSpPr>
          <p:cNvPr id="5" name="TextBox 4">
            <a:extLst>
              <a:ext uri="{FF2B5EF4-FFF2-40B4-BE49-F238E27FC236}">
                <a16:creationId xmlns:a16="http://schemas.microsoft.com/office/drawing/2014/main" id="{39B9C5CE-50D9-4128-82AB-9FA410A25652}"/>
              </a:ext>
            </a:extLst>
          </p:cNvPr>
          <p:cNvSpPr txBox="1"/>
          <p:nvPr/>
        </p:nvSpPr>
        <p:spPr>
          <a:xfrm>
            <a:off x="426647" y="2757407"/>
            <a:ext cx="8290706" cy="2185214"/>
          </a:xfrm>
          <a:prstGeom prst="rect">
            <a:avLst/>
          </a:prstGeom>
          <a:noFill/>
        </p:spPr>
        <p:txBody>
          <a:bodyPr wrap="square" rtlCol="1">
            <a:spAutoFit/>
          </a:bodyPr>
          <a:lstStyle/>
          <a:p>
            <a:r>
              <a:rPr lang="he-IL" sz="2600" b="1" dirty="0">
                <a:solidFill>
                  <a:srgbClr val="FF3300"/>
                </a:solidFill>
                <a:effectLst>
                  <a:outerShdw blurRad="38100" dist="38100" dir="2700000" algn="tl">
                    <a:srgbClr val="000000"/>
                  </a:outerShdw>
                </a:effectLst>
              </a:rPr>
              <a:t>דוגמא:</a:t>
            </a:r>
            <a:r>
              <a:rPr lang="he-IL" dirty="0"/>
              <a:t> </a:t>
            </a:r>
            <a:r>
              <a:rPr lang="he-IL" sz="2000" b="1" dirty="0">
                <a:solidFill>
                  <a:schemeClr val="accent6">
                    <a:lumMod val="50000"/>
                  </a:schemeClr>
                </a:solidFill>
                <a:latin typeface="Georgia"/>
                <a:cs typeface="Times New Roman" panose="02020603050405020304" pitchFamily="18" charset="0"/>
              </a:rPr>
              <a:t>מתוך מכרז של רכבת ישראל-כיצד הוגדרו הספק וקבלן משנה:</a:t>
            </a:r>
          </a:p>
          <a:p>
            <a:r>
              <a:rPr lang="he-IL" sz="2200" b="1" dirty="0">
                <a:solidFill>
                  <a:schemeClr val="accent6">
                    <a:lumMod val="50000"/>
                  </a:schemeClr>
                </a:solidFill>
              </a:rPr>
              <a:t>הספק-</a:t>
            </a:r>
            <a:r>
              <a:rPr lang="he-IL" sz="2200" dirty="0">
                <a:solidFill>
                  <a:schemeClr val="accent1">
                    <a:lumMod val="50000"/>
                  </a:schemeClr>
                </a:solidFill>
                <a:latin typeface="Georgia"/>
                <a:cs typeface="Times New Roman" panose="02020603050405020304" pitchFamily="18" charset="0"/>
              </a:rPr>
              <a:t>המציע הזוכה במכרז הפומבי.</a:t>
            </a:r>
          </a:p>
          <a:p>
            <a:r>
              <a:rPr lang="he-IL" sz="2200" b="1" dirty="0">
                <a:solidFill>
                  <a:schemeClr val="accent6">
                    <a:lumMod val="50000"/>
                  </a:schemeClr>
                </a:solidFill>
              </a:rPr>
              <a:t>קבלן משנה-</a:t>
            </a:r>
            <a:r>
              <a:rPr lang="he-IL" sz="2200" dirty="0">
                <a:solidFill>
                  <a:schemeClr val="accent1">
                    <a:lumMod val="50000"/>
                  </a:schemeClr>
                </a:solidFill>
                <a:latin typeface="Georgia"/>
                <a:cs typeface="Times New Roman" panose="02020603050405020304" pitchFamily="18" charset="0"/>
              </a:rPr>
              <a:t>כל ספק משנה, אשר שירותיו מוצעים כחלק מהפתרון הכולל המוצע על ידי המציע במכרז זה והם אינם של המציע לרבות תוצרים של חומרה ותוכנה, וכן שירות אירוח שרתים בחוות שרתים א ו שירותי ענן. הפעלת קבלן משנה במסגרת חוזה זה, מצריכה קבלת אישור מראש ובכתב של המתאם מטעם הרכבת.</a:t>
            </a:r>
          </a:p>
        </p:txBody>
      </p:sp>
      <p:sp>
        <p:nvSpPr>
          <p:cNvPr id="6" name="TextBox 5">
            <a:extLst>
              <a:ext uri="{FF2B5EF4-FFF2-40B4-BE49-F238E27FC236}">
                <a16:creationId xmlns:a16="http://schemas.microsoft.com/office/drawing/2014/main" id="{D5CEAB84-AD81-45A4-902C-78C5D5FEC14F}"/>
              </a:ext>
            </a:extLst>
          </p:cNvPr>
          <p:cNvSpPr txBox="1"/>
          <p:nvPr/>
        </p:nvSpPr>
        <p:spPr>
          <a:xfrm>
            <a:off x="253176" y="4801674"/>
            <a:ext cx="8464177" cy="1846659"/>
          </a:xfrm>
          <a:prstGeom prst="rect">
            <a:avLst/>
          </a:prstGeom>
          <a:noFill/>
        </p:spPr>
        <p:txBody>
          <a:bodyPr wrap="none" rtlCol="1">
            <a:spAutoFit/>
          </a:bodyPr>
          <a:lstStyle/>
          <a:p>
            <a:r>
              <a:rPr lang="he-IL" sz="2600" b="1" dirty="0">
                <a:solidFill>
                  <a:srgbClr val="FF3300"/>
                </a:solidFill>
                <a:effectLst>
                  <a:outerShdw blurRad="38100" dist="38100" dir="2700000" algn="tl">
                    <a:srgbClr val="000000"/>
                  </a:outerShdw>
                </a:effectLst>
              </a:rPr>
              <a:t>נקודות למחשבה</a:t>
            </a:r>
            <a:r>
              <a:rPr lang="he-IL" dirty="0"/>
              <a:t>:</a:t>
            </a:r>
          </a:p>
          <a:p>
            <a:pPr marL="285750" indent="-285750">
              <a:buFont typeface="Arial" panose="020B0604020202020204" pitchFamily="34" charset="0"/>
              <a:buChar char="•"/>
            </a:pPr>
            <a:r>
              <a:rPr lang="he-IL" sz="2200" dirty="0">
                <a:solidFill>
                  <a:schemeClr val="accent1">
                    <a:lumMod val="50000"/>
                  </a:schemeClr>
                </a:solidFill>
                <a:latin typeface="Georgia"/>
                <a:cs typeface="Times New Roman" panose="02020603050405020304" pitchFamily="18" charset="0"/>
              </a:rPr>
              <a:t>הספק הראשי מקבל את העבודה וקבלן המשנה מבצע הכל-100%</a:t>
            </a:r>
          </a:p>
          <a:p>
            <a:pPr marL="285750" indent="-285750">
              <a:buFont typeface="Arial" panose="020B0604020202020204" pitchFamily="34" charset="0"/>
              <a:buChar char="•"/>
            </a:pPr>
            <a:r>
              <a:rPr lang="he-IL" sz="2200" dirty="0">
                <a:solidFill>
                  <a:schemeClr val="accent1">
                    <a:lumMod val="50000"/>
                  </a:schemeClr>
                </a:solidFill>
                <a:latin typeface="Georgia"/>
                <a:cs typeface="Times New Roman" panose="02020603050405020304" pitchFamily="18" charset="0"/>
              </a:rPr>
              <a:t>הספק הראשי מביא את העבודה וקבלן המשנה מספק פתרון חלקי מתוך הפתרון הכולל</a:t>
            </a:r>
          </a:p>
          <a:p>
            <a:pPr marL="285750" indent="-285750">
              <a:buFont typeface="Arial" panose="020B0604020202020204" pitchFamily="34" charset="0"/>
              <a:buChar char="•"/>
            </a:pPr>
            <a:r>
              <a:rPr lang="he-IL" sz="2200" dirty="0">
                <a:solidFill>
                  <a:schemeClr val="accent1">
                    <a:lumMod val="50000"/>
                  </a:schemeClr>
                </a:solidFill>
                <a:latin typeface="Georgia"/>
                <a:cs typeface="Times New Roman" panose="02020603050405020304" pitchFamily="18" charset="0"/>
              </a:rPr>
              <a:t>לספק הראשי יש את כל הרישיונות ועמידה בתקנים ולקבלן המשנה אין</a:t>
            </a:r>
          </a:p>
          <a:p>
            <a:pPr marL="285750" indent="-285750">
              <a:buFont typeface="Arial" panose="020B0604020202020204" pitchFamily="34" charset="0"/>
              <a:buChar char="•"/>
            </a:pPr>
            <a:r>
              <a:rPr lang="he-IL" sz="2200" dirty="0">
                <a:solidFill>
                  <a:schemeClr val="accent1">
                    <a:lumMod val="50000"/>
                  </a:schemeClr>
                </a:solidFill>
                <a:latin typeface="Georgia"/>
                <a:cs typeface="Times New Roman" panose="02020603050405020304" pitchFamily="18" charset="0"/>
              </a:rPr>
              <a:t>אישור הספק הראשי וקבלן המשנה על מנת להבטיח איכות המוצר/השירות</a:t>
            </a:r>
          </a:p>
        </p:txBody>
      </p:sp>
      <p:sp>
        <p:nvSpPr>
          <p:cNvPr id="7" name="מלבן 6">
            <a:extLst>
              <a:ext uri="{FF2B5EF4-FFF2-40B4-BE49-F238E27FC236}">
                <a16:creationId xmlns:a16="http://schemas.microsoft.com/office/drawing/2014/main" id="{64DAD1BD-C574-40E2-9C46-31489F294EBF}"/>
              </a:ext>
            </a:extLst>
          </p:cNvPr>
          <p:cNvSpPr/>
          <p:nvPr/>
        </p:nvSpPr>
        <p:spPr>
          <a:xfrm>
            <a:off x="2722157" y="954403"/>
            <a:ext cx="3227165" cy="553998"/>
          </a:xfrm>
          <a:prstGeom prst="rect">
            <a:avLst/>
          </a:prstGeom>
        </p:spPr>
        <p:txBody>
          <a:bodyPr wrap="none">
            <a:spAutoFit/>
          </a:bodyPr>
          <a:lstStyle/>
          <a:p>
            <a:pPr marL="457200" indent="-457200">
              <a:buFont typeface="Wingdings" panose="05000000000000000000" pitchFamily="2" charset="2"/>
              <a:buChar char="v"/>
            </a:pPr>
            <a:r>
              <a:rPr lang="he-IL" sz="3000" b="1" kern="0" dirty="0">
                <a:ln/>
                <a:solidFill>
                  <a:srgbClr val="C4652D"/>
                </a:solidFill>
                <a:latin typeface="Arial"/>
                <a:cs typeface="Arial"/>
              </a:rPr>
              <a:t>ספק ראשי ומשני</a:t>
            </a:r>
          </a:p>
        </p:txBody>
      </p:sp>
    </p:spTree>
    <p:extLst>
      <p:ext uri="{BB962C8B-B14F-4D97-AF65-F5344CB8AC3E}">
        <p14:creationId xmlns:p14="http://schemas.microsoft.com/office/powerpoint/2010/main" val="134135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1654E9-2D7D-49E4-9F32-6DDFE4E418EC}"/>
              </a:ext>
            </a:extLst>
          </p:cNvPr>
          <p:cNvSpPr>
            <a:spLocks noGrp="1"/>
          </p:cNvSpPr>
          <p:nvPr>
            <p:ph type="title"/>
          </p:nvPr>
        </p:nvSpPr>
        <p:spPr>
          <a:xfrm>
            <a:off x="582420" y="544091"/>
            <a:ext cx="6869900" cy="796677"/>
          </a:xfrm>
        </p:spPr>
        <p:txBody>
          <a:bodyPr>
            <a:normAutofit/>
          </a:bodyPr>
          <a:lstStyle/>
          <a:p>
            <a:pPr algn="ctr">
              <a:defRPr/>
            </a:pP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מדידת ביצועים בשיטת ה-</a:t>
            </a:r>
            <a:r>
              <a:rPr lang="en-US"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endParaRPr lang="he-IL" kern="1200" dirty="0">
              <a:solidFill>
                <a:srgbClr val="FF3300"/>
              </a:solidFill>
              <a:effectLst>
                <a:outerShdw blurRad="38100" dist="38100" dir="2700000" algn="tl">
                  <a:srgbClr val="000000"/>
                </a:outerShdw>
              </a:effectLst>
            </a:endParaRPr>
          </a:p>
        </p:txBody>
      </p:sp>
      <p:sp>
        <p:nvSpPr>
          <p:cNvPr id="48131" name="מציין מיקום תוכן 2">
            <a:extLst>
              <a:ext uri="{FF2B5EF4-FFF2-40B4-BE49-F238E27FC236}">
                <a16:creationId xmlns:a16="http://schemas.microsoft.com/office/drawing/2014/main" id="{CFBCE1F3-4F3A-4D97-A1AB-162743F8391A}"/>
              </a:ext>
            </a:extLst>
          </p:cNvPr>
          <p:cNvSpPr>
            <a:spLocks noGrp="1" noChangeArrowheads="1"/>
          </p:cNvSpPr>
          <p:nvPr>
            <p:ph idx="1"/>
          </p:nvPr>
        </p:nvSpPr>
        <p:spPr>
          <a:xfrm>
            <a:off x="359532" y="1623100"/>
            <a:ext cx="8424935" cy="4975210"/>
          </a:xfrm>
        </p:spPr>
        <p:txBody>
          <a:bodyPr>
            <a:noAutofit/>
          </a:bodyPr>
          <a:lstStyle/>
          <a:p>
            <a:pPr>
              <a:lnSpc>
                <a:spcPct val="150000"/>
              </a:lnSpc>
            </a:pPr>
            <a:r>
              <a:rPr lang="he-IL" altLang="he-IL" sz="2600" dirty="0">
                <a:solidFill>
                  <a:srgbClr val="002060"/>
                </a:solidFill>
              </a:rPr>
              <a:t>מדדי ביצוע עיקריים </a:t>
            </a:r>
            <a:r>
              <a:rPr lang="en-US" altLang="he-IL" sz="2600" dirty="0">
                <a:solidFill>
                  <a:srgbClr val="002060"/>
                </a:solidFill>
              </a:rPr>
              <a:t>KPIs) </a:t>
            </a:r>
            <a:r>
              <a:rPr lang="he-IL" altLang="he-IL" sz="2600" dirty="0">
                <a:solidFill>
                  <a:srgbClr val="002060"/>
                </a:solidFill>
              </a:rPr>
              <a:t>)</a:t>
            </a:r>
            <a:r>
              <a:rPr lang="en-US" altLang="he-IL" sz="2600" dirty="0">
                <a:solidFill>
                  <a:srgbClr val="002060"/>
                </a:solidFill>
              </a:rPr>
              <a:t>,</a:t>
            </a:r>
            <a:r>
              <a:rPr lang="he-IL" altLang="he-IL" sz="2600" dirty="0">
                <a:solidFill>
                  <a:srgbClr val="002060"/>
                </a:solidFill>
              </a:rPr>
              <a:t>הם מדדים עסקיים המשמשים את מנהלי החברות ומנהלים אחרים כדי לעקוב ולנתח גורמים הנחשבים קריטיים להצלחת הארגון.</a:t>
            </a:r>
          </a:p>
          <a:p>
            <a:pPr>
              <a:lnSpc>
                <a:spcPct val="150000"/>
              </a:lnSpc>
            </a:pPr>
            <a:r>
              <a:rPr lang="he-IL" sz="2600" dirty="0">
                <a:solidFill>
                  <a:srgbClr val="002060"/>
                </a:solidFill>
              </a:rPr>
              <a:t>בד"כ הצלחה מוגדרת במונחים של התקדמות לעבר מטרות אסטרטגיות.</a:t>
            </a:r>
            <a:endParaRPr lang="he-IL" altLang="he-IL" sz="2600" dirty="0">
              <a:solidFill>
                <a:srgbClr val="002060"/>
              </a:solidFill>
            </a:endParaRPr>
          </a:p>
          <a:p>
            <a:pPr>
              <a:lnSpc>
                <a:spcPct val="150000"/>
              </a:lnSpc>
            </a:pPr>
            <a:r>
              <a:rPr lang="he-IL" altLang="he-IL" sz="2600" dirty="0">
                <a:solidFill>
                  <a:srgbClr val="002060"/>
                </a:solidFill>
              </a:rPr>
              <a:t>אפקטיביות </a:t>
            </a:r>
            <a:r>
              <a:rPr lang="en-US" altLang="he-IL" sz="2600" dirty="0">
                <a:solidFill>
                  <a:srgbClr val="002060"/>
                </a:solidFill>
              </a:rPr>
              <a:t> ,KPIs </a:t>
            </a:r>
            <a:r>
              <a:rPr lang="he-IL" altLang="he-IL" sz="2600" dirty="0">
                <a:solidFill>
                  <a:srgbClr val="002060"/>
                </a:solidFill>
              </a:rPr>
              <a:t>להתמקד בניתוח התהליכים העסקיים אשר תורמים לשיפור הביצועים ויצירת יתרון תחרותי בענף בו פועלת החברה.</a:t>
            </a:r>
          </a:p>
          <a:p>
            <a:pPr>
              <a:lnSpc>
                <a:spcPct val="150000"/>
              </a:lnSpc>
            </a:pPr>
            <a:r>
              <a:rPr lang="he-IL" altLang="he-IL" sz="2600" dirty="0">
                <a:solidFill>
                  <a:srgbClr val="002060"/>
                </a:solidFill>
              </a:rPr>
              <a:t>ההנהלה הבכירה רואה החשוב ביותר למדידת התקדמות לקראת עמידה ביעדים אסטרטגיים וביעדי ביצועים.</a:t>
            </a:r>
          </a:p>
        </p:txBody>
      </p:sp>
      <p:sp>
        <p:nvSpPr>
          <p:cNvPr id="48132" name="מציין מיקום של תאריך 3">
            <a:extLst>
              <a:ext uri="{FF2B5EF4-FFF2-40B4-BE49-F238E27FC236}">
                <a16:creationId xmlns:a16="http://schemas.microsoft.com/office/drawing/2014/main" id="{FA587755-91CE-4B5A-A050-9BF6A0B973D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5D3597-262A-4127-BFEC-3EAC395EC644}" type="datetime1">
              <a:rPr lang="he-IL" altLang="he-IL" smtClean="0">
                <a:solidFill>
                  <a:srgbClr val="000000"/>
                </a:solidFill>
              </a:rPr>
              <a:pPr/>
              <a:t>כ"ט/שבט/תשע"ט</a:t>
            </a:fld>
            <a:endParaRPr lang="en-US" altLang="en-US" dirty="0">
              <a:solidFill>
                <a:srgbClr val="000000"/>
              </a:solidFill>
            </a:endParaRPr>
          </a:p>
        </p:txBody>
      </p:sp>
      <p:sp>
        <p:nvSpPr>
          <p:cNvPr id="48133" name="מציין מיקום של מספר שקופית 4">
            <a:extLst>
              <a:ext uri="{FF2B5EF4-FFF2-40B4-BE49-F238E27FC236}">
                <a16:creationId xmlns:a16="http://schemas.microsoft.com/office/drawing/2014/main" id="{1393FD82-EAF6-41E9-80FF-259C9280DB4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FF992F-3219-4C83-941C-CA7CD9A6581B}" type="slidenum">
              <a:rPr lang="he-IL" altLang="en-US" smtClean="0">
                <a:solidFill>
                  <a:srgbClr val="000000"/>
                </a:solidFill>
              </a:rPr>
              <a:pPr/>
              <a:t>17</a:t>
            </a:fld>
            <a:endParaRPr lang="en-US" altLang="en-US" dirty="0">
              <a:solidFill>
                <a:srgbClr val="000000"/>
              </a:solidFill>
            </a:endParaRPr>
          </a:p>
        </p:txBody>
      </p:sp>
      <p:sp>
        <p:nvSpPr>
          <p:cNvPr id="3" name="מלבן 2">
            <a:extLst>
              <a:ext uri="{FF2B5EF4-FFF2-40B4-BE49-F238E27FC236}">
                <a16:creationId xmlns:a16="http://schemas.microsoft.com/office/drawing/2014/main" id="{FC7504C1-BE03-4A1E-BC83-88213FDF5067}"/>
              </a:ext>
            </a:extLst>
          </p:cNvPr>
          <p:cNvSpPr/>
          <p:nvPr/>
        </p:nvSpPr>
        <p:spPr>
          <a:xfrm>
            <a:off x="2339752" y="1156099"/>
            <a:ext cx="3993402" cy="461665"/>
          </a:xfrm>
          <a:prstGeom prst="rect">
            <a:avLst/>
          </a:prstGeom>
        </p:spPr>
        <p:txBody>
          <a:bodyPr wrap="none">
            <a:spAutoFit/>
          </a:bodyPr>
          <a:lstStyle/>
          <a:p>
            <a:r>
              <a:rPr lang="en-US" sz="2400" dirty="0">
                <a:solidFill>
                  <a:srgbClr val="660033"/>
                </a:solidFill>
                <a:effectLst>
                  <a:outerShdw blurRad="38100" dist="38100" dir="2700000" algn="tl">
                    <a:srgbClr val="000000">
                      <a:alpha val="43137"/>
                    </a:srgbClr>
                  </a:outerShdw>
                </a:effectLst>
                <a:cs typeface="Times New Roman" panose="02020603050405020304" pitchFamily="18" charset="0"/>
              </a:rPr>
              <a:t>K</a:t>
            </a:r>
            <a:r>
              <a:rPr lang="en-US" sz="2400" dirty="0">
                <a:solidFill>
                  <a:srgbClr val="FF3300"/>
                </a:solidFill>
                <a:effectLst>
                  <a:outerShdw blurRad="38100" dist="38100" dir="2700000" algn="tl">
                    <a:srgbClr val="000000"/>
                  </a:outerShdw>
                </a:effectLst>
              </a:rPr>
              <a:t>ey </a:t>
            </a:r>
            <a:r>
              <a:rPr lang="en-US" sz="2400" dirty="0">
                <a:solidFill>
                  <a:srgbClr val="660033"/>
                </a:solidFill>
                <a:effectLst>
                  <a:outerShdw blurRad="38100" dist="38100" dir="2700000" algn="tl">
                    <a:srgbClr val="000000">
                      <a:alpha val="43137"/>
                    </a:srgbClr>
                  </a:outerShdw>
                </a:effectLst>
                <a:cs typeface="Times New Roman" panose="02020603050405020304" pitchFamily="18" charset="0"/>
              </a:rPr>
              <a:t>P</a:t>
            </a:r>
            <a:r>
              <a:rPr lang="en-US" sz="2400" dirty="0">
                <a:solidFill>
                  <a:srgbClr val="FF3300"/>
                </a:solidFill>
                <a:effectLst>
                  <a:outerShdw blurRad="38100" dist="38100" dir="2700000" algn="tl">
                    <a:srgbClr val="000000"/>
                  </a:outerShdw>
                </a:effectLst>
              </a:rPr>
              <a:t>erformance </a:t>
            </a:r>
            <a:r>
              <a:rPr lang="en-US" sz="2400" dirty="0">
                <a:solidFill>
                  <a:srgbClr val="660033"/>
                </a:solidFill>
                <a:effectLst>
                  <a:outerShdw blurRad="38100" dist="38100" dir="2700000" algn="tl">
                    <a:srgbClr val="000000">
                      <a:alpha val="43137"/>
                    </a:srgbClr>
                  </a:outerShdw>
                </a:effectLst>
                <a:cs typeface="Times New Roman" panose="02020603050405020304" pitchFamily="18" charset="0"/>
              </a:rPr>
              <a:t>I</a:t>
            </a:r>
            <a:r>
              <a:rPr lang="en-US" sz="2400" dirty="0">
                <a:solidFill>
                  <a:srgbClr val="FF3300"/>
                </a:solidFill>
                <a:effectLst>
                  <a:outerShdw blurRad="38100" dist="38100" dir="2700000" algn="tl">
                    <a:srgbClr val="000000"/>
                  </a:outerShdw>
                </a:effectLst>
              </a:rPr>
              <a:t>ndicators</a:t>
            </a:r>
            <a:endParaRPr lang="he-IL"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F482BD-9815-4E7C-85A2-73380BC60BE7}"/>
              </a:ext>
            </a:extLst>
          </p:cNvPr>
          <p:cNvSpPr>
            <a:spLocks noGrp="1"/>
          </p:cNvSpPr>
          <p:nvPr>
            <p:ph type="title"/>
          </p:nvPr>
        </p:nvSpPr>
        <p:spPr>
          <a:xfrm>
            <a:off x="-388253" y="368032"/>
            <a:ext cx="7427913" cy="1012825"/>
          </a:xfrm>
        </p:spPr>
        <p:txBody>
          <a:bodyPr>
            <a:normAutofit fontScale="90000"/>
          </a:bodyPr>
          <a:lstStyle/>
          <a:p>
            <a:pPr algn="ctr">
              <a:defRPr/>
            </a:pPr>
            <a:r>
              <a:rPr 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מדידת ביצועים בשיטת ה-</a:t>
            </a:r>
            <a: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b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b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K</a:t>
            </a:r>
            <a:r>
              <a:rPr lang="en-US" sz="2800" kern="1200" dirty="0">
                <a:solidFill>
                  <a:srgbClr val="FF3300"/>
                </a:solidFill>
                <a:effectLst>
                  <a:outerShdw blurRad="38100" dist="38100" dir="2700000" algn="tl">
                    <a:srgbClr val="000000"/>
                  </a:outerShdw>
                </a:effectLst>
              </a:rPr>
              <a:t>ey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P</a:t>
            </a:r>
            <a:r>
              <a:rPr lang="en-US" sz="2800" kern="1200" dirty="0">
                <a:solidFill>
                  <a:srgbClr val="FF3300"/>
                </a:solidFill>
                <a:effectLst>
                  <a:outerShdw blurRad="38100" dist="38100" dir="2700000" algn="tl">
                    <a:srgbClr val="000000"/>
                  </a:outerShdw>
                </a:effectLst>
              </a:rPr>
              <a:t>erformance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I</a:t>
            </a:r>
            <a:r>
              <a:rPr lang="en-US" sz="2800" kern="1200" dirty="0">
                <a:solidFill>
                  <a:srgbClr val="FF3300"/>
                </a:solidFill>
                <a:effectLst>
                  <a:outerShdw blurRad="38100" dist="38100" dir="2700000" algn="tl">
                    <a:srgbClr val="000000"/>
                  </a:outerShdw>
                </a:effectLst>
              </a:rPr>
              <a:t>ndicators</a:t>
            </a:r>
            <a:endParaRPr lang="he-IL" dirty="0"/>
          </a:p>
        </p:txBody>
      </p:sp>
      <p:sp>
        <p:nvSpPr>
          <p:cNvPr id="3" name="מציין מיקום תוכן 2">
            <a:extLst>
              <a:ext uri="{FF2B5EF4-FFF2-40B4-BE49-F238E27FC236}">
                <a16:creationId xmlns:a16="http://schemas.microsoft.com/office/drawing/2014/main" id="{A2673569-8FB1-4109-BDA6-16386AB827DC}"/>
              </a:ext>
            </a:extLst>
          </p:cNvPr>
          <p:cNvSpPr>
            <a:spLocks noGrp="1"/>
          </p:cNvSpPr>
          <p:nvPr>
            <p:ph idx="1"/>
          </p:nvPr>
        </p:nvSpPr>
        <p:spPr>
          <a:xfrm>
            <a:off x="323850" y="1204913"/>
            <a:ext cx="8062913" cy="5500687"/>
          </a:xfrm>
        </p:spPr>
        <p:txBody>
          <a:bodyPr/>
          <a:lstStyle/>
          <a:p>
            <a:pPr>
              <a:buFont typeface="Wingdings" panose="05000000000000000000" pitchFamily="2" charset="2"/>
              <a:buChar char="Ø"/>
              <a:defRPr/>
            </a:pPr>
            <a:r>
              <a:rPr lang="he-IL" sz="2800" b="1" dirty="0">
                <a:solidFill>
                  <a:srgbClr val="003300"/>
                </a:solidFill>
                <a:effectLst>
                  <a:outerShdw blurRad="38100" dist="38100" dir="2700000" algn="tl">
                    <a:srgbClr val="000000">
                      <a:alpha val="43137"/>
                    </a:srgbClr>
                  </a:outerShdw>
                </a:effectLst>
              </a:rPr>
              <a:t>זיהוי מדדי </a:t>
            </a:r>
            <a:r>
              <a:rPr lang="en-US" sz="2800" b="1" dirty="0">
                <a:solidFill>
                  <a:srgbClr val="003300"/>
                </a:solidFill>
                <a:effectLst>
                  <a:outerShdw blurRad="38100" dist="38100" dir="2700000" algn="tl">
                    <a:srgbClr val="000000">
                      <a:alpha val="43137"/>
                    </a:srgbClr>
                  </a:outerShdw>
                </a:effectLst>
              </a:rPr>
              <a:t>KPI</a:t>
            </a:r>
          </a:p>
          <a:p>
            <a:pPr>
              <a:buFont typeface="Wingdings" panose="05000000000000000000" pitchFamily="2" charset="2"/>
              <a:buChar char="ü"/>
              <a:defRPr/>
            </a:pPr>
            <a:r>
              <a:rPr lang="he-IL" sz="2800" b="1" dirty="0">
                <a:solidFill>
                  <a:srgbClr val="003300"/>
                </a:solidFill>
                <a:effectLst>
                  <a:outerShdw blurRad="38100" dist="38100" dir="2700000" algn="tl">
                    <a:srgbClr val="000000">
                      <a:alpha val="43137"/>
                    </a:srgbClr>
                  </a:outerShdw>
                </a:effectLst>
              </a:rPr>
              <a:t>בחירת המדדים לפי עקרון </a:t>
            </a:r>
            <a:r>
              <a:rPr lang="en-US" sz="2800" b="1" dirty="0">
                <a:solidFill>
                  <a:srgbClr val="003300"/>
                </a:solidFill>
                <a:effectLst>
                  <a:outerShdw blurRad="38100" dist="38100" dir="2700000" algn="tl">
                    <a:srgbClr val="000000">
                      <a:alpha val="43137"/>
                    </a:srgbClr>
                  </a:outerShdw>
                </a:effectLst>
              </a:rPr>
              <a:t>SMART</a:t>
            </a:r>
          </a:p>
          <a:p>
            <a:pPr marL="0" indent="0">
              <a:buFont typeface="Wingdings" panose="05000000000000000000" pitchFamily="2" charset="2"/>
              <a:buNone/>
              <a:defRPr/>
            </a:pPr>
            <a:endParaRPr lang="he-IL" sz="2800" b="1" dirty="0">
              <a:solidFill>
                <a:srgbClr val="003300"/>
              </a:solidFill>
              <a:effectLst>
                <a:outerShdw blurRad="38100" dist="38100" dir="2700000" algn="tl">
                  <a:srgbClr val="000000">
                    <a:alpha val="43137"/>
                  </a:srgbClr>
                </a:outerShdw>
              </a:effectLst>
            </a:endParaRPr>
          </a:p>
        </p:txBody>
      </p:sp>
      <p:sp>
        <p:nvSpPr>
          <p:cNvPr id="50180" name="מציין מיקום של תאריך 3">
            <a:extLst>
              <a:ext uri="{FF2B5EF4-FFF2-40B4-BE49-F238E27FC236}">
                <a16:creationId xmlns:a16="http://schemas.microsoft.com/office/drawing/2014/main" id="{211C7699-A62E-461D-B895-DF795A6DC28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506919-D1A7-4F99-8A4D-9CC1E06DFF6B}" type="datetime1">
              <a:rPr lang="he-IL" altLang="he-IL" smtClean="0"/>
              <a:pPr/>
              <a:t>כ"ט/שבט/תשע"ט</a:t>
            </a:fld>
            <a:endParaRPr lang="en-US" altLang="en-US" dirty="0"/>
          </a:p>
        </p:txBody>
      </p:sp>
      <p:sp>
        <p:nvSpPr>
          <p:cNvPr id="50181" name="מציין מיקום של מספר שקופית 4">
            <a:extLst>
              <a:ext uri="{FF2B5EF4-FFF2-40B4-BE49-F238E27FC236}">
                <a16:creationId xmlns:a16="http://schemas.microsoft.com/office/drawing/2014/main" id="{566B3EAA-312C-4381-96A6-3715A7CA3F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D380A0-D6F1-46B0-95CE-E263FB3829C4}" type="slidenum">
              <a:rPr lang="he-IL" altLang="en-US" smtClean="0"/>
              <a:pPr/>
              <a:t>18</a:t>
            </a:fld>
            <a:endParaRPr lang="en-US" altLang="en-US" dirty="0"/>
          </a:p>
        </p:txBody>
      </p:sp>
      <p:pic>
        <p:nvPicPr>
          <p:cNvPr id="50182" name="תמונה 5">
            <a:extLst>
              <a:ext uri="{FF2B5EF4-FFF2-40B4-BE49-F238E27FC236}">
                <a16:creationId xmlns:a16="http://schemas.microsoft.com/office/drawing/2014/main" id="{198D8D0C-8762-4C0B-BFAC-EE50AA4CC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2813" y="2205038"/>
            <a:ext cx="57023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AE9B39-6BB5-4C1F-B27D-BB88A98D0D36}"/>
              </a:ext>
            </a:extLst>
          </p:cNvPr>
          <p:cNvSpPr>
            <a:spLocks noGrp="1"/>
          </p:cNvSpPr>
          <p:nvPr>
            <p:ph type="title"/>
          </p:nvPr>
        </p:nvSpPr>
        <p:spPr>
          <a:xfrm>
            <a:off x="179512" y="588035"/>
            <a:ext cx="8229600" cy="1066800"/>
          </a:xfrm>
        </p:spPr>
        <p:txBody>
          <a:bodyPr>
            <a:normAutofit fontScale="90000"/>
          </a:bodyPr>
          <a:lstStyle/>
          <a:p>
            <a:pPr algn="ctr">
              <a:defRPr/>
            </a:pPr>
            <a:r>
              <a:rPr 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מדידת ביצועים בשיטת ה-</a:t>
            </a:r>
            <a: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b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b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K</a:t>
            </a:r>
            <a:r>
              <a:rPr lang="en-US" sz="2800" kern="1200" dirty="0">
                <a:solidFill>
                  <a:srgbClr val="FF3300"/>
                </a:solidFill>
                <a:effectLst>
                  <a:outerShdw blurRad="38100" dist="38100" dir="2700000" algn="tl">
                    <a:srgbClr val="000000"/>
                  </a:outerShdw>
                </a:effectLst>
              </a:rPr>
              <a:t>ey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P</a:t>
            </a:r>
            <a:r>
              <a:rPr lang="en-US" sz="2800" kern="1200" dirty="0">
                <a:solidFill>
                  <a:srgbClr val="FF3300"/>
                </a:solidFill>
                <a:effectLst>
                  <a:outerShdw blurRad="38100" dist="38100" dir="2700000" algn="tl">
                    <a:srgbClr val="000000"/>
                  </a:outerShdw>
                </a:effectLst>
              </a:rPr>
              <a:t>erformance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I</a:t>
            </a:r>
            <a:r>
              <a:rPr lang="en-US" sz="2800" kern="1200" dirty="0">
                <a:solidFill>
                  <a:srgbClr val="FF3300"/>
                </a:solidFill>
                <a:effectLst>
                  <a:outerShdw blurRad="38100" dist="38100" dir="2700000" algn="tl">
                    <a:srgbClr val="000000"/>
                  </a:outerShdw>
                </a:effectLst>
              </a:rPr>
              <a:t>ndicators</a:t>
            </a:r>
            <a:endParaRPr lang="he-IL" dirty="0"/>
          </a:p>
        </p:txBody>
      </p:sp>
      <p:graphicFrame>
        <p:nvGraphicFramePr>
          <p:cNvPr id="6" name="מציין מיקום תוכן 5">
            <a:extLst>
              <a:ext uri="{FF2B5EF4-FFF2-40B4-BE49-F238E27FC236}">
                <a16:creationId xmlns:a16="http://schemas.microsoft.com/office/drawing/2014/main" id="{95044062-2BD0-41A4-8FE0-F833FC351810}"/>
              </a:ext>
            </a:extLst>
          </p:cNvPr>
          <p:cNvGraphicFramePr>
            <a:graphicFrameLocks noGrp="1"/>
          </p:cNvGraphicFramePr>
          <p:nvPr>
            <p:ph idx="1"/>
          </p:nvPr>
        </p:nvGraphicFramePr>
        <p:xfrm>
          <a:off x="606425" y="1874838"/>
          <a:ext cx="7931150" cy="483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4" name="מציין מיקום של תאריך 3">
            <a:extLst>
              <a:ext uri="{FF2B5EF4-FFF2-40B4-BE49-F238E27FC236}">
                <a16:creationId xmlns:a16="http://schemas.microsoft.com/office/drawing/2014/main" id="{8AA60481-220F-49DB-B559-DB2F7C244A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B1FA4F-513B-48D0-9189-5309F7B420BF}" type="datetime1">
              <a:rPr lang="he-IL" altLang="he-IL" smtClean="0"/>
              <a:pPr/>
              <a:t>כ"ט/שבט/תשע"ט</a:t>
            </a:fld>
            <a:endParaRPr lang="en-US" altLang="en-US" dirty="0"/>
          </a:p>
        </p:txBody>
      </p:sp>
      <p:sp>
        <p:nvSpPr>
          <p:cNvPr id="51205" name="מציין מיקום של מספר שקופית 4">
            <a:extLst>
              <a:ext uri="{FF2B5EF4-FFF2-40B4-BE49-F238E27FC236}">
                <a16:creationId xmlns:a16="http://schemas.microsoft.com/office/drawing/2014/main" id="{2BA667B6-ED9A-4EE7-9682-06CEFDD211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731D6-CDB2-49A0-A1A2-1B48AE9C6923}" type="slidenum">
              <a:rPr lang="he-IL" altLang="en-US" smtClean="0"/>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DD8CD195-5FC7-4896-9705-324BE1016F58}"/>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srgbClr val="438086"/>
                </a:solidFill>
                <a:effectLst/>
                <a:uLnTx/>
                <a:uFillTx/>
                <a:latin typeface="Georgia"/>
                <a:ea typeface="+mn-ea"/>
                <a:cs typeface="Times New Roman" panose="02020603050405020304" pitchFamily="18" charset="0"/>
              </a:rPr>
              <a:t>.</a:t>
            </a:r>
            <a:endParaRPr kumimoji="0" lang="en-US" sz="800" b="0" i="0" u="none" strike="noStrike" kern="1200" cap="none" spc="0" normalizeH="0" baseline="0" noProof="0" dirty="0">
              <a:ln>
                <a:noFill/>
              </a:ln>
              <a:solidFill>
                <a:srgbClr val="438086"/>
              </a:solidFill>
              <a:effectLst/>
              <a:uLnTx/>
              <a:uFillTx/>
              <a:latin typeface="Georgia"/>
              <a:ea typeface="+mn-ea"/>
              <a:cs typeface="+mn-cs"/>
            </a:endParaRPr>
          </a:p>
        </p:txBody>
      </p:sp>
      <p:sp>
        <p:nvSpPr>
          <p:cNvPr id="5" name="Title 1">
            <a:extLst>
              <a:ext uri="{FF2B5EF4-FFF2-40B4-BE49-F238E27FC236}">
                <a16:creationId xmlns:a16="http://schemas.microsoft.com/office/drawing/2014/main" id="{017CA26D-B118-4B24-884D-6B73218E4DAF}"/>
              </a:ext>
            </a:extLst>
          </p:cNvPr>
          <p:cNvSpPr txBox="1">
            <a:spLocks/>
          </p:cNvSpPr>
          <p:nvPr/>
        </p:nvSpPr>
        <p:spPr bwMode="auto">
          <a:xfrm>
            <a:off x="827584" y="841248"/>
            <a:ext cx="7488832" cy="715544"/>
          </a:xfrm>
          <a:prstGeom prst="rect">
            <a:avLst/>
          </a:prstGeom>
          <a:gradFill flip="none" rotWithShape="1">
            <a:gsLst>
              <a:gs pos="0">
                <a:srgbClr val="5C92B5">
                  <a:lumMod val="40000"/>
                  <a:lumOff val="60000"/>
                </a:srgbClr>
              </a:gs>
              <a:gs pos="46000">
                <a:srgbClr val="5C92B5">
                  <a:lumMod val="95000"/>
                  <a:lumOff val="5000"/>
                </a:srgbClr>
              </a:gs>
              <a:gs pos="100000">
                <a:srgbClr val="5C92B5">
                  <a:lumMod val="60000"/>
                </a:srgbClr>
              </a:gs>
            </a:gsLst>
            <a:path path="circle">
              <a:fillToRect l="50000" t="130000" r="50000" b="-30000"/>
            </a:path>
            <a:tileRect/>
          </a:gradFill>
          <a:ln>
            <a:noFill/>
            <a:miter lim="800000"/>
            <a:headEnd/>
            <a:tailEnd/>
          </a:ln>
        </p:spPr>
        <p:txBody>
          <a:bodyPr vert="horz" wrap="square" lIns="91440" tIns="45720" rIns="91440" bIns="45720" numCol="1" rtlCol="1" anchor="t" anchorCtr="0" compatLnSpc="1">
            <a:prstTxWarp prst="textNoShape">
              <a:avLst/>
            </a:prstTxWarp>
            <a:noAutofit/>
          </a:bodyPr>
          <a:lstStyle>
            <a:lvl1pPr algn="r" rtl="1" fontAlgn="base">
              <a:spcBef>
                <a:spcPct val="0"/>
              </a:spcBef>
              <a:spcAft>
                <a:spcPct val="0"/>
              </a:spcAft>
              <a:defRPr sz="2800" b="1" kern="1200">
                <a:solidFill>
                  <a:schemeClr val="bg1"/>
                </a:solidFill>
                <a:latin typeface="Arial" pitchFamily="34" charset="0"/>
                <a:ea typeface="+mj-ea"/>
                <a:cs typeface="Arial" pitchFamily="34" charset="0"/>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ysClr val="window" lastClr="FFFFFF"/>
                </a:solidFill>
              </a:rPr>
              <a:t>נושאי ההרצאה</a:t>
            </a:r>
            <a:endParaRPr kumimoji="0" lang="he-IL" sz="3600" b="1" i="0" u="none" strike="noStrike" kern="1200" cap="none" spc="0" normalizeH="0" baseline="0" noProof="0" dirty="0">
              <a:ln>
                <a:noFill/>
              </a:ln>
              <a:solidFill>
                <a:sysClr val="window" lastClr="FFFFFF"/>
              </a:solidFill>
              <a:effectLst/>
              <a:uLnTx/>
              <a:uFillTx/>
              <a:latin typeface="Arial" pitchFamily="34" charset="0"/>
              <a:ea typeface="+mj-ea"/>
              <a:cs typeface="Arial" pitchFamily="34" charset="0"/>
            </a:endParaRPr>
          </a:p>
        </p:txBody>
      </p:sp>
      <p:sp>
        <p:nvSpPr>
          <p:cNvPr id="2" name="מלבן 1">
            <a:extLst>
              <a:ext uri="{FF2B5EF4-FFF2-40B4-BE49-F238E27FC236}">
                <a16:creationId xmlns:a16="http://schemas.microsoft.com/office/drawing/2014/main" id="{BA0E1E59-6B91-4F52-A29A-B9A935AFA200}"/>
              </a:ext>
            </a:extLst>
          </p:cNvPr>
          <p:cNvSpPr/>
          <p:nvPr/>
        </p:nvSpPr>
        <p:spPr>
          <a:xfrm>
            <a:off x="251520" y="1750183"/>
            <a:ext cx="8280920" cy="493981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sz="4500" b="1" dirty="0">
                <a:ln/>
                <a:solidFill>
                  <a:srgbClr val="5C92B5">
                    <a:lumMod val="50000"/>
                  </a:srgbClr>
                </a:solidFill>
                <a:latin typeface="Georgia"/>
                <a:cs typeface="Times New Roman" panose="02020603050405020304" pitchFamily="18" charset="0"/>
              </a:rPr>
              <a:t>הערכת ספקים ויכולתם</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he-IL" sz="4500" b="1" i="0" u="none" strike="noStrike" kern="1200" cap="none" spc="0" normalizeH="0" baseline="0" noProof="0" dirty="0">
                <a:ln/>
                <a:solidFill>
                  <a:srgbClr val="5C92B5">
                    <a:lumMod val="50000"/>
                  </a:srgbClr>
                </a:solidFill>
                <a:effectLst/>
                <a:uLnTx/>
                <a:uFillTx/>
                <a:latin typeface="Georgia"/>
                <a:ea typeface="+mn-ea"/>
                <a:cs typeface="Times New Roman" panose="02020603050405020304" pitchFamily="18" charset="0"/>
              </a:rPr>
              <a:t>הסמכת ספקים.</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sz="4500" b="1" dirty="0">
                <a:ln/>
                <a:solidFill>
                  <a:srgbClr val="5C92B5">
                    <a:lumMod val="50000"/>
                  </a:srgbClr>
                </a:solidFill>
                <a:latin typeface="Georgia"/>
                <a:cs typeface="Times New Roman" panose="02020603050405020304" pitchFamily="18" charset="0"/>
              </a:rPr>
              <a:t>מדדי ביצוע מרכזיים ברכש-</a:t>
            </a:r>
            <a:r>
              <a:rPr lang="en-US" sz="4500" b="1" dirty="0">
                <a:ln/>
                <a:solidFill>
                  <a:srgbClr val="5C92B5">
                    <a:lumMod val="50000"/>
                  </a:srgbClr>
                </a:solidFill>
                <a:latin typeface="Georgia"/>
                <a:cs typeface="Times New Roman" panose="02020603050405020304" pitchFamily="18" charset="0"/>
              </a:rPr>
              <a:t>KPI</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he-IL" sz="4500" b="1" i="0" u="none" strike="noStrike" kern="1200" cap="none" spc="0" normalizeH="0" baseline="0" noProof="0" dirty="0">
                <a:ln/>
                <a:solidFill>
                  <a:srgbClr val="5C92B5">
                    <a:lumMod val="50000"/>
                  </a:srgbClr>
                </a:solidFill>
                <a:effectLst/>
                <a:uLnTx/>
                <a:uFillTx/>
                <a:latin typeface="Georgia"/>
                <a:ea typeface="+mn-ea"/>
                <a:cs typeface="Times New Roman" panose="02020603050405020304" pitchFamily="18" charset="0"/>
              </a:rPr>
              <a:t>קריטריונים בבחירת ספק</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sz="4500" b="1" dirty="0">
                <a:ln/>
                <a:solidFill>
                  <a:srgbClr val="5C92B5">
                    <a:lumMod val="50000"/>
                  </a:srgbClr>
                </a:solidFill>
                <a:latin typeface="Georgia"/>
                <a:cs typeface="Times New Roman" panose="02020603050405020304" pitchFamily="18" charset="0"/>
              </a:rPr>
              <a:t>סוגיות נבחרות במדידת ביצועים.</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sz="4500" b="1" dirty="0">
                <a:ln/>
                <a:solidFill>
                  <a:srgbClr val="5C92B5">
                    <a:lumMod val="50000"/>
                  </a:srgbClr>
                </a:solidFill>
                <a:latin typeface="Georgia"/>
                <a:cs typeface="Times New Roman" panose="02020603050405020304" pitchFamily="18" charset="0"/>
              </a:rPr>
              <a:t>מתודולוגיה לבחירת ספק</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sz="4500" b="1" dirty="0">
                <a:ln/>
                <a:solidFill>
                  <a:srgbClr val="5C92B5">
                    <a:lumMod val="50000"/>
                  </a:srgbClr>
                </a:solidFill>
                <a:latin typeface="Georgia"/>
                <a:cs typeface="Times New Roman" panose="02020603050405020304" pitchFamily="18" charset="0"/>
              </a:rPr>
              <a:t>מתודולוגיה לניהול ביצועי ספק.</a:t>
            </a:r>
          </a:p>
        </p:txBody>
      </p:sp>
    </p:spTree>
    <p:extLst>
      <p:ext uri="{BB962C8B-B14F-4D97-AF65-F5344CB8AC3E}">
        <p14:creationId xmlns:p14="http://schemas.microsoft.com/office/powerpoint/2010/main" val="407794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7AC3FE-CAE0-41D8-8F94-6C3CF7D1EF9A}"/>
              </a:ext>
            </a:extLst>
          </p:cNvPr>
          <p:cNvSpPr>
            <a:spLocks noGrp="1"/>
          </p:cNvSpPr>
          <p:nvPr>
            <p:ph type="title"/>
          </p:nvPr>
        </p:nvSpPr>
        <p:spPr>
          <a:xfrm>
            <a:off x="788193" y="1069848"/>
            <a:ext cx="7354888" cy="868363"/>
          </a:xfrm>
        </p:spPr>
        <p:txBody>
          <a:bodyPr>
            <a:normAutofit fontScale="90000"/>
          </a:bodyPr>
          <a:lstStyle/>
          <a:p>
            <a:pPr algn="ctr">
              <a:defRPr/>
            </a:pPr>
            <a:r>
              <a:rPr 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מדידת ביצועים בשיטת ה-</a:t>
            </a:r>
            <a: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br>
              <a:rPr lang="en-US"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b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K</a:t>
            </a:r>
            <a:r>
              <a:rPr lang="en-US" sz="2800" kern="1200" dirty="0">
                <a:solidFill>
                  <a:srgbClr val="FF3300"/>
                </a:solidFill>
                <a:effectLst>
                  <a:outerShdw blurRad="38100" dist="38100" dir="2700000" algn="tl">
                    <a:srgbClr val="000000"/>
                  </a:outerShdw>
                </a:effectLst>
              </a:rPr>
              <a:t>ey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P</a:t>
            </a:r>
            <a:r>
              <a:rPr lang="en-US" sz="2800" kern="1200" dirty="0">
                <a:solidFill>
                  <a:srgbClr val="FF3300"/>
                </a:solidFill>
                <a:effectLst>
                  <a:outerShdw blurRad="38100" dist="38100" dir="2700000" algn="tl">
                    <a:srgbClr val="000000"/>
                  </a:outerShdw>
                </a:effectLst>
              </a:rPr>
              <a:t>erformance </a:t>
            </a:r>
            <a:r>
              <a:rPr lang="en-US" sz="2800" dirty="0">
                <a:solidFill>
                  <a:srgbClr val="660033"/>
                </a:solidFill>
                <a:effectLst>
                  <a:outerShdw blurRad="38100" dist="38100" dir="2700000" algn="tl">
                    <a:srgbClr val="000000">
                      <a:alpha val="43137"/>
                    </a:srgbClr>
                  </a:outerShdw>
                </a:effectLst>
                <a:cs typeface="Times New Roman" panose="02020603050405020304" pitchFamily="18" charset="0"/>
              </a:rPr>
              <a:t>I</a:t>
            </a:r>
            <a:r>
              <a:rPr lang="en-US" sz="2800" kern="1200" dirty="0">
                <a:solidFill>
                  <a:srgbClr val="FF3300"/>
                </a:solidFill>
                <a:effectLst>
                  <a:outerShdw blurRad="38100" dist="38100" dir="2700000" algn="tl">
                    <a:srgbClr val="000000"/>
                  </a:outerShdw>
                </a:effectLst>
              </a:rPr>
              <a:t>ndicators</a:t>
            </a:r>
            <a:endParaRPr lang="he-IL" sz="2800" dirty="0"/>
          </a:p>
        </p:txBody>
      </p:sp>
      <p:sp>
        <p:nvSpPr>
          <p:cNvPr id="3" name="מציין מיקום תוכן 2">
            <a:extLst>
              <a:ext uri="{FF2B5EF4-FFF2-40B4-BE49-F238E27FC236}">
                <a16:creationId xmlns:a16="http://schemas.microsoft.com/office/drawing/2014/main" id="{CB292A24-2A5E-437D-9D84-A1CBF9B662C1}"/>
              </a:ext>
            </a:extLst>
          </p:cNvPr>
          <p:cNvSpPr>
            <a:spLocks noGrp="1"/>
          </p:cNvSpPr>
          <p:nvPr>
            <p:ph idx="1"/>
          </p:nvPr>
        </p:nvSpPr>
        <p:spPr>
          <a:xfrm>
            <a:off x="788193" y="2204864"/>
            <a:ext cx="7567613" cy="3709392"/>
          </a:xfrm>
        </p:spPr>
        <p:txBody>
          <a:bodyPr/>
          <a:lstStyle/>
          <a:p>
            <a:pPr>
              <a:buFont typeface="Wingdings" panose="05000000000000000000" pitchFamily="2" charset="2"/>
              <a:buChar char="ü"/>
              <a:defRPr/>
            </a:pPr>
            <a:r>
              <a:rPr lang="he-IL" dirty="0">
                <a:solidFill>
                  <a:srgbClr val="002060"/>
                </a:solidFill>
              </a:rPr>
              <a:t>המדדים שנבחרו במדידה כמותית / איכותית חייבים להיות תואמים את יעדי הארגון.</a:t>
            </a:r>
          </a:p>
          <a:p>
            <a:pPr>
              <a:buFont typeface="Wingdings" panose="05000000000000000000" pitchFamily="2" charset="2"/>
              <a:buChar char="ü"/>
              <a:defRPr/>
            </a:pPr>
            <a:r>
              <a:rPr lang="he-IL" dirty="0">
                <a:solidFill>
                  <a:srgbClr val="002060"/>
                </a:solidFill>
              </a:rPr>
              <a:t>ערך המדד או התוצאות המוצגות הן לתקופה מוגדרת מראש ורלוונטית.</a:t>
            </a:r>
          </a:p>
          <a:p>
            <a:pPr>
              <a:buFont typeface="Wingdings" panose="05000000000000000000" pitchFamily="2" charset="2"/>
              <a:buChar char="ü"/>
              <a:defRPr/>
            </a:pPr>
            <a:r>
              <a:rPr lang="he-IL" dirty="0">
                <a:solidFill>
                  <a:srgbClr val="002060"/>
                </a:solidFill>
              </a:rPr>
              <a:t>המדד אכן תורם להבנה על מצב המערכת ואפשרות לשיפור ביצועים.</a:t>
            </a:r>
          </a:p>
          <a:p>
            <a:pPr>
              <a:buFont typeface="Wingdings" panose="05000000000000000000" pitchFamily="2" charset="2"/>
              <a:buChar char="ü"/>
              <a:defRPr/>
            </a:pPr>
            <a:r>
              <a:rPr lang="he-IL" dirty="0">
                <a:solidFill>
                  <a:srgbClr val="002060"/>
                </a:solidFill>
              </a:rPr>
              <a:t>רצוי מעט מדדים המשקפים באופן כולל את ביצועי המערכת</a:t>
            </a:r>
            <a:r>
              <a:rPr lang="he-IL" dirty="0"/>
              <a:t>.</a:t>
            </a:r>
          </a:p>
          <a:p>
            <a:pPr>
              <a:buFont typeface="Wingdings" panose="05000000000000000000" pitchFamily="2" charset="2"/>
              <a:buChar char="ü"/>
              <a:defRPr/>
            </a:pPr>
            <a:endParaRPr lang="he-IL" dirty="0"/>
          </a:p>
          <a:p>
            <a:pPr marL="0" indent="0">
              <a:buFont typeface="Wingdings" panose="05000000000000000000" pitchFamily="2" charset="2"/>
              <a:buNone/>
              <a:defRPr/>
            </a:pPr>
            <a:endParaRPr lang="he-IL" dirty="0"/>
          </a:p>
        </p:txBody>
      </p:sp>
      <p:sp>
        <p:nvSpPr>
          <p:cNvPr id="52228" name="מציין מיקום של תאריך 3">
            <a:extLst>
              <a:ext uri="{FF2B5EF4-FFF2-40B4-BE49-F238E27FC236}">
                <a16:creationId xmlns:a16="http://schemas.microsoft.com/office/drawing/2014/main" id="{F50D2352-024B-4958-BA54-6D7C7B5DF7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0BB78E-CC14-4AFB-B219-97EB11C6AAF3}" type="datetime1">
              <a:rPr lang="he-IL" altLang="he-IL" smtClean="0"/>
              <a:pPr/>
              <a:t>כ"ט/שבט/תשע"ט</a:t>
            </a:fld>
            <a:endParaRPr lang="en-US" altLang="en-US" dirty="0"/>
          </a:p>
        </p:txBody>
      </p:sp>
      <p:sp>
        <p:nvSpPr>
          <p:cNvPr id="52229" name="מציין מיקום של מספר שקופית 4">
            <a:extLst>
              <a:ext uri="{FF2B5EF4-FFF2-40B4-BE49-F238E27FC236}">
                <a16:creationId xmlns:a16="http://schemas.microsoft.com/office/drawing/2014/main" id="{A6234EFD-1D5F-4EB9-B6E3-749F8B1B8D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63DC38-DD47-4BE9-B50C-DCA9A11D2B30}" type="slidenum">
              <a:rPr lang="he-IL" altLang="en-US" smtClean="0"/>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כותרת 1">
            <a:extLst>
              <a:ext uri="{FF2B5EF4-FFF2-40B4-BE49-F238E27FC236}">
                <a16:creationId xmlns:a16="http://schemas.microsoft.com/office/drawing/2014/main" id="{46EB7A64-444B-4EEC-9B82-9450629FCC93}"/>
              </a:ext>
            </a:extLst>
          </p:cNvPr>
          <p:cNvSpPr>
            <a:spLocks noGrp="1"/>
          </p:cNvSpPr>
          <p:nvPr>
            <p:ph type="title"/>
          </p:nvPr>
        </p:nvSpPr>
        <p:spPr>
          <a:xfrm>
            <a:off x="-10482" y="314191"/>
            <a:ext cx="7966075" cy="720725"/>
          </a:xfrm>
        </p:spPr>
        <p:txBody>
          <a:bodyPr>
            <a:normAutofit/>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סוגי מדדים</a:t>
            </a:r>
          </a:p>
        </p:txBody>
      </p:sp>
      <p:sp>
        <p:nvSpPr>
          <p:cNvPr id="53251" name="מציין מיקום תוכן 2">
            <a:extLst>
              <a:ext uri="{FF2B5EF4-FFF2-40B4-BE49-F238E27FC236}">
                <a16:creationId xmlns:a16="http://schemas.microsoft.com/office/drawing/2014/main" id="{1AAF9CBB-B605-4E46-911D-B900C54013B2}"/>
              </a:ext>
            </a:extLst>
          </p:cNvPr>
          <p:cNvSpPr>
            <a:spLocks noGrp="1" noChangeArrowheads="1"/>
          </p:cNvSpPr>
          <p:nvPr>
            <p:ph idx="1"/>
          </p:nvPr>
        </p:nvSpPr>
        <p:spPr>
          <a:xfrm>
            <a:off x="457200" y="981075"/>
            <a:ext cx="8147248" cy="5264277"/>
          </a:xfrm>
        </p:spPr>
        <p:txBody>
          <a:bodyPr/>
          <a:lstStyle/>
          <a:p>
            <a:r>
              <a:rPr lang="he-IL" altLang="he-IL" dirty="0">
                <a:solidFill>
                  <a:srgbClr val="002060"/>
                </a:solidFill>
              </a:rPr>
              <a:t>מדד הוא אמת מידה כמותית המבטאת את מצב המערכת אשר אותה רוצים להעריך.</a:t>
            </a:r>
          </a:p>
          <a:p>
            <a:r>
              <a:rPr lang="he-IL" altLang="he-IL" dirty="0">
                <a:solidFill>
                  <a:srgbClr val="002060"/>
                </a:solidFill>
              </a:rPr>
              <a:t>המדד מאפשר להבחין בשינויים החלים בביצועי הארגון-בין שיפור ובין נסיגה.</a:t>
            </a:r>
          </a:p>
          <a:p>
            <a:r>
              <a:rPr lang="he-IL" altLang="he-IL" dirty="0">
                <a:solidFill>
                  <a:srgbClr val="002060"/>
                </a:solidFill>
              </a:rPr>
              <a:t>קיימות חמש קבוצות שלמדדים בסיסיים אשר אמורים לבוא לידי ביטוי בכל מערכת בקרה והם:</a:t>
            </a:r>
          </a:p>
          <a:p>
            <a:pPr>
              <a:buFont typeface="Wingdings" panose="05000000000000000000" pitchFamily="2" charset="2"/>
              <a:buChar char="Ø"/>
            </a:pPr>
            <a:r>
              <a:rPr lang="he-IL" altLang="he-IL" dirty="0">
                <a:solidFill>
                  <a:srgbClr val="002060"/>
                </a:solidFill>
              </a:rPr>
              <a:t>זמן</a:t>
            </a:r>
          </a:p>
          <a:p>
            <a:pPr>
              <a:buFont typeface="Wingdings" panose="05000000000000000000" pitchFamily="2" charset="2"/>
              <a:buChar char="Ø"/>
            </a:pPr>
            <a:r>
              <a:rPr lang="he-IL" altLang="he-IL" dirty="0">
                <a:solidFill>
                  <a:srgbClr val="002060"/>
                </a:solidFill>
              </a:rPr>
              <a:t>עלות</a:t>
            </a:r>
          </a:p>
          <a:p>
            <a:pPr>
              <a:buFont typeface="Wingdings" panose="05000000000000000000" pitchFamily="2" charset="2"/>
              <a:buChar char="Ø"/>
            </a:pPr>
            <a:r>
              <a:rPr lang="he-IL" altLang="he-IL" dirty="0">
                <a:solidFill>
                  <a:srgbClr val="002060"/>
                </a:solidFill>
              </a:rPr>
              <a:t>איכות</a:t>
            </a:r>
          </a:p>
          <a:p>
            <a:pPr>
              <a:buFont typeface="Wingdings" panose="05000000000000000000" pitchFamily="2" charset="2"/>
              <a:buChar char="Ø"/>
            </a:pPr>
            <a:r>
              <a:rPr lang="he-IL" altLang="he-IL" dirty="0">
                <a:solidFill>
                  <a:srgbClr val="002060"/>
                </a:solidFill>
              </a:rPr>
              <a:t>שביעות רצון לקוח</a:t>
            </a:r>
          </a:p>
          <a:p>
            <a:pPr>
              <a:buFont typeface="Wingdings" panose="05000000000000000000" pitchFamily="2" charset="2"/>
              <a:buChar char="Ø"/>
            </a:pPr>
            <a:r>
              <a:rPr lang="he-IL" altLang="he-IL" dirty="0">
                <a:solidFill>
                  <a:srgbClr val="002060"/>
                </a:solidFill>
              </a:rPr>
              <a:t>התנהגות עובדים.</a:t>
            </a:r>
          </a:p>
          <a:p>
            <a:endParaRPr lang="he-IL" altLang="he-IL" dirty="0"/>
          </a:p>
        </p:txBody>
      </p:sp>
      <p:sp>
        <p:nvSpPr>
          <p:cNvPr id="53252" name="מציין מיקום של תאריך 3">
            <a:extLst>
              <a:ext uri="{FF2B5EF4-FFF2-40B4-BE49-F238E27FC236}">
                <a16:creationId xmlns:a16="http://schemas.microsoft.com/office/drawing/2014/main" id="{A1898676-6173-4031-9A42-793F49E3A89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74ABB49F-1039-47DF-9EAD-1E044416AFDC}" type="datetime1">
              <a:rPr lang="he-IL" altLang="he-IL" sz="1000" smtClean="0"/>
              <a:pPr algn="l" rtl="0">
                <a:spcBef>
                  <a:spcPct val="0"/>
                </a:spcBef>
                <a:buClrTx/>
                <a:buSzTx/>
                <a:buFontTx/>
                <a:buNone/>
              </a:pPr>
              <a:t>כ"ט/שבט/תשע"ט</a:t>
            </a:fld>
            <a:endParaRPr lang="en-US" altLang="en-US" sz="1000" dirty="0"/>
          </a:p>
        </p:txBody>
      </p:sp>
      <p:sp>
        <p:nvSpPr>
          <p:cNvPr id="53253" name="מציין מיקום של מספר שקופית 4">
            <a:extLst>
              <a:ext uri="{FF2B5EF4-FFF2-40B4-BE49-F238E27FC236}">
                <a16:creationId xmlns:a16="http://schemas.microsoft.com/office/drawing/2014/main" id="{59283C67-3263-469E-A5F5-67897E0265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566398A3-29E3-43B5-A950-B87FAA31537B}" type="slidenum">
              <a:rPr lang="he-IL" altLang="en-US" sz="1000" smtClean="0"/>
              <a:pPr rtl="0">
                <a:spcBef>
                  <a:spcPct val="0"/>
                </a:spcBef>
                <a:buClrTx/>
                <a:buSzTx/>
                <a:buFontTx/>
                <a:buNone/>
              </a:pPr>
              <a:t>21</a:t>
            </a:fld>
            <a:endParaRPr lang="en-US" alt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1">
            <a:extLst>
              <a:ext uri="{FF2B5EF4-FFF2-40B4-BE49-F238E27FC236}">
                <a16:creationId xmlns:a16="http://schemas.microsoft.com/office/drawing/2014/main" id="{6AD3DF70-6740-4EC7-B771-B5E0E706D1C7}"/>
              </a:ext>
            </a:extLst>
          </p:cNvPr>
          <p:cNvSpPr>
            <a:spLocks noGrp="1" noChangeArrowheads="1"/>
          </p:cNvSpPr>
          <p:nvPr>
            <p:ph type="title"/>
          </p:nvPr>
        </p:nvSpPr>
        <p:spPr>
          <a:xfrm>
            <a:off x="428625" y="142875"/>
            <a:ext cx="7543800" cy="581025"/>
          </a:xfrm>
        </p:spPr>
        <p:txBody>
          <a:bodyPr>
            <a:normAutofit fontScale="90000"/>
          </a:bodyPr>
          <a:lstStyle/>
          <a:p>
            <a:pPr algn="ctr">
              <a:defRPr/>
            </a:pPr>
            <a:r>
              <a:rPr lang="he-IL" altLang="he-IL" sz="40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דוגמאות של מדדי ביצוע בארגון עסקי</a:t>
            </a:r>
            <a:endParaRPr lang="en-US" altLang="he-IL" sz="40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graphicFrame>
        <p:nvGraphicFramePr>
          <p:cNvPr id="6" name="מציין מיקום תוכן 5">
            <a:extLst>
              <a:ext uri="{FF2B5EF4-FFF2-40B4-BE49-F238E27FC236}">
                <a16:creationId xmlns:a16="http://schemas.microsoft.com/office/drawing/2014/main" id="{BD33745D-D158-4923-BE7C-A11A17AF9DE1}"/>
              </a:ext>
            </a:extLst>
          </p:cNvPr>
          <p:cNvGraphicFramePr>
            <a:graphicFrameLocks noGrp="1"/>
          </p:cNvGraphicFramePr>
          <p:nvPr>
            <p:ph idx="1"/>
            <p:extLst>
              <p:ext uri="{D42A27DB-BD31-4B8C-83A1-F6EECF244321}">
                <p14:modId xmlns:p14="http://schemas.microsoft.com/office/powerpoint/2010/main" val="2879144856"/>
              </p:ext>
            </p:extLst>
          </p:nvPr>
        </p:nvGraphicFramePr>
        <p:xfrm>
          <a:off x="457200" y="723900"/>
          <a:ext cx="8291513" cy="5964240"/>
        </p:xfrm>
        <a:graphic>
          <a:graphicData uri="http://schemas.openxmlformats.org/drawingml/2006/table">
            <a:tbl>
              <a:tblPr firstRow="1" bandRow="1">
                <a:tableStyleId>{073A0DAA-6AF3-43AB-8588-CEC1D06C72B9}</a:tableStyleId>
              </a:tblPr>
              <a:tblGrid>
                <a:gridCol w="6636396">
                  <a:extLst>
                    <a:ext uri="{9D8B030D-6E8A-4147-A177-3AD203B41FA5}">
                      <a16:colId xmlns:a16="http://schemas.microsoft.com/office/drawing/2014/main" val="20000"/>
                    </a:ext>
                  </a:extLst>
                </a:gridCol>
                <a:gridCol w="1655117">
                  <a:extLst>
                    <a:ext uri="{9D8B030D-6E8A-4147-A177-3AD203B41FA5}">
                      <a16:colId xmlns:a16="http://schemas.microsoft.com/office/drawing/2014/main" val="20001"/>
                    </a:ext>
                  </a:extLst>
                </a:gridCol>
              </a:tblGrid>
              <a:tr h="409202">
                <a:tc>
                  <a:txBody>
                    <a:bodyPr/>
                    <a:lstStyle/>
                    <a:p>
                      <a:pPr algn="ctr"/>
                      <a:r>
                        <a:rPr lang="he-IL" sz="1800" dirty="0"/>
                        <a:t>דוגמאות-תאור המדד</a:t>
                      </a:r>
                      <a:endParaRPr lang="en-US" sz="1800" b="0" dirty="0"/>
                    </a:p>
                  </a:txBody>
                  <a:tcPr marL="91442" marR="91442" marT="45714" marB="45714"/>
                </a:tc>
                <a:tc>
                  <a:txBody>
                    <a:bodyPr/>
                    <a:lstStyle/>
                    <a:p>
                      <a:pPr algn="r"/>
                      <a:r>
                        <a:rPr lang="he-IL" sz="1800" dirty="0"/>
                        <a:t>סוג מדד</a:t>
                      </a:r>
                      <a:endParaRPr lang="en-US" sz="1800" dirty="0"/>
                    </a:p>
                  </a:txBody>
                  <a:tcPr marL="91442" marR="91442" marT="45714" marB="45714"/>
                </a:tc>
                <a:extLst>
                  <a:ext uri="{0D108BD9-81ED-4DB2-BD59-A6C34878D82A}">
                    <a16:rowId xmlns:a16="http://schemas.microsoft.com/office/drawing/2014/main" val="10000"/>
                  </a:ext>
                </a:extLst>
              </a:tr>
              <a:tr h="1463028">
                <a:tc>
                  <a:txBody>
                    <a:bodyPr/>
                    <a:lstStyle/>
                    <a:p>
                      <a:pPr marL="285750" indent="-285750" algn="r" rtl="1">
                        <a:lnSpc>
                          <a:spcPct val="100000"/>
                        </a:lnSpc>
                        <a:buFont typeface="Wingdings" pitchFamily="2" charset="2"/>
                        <a:buChar char="§"/>
                      </a:pPr>
                      <a:r>
                        <a:rPr lang="he-IL" sz="1800" dirty="0"/>
                        <a:t>משך הזמן מדרישה</a:t>
                      </a:r>
                      <a:r>
                        <a:rPr lang="he-IL" sz="1800" baseline="0" dirty="0"/>
                        <a:t> לניפוק ועד הניפוק ללקוח.</a:t>
                      </a:r>
                    </a:p>
                    <a:p>
                      <a:pPr marL="285750" indent="-285750" algn="r" rtl="1">
                        <a:lnSpc>
                          <a:spcPct val="100000"/>
                        </a:lnSpc>
                        <a:buFont typeface="Wingdings" pitchFamily="2" charset="2"/>
                        <a:buChar char="§"/>
                      </a:pPr>
                      <a:r>
                        <a:rPr lang="he-IL" sz="1800" baseline="0" dirty="0"/>
                        <a:t>משך הזמן מהוצאת הצעת מחיר לספק ועד קבלת ההצעה,לפי צפיות </a:t>
                      </a:r>
                    </a:p>
                    <a:p>
                      <a:pPr marL="0" indent="0" algn="r" rtl="1">
                        <a:lnSpc>
                          <a:spcPct val="100000"/>
                        </a:lnSpc>
                        <a:buFont typeface="Wingdings" pitchFamily="2" charset="2"/>
                        <a:buNone/>
                      </a:pPr>
                      <a:r>
                        <a:rPr lang="he-IL" sz="1800" baseline="0" dirty="0"/>
                        <a:t>     איש הרכש.</a:t>
                      </a:r>
                    </a:p>
                    <a:p>
                      <a:pPr marL="285750" indent="-285750" algn="r" rtl="1">
                        <a:lnSpc>
                          <a:spcPct val="100000"/>
                        </a:lnSpc>
                        <a:buFont typeface="Wingdings" pitchFamily="2" charset="2"/>
                        <a:buChar char="§"/>
                      </a:pPr>
                      <a:r>
                        <a:rPr lang="he-IL" sz="1800" baseline="0" dirty="0"/>
                        <a:t>כמות הליקוטים למשמרת.</a:t>
                      </a:r>
                    </a:p>
                    <a:p>
                      <a:pPr marL="285750" indent="-285750" algn="r" rtl="1">
                        <a:lnSpc>
                          <a:spcPct val="100000"/>
                        </a:lnSpc>
                        <a:buFont typeface="Wingdings" pitchFamily="2" charset="2"/>
                        <a:buChar char="§"/>
                      </a:pPr>
                      <a:r>
                        <a:rPr lang="he-IL" sz="1800" baseline="0" dirty="0"/>
                        <a:t>משך הזמן מהוצאת הזמנה לספק ועד לקבלת הטובין במפעל.</a:t>
                      </a:r>
                      <a:endParaRPr lang="en-US" sz="1800" dirty="0"/>
                    </a:p>
                  </a:txBody>
                  <a:tcPr marL="91442" marR="91442" marT="45714" marB="45714"/>
                </a:tc>
                <a:tc>
                  <a:txBody>
                    <a:bodyPr/>
                    <a:lstStyle/>
                    <a:p>
                      <a:pPr algn="r" rtl="1"/>
                      <a:r>
                        <a:rPr lang="he-IL" sz="1800" dirty="0"/>
                        <a:t>זמן-</a:t>
                      </a:r>
                      <a:r>
                        <a:rPr lang="en-US" sz="1800" dirty="0"/>
                        <a:t>Lead</a:t>
                      </a:r>
                      <a:r>
                        <a:rPr lang="en-US" sz="1800" baseline="0" dirty="0"/>
                        <a:t> Time</a:t>
                      </a:r>
                      <a:endParaRPr lang="en-US" sz="1800" dirty="0"/>
                    </a:p>
                  </a:txBody>
                  <a:tcPr marL="91442" marR="91442" marT="45714" marB="45714"/>
                </a:tc>
                <a:extLst>
                  <a:ext uri="{0D108BD9-81ED-4DB2-BD59-A6C34878D82A}">
                    <a16:rowId xmlns:a16="http://schemas.microsoft.com/office/drawing/2014/main" val="10001"/>
                  </a:ext>
                </a:extLst>
              </a:tr>
              <a:tr h="1023003">
                <a:tc>
                  <a:txBody>
                    <a:bodyPr/>
                    <a:lstStyle/>
                    <a:p>
                      <a:pPr marL="285750" indent="-285750" algn="r" rtl="1">
                        <a:buFont typeface="Wingdings" pitchFamily="2" charset="2"/>
                        <a:buChar char="§"/>
                      </a:pPr>
                      <a:r>
                        <a:rPr lang="he-IL" sz="1800" dirty="0"/>
                        <a:t>עלות הובלה ימית אווירית.</a:t>
                      </a:r>
                    </a:p>
                    <a:p>
                      <a:pPr marL="285750" indent="-285750" algn="r" rtl="1">
                        <a:buFont typeface="Wingdings" pitchFamily="2" charset="2"/>
                        <a:buChar char="§"/>
                      </a:pPr>
                      <a:r>
                        <a:rPr lang="he-IL" sz="1800" dirty="0"/>
                        <a:t>עלות הספק למוצר בשער המפעל של הספק.</a:t>
                      </a:r>
                    </a:p>
                    <a:p>
                      <a:pPr marL="285750" indent="-285750" algn="r" rtl="1">
                        <a:buFont typeface="Wingdings" pitchFamily="2" charset="2"/>
                        <a:buChar char="§"/>
                      </a:pPr>
                      <a:r>
                        <a:rPr lang="he-IL" sz="1800" dirty="0"/>
                        <a:t>עלות הפקת דרישת רכש-מדד יעילות מחלקת הרכש.</a:t>
                      </a:r>
                      <a:endParaRPr lang="en-US" sz="1800" dirty="0"/>
                    </a:p>
                  </a:txBody>
                  <a:tcPr marL="91442" marR="91442" marT="45714" marB="45714"/>
                </a:tc>
                <a:tc>
                  <a:txBody>
                    <a:bodyPr/>
                    <a:lstStyle/>
                    <a:p>
                      <a:pPr algn="r"/>
                      <a:r>
                        <a:rPr lang="he-IL" sz="1800" dirty="0"/>
                        <a:t>עלות</a:t>
                      </a:r>
                      <a:endParaRPr lang="en-US" sz="1800" dirty="0"/>
                    </a:p>
                  </a:txBody>
                  <a:tcPr marL="91442" marR="91442" marT="45714" marB="45714"/>
                </a:tc>
                <a:extLst>
                  <a:ext uri="{0D108BD9-81ED-4DB2-BD59-A6C34878D82A}">
                    <a16:rowId xmlns:a16="http://schemas.microsoft.com/office/drawing/2014/main" val="10002"/>
                  </a:ext>
                </a:extLst>
              </a:tr>
              <a:tr h="716101">
                <a:tc>
                  <a:txBody>
                    <a:bodyPr/>
                    <a:lstStyle/>
                    <a:p>
                      <a:pPr marL="285750" indent="-285750" algn="r" rtl="1">
                        <a:buFont typeface="Wingdings" pitchFamily="2" charset="2"/>
                        <a:buChar char="§"/>
                      </a:pPr>
                      <a:r>
                        <a:rPr lang="he-IL" sz="1800" dirty="0"/>
                        <a:t>אחוז פגומים במוצר/בשרות</a:t>
                      </a:r>
                    </a:p>
                    <a:p>
                      <a:pPr marL="285750" indent="-285750" algn="r" rtl="1">
                        <a:buFont typeface="Wingdings" pitchFamily="2" charset="2"/>
                        <a:buChar char="§"/>
                      </a:pPr>
                      <a:r>
                        <a:rPr lang="he-IL" sz="1800" dirty="0"/>
                        <a:t>אחוז המשלוחים שהתקבלו ביחס</a:t>
                      </a:r>
                      <a:r>
                        <a:rPr lang="he-IL" sz="1800" baseline="0" dirty="0"/>
                        <a:t> למספר המשלוחים לתקופה.</a:t>
                      </a:r>
                      <a:endParaRPr lang="he-IL" sz="1800" dirty="0"/>
                    </a:p>
                  </a:txBody>
                  <a:tcPr marL="91442" marR="91442" marT="45714" marB="45714"/>
                </a:tc>
                <a:tc>
                  <a:txBody>
                    <a:bodyPr/>
                    <a:lstStyle/>
                    <a:p>
                      <a:pPr algn="r"/>
                      <a:r>
                        <a:rPr lang="he-IL" sz="1800" dirty="0"/>
                        <a:t>איכות</a:t>
                      </a:r>
                      <a:endParaRPr lang="en-US" sz="1800" dirty="0"/>
                    </a:p>
                  </a:txBody>
                  <a:tcPr marL="91442" marR="91442" marT="45714" marB="45714"/>
                </a:tc>
                <a:extLst>
                  <a:ext uri="{0D108BD9-81ED-4DB2-BD59-A6C34878D82A}">
                    <a16:rowId xmlns:a16="http://schemas.microsoft.com/office/drawing/2014/main" val="10003"/>
                  </a:ext>
                </a:extLst>
              </a:tr>
              <a:tr h="1023003">
                <a:tc>
                  <a:txBody>
                    <a:bodyPr/>
                    <a:lstStyle/>
                    <a:p>
                      <a:pPr marL="285750" indent="-285750" algn="r" rtl="1">
                        <a:buFont typeface="Wingdings" pitchFamily="2" charset="2"/>
                        <a:buChar char="§"/>
                      </a:pPr>
                      <a:r>
                        <a:rPr lang="he-IL" sz="1800" dirty="0"/>
                        <a:t>מספר תלונות לקוח ביחס למספר הלקוחות לתקופה.</a:t>
                      </a:r>
                    </a:p>
                    <a:p>
                      <a:pPr marL="285750" indent="-285750" algn="r" rtl="1">
                        <a:buFont typeface="Wingdings" pitchFamily="2" charset="2"/>
                        <a:buChar char="§"/>
                      </a:pPr>
                      <a:r>
                        <a:rPr lang="he-IL" sz="1800" dirty="0"/>
                        <a:t>קצב גידול במספר</a:t>
                      </a:r>
                      <a:r>
                        <a:rPr lang="he-IL" sz="1800" baseline="0" dirty="0"/>
                        <a:t> הלקוחות לתקופה.</a:t>
                      </a:r>
                    </a:p>
                    <a:p>
                      <a:pPr marL="285750" indent="-285750" algn="r" rtl="1">
                        <a:buFont typeface="Wingdings" pitchFamily="2" charset="2"/>
                        <a:buChar char="§"/>
                      </a:pPr>
                      <a:r>
                        <a:rPr lang="he-IL" sz="1800" baseline="0" dirty="0"/>
                        <a:t>כמות הלקוחות ה"נוטשים" את הארגון לתקופה.</a:t>
                      </a:r>
                    </a:p>
                  </a:txBody>
                  <a:tcPr marL="91442" marR="91442" marT="45714" marB="45714"/>
                </a:tc>
                <a:tc>
                  <a:txBody>
                    <a:bodyPr/>
                    <a:lstStyle/>
                    <a:p>
                      <a:pPr algn="r"/>
                      <a:r>
                        <a:rPr lang="he-IL" sz="1800" dirty="0"/>
                        <a:t>שביעות רצון לקוח</a:t>
                      </a:r>
                      <a:endParaRPr lang="en-US" sz="1800" dirty="0"/>
                    </a:p>
                  </a:txBody>
                  <a:tcPr marL="91442" marR="91442" marT="45714" marB="45714"/>
                </a:tc>
                <a:extLst>
                  <a:ext uri="{0D108BD9-81ED-4DB2-BD59-A6C34878D82A}">
                    <a16:rowId xmlns:a16="http://schemas.microsoft.com/office/drawing/2014/main" val="10004"/>
                  </a:ext>
                </a:extLst>
              </a:tr>
              <a:tr h="1329903">
                <a:tc>
                  <a:txBody>
                    <a:bodyPr/>
                    <a:lstStyle/>
                    <a:p>
                      <a:pPr marL="285750" indent="-285750" algn="r" rtl="1">
                        <a:buFont typeface="Wingdings" pitchFamily="2" charset="2"/>
                        <a:buChar char="§"/>
                      </a:pPr>
                      <a:r>
                        <a:rPr lang="he-IL" sz="1800" dirty="0"/>
                        <a:t>מספר הצעות ייעול שהתקבלו מהעובדים לתקופה.</a:t>
                      </a:r>
                    </a:p>
                    <a:p>
                      <a:pPr marL="285750" indent="-285750" algn="r" rtl="1">
                        <a:buFont typeface="Wingdings" pitchFamily="2" charset="2"/>
                        <a:buChar char="§"/>
                      </a:pPr>
                      <a:r>
                        <a:rPr lang="he-IL" sz="1800" baseline="0" dirty="0"/>
                        <a:t>זמן תגובה בממוצע של איש הרכש כנותן שרות ל"מינהל</a:t>
                      </a:r>
                    </a:p>
                    <a:p>
                      <a:pPr marL="0" indent="0" algn="r" rtl="1">
                        <a:buFont typeface="Wingdings" pitchFamily="2" charset="2"/>
                        <a:buNone/>
                      </a:pPr>
                      <a:r>
                        <a:rPr lang="he-IL" sz="1800" baseline="0" dirty="0"/>
                        <a:t>     חמרים",מזמן ייזום פק"ע ועד הפקת הזמנה לספק.</a:t>
                      </a:r>
                    </a:p>
                    <a:p>
                      <a:pPr marL="285750" indent="-285750" algn="r" rtl="1">
                        <a:buFont typeface="Wingdings" pitchFamily="2" charset="2"/>
                        <a:buChar char="§"/>
                      </a:pPr>
                      <a:r>
                        <a:rPr lang="he-IL" sz="1800" baseline="0" dirty="0"/>
                        <a:t>שביעות רצון לקוחות פנים ארגוניים משירות איש הרכש.</a:t>
                      </a:r>
                      <a:endParaRPr lang="he-IL" sz="1800" dirty="0"/>
                    </a:p>
                  </a:txBody>
                  <a:tcPr marL="91442" marR="91442" marT="45714" marB="45714"/>
                </a:tc>
                <a:tc>
                  <a:txBody>
                    <a:bodyPr/>
                    <a:lstStyle/>
                    <a:p>
                      <a:pPr algn="r"/>
                      <a:r>
                        <a:rPr lang="he-IL" sz="1800" dirty="0"/>
                        <a:t>התנהגות עובדים</a:t>
                      </a:r>
                      <a:endParaRPr lang="en-US" sz="1800" dirty="0"/>
                    </a:p>
                  </a:txBody>
                  <a:tcPr marL="91442" marR="91442" marT="45714" marB="45714"/>
                </a:tc>
                <a:extLst>
                  <a:ext uri="{0D108BD9-81ED-4DB2-BD59-A6C34878D82A}">
                    <a16:rowId xmlns:a16="http://schemas.microsoft.com/office/drawing/2014/main" val="10005"/>
                  </a:ext>
                </a:extLst>
              </a:tr>
            </a:tbl>
          </a:graphicData>
        </a:graphic>
      </p:graphicFrame>
      <p:sp>
        <p:nvSpPr>
          <p:cNvPr id="54298" name="מציין מיקום של תאריך 3">
            <a:extLst>
              <a:ext uri="{FF2B5EF4-FFF2-40B4-BE49-F238E27FC236}">
                <a16:creationId xmlns:a16="http://schemas.microsoft.com/office/drawing/2014/main" id="{400B023E-4111-45CC-BE9F-58726C310391}"/>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8551B519-3D84-4E62-800F-131F04D68717}" type="datetime1">
              <a:rPr lang="he-IL" altLang="he-IL" sz="1000" smtClean="0">
                <a:solidFill>
                  <a:srgbClr val="000000"/>
                </a:solidFill>
              </a:rPr>
              <a:pPr algn="l" rtl="0">
                <a:spcBef>
                  <a:spcPct val="0"/>
                </a:spcBef>
                <a:buClrTx/>
                <a:buSzTx/>
                <a:buFontTx/>
                <a:buNone/>
              </a:pPr>
              <a:t>כ"ט/שבט/תשע"ט</a:t>
            </a:fld>
            <a:endParaRPr lang="en-US" altLang="en-US" sz="1000" dirty="0">
              <a:solidFill>
                <a:srgbClr val="000000"/>
              </a:solidFill>
            </a:endParaRPr>
          </a:p>
        </p:txBody>
      </p:sp>
      <p:sp>
        <p:nvSpPr>
          <p:cNvPr id="54299" name="מציין מיקום של מספר שקופית 4">
            <a:extLst>
              <a:ext uri="{FF2B5EF4-FFF2-40B4-BE49-F238E27FC236}">
                <a16:creationId xmlns:a16="http://schemas.microsoft.com/office/drawing/2014/main" id="{4B3502E7-EB7C-4D83-B7F8-01F43811C9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A73B15A9-ABA4-4D90-90EE-E632CF8A857F}" type="slidenum">
              <a:rPr lang="he-IL" altLang="en-US" sz="1000" smtClean="0">
                <a:solidFill>
                  <a:srgbClr val="000000"/>
                </a:solidFill>
              </a:rPr>
              <a:pPr rtl="0">
                <a:spcBef>
                  <a:spcPct val="0"/>
                </a:spcBef>
                <a:buClrTx/>
                <a:buSzTx/>
                <a:buFontTx/>
                <a:buNone/>
              </a:pPr>
              <a:t>22</a:t>
            </a:fld>
            <a:endParaRPr lang="en-US" altLang="en-US" sz="10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כותרת 1">
            <a:extLst>
              <a:ext uri="{FF2B5EF4-FFF2-40B4-BE49-F238E27FC236}">
                <a16:creationId xmlns:a16="http://schemas.microsoft.com/office/drawing/2014/main" id="{EFC7099D-D73A-40EE-A861-C33F32F7A11F}"/>
              </a:ext>
            </a:extLst>
          </p:cNvPr>
          <p:cNvSpPr>
            <a:spLocks noGrp="1"/>
          </p:cNvSpPr>
          <p:nvPr>
            <p:ph type="title"/>
          </p:nvPr>
        </p:nvSpPr>
        <p:spPr>
          <a:xfrm>
            <a:off x="539750" y="188913"/>
            <a:ext cx="7543800" cy="652462"/>
          </a:xfrm>
        </p:spPr>
        <p:txBody>
          <a:bodyPr>
            <a:normAutofit fontScale="90000"/>
          </a:bodyPr>
          <a:lstStyle/>
          <a:p>
            <a:pPr algn="ctr">
              <a:defRPr/>
            </a:pPr>
            <a:r>
              <a:rPr lang="he-IL" altLang="he-IL" sz="3200" kern="1200" dirty="0">
                <a:solidFill>
                  <a:srgbClr val="FF3300"/>
                </a:solidFill>
                <a:effectLst>
                  <a:outerShdw blurRad="38100" dist="38100" dir="2700000" algn="tl">
                    <a:srgbClr val="000000"/>
                  </a:outerShdw>
                </a:effectLst>
              </a:rPr>
              <a:t>דוגמא</a:t>
            </a:r>
            <a:r>
              <a:rPr lang="en-US" altLang="he-IL" sz="3200" kern="1200" dirty="0">
                <a:solidFill>
                  <a:srgbClr val="FF3300"/>
                </a:solidFill>
                <a:effectLst>
                  <a:outerShdw blurRad="38100" dist="38100" dir="2700000" algn="tl">
                    <a:srgbClr val="000000"/>
                  </a:outerShdw>
                </a:effectLst>
              </a:rPr>
              <a:t> 1</a:t>
            </a:r>
            <a:r>
              <a:rPr lang="he-IL" altLang="he-IL" sz="4200" dirty="0">
                <a:solidFill>
                  <a:srgbClr val="660033"/>
                </a:solidFill>
                <a:effectLst>
                  <a:outerShdw blurRad="38100" dist="38100" dir="2700000" algn="tl">
                    <a:srgbClr val="000000">
                      <a:alpha val="43137"/>
                    </a:srgbClr>
                  </a:outerShdw>
                </a:effectLst>
                <a:cs typeface="Times New Roman" panose="02020603050405020304" pitchFamily="18" charset="0"/>
              </a:rPr>
              <a:t>- </a:t>
            </a:r>
            <a:r>
              <a:rPr lang="he-IL" altLang="he-IL" sz="40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להמחשת שימוש במדד </a:t>
            </a:r>
            <a:r>
              <a:rPr lang="en-US" altLang="he-IL" sz="40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endParaRPr lang="he-IL" altLang="he-IL" sz="40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06A9A24D-0DAA-4942-8A02-6FDE5EF77AC2}"/>
              </a:ext>
            </a:extLst>
          </p:cNvPr>
          <p:cNvSpPr>
            <a:spLocks noGrp="1" noRot="1" noChangeAspect="1" noMove="1" noResize="1" noEditPoints="1" noAdjustHandles="1" noChangeArrowheads="1" noChangeShapeType="1" noTextEdit="1"/>
          </p:cNvSpPr>
          <p:nvPr>
            <p:ph idx="1"/>
          </p:nvPr>
        </p:nvSpPr>
        <p:spPr>
          <a:xfrm>
            <a:off x="457200" y="836712"/>
            <a:ext cx="8229600" cy="5544616"/>
          </a:xfrm>
          <a:blipFill rotWithShape="1">
            <a:blip r:embed="rId2"/>
            <a:stretch>
              <a:fillRect l="-1704" t="-1099" r="-815"/>
            </a:stretch>
          </a:blipFill>
          <a:extLst/>
        </p:spPr>
        <p:txBody>
          <a:bodyPr/>
          <a:lstStyle/>
          <a:p>
            <a:pPr>
              <a:defRPr/>
            </a:pPr>
            <a:r>
              <a:rPr lang="he-IL" dirty="0">
                <a:noFill/>
              </a:rPr>
              <a:t> </a:t>
            </a:r>
          </a:p>
        </p:txBody>
      </p:sp>
      <p:sp>
        <p:nvSpPr>
          <p:cNvPr id="55300" name="מציין מיקום של תאריך 3">
            <a:extLst>
              <a:ext uri="{FF2B5EF4-FFF2-40B4-BE49-F238E27FC236}">
                <a16:creationId xmlns:a16="http://schemas.microsoft.com/office/drawing/2014/main" id="{077C6C4F-9175-44DE-9544-7C8D78757C60}"/>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67D33372-60E9-4CE1-B4D3-258993CFD937}" type="datetime1">
              <a:rPr lang="he-IL" altLang="he-IL" sz="1000" smtClean="0"/>
              <a:pPr algn="l" rtl="0">
                <a:spcBef>
                  <a:spcPct val="0"/>
                </a:spcBef>
                <a:buClrTx/>
                <a:buSzTx/>
                <a:buFontTx/>
                <a:buNone/>
              </a:pPr>
              <a:t>כ"ט/שבט/תשע"ט</a:t>
            </a:fld>
            <a:endParaRPr lang="en-US" altLang="en-US" sz="1000" dirty="0"/>
          </a:p>
        </p:txBody>
      </p:sp>
      <p:sp>
        <p:nvSpPr>
          <p:cNvPr id="55301" name="מציין מיקום של מספר שקופית 4">
            <a:extLst>
              <a:ext uri="{FF2B5EF4-FFF2-40B4-BE49-F238E27FC236}">
                <a16:creationId xmlns:a16="http://schemas.microsoft.com/office/drawing/2014/main" id="{9E74AB82-665E-4FBC-AC05-79FDD6F0CC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FE279899-9337-4E94-BF41-9272D41027D1}" type="slidenum">
              <a:rPr lang="he-IL" altLang="en-US" sz="1000" smtClean="0"/>
              <a:pPr rtl="0">
                <a:spcBef>
                  <a:spcPct val="0"/>
                </a:spcBef>
                <a:buClrTx/>
                <a:buSzTx/>
                <a:buFontTx/>
                <a:buNone/>
              </a:pPr>
              <a:t>23</a:t>
            </a:fld>
            <a:endParaRPr lang="en-US" altLang="en-US"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14E88A-27AB-4F51-81C6-E72E4D7358E6}"/>
              </a:ext>
            </a:extLst>
          </p:cNvPr>
          <p:cNvSpPr>
            <a:spLocks noGrp="1"/>
          </p:cNvSpPr>
          <p:nvPr>
            <p:ph type="title"/>
          </p:nvPr>
        </p:nvSpPr>
        <p:spPr>
          <a:xfrm>
            <a:off x="805372" y="1123305"/>
            <a:ext cx="7643813" cy="649287"/>
          </a:xfrm>
        </p:spPr>
        <p:txBody>
          <a:bodyPr>
            <a:normAutofit fontScale="90000"/>
          </a:bodyPr>
          <a:lstStyle/>
          <a:p>
            <a:pPr>
              <a:defRPr/>
            </a:pPr>
            <a:r>
              <a:rPr lang="he-IL" altLang="he-IL" sz="3200" kern="1200" dirty="0">
                <a:solidFill>
                  <a:srgbClr val="FF3300"/>
                </a:solidFill>
                <a:effectLst>
                  <a:outerShdw blurRad="38100" dist="38100" dir="2700000" algn="tl">
                    <a:srgbClr val="000000"/>
                  </a:outerShdw>
                </a:effectLst>
              </a:rPr>
              <a:t>דוגמא</a:t>
            </a:r>
            <a:r>
              <a:rPr lang="he-IL" altLang="he-IL" sz="42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he-IL" altLang="he-IL" sz="3200" kern="1200" dirty="0">
                <a:solidFill>
                  <a:srgbClr val="FF3300"/>
                </a:solidFill>
                <a:effectLst>
                  <a:outerShdw blurRad="38100" dist="38100" dir="2700000" algn="tl">
                    <a:srgbClr val="000000"/>
                  </a:outerShdw>
                </a:effectLst>
              </a:rPr>
              <a:t>2</a:t>
            </a:r>
            <a:r>
              <a:rPr lang="he-IL" altLang="he-IL" sz="42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להמחשת שימוש במדד </a:t>
            </a:r>
            <a:r>
              <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endPar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2CB206C2-FF0D-4D8C-8056-216AB3061047}"/>
              </a:ext>
            </a:extLst>
          </p:cNvPr>
          <p:cNvSpPr>
            <a:spLocks noGrp="1"/>
          </p:cNvSpPr>
          <p:nvPr>
            <p:ph idx="1"/>
          </p:nvPr>
        </p:nvSpPr>
        <p:spPr>
          <a:xfrm>
            <a:off x="479398" y="2295677"/>
            <a:ext cx="8000057" cy="3949675"/>
          </a:xfrm>
        </p:spPr>
        <p:txBody>
          <a:bodyPr/>
          <a:lstStyle/>
          <a:p>
            <a:pPr>
              <a:buFont typeface="Wingdings" panose="05000000000000000000" pitchFamily="2" charset="2"/>
              <a:buChar char="v"/>
              <a:defRPr/>
            </a:pPr>
            <a:r>
              <a:rPr lang="he-IL" dirty="0">
                <a:solidFill>
                  <a:srgbClr val="660033"/>
                </a:solidFill>
                <a:effectLst>
                  <a:outerShdw blurRad="38100" dist="38100" dir="2700000" algn="tl">
                    <a:srgbClr val="000000">
                      <a:alpha val="43137"/>
                    </a:srgbClr>
                  </a:outerShdw>
                </a:effectLst>
              </a:rPr>
              <a:t>תיאור הבעיה</a:t>
            </a:r>
          </a:p>
          <a:p>
            <a:pPr>
              <a:defRPr/>
            </a:pPr>
            <a:r>
              <a:rPr lang="he-IL" dirty="0">
                <a:solidFill>
                  <a:srgbClr val="002060"/>
                </a:solidFill>
              </a:rPr>
              <a:t>נניח שמחלקת הרכש קבלה יעד לאיתור 5 ספקים ברבעון הקרוב.</a:t>
            </a:r>
          </a:p>
          <a:p>
            <a:pPr>
              <a:defRPr/>
            </a:pPr>
            <a:r>
              <a:rPr lang="he-IL" dirty="0">
                <a:solidFill>
                  <a:srgbClr val="002060"/>
                </a:solidFill>
              </a:rPr>
              <a:t>התקציב לאיתור 5 הספקים עומד על כ-10,000$.</a:t>
            </a:r>
          </a:p>
          <a:p>
            <a:pPr>
              <a:buFont typeface="Wingdings" panose="05000000000000000000" pitchFamily="2" charset="2"/>
              <a:buChar char="v"/>
              <a:defRPr/>
            </a:pPr>
            <a:r>
              <a:rPr lang="he-IL" dirty="0">
                <a:solidFill>
                  <a:srgbClr val="660033"/>
                </a:solidFill>
                <a:effectLst>
                  <a:outerShdw blurRad="38100" dist="38100" dir="2700000" algn="tl">
                    <a:srgbClr val="000000">
                      <a:alpha val="43137"/>
                    </a:srgbClr>
                  </a:outerShdw>
                </a:effectLst>
              </a:rPr>
              <a:t>התוצאה:</a:t>
            </a:r>
          </a:p>
          <a:p>
            <a:pPr>
              <a:buFont typeface="Wingdings" panose="05000000000000000000" pitchFamily="2" charset="2"/>
              <a:buChar char="§"/>
              <a:defRPr/>
            </a:pPr>
            <a:r>
              <a:rPr lang="he-IL" dirty="0">
                <a:solidFill>
                  <a:srgbClr val="002060"/>
                </a:solidFill>
              </a:rPr>
              <a:t>אותרו 3 ספקים ברבעון ומומש תקציב של 8,000$</a:t>
            </a:r>
          </a:p>
          <a:p>
            <a:pPr>
              <a:buFont typeface="Wingdings" panose="05000000000000000000" pitchFamily="2" charset="2"/>
              <a:buChar char="v"/>
              <a:defRPr/>
            </a:pPr>
            <a:r>
              <a:rPr lang="he-IL" dirty="0">
                <a:solidFill>
                  <a:srgbClr val="660033"/>
                </a:solidFill>
                <a:effectLst>
                  <a:outerShdw blurRad="38100" dist="38100" dir="2700000" algn="tl">
                    <a:srgbClr val="000000">
                      <a:alpha val="43137"/>
                    </a:srgbClr>
                  </a:outerShdw>
                </a:effectLst>
              </a:rPr>
              <a:t>שאלה</a:t>
            </a:r>
          </a:p>
          <a:p>
            <a:pPr>
              <a:buFont typeface="Wingdings" panose="05000000000000000000" pitchFamily="2" charset="2"/>
              <a:buChar char="§"/>
              <a:defRPr/>
            </a:pPr>
            <a:r>
              <a:rPr lang="he-IL" dirty="0">
                <a:solidFill>
                  <a:srgbClr val="002060"/>
                </a:solidFill>
              </a:rPr>
              <a:t>מהו המדד המשוקלל לביצועי הרכש לרבעון באיתור ספקים?</a:t>
            </a:r>
          </a:p>
          <a:p>
            <a:pPr>
              <a:defRPr/>
            </a:pPr>
            <a:endParaRPr lang="he-IL" dirty="0"/>
          </a:p>
        </p:txBody>
      </p:sp>
      <p:sp>
        <p:nvSpPr>
          <p:cNvPr id="56324" name="מציין מיקום של תאריך 3">
            <a:extLst>
              <a:ext uri="{FF2B5EF4-FFF2-40B4-BE49-F238E27FC236}">
                <a16:creationId xmlns:a16="http://schemas.microsoft.com/office/drawing/2014/main" id="{6369C721-0C35-460C-8F71-248F2CB57D6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6C171B-8FF7-4072-8E61-F56C053B7887}" type="datetime1">
              <a:rPr lang="he-IL" altLang="he-IL" smtClean="0"/>
              <a:pPr/>
              <a:t>כ"ט/שבט/תשע"ט</a:t>
            </a:fld>
            <a:endParaRPr lang="en-US" altLang="en-US" dirty="0"/>
          </a:p>
        </p:txBody>
      </p:sp>
      <p:sp>
        <p:nvSpPr>
          <p:cNvPr id="56325" name="מציין מיקום של מספר שקופית 4">
            <a:extLst>
              <a:ext uri="{FF2B5EF4-FFF2-40B4-BE49-F238E27FC236}">
                <a16:creationId xmlns:a16="http://schemas.microsoft.com/office/drawing/2014/main" id="{398B3789-A185-447C-9DA1-DF2443BF96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D60D38-2DDD-40EF-96FF-67DE0C818BD8}" type="slidenum">
              <a:rPr lang="he-IL" altLang="en-US" smtClean="0"/>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138E88-E885-4753-9EE5-FC527523FAA4}"/>
              </a:ext>
            </a:extLst>
          </p:cNvPr>
          <p:cNvSpPr>
            <a:spLocks noGrp="1"/>
          </p:cNvSpPr>
          <p:nvPr>
            <p:ph type="title"/>
          </p:nvPr>
        </p:nvSpPr>
        <p:spPr>
          <a:xfrm>
            <a:off x="1397000" y="-98425"/>
            <a:ext cx="7337425" cy="644525"/>
          </a:xfrm>
        </p:spPr>
        <p:txBody>
          <a:bodyPr>
            <a:normAutofit/>
          </a:bodyPr>
          <a:lstStyle/>
          <a:p>
            <a:pPr>
              <a:defRPr/>
            </a:pPr>
            <a:r>
              <a:rPr lang="he-IL" altLang="he-IL" sz="3200" kern="1200" dirty="0">
                <a:solidFill>
                  <a:srgbClr val="FF3300"/>
                </a:solidFill>
                <a:effectLst>
                  <a:outerShdw blurRad="38100" dist="38100" dir="2700000" algn="tl">
                    <a:srgbClr val="000000"/>
                  </a:outerShdw>
                </a:effectLst>
              </a:rPr>
              <a:t>דוגמא 2</a:t>
            </a:r>
            <a:r>
              <a:rPr lang="he-IL" altLang="he-IL" sz="40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he-IL"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להמחשת שימוש במדד </a:t>
            </a:r>
            <a:r>
              <a:rPr lang="en-US"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endParaRPr 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213FAE52-864D-450D-BEA4-94E36AB81B5D}"/>
              </a:ext>
            </a:extLst>
          </p:cNvPr>
          <p:cNvSpPr>
            <a:spLocks noGrp="1" noRot="1" noChangeAspect="1" noMove="1" noResize="1" noEditPoints="1" noAdjustHandles="1" noChangeArrowheads="1" noChangeShapeType="1" noTextEdit="1"/>
          </p:cNvSpPr>
          <p:nvPr>
            <p:ph idx="1"/>
          </p:nvPr>
        </p:nvSpPr>
        <p:spPr>
          <a:xfrm>
            <a:off x="429726" y="546020"/>
            <a:ext cx="8714274" cy="6311980"/>
          </a:xfrm>
          <a:blipFill rotWithShape="0">
            <a:blip r:embed="rId2"/>
            <a:stretch>
              <a:fillRect l="-1329" t="-1353" r="-1119"/>
            </a:stretch>
          </a:blipFill>
          <a:extLst/>
        </p:spPr>
        <p:txBody>
          <a:bodyPr/>
          <a:lstStyle/>
          <a:p>
            <a:pPr>
              <a:defRPr/>
            </a:pPr>
            <a:r>
              <a:rPr lang="he-IL" dirty="0">
                <a:noFill/>
              </a:rPr>
              <a:t> </a:t>
            </a:r>
          </a:p>
        </p:txBody>
      </p:sp>
      <p:sp>
        <p:nvSpPr>
          <p:cNvPr id="57348" name="מציין מיקום של תאריך 3">
            <a:extLst>
              <a:ext uri="{FF2B5EF4-FFF2-40B4-BE49-F238E27FC236}">
                <a16:creationId xmlns:a16="http://schemas.microsoft.com/office/drawing/2014/main" id="{6057DCDB-44C2-4932-A2BE-201483D86295}"/>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0AC886-78C5-4CD4-970A-C2FB2F115011}" type="datetime1">
              <a:rPr lang="he-IL" altLang="he-IL" smtClean="0"/>
              <a:pPr/>
              <a:t>כ"ט/שבט/תשע"ט</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6FA2DB-5266-4D6D-ACFD-9B0025BCDD39}"/>
              </a:ext>
            </a:extLst>
          </p:cNvPr>
          <p:cNvSpPr>
            <a:spLocks noGrp="1"/>
          </p:cNvSpPr>
          <p:nvPr>
            <p:ph type="title"/>
          </p:nvPr>
        </p:nvSpPr>
        <p:spPr>
          <a:xfrm>
            <a:off x="746823" y="697260"/>
            <a:ext cx="7427913" cy="571500"/>
          </a:xfrm>
        </p:spPr>
        <p:txBody>
          <a:bodyPr>
            <a:normAutofit fontScale="90000"/>
          </a:bodyPr>
          <a:lstStyle/>
          <a:p>
            <a:pPr>
              <a:defRPr/>
            </a:pPr>
            <a:r>
              <a:rPr lang="he-IL" altLang="he-IL" sz="3200" kern="1200" dirty="0">
                <a:solidFill>
                  <a:srgbClr val="FF3300"/>
                </a:solidFill>
                <a:effectLst>
                  <a:outerShdw blurRad="38100" dist="38100" dir="2700000" algn="tl">
                    <a:srgbClr val="000000"/>
                  </a:outerShdw>
                </a:effectLst>
              </a:rPr>
              <a:t>דוגמא 2</a:t>
            </a:r>
            <a:r>
              <a:rPr lang="he-IL" altLang="he-IL" sz="44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להמחשת שימוש במדד </a:t>
            </a:r>
            <a:r>
              <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KPI</a:t>
            </a:r>
            <a:endPar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05D67BBC-D54D-47AD-95D0-1476A467942E}"/>
              </a:ext>
            </a:extLst>
          </p:cNvPr>
          <p:cNvSpPr>
            <a:spLocks noGrp="1" noRot="1" noChangeAspect="1" noMove="1" noResize="1" noEditPoints="1" noAdjustHandles="1" noChangeArrowheads="1" noChangeShapeType="1" noTextEdit="1"/>
          </p:cNvSpPr>
          <p:nvPr>
            <p:ph idx="1"/>
          </p:nvPr>
        </p:nvSpPr>
        <p:spPr>
          <a:xfrm>
            <a:off x="457200" y="1268760"/>
            <a:ext cx="8147248" cy="4862165"/>
          </a:xfrm>
          <a:blipFill rotWithShape="0">
            <a:blip r:embed="rId2"/>
            <a:stretch>
              <a:fillRect l="-449" t="-1754" r="-1272" b="-3634"/>
            </a:stretch>
          </a:blipFill>
          <a:extLst/>
        </p:spPr>
        <p:txBody>
          <a:bodyPr/>
          <a:lstStyle/>
          <a:p>
            <a:pPr>
              <a:defRPr/>
            </a:pPr>
            <a:r>
              <a:rPr lang="he-IL" dirty="0">
                <a:noFill/>
              </a:rPr>
              <a:t> </a:t>
            </a:r>
          </a:p>
        </p:txBody>
      </p:sp>
      <p:sp>
        <p:nvSpPr>
          <p:cNvPr id="58372" name="מציין מיקום של תאריך 3">
            <a:extLst>
              <a:ext uri="{FF2B5EF4-FFF2-40B4-BE49-F238E27FC236}">
                <a16:creationId xmlns:a16="http://schemas.microsoft.com/office/drawing/2014/main" id="{36238058-3563-4FDF-AC64-233AA542C45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FAFC58-5B5F-480F-8EDB-4ADB663DAA11}" type="datetime1">
              <a:rPr lang="he-IL" altLang="he-IL" smtClean="0"/>
              <a:pPr/>
              <a:t>כ"ט/שבט/תשע"ט</a:t>
            </a:fld>
            <a:endParaRPr lang="en-US" altLang="en-US" dirty="0"/>
          </a:p>
        </p:txBody>
      </p:sp>
      <p:sp>
        <p:nvSpPr>
          <p:cNvPr id="58373" name="מציין מיקום של מספר שקופית 4">
            <a:extLst>
              <a:ext uri="{FF2B5EF4-FFF2-40B4-BE49-F238E27FC236}">
                <a16:creationId xmlns:a16="http://schemas.microsoft.com/office/drawing/2014/main" id="{0619517E-3B2F-49DD-AFEC-7155929791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AAD610-6843-4E19-B828-9C64D663A600}" type="slidenum">
              <a:rPr lang="he-IL" altLang="en-US" smtClean="0"/>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a:extLst>
              <a:ext uri="{FF2B5EF4-FFF2-40B4-BE49-F238E27FC236}">
                <a16:creationId xmlns:a16="http://schemas.microsoft.com/office/drawing/2014/main" id="{DAF00538-21AD-4F78-B5E2-626A5CDCF663}"/>
              </a:ext>
            </a:extLst>
          </p:cNvPr>
          <p:cNvSpPr>
            <a:spLocks noGrp="1"/>
          </p:cNvSpPr>
          <p:nvPr>
            <p:ph type="title"/>
          </p:nvPr>
        </p:nvSpPr>
        <p:spPr>
          <a:xfrm>
            <a:off x="329257" y="1069848"/>
            <a:ext cx="7543800" cy="663575"/>
          </a:xfrm>
        </p:spPr>
        <p:txBody>
          <a:bodyPr>
            <a:normAutofit fontScale="90000"/>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אפקטיביות, יעילות ונצילות</a:t>
            </a:r>
            <a:r>
              <a:rPr lang="he-IL" altLang="he-IL" sz="3000"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he-IL" altLang="he-IL" sz="3200" kern="1200" dirty="0">
                <a:solidFill>
                  <a:srgbClr val="FF3300"/>
                </a:solidFill>
                <a:effectLst>
                  <a:outerShdw blurRad="38100" dist="38100" dir="2700000" algn="tl">
                    <a:srgbClr val="000000"/>
                  </a:outerShdw>
                </a:effectLst>
              </a:rPr>
              <a:t>הגדרה</a:t>
            </a:r>
            <a:endParaRPr lang="en-US" altLang="he-IL" sz="3200" kern="1200" dirty="0">
              <a:solidFill>
                <a:srgbClr val="FF3300"/>
              </a:solidFill>
              <a:effectLst>
                <a:outerShdw blurRad="38100" dist="38100" dir="2700000" algn="tl">
                  <a:srgbClr val="000000"/>
                </a:outerShdw>
              </a:effectLst>
            </a:endParaRPr>
          </a:p>
        </p:txBody>
      </p:sp>
      <p:graphicFrame>
        <p:nvGraphicFramePr>
          <p:cNvPr id="6" name="מציין מיקום תוכן 5">
            <a:extLst>
              <a:ext uri="{FF2B5EF4-FFF2-40B4-BE49-F238E27FC236}">
                <a16:creationId xmlns:a16="http://schemas.microsoft.com/office/drawing/2014/main" id="{D0C387E0-84BF-4C0D-A0FE-892F3E595971}"/>
              </a:ext>
            </a:extLst>
          </p:cNvPr>
          <p:cNvGraphicFramePr>
            <a:graphicFrameLocks noGrp="1"/>
          </p:cNvGraphicFramePr>
          <p:nvPr>
            <p:ph idx="1"/>
            <p:extLst>
              <p:ext uri="{D42A27DB-BD31-4B8C-83A1-F6EECF244321}">
                <p14:modId xmlns:p14="http://schemas.microsoft.com/office/powerpoint/2010/main" val="3314851574"/>
              </p:ext>
            </p:extLst>
          </p:nvPr>
        </p:nvGraphicFramePr>
        <p:xfrm>
          <a:off x="329257" y="2060848"/>
          <a:ext cx="8229600" cy="4022783"/>
        </p:xfrm>
        <a:graphic>
          <a:graphicData uri="http://schemas.openxmlformats.org/drawingml/2006/table">
            <a:tbl>
              <a:tblPr firstRow="1" bandRow="1">
                <a:tableStyleId>{21E4AEA4-8DFA-4A89-87EB-49C32662AFE0}</a:tableStyleId>
              </a:tblPr>
              <a:tblGrid>
                <a:gridCol w="6563072">
                  <a:extLst>
                    <a:ext uri="{9D8B030D-6E8A-4147-A177-3AD203B41FA5}">
                      <a16:colId xmlns:a16="http://schemas.microsoft.com/office/drawing/2014/main" val="20000"/>
                    </a:ext>
                  </a:extLst>
                </a:gridCol>
                <a:gridCol w="1666528">
                  <a:extLst>
                    <a:ext uri="{9D8B030D-6E8A-4147-A177-3AD203B41FA5}">
                      <a16:colId xmlns:a16="http://schemas.microsoft.com/office/drawing/2014/main" val="20001"/>
                    </a:ext>
                  </a:extLst>
                </a:gridCol>
              </a:tblGrid>
              <a:tr h="457054">
                <a:tc>
                  <a:txBody>
                    <a:bodyPr/>
                    <a:lstStyle/>
                    <a:p>
                      <a:pPr algn="ctr"/>
                      <a:r>
                        <a:rPr lang="he-IL" sz="2400" dirty="0"/>
                        <a:t>הגדרה</a:t>
                      </a:r>
                      <a:endParaRPr lang="en-US" sz="2400" dirty="0"/>
                    </a:p>
                  </a:txBody>
                  <a:tcPr marT="45651" marB="45651"/>
                </a:tc>
                <a:tc>
                  <a:txBody>
                    <a:bodyPr/>
                    <a:lstStyle/>
                    <a:p>
                      <a:pPr algn="ctr"/>
                      <a:r>
                        <a:rPr lang="he-IL" sz="1800" dirty="0"/>
                        <a:t>המושג</a:t>
                      </a:r>
                      <a:endParaRPr lang="en-US" sz="1800" dirty="0"/>
                    </a:p>
                  </a:txBody>
                  <a:tcPr marT="45651" marB="45651"/>
                </a:tc>
                <a:extLst>
                  <a:ext uri="{0D108BD9-81ED-4DB2-BD59-A6C34878D82A}">
                    <a16:rowId xmlns:a16="http://schemas.microsoft.com/office/drawing/2014/main" val="10000"/>
                  </a:ext>
                </a:extLst>
              </a:tr>
              <a:tr h="1737185">
                <a:tc>
                  <a:txBody>
                    <a:bodyPr/>
                    <a:lstStyle/>
                    <a:p>
                      <a:pPr marL="285750" indent="-285750" algn="r" rtl="1">
                        <a:buFont typeface="Wingdings" panose="05000000000000000000" pitchFamily="2" charset="2"/>
                        <a:buChar char="ü"/>
                      </a:pPr>
                      <a:r>
                        <a:rPr lang="he-IL" sz="1800" dirty="0"/>
                        <a:t>מידת</a:t>
                      </a:r>
                      <a:r>
                        <a:rPr lang="he-IL" sz="1800" baseline="0" dirty="0"/>
                        <a:t> </a:t>
                      </a:r>
                      <a:r>
                        <a:rPr lang="he-IL" sz="1800" dirty="0"/>
                        <a:t>התרומה של הפעולה או הפעולות,בהן</a:t>
                      </a:r>
                      <a:r>
                        <a:rPr lang="he-IL" sz="1800" baseline="0" dirty="0"/>
                        <a:t> מדובר למטרות הארגון</a:t>
                      </a:r>
                      <a:endParaRPr lang="en-US" sz="1800" baseline="0" dirty="0"/>
                    </a:p>
                    <a:p>
                      <a:pPr marL="285750" indent="-285750" algn="r" rtl="1">
                        <a:buFont typeface="Wingdings" panose="05000000000000000000" pitchFamily="2" charset="2"/>
                        <a:buChar char="ü"/>
                      </a:pPr>
                      <a:r>
                        <a:rPr lang="he-IL" sz="1800" kern="1200" baseline="0" dirty="0">
                          <a:effectLst/>
                        </a:rPr>
                        <a:t>ביצוע הפעולה נכון הפועלת בכיוון של השגת המטרה</a:t>
                      </a:r>
                      <a:r>
                        <a:rPr lang="he-IL" sz="1800" kern="1200" dirty="0">
                          <a:effectLst/>
                        </a:rPr>
                        <a:t>; הפקת התוצאה המיועדת או צפויה.</a:t>
                      </a:r>
                    </a:p>
                    <a:p>
                      <a:pPr marL="285750" indent="-285750" algn="r" rtl="1">
                        <a:buFont typeface="Wingdings" panose="05000000000000000000" pitchFamily="2" charset="2"/>
                        <a:buChar char="ü"/>
                      </a:pPr>
                      <a:r>
                        <a:rPr lang="he-IL" sz="1800" kern="1200" baseline="0" dirty="0">
                          <a:effectLst/>
                        </a:rPr>
                        <a:t>ניתן לסכם ולומר שביצוע פעולה לפי מפרט ו/או תקן ו/או דרישות איכות הינה פעולה אפקטיבית.</a:t>
                      </a:r>
                      <a:endParaRPr lang="he-IL" sz="1800" baseline="0" dirty="0"/>
                    </a:p>
                    <a:p>
                      <a:pPr algn="r" rtl="1"/>
                      <a:endParaRPr lang="en-US" sz="1800" dirty="0"/>
                    </a:p>
                  </a:txBody>
                  <a:tcPr marT="45651" marB="45651"/>
                </a:tc>
                <a:tc>
                  <a:txBody>
                    <a:bodyPr/>
                    <a:lstStyle/>
                    <a:p>
                      <a:pPr algn="r"/>
                      <a:r>
                        <a:rPr lang="he-IL" sz="1800" dirty="0">
                          <a:effectLst>
                            <a:outerShdw blurRad="38100" dist="38100" dir="2700000" algn="tl">
                              <a:srgbClr val="000000">
                                <a:alpha val="43137"/>
                              </a:srgbClr>
                            </a:outerShdw>
                          </a:effectLst>
                        </a:rPr>
                        <a:t>אפקטיביות</a:t>
                      </a:r>
                    </a:p>
                    <a:p>
                      <a:pPr algn="l"/>
                      <a:r>
                        <a:rPr lang="en-US" sz="1800" dirty="0">
                          <a:effectLst>
                            <a:outerShdw blurRad="38100" dist="38100" dir="2700000" algn="tl">
                              <a:srgbClr val="000000">
                                <a:alpha val="43137"/>
                              </a:srgbClr>
                            </a:outerShdw>
                          </a:effectLst>
                        </a:rPr>
                        <a:t>Effectiveness</a:t>
                      </a:r>
                      <a:endParaRPr lang="en-US" sz="1800" b="1" i="1" dirty="0">
                        <a:solidFill>
                          <a:srgbClr val="990000"/>
                        </a:solidFill>
                        <a:effectLst>
                          <a:outerShdw blurRad="38100" dist="38100" dir="2700000" algn="tl">
                            <a:srgbClr val="000000">
                              <a:alpha val="43137"/>
                            </a:srgbClr>
                          </a:outerShdw>
                        </a:effectLst>
                      </a:endParaRPr>
                    </a:p>
                  </a:txBody>
                  <a:tcPr marT="45651" marB="45651"/>
                </a:tc>
                <a:extLst>
                  <a:ext uri="{0D108BD9-81ED-4DB2-BD59-A6C34878D82A}">
                    <a16:rowId xmlns:a16="http://schemas.microsoft.com/office/drawing/2014/main" val="10001"/>
                  </a:ext>
                </a:extLst>
              </a:tr>
              <a:tr h="1188557">
                <a:tc>
                  <a:txBody>
                    <a:bodyPr/>
                    <a:lstStyle/>
                    <a:p>
                      <a:pPr marL="285750" indent="-285750" algn="r" rtl="1">
                        <a:buFont typeface="Wingdings" panose="05000000000000000000" pitchFamily="2" charset="2"/>
                        <a:buChar char="ü"/>
                      </a:pPr>
                      <a:r>
                        <a:rPr lang="he-IL" sz="1800" dirty="0"/>
                        <a:t>רמת הביצוע של הפעולה,יחסית לסטנדרט,או לרמה המתוכננת לביצוע הפעולה.</a:t>
                      </a:r>
                    </a:p>
                    <a:p>
                      <a:pPr marL="285750" indent="-285750" algn="r" rtl="1">
                        <a:buFont typeface="Wingdings" panose="05000000000000000000" pitchFamily="2" charset="2"/>
                        <a:buChar char="ü"/>
                      </a:pPr>
                      <a:r>
                        <a:rPr lang="he-IL" sz="1800" dirty="0"/>
                        <a:t>ערך התוצרת/התפוקה</a:t>
                      </a:r>
                      <a:r>
                        <a:rPr lang="he-IL" sz="1800" baseline="0" dirty="0"/>
                        <a:t> שהתקבלה ביחס לעלות המשאבים שנצרכו בהפקת אותה תוצרת/תפוקה.</a:t>
                      </a:r>
                      <a:endParaRPr lang="en-US" sz="1800" dirty="0"/>
                    </a:p>
                  </a:txBody>
                  <a:tcPr marT="45651" marB="45651"/>
                </a:tc>
                <a:tc>
                  <a:txBody>
                    <a:bodyPr/>
                    <a:lstStyle/>
                    <a:p>
                      <a:pPr algn="r"/>
                      <a:r>
                        <a:rPr lang="he-IL" sz="1800" dirty="0">
                          <a:effectLst>
                            <a:outerShdw blurRad="38100" dist="38100" dir="2700000" algn="tl">
                              <a:srgbClr val="000000">
                                <a:alpha val="43137"/>
                              </a:srgbClr>
                            </a:outerShdw>
                          </a:effectLst>
                        </a:rPr>
                        <a:t>יעילות</a:t>
                      </a:r>
                    </a:p>
                    <a:p>
                      <a:pPr algn="l"/>
                      <a:r>
                        <a:rPr lang="en-US" sz="1800" dirty="0">
                          <a:effectLst>
                            <a:outerShdw blurRad="38100" dist="38100" dir="2700000" algn="tl">
                              <a:srgbClr val="000000">
                                <a:alpha val="43137"/>
                              </a:srgbClr>
                            </a:outerShdw>
                          </a:effectLst>
                        </a:rPr>
                        <a:t>Efficiency</a:t>
                      </a:r>
                      <a:endParaRPr lang="en-US" sz="1800" b="1" i="1" dirty="0">
                        <a:solidFill>
                          <a:srgbClr val="990000"/>
                        </a:solidFill>
                        <a:effectLst>
                          <a:outerShdw blurRad="38100" dist="38100" dir="2700000" algn="tl">
                            <a:srgbClr val="000000">
                              <a:alpha val="43137"/>
                            </a:srgbClr>
                          </a:outerShdw>
                        </a:effectLst>
                      </a:endParaRPr>
                    </a:p>
                  </a:txBody>
                  <a:tcPr marT="45651" marB="45651"/>
                </a:tc>
                <a:extLst>
                  <a:ext uri="{0D108BD9-81ED-4DB2-BD59-A6C34878D82A}">
                    <a16:rowId xmlns:a16="http://schemas.microsoft.com/office/drawing/2014/main" val="10002"/>
                  </a:ext>
                </a:extLst>
              </a:tr>
              <a:tr h="639930">
                <a:tc>
                  <a:txBody>
                    <a:bodyPr/>
                    <a:lstStyle/>
                    <a:p>
                      <a:pPr algn="r"/>
                      <a:r>
                        <a:rPr lang="he-IL" sz="1800" dirty="0"/>
                        <a:t>אחוז הזמן שהמשאב עוסק במטלה,מתוך סך הזמן שהוקצב</a:t>
                      </a:r>
                      <a:r>
                        <a:rPr lang="he-IL" sz="1800" baseline="0" dirty="0"/>
                        <a:t> לו לביצוע המטלה.</a:t>
                      </a:r>
                      <a:endParaRPr lang="en-US" sz="1800" dirty="0"/>
                    </a:p>
                  </a:txBody>
                  <a:tcPr marT="45651" marB="45651"/>
                </a:tc>
                <a:tc>
                  <a:txBody>
                    <a:bodyPr/>
                    <a:lstStyle/>
                    <a:p>
                      <a:pPr algn="r"/>
                      <a:r>
                        <a:rPr lang="he-IL" sz="1800" dirty="0">
                          <a:effectLst>
                            <a:outerShdw blurRad="38100" dist="38100" dir="2700000" algn="tl">
                              <a:srgbClr val="000000">
                                <a:alpha val="43137"/>
                              </a:srgbClr>
                            </a:outerShdw>
                          </a:effectLst>
                        </a:rPr>
                        <a:t>נצילות</a:t>
                      </a:r>
                    </a:p>
                    <a:p>
                      <a:pPr algn="l"/>
                      <a:r>
                        <a:rPr lang="en-US" sz="1800" dirty="0">
                          <a:effectLst>
                            <a:outerShdw blurRad="38100" dist="38100" dir="2700000" algn="tl">
                              <a:srgbClr val="000000">
                                <a:alpha val="43137"/>
                              </a:srgbClr>
                            </a:outerShdw>
                          </a:effectLst>
                        </a:rPr>
                        <a:t>Utilization</a:t>
                      </a:r>
                      <a:endParaRPr lang="en-US" sz="1800" b="1" i="1" dirty="0">
                        <a:solidFill>
                          <a:srgbClr val="990000"/>
                        </a:solidFill>
                        <a:effectLst>
                          <a:outerShdw blurRad="38100" dist="38100" dir="2700000" algn="tl">
                            <a:srgbClr val="000000">
                              <a:alpha val="43137"/>
                            </a:srgbClr>
                          </a:outerShdw>
                        </a:effectLst>
                      </a:endParaRPr>
                    </a:p>
                  </a:txBody>
                  <a:tcPr marT="45651" marB="45651"/>
                </a:tc>
                <a:extLst>
                  <a:ext uri="{0D108BD9-81ED-4DB2-BD59-A6C34878D82A}">
                    <a16:rowId xmlns:a16="http://schemas.microsoft.com/office/drawing/2014/main" val="10003"/>
                  </a:ext>
                </a:extLst>
              </a:tr>
            </a:tbl>
          </a:graphicData>
        </a:graphic>
      </p:graphicFrame>
      <p:sp>
        <p:nvSpPr>
          <p:cNvPr id="59412" name="מציין מיקום של תאריך 3">
            <a:extLst>
              <a:ext uri="{FF2B5EF4-FFF2-40B4-BE49-F238E27FC236}">
                <a16:creationId xmlns:a16="http://schemas.microsoft.com/office/drawing/2014/main" id="{29A361B6-FB34-4245-9B01-1E266A562E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CC1D27AD-BCE2-4457-8054-EBF3730184DC}" type="datetime1">
              <a:rPr lang="he-IL" altLang="he-IL" sz="1000" smtClean="0"/>
              <a:pPr algn="l" rtl="0">
                <a:spcBef>
                  <a:spcPct val="0"/>
                </a:spcBef>
                <a:buClrTx/>
                <a:buSzTx/>
                <a:buFontTx/>
                <a:buNone/>
              </a:pPr>
              <a:t>כ"ט/שבט/תשע"ט</a:t>
            </a:fld>
            <a:endParaRPr lang="en-US" altLang="en-US" sz="1000" dirty="0"/>
          </a:p>
        </p:txBody>
      </p:sp>
      <p:sp>
        <p:nvSpPr>
          <p:cNvPr id="59413" name="מציין מיקום של מספר שקופית 4">
            <a:extLst>
              <a:ext uri="{FF2B5EF4-FFF2-40B4-BE49-F238E27FC236}">
                <a16:creationId xmlns:a16="http://schemas.microsoft.com/office/drawing/2014/main" id="{AF9F8CFB-2FAF-457F-8052-864A540662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6E7C00B5-EA21-4380-BA63-A8096033DB6C}" type="slidenum">
              <a:rPr lang="he-IL" altLang="en-US" sz="1000" smtClean="0"/>
              <a:pPr rtl="0">
                <a:spcBef>
                  <a:spcPct val="0"/>
                </a:spcBef>
                <a:buClrTx/>
                <a:buSzTx/>
                <a:buFontTx/>
                <a:buNone/>
              </a:pPr>
              <a:t>27</a:t>
            </a:fld>
            <a:endParaRPr lang="en-US" alt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589B2F-33C2-4FE8-A51A-61690D7449E5}"/>
              </a:ext>
            </a:extLst>
          </p:cNvPr>
          <p:cNvSpPr>
            <a:spLocks noGrp="1"/>
          </p:cNvSpPr>
          <p:nvPr>
            <p:ph type="title"/>
          </p:nvPr>
        </p:nvSpPr>
        <p:spPr>
          <a:xfrm>
            <a:off x="684213" y="58738"/>
            <a:ext cx="7272337" cy="538162"/>
          </a:xfrm>
        </p:spPr>
        <p:txBody>
          <a:bodyPr>
            <a:normAutofit fontScale="90000"/>
          </a:bodyPr>
          <a:lstStyle/>
          <a:p>
            <a:pPr algn="ctr">
              <a:defRPr/>
            </a:pPr>
            <a:r>
              <a:rPr lang="he-IL"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אפקטיביות, יעילות ונצילות</a:t>
            </a:r>
            <a:r>
              <a:rPr lang="he-IL" altLang="he-IL" sz="3200" kern="1200" dirty="0">
                <a:solidFill>
                  <a:srgbClr val="FF3300"/>
                </a:solidFill>
                <a:effectLst>
                  <a:outerShdw blurRad="38100" dist="38100" dir="2700000" algn="tl">
                    <a:srgbClr val="000000"/>
                  </a:outerShdw>
                </a:effectLst>
              </a:rPr>
              <a:t>-המחשה</a:t>
            </a:r>
            <a:endParaRPr lang="he-IL" sz="3200" kern="1200" dirty="0">
              <a:solidFill>
                <a:srgbClr val="FF3300"/>
              </a:solidFill>
              <a:effectLst>
                <a:outerShdw blurRad="38100" dist="38100" dir="2700000" algn="tl">
                  <a:srgbClr val="000000"/>
                </a:outerShdw>
              </a:effectLst>
            </a:endParaRPr>
          </a:p>
        </p:txBody>
      </p:sp>
      <p:sp>
        <p:nvSpPr>
          <p:cNvPr id="3" name="מציין מיקום תוכן 2">
            <a:extLst>
              <a:ext uri="{FF2B5EF4-FFF2-40B4-BE49-F238E27FC236}">
                <a16:creationId xmlns:a16="http://schemas.microsoft.com/office/drawing/2014/main" id="{6C769CDD-C884-4662-9F25-B5A109B67974}"/>
              </a:ext>
            </a:extLst>
          </p:cNvPr>
          <p:cNvSpPr>
            <a:spLocks noGrp="1" noRot="1" noChangeAspect="1" noMove="1" noResize="1" noEditPoints="1" noAdjustHandles="1" noChangeArrowheads="1" noChangeShapeType="1" noTextEdit="1"/>
          </p:cNvSpPr>
          <p:nvPr>
            <p:ph idx="1"/>
          </p:nvPr>
        </p:nvSpPr>
        <p:spPr>
          <a:xfrm>
            <a:off x="251520" y="467312"/>
            <a:ext cx="8435280" cy="6254816"/>
          </a:xfrm>
          <a:blipFill rotWithShape="0">
            <a:blip r:embed="rId2"/>
            <a:stretch>
              <a:fillRect l="-1373" r="-939" b="-2534"/>
            </a:stretch>
          </a:blipFill>
          <a:extLst/>
        </p:spPr>
        <p:txBody>
          <a:bodyPr/>
          <a:lstStyle/>
          <a:p>
            <a:pPr>
              <a:defRPr/>
            </a:pPr>
            <a:r>
              <a:rPr lang="he-IL" dirty="0">
                <a:noFill/>
              </a:rPr>
              <a:t> </a:t>
            </a:r>
          </a:p>
        </p:txBody>
      </p:sp>
      <p:sp>
        <p:nvSpPr>
          <p:cNvPr id="60420" name="מציין מיקום של תאריך 3">
            <a:extLst>
              <a:ext uri="{FF2B5EF4-FFF2-40B4-BE49-F238E27FC236}">
                <a16:creationId xmlns:a16="http://schemas.microsoft.com/office/drawing/2014/main" id="{081DF177-0663-4D0E-BDA1-7F96A641D296}"/>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668EE7-41F4-48CE-8733-ACCCF99102B4}" type="datetime1">
              <a:rPr lang="he-IL" altLang="he-IL" smtClean="0"/>
              <a:pPr/>
              <a:t>כ"ט/שבט/תשע"ט</a:t>
            </a:fld>
            <a:endParaRPr lang="en-US" altLang="en-US" dirty="0"/>
          </a:p>
        </p:txBody>
      </p:sp>
      <p:sp>
        <p:nvSpPr>
          <p:cNvPr id="60421" name="מציין מיקום של מספר שקופית 4">
            <a:extLst>
              <a:ext uri="{FF2B5EF4-FFF2-40B4-BE49-F238E27FC236}">
                <a16:creationId xmlns:a16="http://schemas.microsoft.com/office/drawing/2014/main" id="{9ABE50AB-5AE5-4130-8601-37B3F7F464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97F619-C1C9-4A35-B2C2-80AE11EA4959}" type="slidenum">
              <a:rPr lang="he-IL" altLang="en-US" smtClean="0"/>
              <a:pPr/>
              <a:t>28</a:t>
            </a:fld>
            <a:endParaRPr lang="en-US" altLang="en-US" dirty="0"/>
          </a:p>
        </p:txBody>
      </p:sp>
      <p:sp>
        <p:nvSpPr>
          <p:cNvPr id="4" name="TextBox 3">
            <a:extLst>
              <a:ext uri="{FF2B5EF4-FFF2-40B4-BE49-F238E27FC236}">
                <a16:creationId xmlns:a16="http://schemas.microsoft.com/office/drawing/2014/main" id="{E15D131D-D1AD-456A-8D25-CA5FBB4053FF}"/>
              </a:ext>
            </a:extLst>
          </p:cNvPr>
          <p:cNvSpPr txBox="1">
            <a:spLocks noRot="1" noChangeAspect="1" noMove="1" noResize="1" noEditPoints="1" noAdjustHandles="1" noChangeArrowheads="1" noChangeShapeType="1" noTextEdit="1"/>
          </p:cNvSpPr>
          <p:nvPr/>
        </p:nvSpPr>
        <p:spPr>
          <a:xfrm>
            <a:off x="457200" y="5658638"/>
            <a:ext cx="3965381" cy="573234"/>
          </a:xfrm>
          <a:prstGeom prst="rect">
            <a:avLst/>
          </a:prstGeom>
          <a:blipFill>
            <a:blip r:embed="rId3"/>
            <a:stretch>
              <a:fillRect l="-1692" b="-4255"/>
            </a:stretch>
          </a:blipFill>
        </p:spPr>
        <p:txBody>
          <a:bodyPr/>
          <a:lstStyle/>
          <a:p>
            <a:pPr>
              <a:defRPr/>
            </a:pPr>
            <a:r>
              <a:rPr lang="he-IL" dirty="0">
                <a:noFill/>
              </a:rPr>
              <a:t> </a:t>
            </a:r>
          </a:p>
        </p:txBody>
      </p:sp>
      <p:sp>
        <p:nvSpPr>
          <p:cNvPr id="60423" name="TextBox 4">
            <a:extLst>
              <a:ext uri="{FF2B5EF4-FFF2-40B4-BE49-F238E27FC236}">
                <a16:creationId xmlns:a16="http://schemas.microsoft.com/office/drawing/2014/main" id="{5F8146AD-1E9F-4431-9736-316CA9C6678D}"/>
              </a:ext>
            </a:extLst>
          </p:cNvPr>
          <p:cNvSpPr txBox="1">
            <a:spLocks noChangeArrowheads="1"/>
          </p:cNvSpPr>
          <p:nvPr/>
        </p:nvSpPr>
        <p:spPr bwMode="auto">
          <a:xfrm>
            <a:off x="4572000" y="6232525"/>
            <a:ext cx="3671888" cy="614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e-IL" alt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כותרת 1">
            <a:extLst>
              <a:ext uri="{FF2B5EF4-FFF2-40B4-BE49-F238E27FC236}">
                <a16:creationId xmlns:a16="http://schemas.microsoft.com/office/drawing/2014/main" id="{F553742B-D39A-40A6-9315-7206EBEE668F}"/>
              </a:ext>
            </a:extLst>
          </p:cNvPr>
          <p:cNvSpPr>
            <a:spLocks noGrp="1"/>
          </p:cNvSpPr>
          <p:nvPr>
            <p:ph type="title"/>
          </p:nvPr>
        </p:nvSpPr>
        <p:spPr>
          <a:xfrm>
            <a:off x="428625" y="489616"/>
            <a:ext cx="7543800" cy="703263"/>
          </a:xfrm>
        </p:spPr>
        <p:txBody>
          <a:bodyPr>
            <a:normAutofit/>
          </a:bodyPr>
          <a:lstStyle/>
          <a:p>
            <a:pPr algn="ctr">
              <a:defRPr/>
            </a:pPr>
            <a:r>
              <a:rPr lang="he-IL"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מדדים אינטגרטיביים</a:t>
            </a:r>
            <a:endParaRPr lang="en-US"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61443" name="מציין מיקום תוכן 2">
            <a:extLst>
              <a:ext uri="{FF2B5EF4-FFF2-40B4-BE49-F238E27FC236}">
                <a16:creationId xmlns:a16="http://schemas.microsoft.com/office/drawing/2014/main" id="{0BBDC12C-7025-465A-A561-391B7322FF4F}"/>
              </a:ext>
            </a:extLst>
          </p:cNvPr>
          <p:cNvSpPr>
            <a:spLocks noGrp="1" noChangeArrowheads="1"/>
          </p:cNvSpPr>
          <p:nvPr>
            <p:ph idx="1"/>
          </p:nvPr>
        </p:nvSpPr>
        <p:spPr>
          <a:xfrm>
            <a:off x="428625" y="1127055"/>
            <a:ext cx="8186738" cy="5643563"/>
          </a:xfrm>
        </p:spPr>
        <p:txBody>
          <a:bodyPr/>
          <a:lstStyle/>
          <a:p>
            <a:pPr>
              <a:buFont typeface="Wingdings" panose="05000000000000000000" pitchFamily="2" charset="2"/>
              <a:buBlip>
                <a:blip r:embed="rId2"/>
              </a:buBlip>
            </a:pPr>
            <a:r>
              <a:rPr lang="he-IL" altLang="he-IL" b="1" i="1" dirty="0">
                <a:solidFill>
                  <a:srgbClr val="990000"/>
                </a:solidFill>
              </a:rPr>
              <a:t>מדד אינטגרטיבי בעל אותה יחידת מידה.</a:t>
            </a:r>
          </a:p>
          <a:p>
            <a:pPr>
              <a:buFont typeface="Wingdings" panose="05000000000000000000" pitchFamily="2" charset="2"/>
              <a:buNone/>
            </a:pPr>
            <a:r>
              <a:rPr lang="he-IL" altLang="he-IL" dirty="0"/>
              <a:t>   </a:t>
            </a:r>
            <a:r>
              <a:rPr lang="he-IL" altLang="he-IL" sz="2800" b="1" i="1" dirty="0">
                <a:solidFill>
                  <a:srgbClr val="003300"/>
                </a:solidFill>
              </a:rPr>
              <a:t>דוגמא 1</a:t>
            </a:r>
            <a:r>
              <a:rPr lang="he-IL" altLang="he-IL" sz="2800" dirty="0"/>
              <a:t>:</a:t>
            </a:r>
            <a:r>
              <a:rPr lang="he-IL" altLang="he-IL" sz="2800" dirty="0">
                <a:solidFill>
                  <a:srgbClr val="002060"/>
                </a:solidFill>
              </a:rPr>
              <a:t>רווחיות מורכבת ממדדי הוצאות ומדדי </a:t>
            </a:r>
          </a:p>
          <a:p>
            <a:pPr>
              <a:buFont typeface="Wingdings" panose="05000000000000000000" pitchFamily="2" charset="2"/>
              <a:buNone/>
            </a:pPr>
            <a:r>
              <a:rPr lang="he-IL" altLang="he-IL" sz="2800" dirty="0">
                <a:solidFill>
                  <a:srgbClr val="002060"/>
                </a:solidFill>
              </a:rPr>
              <a:t>               הכנסות שונות, כאשר כל המדדים נמדדים </a:t>
            </a:r>
          </a:p>
          <a:p>
            <a:pPr>
              <a:buFont typeface="Wingdings" panose="05000000000000000000" pitchFamily="2" charset="2"/>
              <a:buNone/>
            </a:pPr>
            <a:r>
              <a:rPr lang="he-IL" altLang="he-IL" sz="2800" dirty="0">
                <a:solidFill>
                  <a:srgbClr val="002060"/>
                </a:solidFill>
              </a:rPr>
              <a:t>               באמצעות יחידת מידה זהה</a:t>
            </a:r>
            <a:r>
              <a:rPr lang="he-IL" altLang="he-IL" sz="2800" b="1" i="1" dirty="0">
                <a:solidFill>
                  <a:srgbClr val="003300"/>
                </a:solidFill>
              </a:rPr>
              <a:t>←כסף.</a:t>
            </a:r>
          </a:p>
          <a:p>
            <a:pPr>
              <a:buFont typeface="Wingdings" panose="05000000000000000000" pitchFamily="2" charset="2"/>
              <a:buNone/>
            </a:pPr>
            <a:r>
              <a:rPr lang="he-IL" altLang="he-IL" sz="2800" b="1" i="1" dirty="0">
                <a:solidFill>
                  <a:srgbClr val="FF0000"/>
                </a:solidFill>
              </a:rPr>
              <a:t>  </a:t>
            </a:r>
            <a:r>
              <a:rPr lang="he-IL" altLang="he-IL" sz="2800" b="1" i="1" dirty="0">
                <a:solidFill>
                  <a:srgbClr val="003300"/>
                </a:solidFill>
              </a:rPr>
              <a:t>דוגמא 2</a:t>
            </a:r>
            <a:r>
              <a:rPr lang="he-IL" altLang="he-IL" sz="2800" dirty="0"/>
              <a:t>:</a:t>
            </a:r>
            <a:r>
              <a:rPr lang="he-IL" altLang="he-IL" sz="2800" dirty="0">
                <a:solidFill>
                  <a:srgbClr val="002060"/>
                </a:solidFill>
              </a:rPr>
              <a:t>זמן תגובה של מערכת מורכבת מזמני התגובה</a:t>
            </a:r>
          </a:p>
          <a:p>
            <a:pPr>
              <a:buFont typeface="Wingdings" panose="05000000000000000000" pitchFamily="2" charset="2"/>
              <a:buNone/>
            </a:pPr>
            <a:r>
              <a:rPr lang="he-IL" altLang="he-IL" sz="2800" dirty="0">
                <a:solidFill>
                  <a:srgbClr val="002060"/>
                </a:solidFill>
              </a:rPr>
              <a:t>             של כל חלקי המערכת←יחידת המידה </a:t>
            </a:r>
          </a:p>
          <a:p>
            <a:pPr>
              <a:buFont typeface="Wingdings" panose="05000000000000000000" pitchFamily="2" charset="2"/>
              <a:buNone/>
            </a:pPr>
            <a:r>
              <a:rPr lang="he-IL" altLang="he-IL" sz="2800" dirty="0">
                <a:solidFill>
                  <a:srgbClr val="002060"/>
                </a:solidFill>
              </a:rPr>
              <a:t>             זהה</a:t>
            </a:r>
            <a:r>
              <a:rPr lang="he-IL" altLang="he-IL" sz="2800" b="1" i="1" dirty="0">
                <a:solidFill>
                  <a:srgbClr val="003300"/>
                </a:solidFill>
              </a:rPr>
              <a:t>←זמן.</a:t>
            </a:r>
          </a:p>
          <a:p>
            <a:pPr>
              <a:buFont typeface="Wingdings" panose="05000000000000000000" pitchFamily="2" charset="2"/>
              <a:buBlip>
                <a:blip r:embed="rId2"/>
              </a:buBlip>
            </a:pPr>
            <a:r>
              <a:rPr lang="he-IL" altLang="he-IL" b="1" i="1" dirty="0">
                <a:solidFill>
                  <a:srgbClr val="990000"/>
                </a:solidFill>
              </a:rPr>
              <a:t>מדד אינטגרטיבי בעל יחידות מידה שונות.</a:t>
            </a:r>
          </a:p>
          <a:p>
            <a:pPr>
              <a:buFont typeface="Wingdings" panose="05000000000000000000" pitchFamily="2" charset="2"/>
              <a:buNone/>
            </a:pPr>
            <a:r>
              <a:rPr lang="he-IL" altLang="he-IL" sz="2800" b="1" i="1" dirty="0">
                <a:solidFill>
                  <a:srgbClr val="003300"/>
                </a:solidFill>
              </a:rPr>
              <a:t>דוגמא:</a:t>
            </a:r>
            <a:r>
              <a:rPr lang="he-IL" altLang="he-IL" sz="2800" dirty="0"/>
              <a:t> </a:t>
            </a:r>
            <a:r>
              <a:rPr lang="he-IL" altLang="he-IL" sz="2600" dirty="0">
                <a:solidFill>
                  <a:srgbClr val="002060"/>
                </a:solidFill>
              </a:rPr>
              <a:t>רמת שירות בסניף בנק←מדד סובייקטיבי</a:t>
            </a:r>
          </a:p>
          <a:p>
            <a:pPr>
              <a:buFont typeface="Wingdings" panose="05000000000000000000" pitchFamily="2" charset="2"/>
              <a:buNone/>
            </a:pPr>
            <a:r>
              <a:rPr lang="he-IL" altLang="he-IL" sz="2600" dirty="0">
                <a:solidFill>
                  <a:srgbClr val="002060"/>
                </a:solidFill>
              </a:rPr>
              <a:t>           המושפע מגורמים שונים: זמן המתנה, משך </a:t>
            </a:r>
          </a:p>
          <a:p>
            <a:pPr>
              <a:buFont typeface="Wingdings" panose="05000000000000000000" pitchFamily="2" charset="2"/>
              <a:buNone/>
            </a:pPr>
            <a:r>
              <a:rPr lang="he-IL" altLang="he-IL" sz="2600" dirty="0">
                <a:solidFill>
                  <a:srgbClr val="002060"/>
                </a:solidFill>
              </a:rPr>
              <a:t>           השירות, אפקטיביות השירות, אדיבות תרבות ארגונית</a:t>
            </a:r>
            <a:r>
              <a:rPr lang="he-IL" altLang="he-IL" sz="2600" dirty="0"/>
              <a:t>.</a:t>
            </a:r>
            <a:endParaRPr lang="en-US" altLang="he-IL" sz="2600" dirty="0"/>
          </a:p>
        </p:txBody>
      </p:sp>
      <p:sp>
        <p:nvSpPr>
          <p:cNvPr id="61444" name="מציין מיקום של תאריך 3">
            <a:extLst>
              <a:ext uri="{FF2B5EF4-FFF2-40B4-BE49-F238E27FC236}">
                <a16:creationId xmlns:a16="http://schemas.microsoft.com/office/drawing/2014/main" id="{342EAAE6-88B5-454E-84AB-5B9FD64E5E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4856548E-FACB-4916-8784-A468C9640E86}" type="datetime1">
              <a:rPr lang="he-IL" altLang="he-IL" sz="1000" smtClean="0"/>
              <a:pPr algn="l" rtl="0">
                <a:spcBef>
                  <a:spcPct val="0"/>
                </a:spcBef>
                <a:buClrTx/>
                <a:buSzTx/>
                <a:buFontTx/>
                <a:buNone/>
              </a:pPr>
              <a:t>כ"ט/שבט/תשע"ט</a:t>
            </a:fld>
            <a:endParaRPr lang="en-US" altLang="en-US" sz="1000" dirty="0"/>
          </a:p>
        </p:txBody>
      </p:sp>
      <p:sp>
        <p:nvSpPr>
          <p:cNvPr id="61445" name="מציין מיקום של מספר שקופית 4">
            <a:extLst>
              <a:ext uri="{FF2B5EF4-FFF2-40B4-BE49-F238E27FC236}">
                <a16:creationId xmlns:a16="http://schemas.microsoft.com/office/drawing/2014/main" id="{6C2B3D42-0427-40D6-8792-3933BC3BFB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5EFDB949-06CA-4C94-83E5-5D44A4300631}" type="slidenum">
              <a:rPr lang="he-IL" altLang="en-US" sz="1000" smtClean="0"/>
              <a:pPr rtl="0">
                <a:spcBef>
                  <a:spcPct val="0"/>
                </a:spcBef>
                <a:buClrTx/>
                <a:buSzTx/>
                <a:buFontTx/>
                <a:buNone/>
              </a:pPr>
              <a:t>29</a:t>
            </a:fld>
            <a:endParaRPr lang="en-US" alt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F2622CD-32D7-4CF6-B583-F0B5E179878E}"/>
              </a:ext>
            </a:extLst>
          </p:cNvPr>
          <p:cNvSpPr>
            <a:spLocks noGrp="1"/>
          </p:cNvSpPr>
          <p:nvPr>
            <p:ph idx="1"/>
          </p:nvPr>
        </p:nvSpPr>
        <p:spPr>
          <a:xfrm>
            <a:off x="575469" y="1700808"/>
            <a:ext cx="7993062" cy="4903787"/>
          </a:xfrm>
        </p:spPr>
        <p:txBody>
          <a:bodyPr>
            <a:normAutofit fontScale="85000" lnSpcReduction="10000"/>
          </a:bodyPr>
          <a:lstStyle/>
          <a:p>
            <a:pPr marL="365760" indent="-256032" eaLnBrk="1" fontAlgn="auto" hangingPunct="1">
              <a:lnSpc>
                <a:spcPct val="150000"/>
              </a:lnSpc>
              <a:spcAft>
                <a:spcPts val="0"/>
              </a:spcAft>
              <a:buClr>
                <a:schemeClr val="accent3"/>
              </a:buClr>
              <a:buFont typeface="Georgia"/>
              <a:buChar char="•"/>
              <a:defRPr/>
            </a:pPr>
            <a:r>
              <a:rPr lang="he-IL" dirty="0">
                <a:solidFill>
                  <a:schemeClr val="accent1">
                    <a:lumMod val="50000"/>
                  </a:schemeClr>
                </a:solidFill>
              </a:rPr>
              <a:t>על פי ההגדרה המסורתית, מטרתה העיקרית של מערכת הסמכת ספקים היא להבטיח רמת ביצוע נאותה של ספקי הארגון בהתאם לדרישותיו. אולם על פי הגישה המתקדמת המקובלת כיום המטרה רחבה יותר – טיפוח ספקים באמצעות שיתוף פעולה הדדי, באופן שיתאים ויקדם את מטרות הארגון ובד בבד יהיה תואם לאינטרסים של הספקים.</a:t>
            </a:r>
          </a:p>
          <a:p>
            <a:pPr marL="365760" indent="-256032" eaLnBrk="1" fontAlgn="auto" hangingPunct="1">
              <a:lnSpc>
                <a:spcPct val="150000"/>
              </a:lnSpc>
              <a:spcAft>
                <a:spcPts val="0"/>
              </a:spcAft>
              <a:buClr>
                <a:schemeClr val="accent3"/>
              </a:buClr>
              <a:buFont typeface="Georgia"/>
              <a:buChar char="•"/>
              <a:defRPr/>
            </a:pPr>
            <a:r>
              <a:rPr lang="he-IL" dirty="0">
                <a:solidFill>
                  <a:schemeClr val="accent1">
                    <a:lumMod val="50000"/>
                  </a:schemeClr>
                </a:solidFill>
              </a:rPr>
              <a:t>מערכת הרכש צריכה אפוא לטפל בשני נושאים במחזור הפעילות עם ספקים:</a:t>
            </a:r>
          </a:p>
          <a:p>
            <a:pPr marL="624078" indent="-514350" eaLnBrk="1" fontAlgn="auto" hangingPunct="1">
              <a:lnSpc>
                <a:spcPct val="150000"/>
              </a:lnSpc>
              <a:spcAft>
                <a:spcPts val="0"/>
              </a:spcAft>
              <a:buClr>
                <a:schemeClr val="accent3"/>
              </a:buClr>
              <a:buFont typeface="+mj-lt"/>
              <a:buAutoNum type="arabicPeriod"/>
              <a:defRPr/>
            </a:pPr>
            <a:r>
              <a:rPr lang="he-IL" dirty="0">
                <a:solidFill>
                  <a:schemeClr val="accent1">
                    <a:lumMod val="50000"/>
                  </a:schemeClr>
                </a:solidFill>
              </a:rPr>
              <a:t> בשלב הראשון איתור, בחירה והסמכת ספקים ראויים</a:t>
            </a:r>
          </a:p>
          <a:p>
            <a:pPr marL="624078" indent="-514350" eaLnBrk="1" fontAlgn="auto" hangingPunct="1">
              <a:lnSpc>
                <a:spcPct val="150000"/>
              </a:lnSpc>
              <a:spcAft>
                <a:spcPts val="0"/>
              </a:spcAft>
              <a:buClr>
                <a:schemeClr val="accent3"/>
              </a:buClr>
              <a:buFont typeface="+mj-lt"/>
              <a:buAutoNum type="arabicPeriod"/>
              <a:defRPr/>
            </a:pPr>
            <a:r>
              <a:rPr lang="he-IL" dirty="0">
                <a:solidFill>
                  <a:schemeClr val="accent1">
                    <a:lumMod val="50000"/>
                  </a:schemeClr>
                </a:solidFill>
              </a:rPr>
              <a:t> ובשלב השני הערכה כוללת של ביצועי הספקים לאורך זמן.</a:t>
            </a:r>
          </a:p>
        </p:txBody>
      </p:sp>
      <p:sp>
        <p:nvSpPr>
          <p:cNvPr id="4" name="מציין מיקום של תאריך 3">
            <a:extLst>
              <a:ext uri="{FF2B5EF4-FFF2-40B4-BE49-F238E27FC236}">
                <a16:creationId xmlns:a16="http://schemas.microsoft.com/office/drawing/2014/main" id="{90147852-69C1-4F23-9C7D-DEF1580518E7}"/>
              </a:ext>
            </a:extLst>
          </p:cNvPr>
          <p:cNvSpPr>
            <a:spLocks noGrp="1"/>
          </p:cNvSpPr>
          <p:nvPr>
            <p:ph type="dt"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srgbClr val="438086"/>
                </a:solidFill>
                <a:effectLst/>
                <a:uLnTx/>
                <a:uFillTx/>
                <a:latin typeface="Georgia"/>
                <a:ea typeface="+mn-ea"/>
                <a:cs typeface="Times New Roman" panose="02020603050405020304" pitchFamily="18" charset="0"/>
              </a:rPr>
              <a:t>.</a:t>
            </a:r>
            <a:endParaRPr kumimoji="0" lang="en-US" sz="800" b="0" i="0" u="none" strike="noStrike" kern="1200" cap="none" spc="0" normalizeH="0" baseline="0" noProof="0" dirty="0">
              <a:ln>
                <a:noFill/>
              </a:ln>
              <a:solidFill>
                <a:srgbClr val="438086"/>
              </a:solidFill>
              <a:effectLst/>
              <a:uLnTx/>
              <a:uFillTx/>
              <a:latin typeface="Georgia"/>
              <a:ea typeface="+mn-ea"/>
              <a:cs typeface="Arial" panose="020B0604020202020204" pitchFamily="34" charset="0"/>
            </a:endParaRPr>
          </a:p>
        </p:txBody>
      </p:sp>
      <p:sp>
        <p:nvSpPr>
          <p:cNvPr id="5" name="Title 1">
            <a:extLst>
              <a:ext uri="{FF2B5EF4-FFF2-40B4-BE49-F238E27FC236}">
                <a16:creationId xmlns:a16="http://schemas.microsoft.com/office/drawing/2014/main" id="{90785695-3C43-4806-9556-217FCCE269FF}"/>
              </a:ext>
            </a:extLst>
          </p:cNvPr>
          <p:cNvSpPr txBox="1">
            <a:spLocks/>
          </p:cNvSpPr>
          <p:nvPr/>
        </p:nvSpPr>
        <p:spPr bwMode="auto">
          <a:xfrm>
            <a:off x="863303" y="612775"/>
            <a:ext cx="7488832" cy="715544"/>
          </a:xfrm>
          <a:prstGeom prst="rect">
            <a:avLst/>
          </a:prstGeom>
          <a:gradFill flip="none" rotWithShape="1">
            <a:gsLst>
              <a:gs pos="0">
                <a:srgbClr val="5C92B5">
                  <a:lumMod val="40000"/>
                  <a:lumOff val="60000"/>
                </a:srgbClr>
              </a:gs>
              <a:gs pos="46000">
                <a:srgbClr val="5C92B5">
                  <a:lumMod val="95000"/>
                  <a:lumOff val="5000"/>
                </a:srgbClr>
              </a:gs>
              <a:gs pos="100000">
                <a:srgbClr val="5C92B5">
                  <a:lumMod val="60000"/>
                </a:srgbClr>
              </a:gs>
            </a:gsLst>
            <a:path path="circle">
              <a:fillToRect l="50000" t="130000" r="50000" b="-30000"/>
            </a:path>
            <a:tileRect/>
          </a:gradFill>
          <a:ln>
            <a:noFill/>
            <a:miter lim="800000"/>
            <a:headEnd/>
            <a:tailEnd/>
          </a:ln>
        </p:spPr>
        <p:txBody>
          <a:bodyPr vert="horz" wrap="square" lIns="91440" tIns="45720" rIns="91440" bIns="45720" numCol="1" rtlCol="1" anchor="t" anchorCtr="0" compatLnSpc="1">
            <a:prstTxWarp prst="textNoShape">
              <a:avLst/>
            </a:prstTxWarp>
            <a:noAutofit/>
          </a:bodyPr>
          <a:lstStyle>
            <a:lvl1pPr algn="r" rtl="1" fontAlgn="base">
              <a:spcBef>
                <a:spcPct val="0"/>
              </a:spcBef>
              <a:spcAft>
                <a:spcPct val="0"/>
              </a:spcAft>
              <a:defRPr sz="2800" b="1" kern="1200">
                <a:solidFill>
                  <a:schemeClr val="bg1"/>
                </a:solidFill>
                <a:latin typeface="Arial" pitchFamily="34" charset="0"/>
                <a:ea typeface="+mj-ea"/>
                <a:cs typeface="Arial" pitchFamily="34" charset="0"/>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a:lstStyle>
          <a:p>
            <a:pPr lvl="0" algn="ctr" fontAlgn="auto">
              <a:spcAft>
                <a:spcPts val="0"/>
              </a:spcAft>
              <a:defRPr/>
            </a:pPr>
            <a:r>
              <a:rPr lang="he-IL" sz="3600" dirty="0">
                <a:effectLst>
                  <a:outerShdw blurRad="38100" dist="38100" dir="2700000" algn="tl">
                    <a:srgbClr val="000000"/>
                  </a:outerShdw>
                </a:effectLst>
              </a:rPr>
              <a:t>מוטיבציה להסמכת ספקים והערכתם</a:t>
            </a:r>
            <a:endParaRPr kumimoji="0" lang="he-IL" sz="3600" b="1" i="0" u="none" strike="noStrike" kern="1200" cap="none" spc="0" normalizeH="0" baseline="0" noProof="0" dirty="0">
              <a:ln>
                <a:noFill/>
              </a:ln>
              <a:effectLst/>
              <a:uLnTx/>
              <a:uFillTx/>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17C7B8-C7FB-4E11-A6B1-C8425A5865E5}"/>
              </a:ext>
            </a:extLst>
          </p:cNvPr>
          <p:cNvSpPr>
            <a:spLocks noGrp="1"/>
          </p:cNvSpPr>
          <p:nvPr>
            <p:ph type="title"/>
          </p:nvPr>
        </p:nvSpPr>
        <p:spPr>
          <a:xfrm>
            <a:off x="27206" y="612648"/>
            <a:ext cx="8229600" cy="872136"/>
          </a:xfrm>
        </p:spPr>
        <p:txBody>
          <a:bodyPr>
            <a:normAutofit fontScale="90000"/>
          </a:bodyPr>
          <a:lstStyle/>
          <a:p>
            <a:pPr algn="ct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הצגת נתוני הדוגמא-לפיתוח מדד אינטגרטיבי</a:t>
            </a:r>
            <a:br>
              <a:rPr lang="he-IL" dirty="0"/>
            </a:br>
            <a:r>
              <a:rPr lang="en-US" sz="3200" dirty="0">
                <a:solidFill>
                  <a:srgbClr val="FF3300"/>
                </a:solidFill>
                <a:effectLst>
                  <a:outerShdw blurRad="38100" dist="38100" dir="2700000" algn="tl">
                    <a:srgbClr val="000000"/>
                  </a:outerShdw>
                </a:effectLst>
              </a:rPr>
              <a:t>Riggs Model</a:t>
            </a:r>
            <a:endParaRPr lang="he-IL" sz="3200" dirty="0">
              <a:solidFill>
                <a:srgbClr val="FF3300"/>
              </a:solidFill>
              <a:effectLst>
                <a:outerShdw blurRad="38100" dist="38100" dir="2700000" algn="tl">
                  <a:srgbClr val="000000"/>
                </a:outerShdw>
              </a:effectLst>
            </a:endParaRPr>
          </a:p>
        </p:txBody>
      </p:sp>
      <p:sp>
        <p:nvSpPr>
          <p:cNvPr id="3" name="מציין מיקום תוכן 2">
            <a:extLst>
              <a:ext uri="{FF2B5EF4-FFF2-40B4-BE49-F238E27FC236}">
                <a16:creationId xmlns:a16="http://schemas.microsoft.com/office/drawing/2014/main" id="{4773F641-3014-468B-A95A-EBA670FEFCDF}"/>
              </a:ext>
            </a:extLst>
          </p:cNvPr>
          <p:cNvSpPr>
            <a:spLocks noGrp="1"/>
          </p:cNvSpPr>
          <p:nvPr>
            <p:ph idx="1"/>
          </p:nvPr>
        </p:nvSpPr>
        <p:spPr>
          <a:xfrm>
            <a:off x="179512" y="1484784"/>
            <a:ext cx="8507288" cy="5089752"/>
          </a:xfrm>
        </p:spPr>
        <p:txBody>
          <a:bodyPr>
            <a:normAutofit fontScale="92500" lnSpcReduction="10000"/>
          </a:bodyPr>
          <a:lstStyle/>
          <a:p>
            <a:pPr marL="624078" indent="-514350">
              <a:buFont typeface="+mj-lt"/>
              <a:buAutoNum type="arabicPeriod"/>
            </a:pPr>
            <a:r>
              <a:rPr lang="he-IL" dirty="0">
                <a:solidFill>
                  <a:srgbClr val="002060"/>
                </a:solidFill>
              </a:rPr>
              <a:t>הדוגמא מתייחסת לארגון המעוניין לפתח מדד אינטגרטיבי(מדד אחד כולל),המורכב מ-7 מדדים ,אשר נמצאו כרלבנטיים לארגון.</a:t>
            </a:r>
          </a:p>
          <a:p>
            <a:pPr marL="624078" indent="-514350">
              <a:buFont typeface="+mj-lt"/>
              <a:buAutoNum type="arabicPeriod"/>
            </a:pPr>
            <a:r>
              <a:rPr lang="he-IL" dirty="0">
                <a:solidFill>
                  <a:srgbClr val="002060"/>
                </a:solidFill>
              </a:rPr>
              <a:t>ישנם 7 מדדים המרכיבים את המדד האינטגרטיבי, המודל מאפשר שכל מדיי יהיה בעל יחידות מידה שונות.</a:t>
            </a:r>
          </a:p>
          <a:p>
            <a:pPr marL="624078" indent="-514350">
              <a:buFont typeface="+mj-lt"/>
              <a:buAutoNum type="arabicPeriod"/>
            </a:pPr>
            <a:r>
              <a:rPr lang="he-IL" dirty="0">
                <a:solidFill>
                  <a:srgbClr val="002060"/>
                </a:solidFill>
              </a:rPr>
              <a:t>מאחר וקיימת אפשרות, שכל מדד יהיה בעל יחידות מידה שונות, מודל </a:t>
            </a:r>
            <a:r>
              <a:rPr lang="en-US" dirty="0">
                <a:solidFill>
                  <a:srgbClr val="002060"/>
                </a:solidFill>
              </a:rPr>
              <a:t>Riggs</a:t>
            </a:r>
            <a:r>
              <a:rPr lang="he-IL" dirty="0">
                <a:solidFill>
                  <a:srgbClr val="002060"/>
                </a:solidFill>
              </a:rPr>
              <a:t> ממליץ לבצע נרמול על כל המדדים.</a:t>
            </a:r>
          </a:p>
          <a:p>
            <a:pPr marL="624078" indent="-514350">
              <a:buFont typeface="+mj-lt"/>
              <a:buAutoNum type="arabicPeriod"/>
            </a:pPr>
            <a:r>
              <a:rPr lang="he-IL" dirty="0">
                <a:solidFill>
                  <a:srgbClr val="002060"/>
                </a:solidFill>
              </a:rPr>
              <a:t>פעולת הנירמול,מציבה את הביצועים של כל מדד בסקלה משותפת בסולם:1-10(אפשר סולם אחר כגון:1-5</a:t>
            </a:r>
            <a:r>
              <a:rPr lang="en-US" dirty="0">
                <a:solidFill>
                  <a:srgbClr val="002060"/>
                </a:solidFill>
              </a:rPr>
              <a:t>(</a:t>
            </a:r>
          </a:p>
          <a:p>
            <a:pPr marL="624078" indent="-514350">
              <a:buFont typeface="+mj-lt"/>
              <a:buAutoNum type="arabicPeriod"/>
            </a:pPr>
            <a:r>
              <a:rPr lang="he-IL" dirty="0">
                <a:solidFill>
                  <a:srgbClr val="002060"/>
                </a:solidFill>
              </a:rPr>
              <a:t>מבצעים נרמול לכל מדד, המשמעות היא המרת הביצוע של המדד לסקלה שנקבעה מראש(השיטה המומלצת-</a:t>
            </a:r>
            <a:r>
              <a:rPr lang="en-US" sz="2200" b="1" dirty="0">
                <a:solidFill>
                  <a:schemeClr val="accent6">
                    <a:lumMod val="50000"/>
                  </a:schemeClr>
                </a:solidFill>
              </a:rPr>
              <a:t>Max-Min</a:t>
            </a:r>
            <a:r>
              <a:rPr lang="he-IL" dirty="0">
                <a:solidFill>
                  <a:srgbClr val="002060"/>
                </a:solidFill>
              </a:rPr>
              <a:t>)</a:t>
            </a:r>
          </a:p>
          <a:p>
            <a:pPr marL="624078" indent="-514350">
              <a:buFont typeface="+mj-lt"/>
              <a:buAutoNum type="arabicPeriod"/>
            </a:pPr>
            <a:r>
              <a:rPr lang="he-IL" dirty="0">
                <a:solidFill>
                  <a:srgbClr val="002060"/>
                </a:solidFill>
              </a:rPr>
              <a:t>קובעים את המשקל היחסי לכל מדד-וועדת היגוי משותפת: רכש תפעול הנדסה איכות וכדמ' או מודל מתמטי(</a:t>
            </a:r>
            <a:r>
              <a:rPr lang="en-US" sz="2200" b="1" dirty="0">
                <a:solidFill>
                  <a:schemeClr val="accent6">
                    <a:lumMod val="50000"/>
                  </a:schemeClr>
                </a:solidFill>
              </a:rPr>
              <a:t>AHP Saaty Model</a:t>
            </a:r>
            <a:r>
              <a:rPr lang="he-IL" sz="2200" b="1" dirty="0">
                <a:solidFill>
                  <a:schemeClr val="accent6">
                    <a:lumMod val="50000"/>
                  </a:schemeClr>
                </a:solidFill>
              </a:rPr>
              <a:t>)</a:t>
            </a:r>
          </a:p>
          <a:p>
            <a:pPr marL="624078" indent="-514350">
              <a:buFont typeface="+mj-lt"/>
              <a:buAutoNum type="arabicPeriod"/>
            </a:pPr>
            <a:r>
              <a:rPr lang="he-IL" dirty="0">
                <a:solidFill>
                  <a:srgbClr val="002060"/>
                </a:solidFill>
              </a:rPr>
              <a:t>מחשבים את ציון המדד הכולל ובודקים היכן ניתן לשפר?</a:t>
            </a:r>
          </a:p>
          <a:p>
            <a:endParaRPr lang="en-US" dirty="0">
              <a:solidFill>
                <a:srgbClr val="002060"/>
              </a:solidFill>
            </a:endParaRPr>
          </a:p>
          <a:p>
            <a:endParaRPr lang="he-IL" dirty="0">
              <a:solidFill>
                <a:srgbClr val="002060"/>
              </a:solidFill>
            </a:endParaRPr>
          </a:p>
        </p:txBody>
      </p:sp>
      <p:sp>
        <p:nvSpPr>
          <p:cNvPr id="4" name="מציין מיקום של תאריך 3">
            <a:extLst>
              <a:ext uri="{FF2B5EF4-FFF2-40B4-BE49-F238E27FC236}">
                <a16:creationId xmlns:a16="http://schemas.microsoft.com/office/drawing/2014/main" id="{87862EC8-95A3-49C0-BD9F-E08140374467}"/>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Tree>
    <p:extLst>
      <p:ext uri="{BB962C8B-B14F-4D97-AF65-F5344CB8AC3E}">
        <p14:creationId xmlns:p14="http://schemas.microsoft.com/office/powerpoint/2010/main" val="1580891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כותרת 1">
            <a:extLst>
              <a:ext uri="{FF2B5EF4-FFF2-40B4-BE49-F238E27FC236}">
                <a16:creationId xmlns:a16="http://schemas.microsoft.com/office/drawing/2014/main" id="{85A0BAA4-08BA-4850-B064-8A0279CA9A17}"/>
              </a:ext>
            </a:extLst>
          </p:cNvPr>
          <p:cNvSpPr>
            <a:spLocks noGrp="1"/>
          </p:cNvSpPr>
          <p:nvPr>
            <p:ph type="title"/>
          </p:nvPr>
        </p:nvSpPr>
        <p:spPr>
          <a:xfrm>
            <a:off x="620003" y="713459"/>
            <a:ext cx="7758112" cy="1163638"/>
          </a:xfrm>
        </p:spPr>
        <p:txBody>
          <a:bodyPr>
            <a:normAutofit fontScale="90000"/>
          </a:bodyPr>
          <a:lstStyle/>
          <a:p>
            <a:pPr algn="ctr">
              <a:defRPr/>
            </a:pPr>
            <a:r>
              <a:rPr lang="he-IL" altLang="he-IL" sz="36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מדד אינטגרטיבי-הכולל מספר מדדים בעלי יחידות מידה שונות-</a:t>
            </a:r>
            <a:r>
              <a:rPr lang="en-US" altLang="he-IL" sz="3200" kern="1200" dirty="0">
                <a:solidFill>
                  <a:srgbClr val="FF3300"/>
                </a:solidFill>
                <a:effectLst>
                  <a:outerShdw blurRad="38100" dist="38100" dir="2700000" algn="tl">
                    <a:srgbClr val="000000"/>
                  </a:outerShdw>
                </a:effectLst>
              </a:rPr>
              <a:t>Riggs</a:t>
            </a:r>
          </a:p>
        </p:txBody>
      </p:sp>
      <p:graphicFrame>
        <p:nvGraphicFramePr>
          <p:cNvPr id="6" name="מציין מיקום תוכן 5">
            <a:extLst>
              <a:ext uri="{FF2B5EF4-FFF2-40B4-BE49-F238E27FC236}">
                <a16:creationId xmlns:a16="http://schemas.microsoft.com/office/drawing/2014/main" id="{9421380C-07BC-4CBB-AF77-5C7511FB51C9}"/>
              </a:ext>
            </a:extLst>
          </p:cNvPr>
          <p:cNvGraphicFramePr>
            <a:graphicFrameLocks noGrp="1"/>
          </p:cNvGraphicFramePr>
          <p:nvPr>
            <p:ph idx="1"/>
            <p:extLst>
              <p:ext uri="{D42A27DB-BD31-4B8C-83A1-F6EECF244321}">
                <p14:modId xmlns:p14="http://schemas.microsoft.com/office/powerpoint/2010/main" val="1808343844"/>
              </p:ext>
            </p:extLst>
          </p:nvPr>
        </p:nvGraphicFramePr>
        <p:xfrm>
          <a:off x="446891" y="1997094"/>
          <a:ext cx="7931224" cy="4642056"/>
        </p:xfrm>
        <a:graphic>
          <a:graphicData uri="http://schemas.openxmlformats.org/drawingml/2006/table">
            <a:tbl>
              <a:tblPr firstRow="1" bandRow="1">
                <a:tableStyleId>{93296810-A885-4BE3-A3E7-6D5BEEA58F35}</a:tableStyleId>
              </a:tblPr>
              <a:tblGrid>
                <a:gridCol w="889286">
                  <a:extLst>
                    <a:ext uri="{9D8B030D-6E8A-4147-A177-3AD203B41FA5}">
                      <a16:colId xmlns:a16="http://schemas.microsoft.com/office/drawing/2014/main" val="20000"/>
                    </a:ext>
                  </a:extLst>
                </a:gridCol>
                <a:gridCol w="699364">
                  <a:extLst>
                    <a:ext uri="{9D8B030D-6E8A-4147-A177-3AD203B41FA5}">
                      <a16:colId xmlns:a16="http://schemas.microsoft.com/office/drawing/2014/main" val="20001"/>
                    </a:ext>
                  </a:extLst>
                </a:gridCol>
                <a:gridCol w="773127">
                  <a:extLst>
                    <a:ext uri="{9D8B030D-6E8A-4147-A177-3AD203B41FA5}">
                      <a16:colId xmlns:a16="http://schemas.microsoft.com/office/drawing/2014/main" val="20002"/>
                    </a:ext>
                  </a:extLst>
                </a:gridCol>
                <a:gridCol w="773127">
                  <a:extLst>
                    <a:ext uri="{9D8B030D-6E8A-4147-A177-3AD203B41FA5}">
                      <a16:colId xmlns:a16="http://schemas.microsoft.com/office/drawing/2014/main" val="20003"/>
                    </a:ext>
                  </a:extLst>
                </a:gridCol>
                <a:gridCol w="773127">
                  <a:extLst>
                    <a:ext uri="{9D8B030D-6E8A-4147-A177-3AD203B41FA5}">
                      <a16:colId xmlns:a16="http://schemas.microsoft.com/office/drawing/2014/main" val="20004"/>
                    </a:ext>
                  </a:extLst>
                </a:gridCol>
                <a:gridCol w="695814">
                  <a:extLst>
                    <a:ext uri="{9D8B030D-6E8A-4147-A177-3AD203B41FA5}">
                      <a16:colId xmlns:a16="http://schemas.microsoft.com/office/drawing/2014/main" val="20005"/>
                    </a:ext>
                  </a:extLst>
                </a:gridCol>
                <a:gridCol w="757075">
                  <a:extLst>
                    <a:ext uri="{9D8B030D-6E8A-4147-A177-3AD203B41FA5}">
                      <a16:colId xmlns:a16="http://schemas.microsoft.com/office/drawing/2014/main" val="20006"/>
                    </a:ext>
                  </a:extLst>
                </a:gridCol>
                <a:gridCol w="1508144">
                  <a:extLst>
                    <a:ext uri="{9D8B030D-6E8A-4147-A177-3AD203B41FA5}">
                      <a16:colId xmlns:a16="http://schemas.microsoft.com/office/drawing/2014/main" val="20007"/>
                    </a:ext>
                  </a:extLst>
                </a:gridCol>
                <a:gridCol w="1062160">
                  <a:extLst>
                    <a:ext uri="{9D8B030D-6E8A-4147-A177-3AD203B41FA5}">
                      <a16:colId xmlns:a16="http://schemas.microsoft.com/office/drawing/2014/main" val="20008"/>
                    </a:ext>
                  </a:extLst>
                </a:gridCol>
              </a:tblGrid>
              <a:tr h="640062">
                <a:tc>
                  <a:txBody>
                    <a:bodyPr/>
                    <a:lstStyle/>
                    <a:p>
                      <a:pPr algn="ctr"/>
                      <a:r>
                        <a:rPr lang="he-IL" sz="1400" dirty="0"/>
                        <a:t>מדד 7</a:t>
                      </a:r>
                      <a:endParaRPr lang="en-US" sz="1400" dirty="0"/>
                    </a:p>
                  </a:txBody>
                  <a:tcPr marL="91439" marR="91439" marT="45711" marB="45711"/>
                </a:tc>
                <a:tc>
                  <a:txBody>
                    <a:bodyPr/>
                    <a:lstStyle/>
                    <a:p>
                      <a:pPr algn="ctr"/>
                      <a:r>
                        <a:rPr lang="he-IL" sz="1400" dirty="0"/>
                        <a:t>מדד 6</a:t>
                      </a:r>
                      <a:endParaRPr lang="en-US" sz="1400" dirty="0"/>
                    </a:p>
                  </a:txBody>
                  <a:tcPr marL="91439" marR="91439" marT="45711" marB="45711"/>
                </a:tc>
                <a:tc>
                  <a:txBody>
                    <a:bodyPr/>
                    <a:lstStyle/>
                    <a:p>
                      <a:pPr algn="ctr"/>
                      <a:r>
                        <a:rPr lang="he-IL" sz="1400" dirty="0"/>
                        <a:t>מדד 5</a:t>
                      </a:r>
                      <a:endParaRPr lang="en-US" sz="1400" dirty="0"/>
                    </a:p>
                  </a:txBody>
                  <a:tcPr marL="91439" marR="91439" marT="45711" marB="45711"/>
                </a:tc>
                <a:tc>
                  <a:txBody>
                    <a:bodyPr/>
                    <a:lstStyle/>
                    <a:p>
                      <a:pPr algn="ctr"/>
                      <a:r>
                        <a:rPr lang="he-IL" sz="1400" dirty="0"/>
                        <a:t>מדד 4</a:t>
                      </a:r>
                      <a:endParaRPr lang="en-US" sz="1400" dirty="0"/>
                    </a:p>
                  </a:txBody>
                  <a:tcPr marL="91439" marR="91439" marT="45711" marB="45711"/>
                </a:tc>
                <a:tc>
                  <a:txBody>
                    <a:bodyPr/>
                    <a:lstStyle/>
                    <a:p>
                      <a:pPr algn="ctr"/>
                      <a:r>
                        <a:rPr lang="he-IL" sz="1400" dirty="0"/>
                        <a:t>מדד 3</a:t>
                      </a:r>
                      <a:endParaRPr lang="en-US" sz="1400" dirty="0"/>
                    </a:p>
                  </a:txBody>
                  <a:tcPr marL="91439" marR="91439" marT="45711" marB="45711"/>
                </a:tc>
                <a:tc>
                  <a:txBody>
                    <a:bodyPr/>
                    <a:lstStyle/>
                    <a:p>
                      <a:pPr algn="ctr"/>
                      <a:r>
                        <a:rPr lang="he-IL" sz="1400" dirty="0"/>
                        <a:t>מדד 2</a:t>
                      </a:r>
                      <a:endParaRPr lang="en-US" sz="1400" dirty="0"/>
                    </a:p>
                  </a:txBody>
                  <a:tcPr marL="91439" marR="91439" marT="45711" marB="45711"/>
                </a:tc>
                <a:tc>
                  <a:txBody>
                    <a:bodyPr/>
                    <a:lstStyle/>
                    <a:p>
                      <a:pPr algn="ctr"/>
                      <a:r>
                        <a:rPr lang="he-IL" sz="1400" dirty="0"/>
                        <a:t>מדד 1</a:t>
                      </a:r>
                      <a:endParaRPr lang="en-US" sz="1400" dirty="0"/>
                    </a:p>
                  </a:txBody>
                  <a:tcPr marL="91439" marR="91439" marT="45711" marB="45711"/>
                </a:tc>
                <a:tc>
                  <a:txBody>
                    <a:bodyPr/>
                    <a:lstStyle/>
                    <a:p>
                      <a:pPr algn="ctr"/>
                      <a:r>
                        <a:rPr lang="he-IL" sz="1800" dirty="0"/>
                        <a:t>קוד/נוסחה</a:t>
                      </a:r>
                      <a:endParaRPr lang="en-US" sz="1800" dirty="0"/>
                    </a:p>
                  </a:txBody>
                  <a:tcPr marL="91439" marR="91439" marT="45711" marB="45711"/>
                </a:tc>
                <a:tc>
                  <a:txBody>
                    <a:bodyPr/>
                    <a:lstStyle/>
                    <a:p>
                      <a:pPr algn="r"/>
                      <a:r>
                        <a:rPr lang="he-IL" sz="1800" dirty="0"/>
                        <a:t>סקלת מדידה</a:t>
                      </a:r>
                      <a:endParaRPr lang="en-US" sz="1800" dirty="0"/>
                    </a:p>
                  </a:txBody>
                  <a:tcPr marL="91439" marR="91439" marT="45711" marB="45711"/>
                </a:tc>
                <a:extLst>
                  <a:ext uri="{0D108BD9-81ED-4DB2-BD59-A6C34878D82A}">
                    <a16:rowId xmlns:a16="http://schemas.microsoft.com/office/drawing/2014/main" val="10000"/>
                  </a:ext>
                </a:extLst>
              </a:tr>
              <a:tr h="390321">
                <a:tc>
                  <a:txBody>
                    <a:bodyPr/>
                    <a:lstStyle/>
                    <a:p>
                      <a:pPr algn="ctr"/>
                      <a:r>
                        <a:rPr lang="he-IL" sz="1800" dirty="0"/>
                        <a:t>10</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extLst>
                  <a:ext uri="{0D108BD9-81ED-4DB2-BD59-A6C34878D82A}">
                    <a16:rowId xmlns:a16="http://schemas.microsoft.com/office/drawing/2014/main" val="10001"/>
                  </a:ext>
                </a:extLst>
              </a:tr>
              <a:tr h="390321">
                <a:tc>
                  <a:txBody>
                    <a:bodyPr/>
                    <a:lstStyle/>
                    <a:p>
                      <a:pPr algn="ctr"/>
                      <a:endParaRPr lang="en-US" sz="1800" dirty="0"/>
                    </a:p>
                  </a:txBody>
                  <a:tcPr marL="91439" marR="91439" marT="45711" marB="45711"/>
                </a:tc>
                <a:tc>
                  <a:txBody>
                    <a:bodyPr/>
                    <a:lstStyle/>
                    <a:p>
                      <a:pPr algn="ctr"/>
                      <a:r>
                        <a:rPr lang="he-IL" sz="1800" dirty="0"/>
                        <a:t>7.5</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7.5</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7.5</a:t>
                      </a:r>
                      <a:endParaRPr lang="en-US" sz="1800" dirty="0"/>
                    </a:p>
                  </a:txBody>
                  <a:tcPr marL="91439" marR="91439" marT="45711" marB="45711"/>
                </a:tc>
                <a:extLst>
                  <a:ext uri="{0D108BD9-81ED-4DB2-BD59-A6C34878D82A}">
                    <a16:rowId xmlns:a16="http://schemas.microsoft.com/office/drawing/2014/main" val="10002"/>
                  </a:ext>
                </a:extLst>
              </a:tr>
              <a:tr h="390321">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5</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5</a:t>
                      </a:r>
                      <a:endParaRPr lang="en-US" sz="1800" dirty="0"/>
                    </a:p>
                  </a:txBody>
                  <a:tcPr marL="91439" marR="91439" marT="45711" marB="45711"/>
                </a:tc>
                <a:extLst>
                  <a:ext uri="{0D108BD9-81ED-4DB2-BD59-A6C34878D82A}">
                    <a16:rowId xmlns:a16="http://schemas.microsoft.com/office/drawing/2014/main" val="10003"/>
                  </a:ext>
                </a:extLst>
              </a:tr>
              <a:tr h="390321">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2.5</a:t>
                      </a: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2.5</a:t>
                      </a:r>
                      <a:endParaRPr lang="en-US" sz="1800" dirty="0"/>
                    </a:p>
                  </a:txBody>
                  <a:tcPr marL="91439" marR="91439" marT="45711" marB="45711"/>
                </a:tc>
                <a:extLst>
                  <a:ext uri="{0D108BD9-81ED-4DB2-BD59-A6C34878D82A}">
                    <a16:rowId xmlns:a16="http://schemas.microsoft.com/office/drawing/2014/main" val="10004"/>
                  </a:ext>
                </a:extLst>
              </a:tr>
              <a:tr h="390321">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endParaRPr lang="en-US" sz="1800" dirty="0"/>
                    </a:p>
                  </a:txBody>
                  <a:tcPr marL="91439" marR="91439" marT="45711" marB="45711"/>
                </a:tc>
                <a:tc>
                  <a:txBody>
                    <a:bodyPr/>
                    <a:lstStyle/>
                    <a:p>
                      <a:pPr algn="ctr"/>
                      <a:r>
                        <a:rPr lang="he-IL" sz="1800" dirty="0"/>
                        <a:t>0</a:t>
                      </a:r>
                      <a:endParaRPr lang="en-US" sz="1800" dirty="0"/>
                    </a:p>
                  </a:txBody>
                  <a:tcPr marL="91439" marR="91439" marT="45711" marB="45711"/>
                </a:tc>
                <a:extLst>
                  <a:ext uri="{0D108BD9-81ED-4DB2-BD59-A6C34878D82A}">
                    <a16:rowId xmlns:a16="http://schemas.microsoft.com/office/drawing/2014/main" val="10005"/>
                  </a:ext>
                </a:extLst>
              </a:tr>
              <a:tr h="390321">
                <a:tc>
                  <a:txBody>
                    <a:bodyPr/>
                    <a:lstStyle/>
                    <a:p>
                      <a:pPr algn="ctr"/>
                      <a:r>
                        <a:rPr lang="he-IL" sz="1800" dirty="0"/>
                        <a:t>10</a:t>
                      </a:r>
                      <a:endParaRPr lang="en-US" sz="1800" dirty="0"/>
                    </a:p>
                  </a:txBody>
                  <a:tcPr marL="91439" marR="91439" marT="45711" marB="45711"/>
                </a:tc>
                <a:tc>
                  <a:txBody>
                    <a:bodyPr/>
                    <a:lstStyle/>
                    <a:p>
                      <a:pPr algn="ctr"/>
                      <a:r>
                        <a:rPr lang="he-IL" sz="1800" dirty="0"/>
                        <a:t>7.5</a:t>
                      </a:r>
                      <a:endParaRPr lang="en-US" sz="1800" dirty="0"/>
                    </a:p>
                  </a:txBody>
                  <a:tcPr marL="91439" marR="91439" marT="45711" marB="45711"/>
                </a:tc>
                <a:tc>
                  <a:txBody>
                    <a:bodyPr/>
                    <a:lstStyle/>
                    <a:p>
                      <a:pPr algn="ctr"/>
                      <a:r>
                        <a:rPr lang="he-IL" sz="1800" dirty="0"/>
                        <a:t>2.5</a:t>
                      </a:r>
                      <a:endParaRPr lang="en-US" sz="1800" dirty="0"/>
                    </a:p>
                  </a:txBody>
                  <a:tcPr marL="91439" marR="91439" marT="45711" marB="45711"/>
                </a:tc>
                <a:tc>
                  <a:txBody>
                    <a:bodyPr/>
                    <a:lstStyle/>
                    <a:p>
                      <a:pPr algn="ctr"/>
                      <a:r>
                        <a:rPr lang="he-IL" sz="1800" dirty="0"/>
                        <a:t>5</a:t>
                      </a: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r>
                        <a:rPr lang="he-IL" sz="1800" dirty="0"/>
                        <a:t>7.5</a:t>
                      </a: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r>
                        <a:rPr lang="en-US" sz="1800" dirty="0"/>
                        <a:t>G</a:t>
                      </a:r>
                    </a:p>
                  </a:txBody>
                  <a:tcPr marL="91439" marR="91439" marT="45711" marB="45711"/>
                </a:tc>
                <a:tc>
                  <a:txBody>
                    <a:bodyPr/>
                    <a:lstStyle/>
                    <a:p>
                      <a:pPr algn="ctr"/>
                      <a:r>
                        <a:rPr lang="he-IL" sz="1800" dirty="0"/>
                        <a:t>ציון</a:t>
                      </a:r>
                      <a:endParaRPr lang="en-US" sz="1800" b="1" i="1" dirty="0">
                        <a:solidFill>
                          <a:srgbClr val="990000"/>
                        </a:solidFill>
                      </a:endParaRPr>
                    </a:p>
                  </a:txBody>
                  <a:tcPr marL="91439" marR="91439" marT="45711" marB="45711"/>
                </a:tc>
                <a:extLst>
                  <a:ext uri="{0D108BD9-81ED-4DB2-BD59-A6C34878D82A}">
                    <a16:rowId xmlns:a16="http://schemas.microsoft.com/office/drawing/2014/main" val="10006"/>
                  </a:ext>
                </a:extLst>
              </a:tr>
              <a:tr h="640062">
                <a:tc>
                  <a:txBody>
                    <a:bodyPr/>
                    <a:lstStyle/>
                    <a:p>
                      <a:pPr algn="ctr"/>
                      <a:r>
                        <a:rPr lang="he-IL" sz="1800" dirty="0"/>
                        <a:t>32</a:t>
                      </a:r>
                      <a:endParaRPr lang="en-US" sz="1800" dirty="0"/>
                    </a:p>
                  </a:txBody>
                  <a:tcPr marL="91439" marR="91439" marT="45711" marB="45711"/>
                </a:tc>
                <a:tc>
                  <a:txBody>
                    <a:bodyPr/>
                    <a:lstStyle/>
                    <a:p>
                      <a:pPr algn="ctr"/>
                      <a:r>
                        <a:rPr lang="he-IL" sz="1800" dirty="0"/>
                        <a:t>20</a:t>
                      </a:r>
                      <a:endParaRPr lang="en-US" sz="1800" dirty="0"/>
                    </a:p>
                  </a:txBody>
                  <a:tcPr marL="91439" marR="91439" marT="45711" marB="45711"/>
                </a:tc>
                <a:tc>
                  <a:txBody>
                    <a:bodyPr/>
                    <a:lstStyle/>
                    <a:p>
                      <a:pPr algn="ctr"/>
                      <a:r>
                        <a:rPr lang="he-IL" sz="1800" dirty="0"/>
                        <a:t>15</a:t>
                      </a:r>
                      <a:endParaRPr lang="en-US" sz="1800" dirty="0"/>
                    </a:p>
                  </a:txBody>
                  <a:tcPr marL="91439" marR="91439" marT="45711" marB="45711"/>
                </a:tc>
                <a:tc>
                  <a:txBody>
                    <a:bodyPr/>
                    <a:lstStyle/>
                    <a:p>
                      <a:pPr algn="ctr"/>
                      <a:r>
                        <a:rPr lang="he-IL" sz="1800" dirty="0"/>
                        <a:t>12</a:t>
                      </a:r>
                    </a:p>
                    <a:p>
                      <a:pPr algn="ct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r>
                        <a:rPr lang="he-IL" sz="1800" dirty="0"/>
                        <a:t>6</a:t>
                      </a:r>
                    </a:p>
                    <a:p>
                      <a:pPr algn="ctr"/>
                      <a:endParaRPr lang="en-US" sz="1800" dirty="0"/>
                    </a:p>
                  </a:txBody>
                  <a:tcPr marL="91439" marR="91439" marT="45711" marB="45711"/>
                </a:tc>
                <a:tc>
                  <a:txBody>
                    <a:bodyPr/>
                    <a:lstStyle/>
                    <a:p>
                      <a:pPr algn="ctr"/>
                      <a:r>
                        <a:rPr lang="he-IL" sz="1800" dirty="0"/>
                        <a:t>5</a:t>
                      </a:r>
                      <a:endParaRPr lang="en-US" sz="1800" dirty="0"/>
                    </a:p>
                  </a:txBody>
                  <a:tcPr marL="91439" marR="91439" marT="45711" marB="45711"/>
                </a:tc>
                <a:tc>
                  <a:txBody>
                    <a:bodyPr/>
                    <a:lstStyle/>
                    <a:p>
                      <a:pPr algn="ctr"/>
                      <a:r>
                        <a:rPr lang="en-US" sz="1800" dirty="0"/>
                        <a:t>W</a:t>
                      </a:r>
                    </a:p>
                  </a:txBody>
                  <a:tcPr marL="91439" marR="91439" marT="45711" marB="45711"/>
                </a:tc>
                <a:tc>
                  <a:txBody>
                    <a:bodyPr/>
                    <a:lstStyle/>
                    <a:p>
                      <a:pPr algn="ctr"/>
                      <a:r>
                        <a:rPr lang="he-IL" sz="1800" dirty="0"/>
                        <a:t>משקל</a:t>
                      </a:r>
                      <a:endParaRPr lang="en-US" sz="1800" b="1" i="1" dirty="0">
                        <a:solidFill>
                          <a:srgbClr val="990000"/>
                        </a:solidFill>
                      </a:endParaRPr>
                    </a:p>
                  </a:txBody>
                  <a:tcPr marL="91439" marR="91439" marT="45711" marB="45711"/>
                </a:tc>
                <a:extLst>
                  <a:ext uri="{0D108BD9-81ED-4DB2-BD59-A6C34878D82A}">
                    <a16:rowId xmlns:a16="http://schemas.microsoft.com/office/drawing/2014/main" val="10007"/>
                  </a:ext>
                </a:extLst>
              </a:tr>
              <a:tr h="622577">
                <a:tc>
                  <a:txBody>
                    <a:bodyPr/>
                    <a:lstStyle/>
                    <a:p>
                      <a:pPr algn="ctr"/>
                      <a:r>
                        <a:rPr lang="he-IL" sz="1800" dirty="0"/>
                        <a:t>32</a:t>
                      </a:r>
                      <a:endParaRPr lang="en-US" sz="1800" dirty="0"/>
                    </a:p>
                  </a:txBody>
                  <a:tcPr marL="91439" marR="91439" marT="45711" marB="45711"/>
                </a:tc>
                <a:tc>
                  <a:txBody>
                    <a:bodyPr/>
                    <a:lstStyle/>
                    <a:p>
                      <a:pPr algn="ctr"/>
                      <a:r>
                        <a:rPr lang="he-IL" sz="1800" dirty="0"/>
                        <a:t>15</a:t>
                      </a:r>
                      <a:endParaRPr lang="en-US" sz="1800" dirty="0"/>
                    </a:p>
                  </a:txBody>
                  <a:tcPr marL="91439" marR="91439" marT="45711" marB="45711"/>
                </a:tc>
                <a:tc>
                  <a:txBody>
                    <a:bodyPr/>
                    <a:lstStyle/>
                    <a:p>
                      <a:pPr algn="ctr"/>
                      <a:r>
                        <a:rPr lang="he-IL" sz="1800" dirty="0"/>
                        <a:t>3.75</a:t>
                      </a:r>
                      <a:endParaRPr lang="en-US" sz="1800" dirty="0"/>
                    </a:p>
                  </a:txBody>
                  <a:tcPr marL="91439" marR="91439" marT="45711" marB="45711"/>
                </a:tc>
                <a:tc>
                  <a:txBody>
                    <a:bodyPr/>
                    <a:lstStyle/>
                    <a:p>
                      <a:pPr algn="ctr"/>
                      <a:r>
                        <a:rPr lang="he-IL" sz="1800" dirty="0"/>
                        <a:t>6</a:t>
                      </a:r>
                      <a:endParaRPr lang="en-US" sz="1800" dirty="0"/>
                    </a:p>
                  </a:txBody>
                  <a:tcPr marL="91439" marR="91439" marT="45711" marB="45711"/>
                </a:tc>
                <a:tc>
                  <a:txBody>
                    <a:bodyPr/>
                    <a:lstStyle/>
                    <a:p>
                      <a:pPr algn="ctr"/>
                      <a:r>
                        <a:rPr lang="he-IL" sz="1800" dirty="0"/>
                        <a:t>10</a:t>
                      </a:r>
                      <a:endParaRPr lang="en-US" sz="1800" dirty="0"/>
                    </a:p>
                  </a:txBody>
                  <a:tcPr marL="91439" marR="91439" marT="45711" marB="45711"/>
                </a:tc>
                <a:tc>
                  <a:txBody>
                    <a:bodyPr/>
                    <a:lstStyle/>
                    <a:p>
                      <a:pPr algn="ctr"/>
                      <a:r>
                        <a:rPr lang="he-IL" sz="1800" dirty="0"/>
                        <a:t>4.5</a:t>
                      </a:r>
                      <a:endParaRPr lang="en-US" sz="1800" dirty="0"/>
                    </a:p>
                  </a:txBody>
                  <a:tcPr marL="91439" marR="91439" marT="45711" marB="45711"/>
                </a:tc>
                <a:tc>
                  <a:txBody>
                    <a:bodyPr/>
                    <a:lstStyle/>
                    <a:p>
                      <a:pPr algn="ctr"/>
                      <a:r>
                        <a:rPr lang="he-IL" sz="1800" dirty="0"/>
                        <a:t>5</a:t>
                      </a:r>
                      <a:endParaRPr lang="en-US" sz="1800" dirty="0"/>
                    </a:p>
                  </a:txBody>
                  <a:tcPr marL="91439" marR="91439" marT="45711" marB="45711"/>
                </a:tc>
                <a:tc>
                  <a:txBody>
                    <a:bodyPr/>
                    <a:lstStyle/>
                    <a:p>
                      <a:endParaRPr lang="he-IL" dirty="0"/>
                    </a:p>
                  </a:txBody>
                  <a:tcPr marL="91439" marR="91439" marT="45711" marB="45711">
                    <a:blipFill rotWithShape="0">
                      <a:blip r:embed="rId2"/>
                      <a:stretch>
                        <a:fillRect l="-355645" t="-582524" r="-71774" b="-180583"/>
                      </a:stretch>
                    </a:blipFill>
                  </a:tcPr>
                </a:tc>
                <a:tc>
                  <a:txBody>
                    <a:bodyPr/>
                    <a:lstStyle/>
                    <a:p>
                      <a:pPr algn="ctr"/>
                      <a:r>
                        <a:rPr lang="he-IL" sz="1800" dirty="0"/>
                        <a:t>תרומה</a:t>
                      </a:r>
                      <a:endParaRPr lang="en-US" sz="1800" b="1" i="1" dirty="0">
                        <a:solidFill>
                          <a:srgbClr val="990000"/>
                        </a:solidFill>
                      </a:endParaRPr>
                    </a:p>
                  </a:txBody>
                  <a:tcPr marL="91439" marR="91439" marT="45711" marB="45711"/>
                </a:tc>
                <a:extLst>
                  <a:ext uri="{0D108BD9-81ED-4DB2-BD59-A6C34878D82A}">
                    <a16:rowId xmlns:a16="http://schemas.microsoft.com/office/drawing/2014/main" val="10008"/>
                  </a:ext>
                </a:extLst>
              </a:tr>
              <a:tr h="397429">
                <a:tc gridSpan="8">
                  <a:txBody>
                    <a:bodyPr/>
                    <a:lstStyle/>
                    <a:p>
                      <a:endParaRPr lang="he-IL" dirty="0"/>
                    </a:p>
                  </a:txBody>
                  <a:tcPr marL="91439" marR="91439" marT="45711" marB="45711">
                    <a:blipFill rotWithShape="0">
                      <a:blip r:embed="rId2"/>
                      <a:stretch>
                        <a:fillRect l="-177" t="-1081538" r="-15780" b="-186154"/>
                      </a:stretch>
                    </a:blipFill>
                  </a:tcPr>
                </a:tc>
                <a:tc hMerge="1">
                  <a:txBody>
                    <a:bodyPr/>
                    <a:lstStyle/>
                    <a:p>
                      <a:pPr algn="ctr"/>
                      <a:endParaRPr lang="en-US" sz="1800" dirty="0"/>
                    </a:p>
                  </a:txBody>
                  <a:tcPr marL="91439" marR="91439" marT="45711" marB="45711"/>
                </a:tc>
                <a:tc hMerge="1">
                  <a:txBody>
                    <a:bodyPr/>
                    <a:lstStyle/>
                    <a:p>
                      <a:pPr algn="ctr"/>
                      <a:endParaRPr lang="en-US" sz="1800" dirty="0"/>
                    </a:p>
                  </a:txBody>
                  <a:tcPr marL="91439" marR="91439" marT="45711" marB="45711"/>
                </a:tc>
                <a:tc hMerge="1">
                  <a:txBody>
                    <a:bodyPr/>
                    <a:lstStyle/>
                    <a:p>
                      <a:pPr algn="ctr"/>
                      <a:endParaRPr lang="en-US" sz="1800" dirty="0"/>
                    </a:p>
                  </a:txBody>
                  <a:tcPr marL="91439" marR="91439" marT="45711" marB="45711"/>
                </a:tc>
                <a:tc hMerge="1">
                  <a:txBody>
                    <a:bodyPr/>
                    <a:lstStyle/>
                    <a:p>
                      <a:pPr algn="ctr"/>
                      <a:endParaRPr lang="en-US" sz="1800" dirty="0"/>
                    </a:p>
                  </a:txBody>
                  <a:tcPr marL="91439" marR="91439" marT="45711" marB="45711"/>
                </a:tc>
                <a:tc hMerge="1">
                  <a:txBody>
                    <a:bodyPr/>
                    <a:lstStyle/>
                    <a:p>
                      <a:pPr algn="ctr"/>
                      <a:endParaRPr lang="en-US" sz="1800" dirty="0"/>
                    </a:p>
                  </a:txBody>
                  <a:tcPr marL="91439" marR="91439" marT="45711" marB="45711"/>
                </a:tc>
                <a:tc hMerge="1">
                  <a:txBody>
                    <a:bodyPr/>
                    <a:lstStyle/>
                    <a:p>
                      <a:pPr algn="ctr"/>
                      <a:endParaRPr lang="en-US" sz="1800" b="1" i="0" baseline="0" dirty="0">
                        <a:solidFill>
                          <a:srgbClr val="A50021"/>
                        </a:solidFill>
                      </a:endParaRPr>
                    </a:p>
                  </a:txBody>
                  <a:tcPr marL="91439" marR="91439" marT="45711" marB="45711"/>
                </a:tc>
                <a:tc hMerge="1">
                  <a:txBody>
                    <a:bodyPr/>
                    <a:lstStyle/>
                    <a:p>
                      <a:pPr algn="ctr"/>
                      <a:endParaRPr lang="en-US" sz="1800" b="1" i="0" baseline="0" dirty="0">
                        <a:solidFill>
                          <a:srgbClr val="A50021"/>
                        </a:solidFill>
                      </a:endParaRPr>
                    </a:p>
                  </a:txBody>
                  <a:tcPr marL="91439" marR="91439" marT="45711" marB="45711"/>
                </a:tc>
                <a:tc>
                  <a:txBody>
                    <a:bodyPr/>
                    <a:lstStyle/>
                    <a:p>
                      <a:pPr algn="ctr"/>
                      <a:r>
                        <a:rPr lang="he-IL" sz="1400" dirty="0"/>
                        <a:t>מדד כולל</a:t>
                      </a:r>
                      <a:endParaRPr lang="en-US" sz="1400" b="1" i="1" dirty="0">
                        <a:solidFill>
                          <a:srgbClr val="003300"/>
                        </a:solidFill>
                      </a:endParaRPr>
                    </a:p>
                  </a:txBody>
                  <a:tcPr marL="91439" marR="91439" marT="45711" marB="45711"/>
                </a:tc>
                <a:extLst>
                  <a:ext uri="{0D108BD9-81ED-4DB2-BD59-A6C34878D82A}">
                    <a16:rowId xmlns:a16="http://schemas.microsoft.com/office/drawing/2014/main" val="10009"/>
                  </a:ext>
                </a:extLst>
              </a:tr>
            </a:tbl>
          </a:graphicData>
        </a:graphic>
      </p:graphicFrame>
      <p:sp>
        <p:nvSpPr>
          <p:cNvPr id="62468" name="מציין מיקום של תאריך 3">
            <a:extLst>
              <a:ext uri="{FF2B5EF4-FFF2-40B4-BE49-F238E27FC236}">
                <a16:creationId xmlns:a16="http://schemas.microsoft.com/office/drawing/2014/main" id="{8F9C4FE5-A094-4731-88C8-87F68201A6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856E5BC4-9E52-461E-B04F-B63AB2731B70}" type="datetime1">
              <a:rPr lang="he-IL" altLang="he-IL" sz="1000" smtClean="0">
                <a:solidFill>
                  <a:srgbClr val="000000"/>
                </a:solidFill>
              </a:rPr>
              <a:pPr algn="l" rtl="0">
                <a:spcBef>
                  <a:spcPct val="0"/>
                </a:spcBef>
                <a:buClrTx/>
                <a:buSzTx/>
                <a:buFontTx/>
                <a:buNone/>
              </a:pPr>
              <a:t>כ"ט/שבט/תשע"ט</a:t>
            </a:fld>
            <a:endParaRPr lang="en-US" altLang="en-US" sz="1000" dirty="0">
              <a:solidFill>
                <a:srgbClr val="000000"/>
              </a:solidFill>
            </a:endParaRPr>
          </a:p>
        </p:txBody>
      </p:sp>
      <p:sp>
        <p:nvSpPr>
          <p:cNvPr id="62469" name="מציין מיקום של מספר שקופית 4">
            <a:extLst>
              <a:ext uri="{FF2B5EF4-FFF2-40B4-BE49-F238E27FC236}">
                <a16:creationId xmlns:a16="http://schemas.microsoft.com/office/drawing/2014/main" id="{46D41C04-3E93-4D79-ADB6-A0100E29BF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997BD7F0-4B53-4514-ABA8-28B46D5E0352}" type="slidenum">
              <a:rPr lang="he-IL" altLang="en-US" sz="1000" smtClean="0">
                <a:solidFill>
                  <a:srgbClr val="000000"/>
                </a:solidFill>
              </a:rPr>
              <a:pPr rtl="0">
                <a:spcBef>
                  <a:spcPct val="0"/>
                </a:spcBef>
                <a:buClrTx/>
                <a:buSzTx/>
                <a:buFontTx/>
                <a:buNone/>
              </a:pPr>
              <a:t>31</a:t>
            </a:fld>
            <a:endParaRPr lang="en-US" altLang="en-US" sz="1000"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DD39AFF-D98D-429A-B3B4-AF0DBC161A86}"/>
              </a:ext>
            </a:extLst>
          </p:cNvPr>
          <p:cNvSpPr>
            <a:spLocks noGrp="1"/>
          </p:cNvSpPr>
          <p:nvPr>
            <p:ph idx="1"/>
          </p:nvPr>
        </p:nvSpPr>
        <p:spPr>
          <a:xfrm>
            <a:off x="457200" y="828675"/>
            <a:ext cx="7499350" cy="5005388"/>
          </a:xfrm>
        </p:spPr>
        <p:txBody>
          <a:bodyPr/>
          <a:lstStyle/>
          <a:p>
            <a:pPr>
              <a:buFont typeface="Wingdings" panose="05000000000000000000" pitchFamily="2" charset="2"/>
              <a:buChar char="q"/>
              <a:defRPr/>
            </a:pPr>
            <a:r>
              <a:rPr lang="he-IL" dirty="0">
                <a:solidFill>
                  <a:srgbClr val="660033"/>
                </a:solidFill>
                <a:effectLst>
                  <a:outerShdw blurRad="38100" dist="38100" dir="2700000" algn="tl">
                    <a:srgbClr val="000000">
                      <a:alpha val="43137"/>
                    </a:srgbClr>
                  </a:outerShdw>
                </a:effectLst>
              </a:rPr>
              <a:t>חישוב הציון(בשיטת </a:t>
            </a:r>
            <a:r>
              <a:rPr lang="en-US" dirty="0">
                <a:solidFill>
                  <a:srgbClr val="660033"/>
                </a:solidFill>
                <a:effectLst>
                  <a:outerShdw blurRad="38100" dist="38100" dir="2700000" algn="tl">
                    <a:srgbClr val="000000">
                      <a:alpha val="43137"/>
                    </a:srgbClr>
                  </a:outerShdw>
                </a:effectLst>
              </a:rPr>
              <a:t>Max-Min</a:t>
            </a:r>
            <a:r>
              <a:rPr lang="he-IL" dirty="0">
                <a:solidFill>
                  <a:srgbClr val="660033"/>
                </a:solidFill>
                <a:effectLst>
                  <a:outerShdw blurRad="38100" dist="38100" dir="2700000" algn="tl">
                    <a:srgbClr val="000000">
                      <a:alpha val="43137"/>
                    </a:srgbClr>
                  </a:outerShdw>
                </a:effectLst>
              </a:rPr>
              <a:t>)</a:t>
            </a:r>
            <a:endParaRPr lang="he-IL" sz="2800" dirty="0">
              <a:solidFill>
                <a:srgbClr val="660033"/>
              </a:solidFill>
              <a:effectLst>
                <a:outerShdw blurRad="38100" dist="38100" dir="2700000" algn="tl">
                  <a:srgbClr val="000000">
                    <a:alpha val="43137"/>
                  </a:srgbClr>
                </a:outerShdw>
              </a:effectLst>
            </a:endParaRPr>
          </a:p>
          <a:p>
            <a:pPr>
              <a:buFont typeface="Wingdings" panose="05000000000000000000" pitchFamily="2" charset="2"/>
              <a:buChar char="§"/>
              <a:defRPr/>
            </a:pPr>
            <a:r>
              <a:rPr lang="he-IL" sz="2400" dirty="0">
                <a:solidFill>
                  <a:schemeClr val="tx2">
                    <a:lumMod val="75000"/>
                  </a:schemeClr>
                </a:solidFill>
              </a:rPr>
              <a:t>נציג את אופן חישוב הערך המנורמל :</a:t>
            </a:r>
          </a:p>
          <a:p>
            <a:pPr>
              <a:buFont typeface="Wingdings" panose="05000000000000000000" pitchFamily="2" charset="2"/>
              <a:buChar char="§"/>
              <a:defRPr/>
            </a:pPr>
            <a:r>
              <a:rPr lang="he-IL" sz="2400" dirty="0">
                <a:solidFill>
                  <a:schemeClr val="tx2">
                    <a:lumMod val="75000"/>
                  </a:schemeClr>
                </a:solidFill>
              </a:rPr>
              <a:t>ערך מקסימלי=48</a:t>
            </a:r>
          </a:p>
          <a:p>
            <a:pPr>
              <a:buFont typeface="Wingdings" panose="05000000000000000000" pitchFamily="2" charset="2"/>
              <a:buChar char="§"/>
              <a:defRPr/>
            </a:pPr>
            <a:r>
              <a:rPr lang="he-IL" sz="2400" dirty="0">
                <a:solidFill>
                  <a:schemeClr val="tx2">
                    <a:lumMod val="75000"/>
                  </a:schemeClr>
                </a:solidFill>
              </a:rPr>
              <a:t>ערך מינימלי=9</a:t>
            </a:r>
          </a:p>
          <a:p>
            <a:pPr>
              <a:buFont typeface="Wingdings" panose="05000000000000000000" pitchFamily="2" charset="2"/>
              <a:buChar char="§"/>
              <a:defRPr/>
            </a:pPr>
            <a:r>
              <a:rPr lang="he-IL" sz="2400" dirty="0">
                <a:solidFill>
                  <a:schemeClr val="tx2">
                    <a:lumMod val="75000"/>
                  </a:schemeClr>
                </a:solidFill>
              </a:rPr>
              <a:t>מרווח לקריטריון:48-9=39</a:t>
            </a:r>
          </a:p>
          <a:p>
            <a:pPr>
              <a:buFont typeface="Wingdings" panose="05000000000000000000" pitchFamily="2" charset="2"/>
              <a:buChar char="§"/>
              <a:defRPr/>
            </a:pPr>
            <a:r>
              <a:rPr lang="he-IL" sz="2400" dirty="0">
                <a:solidFill>
                  <a:schemeClr val="tx2">
                    <a:lumMod val="75000"/>
                  </a:schemeClr>
                </a:solidFill>
              </a:rPr>
              <a:t>ערך לחישוב:39</a:t>
            </a:r>
          </a:p>
          <a:p>
            <a:pPr>
              <a:buFont typeface="Wingdings" panose="05000000000000000000" pitchFamily="2" charset="2"/>
              <a:buChar char="§"/>
              <a:defRPr/>
            </a:pPr>
            <a:r>
              <a:rPr lang="he-IL" sz="2400" dirty="0">
                <a:solidFill>
                  <a:schemeClr val="tx2">
                    <a:lumMod val="75000"/>
                  </a:schemeClr>
                </a:solidFill>
              </a:rPr>
              <a:t>הצגה סכמתית:</a:t>
            </a:r>
          </a:p>
          <a:p>
            <a:pPr>
              <a:buFont typeface="Wingdings" panose="05000000000000000000" pitchFamily="2" charset="2"/>
              <a:buChar char="§"/>
              <a:defRPr/>
            </a:pPr>
            <a:endParaRPr lang="he-IL" sz="2400" dirty="0">
              <a:solidFill>
                <a:schemeClr val="tx2">
                  <a:lumMod val="75000"/>
                </a:schemeClr>
              </a:solidFill>
            </a:endParaRPr>
          </a:p>
          <a:p>
            <a:pPr marL="0" indent="0">
              <a:buFont typeface="Wingdings" panose="05000000000000000000" pitchFamily="2" charset="2"/>
              <a:buNone/>
              <a:defRPr/>
            </a:pPr>
            <a:endParaRPr lang="he-IL" sz="2400" dirty="0">
              <a:solidFill>
                <a:schemeClr val="tx2">
                  <a:lumMod val="75000"/>
                </a:schemeClr>
              </a:solidFill>
            </a:endParaRPr>
          </a:p>
        </p:txBody>
      </p:sp>
      <p:sp>
        <p:nvSpPr>
          <p:cNvPr id="50179" name="מציין מיקום של תאריך 3">
            <a:extLst>
              <a:ext uri="{FF2B5EF4-FFF2-40B4-BE49-F238E27FC236}">
                <a16:creationId xmlns:a16="http://schemas.microsoft.com/office/drawing/2014/main" id="{234D07F5-60E9-43EE-8768-9BB114801C5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FAB8B12A-0D32-40C5-A2B7-26DD415F7ED3}" type="datetime1">
              <a:rPr kumimoji="0" lang="he-IL" altLang="he-IL"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כ"ט/שבט/תשע"ט</a:t>
            </a:fld>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180" name="מציין מיקום של מספר שקופית 4">
            <a:extLst>
              <a:ext uri="{FF2B5EF4-FFF2-40B4-BE49-F238E27FC236}">
                <a16:creationId xmlns:a16="http://schemas.microsoft.com/office/drawing/2014/main" id="{F6613ADF-26CC-4E0C-8C9F-8C685DE7EC3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BFD93A69-CEFE-4BA4-ABD0-CED4787CA457}" type="slidenum">
              <a:rPr kumimoji="0" lang="he-IL"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181" name="תמונה 7">
            <a:extLst>
              <a:ext uri="{FF2B5EF4-FFF2-40B4-BE49-F238E27FC236}">
                <a16:creationId xmlns:a16="http://schemas.microsoft.com/office/drawing/2014/main" id="{510AD0AE-D389-4EE6-8BDE-EDCFD4819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24944"/>
            <a:ext cx="46672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848A59-0354-4701-97DA-4D535CC9D875}"/>
              </a:ext>
            </a:extLst>
          </p:cNvPr>
          <p:cNvSpPr txBox="1"/>
          <p:nvPr/>
        </p:nvSpPr>
        <p:spPr>
          <a:xfrm>
            <a:off x="4572000" y="5967413"/>
            <a:ext cx="3384550" cy="460375"/>
          </a:xfrm>
          <a:prstGeom prst="rect">
            <a:avLst/>
          </a:prstGeom>
          <a:noFill/>
        </p:spPr>
        <p:txBody>
          <a:bodyPr rtlCol="1">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he-IL" sz="2400" b="0" i="0" u="none" strike="noStrike" kern="1200" cap="none" spc="0" normalizeH="0" baseline="0" noProof="0" dirty="0">
                <a:ln>
                  <a:noFill/>
                </a:ln>
                <a:solidFill>
                  <a:srgbClr val="424456">
                    <a:lumMod val="75000"/>
                  </a:srgbClr>
                </a:solidFill>
                <a:effectLst/>
                <a:uLnTx/>
                <a:uFillTx/>
                <a:latin typeface="Georgia"/>
                <a:ea typeface="+mn-ea"/>
                <a:cs typeface="Times New Roman" panose="02020603050405020304" pitchFamily="18" charset="0"/>
              </a:rPr>
              <a:t>נרמול הערך לחישוב:</a:t>
            </a:r>
          </a:p>
        </p:txBody>
      </p:sp>
      <p:sp>
        <p:nvSpPr>
          <p:cNvPr id="10" name="TextBox 9">
            <a:extLst>
              <a:ext uri="{FF2B5EF4-FFF2-40B4-BE49-F238E27FC236}">
                <a16:creationId xmlns:a16="http://schemas.microsoft.com/office/drawing/2014/main" id="{D706483B-65E9-43B1-B3B0-706978663C7B}"/>
              </a:ext>
            </a:extLst>
          </p:cNvPr>
          <p:cNvSpPr txBox="1">
            <a:spLocks noRot="1" noChangeAspect="1" noMove="1" noResize="1" noEditPoints="1" noAdjustHandles="1" noChangeArrowheads="1" noChangeShapeType="1" noTextEdit="1"/>
          </p:cNvSpPr>
          <p:nvPr/>
        </p:nvSpPr>
        <p:spPr>
          <a:xfrm>
            <a:off x="1956420" y="5972081"/>
            <a:ext cx="3600400" cy="482568"/>
          </a:xfrm>
          <a:prstGeom prst="rect">
            <a:avLst/>
          </a:prstGeom>
          <a:blipFill>
            <a:blip r:embed="rId4"/>
            <a:stretch>
              <a:fillRect l="-169" t="-1266" b="-10127"/>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noFill/>
                <a:effectLst/>
                <a:uLnTx/>
                <a:uFillTx/>
                <a:latin typeface="Georgia"/>
                <a:ea typeface="+mn-ea"/>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E63E1EE-84E8-4DB9-A1EE-88AEF7C32B79}"/>
                  </a:ext>
                </a:extLst>
              </p:cNvPr>
              <p:cNvSpPr txBox="1"/>
              <p:nvPr/>
            </p:nvSpPr>
            <p:spPr>
              <a:xfrm>
                <a:off x="755576" y="4800425"/>
                <a:ext cx="4032447" cy="61991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𝒔𝒄𝒐𝒓𝒆</m:t>
                      </m:r>
                      <m:d>
                        <m:dPr>
                          <m:ctrlP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𝟑𝟗</m:t>
                          </m:r>
                        </m:e>
                      </m:d>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f>
                        <m:fPr>
                          <m:ctrlP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𝑨𝑩𝑺</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𝟑𝟗</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𝟗</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𝟑𝟗</m:t>
                          </m:r>
                        </m:den>
                      </m:f>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𝟕𝟕</m:t>
                      </m:r>
                    </m:oMath>
                  </m:oMathPara>
                </a14:m>
                <a:endParaRPr kumimoji="0" lang="he-IL" sz="1800" b="1" i="0" u="none" strike="noStrike" kern="1200" cap="none" spc="0" normalizeH="0" baseline="0" noProof="0" dirty="0">
                  <a:ln>
                    <a:noFill/>
                  </a:ln>
                  <a:solidFill>
                    <a:srgbClr val="002060"/>
                  </a:solidFill>
                  <a:effectLst/>
                  <a:uLnTx/>
                  <a:uFillTx/>
                  <a:latin typeface="Georgia"/>
                  <a:ea typeface="+mn-ea"/>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E63E1EE-84E8-4DB9-A1EE-88AEF7C32B79}"/>
                  </a:ext>
                </a:extLst>
              </p:cNvPr>
              <p:cNvSpPr txBox="1">
                <a:spLocks noRot="1" noChangeAspect="1" noMove="1" noResize="1" noEditPoints="1" noAdjustHandles="1" noChangeArrowheads="1" noChangeShapeType="1" noTextEdit="1"/>
              </p:cNvSpPr>
              <p:nvPr/>
            </p:nvSpPr>
            <p:spPr>
              <a:xfrm>
                <a:off x="755576" y="4800425"/>
                <a:ext cx="4032447" cy="619913"/>
              </a:xfrm>
              <a:prstGeom prst="rect">
                <a:avLst/>
              </a:prstGeom>
              <a:blipFill>
                <a:blip r:embed="rId5"/>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84033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F235A5-8AE2-441A-8DA9-0C2590B7A6BC}"/>
              </a:ext>
            </a:extLst>
          </p:cNvPr>
          <p:cNvSpPr>
            <a:spLocks noGrp="1"/>
          </p:cNvSpPr>
          <p:nvPr>
            <p:ph type="title"/>
          </p:nvPr>
        </p:nvSpPr>
        <p:spPr>
          <a:xfrm>
            <a:off x="323528" y="260648"/>
            <a:ext cx="8147248" cy="1368152"/>
          </a:xfrm>
        </p:spPr>
        <p:txBody>
          <a:bodyPr>
            <a:normAutofit fontScale="90000"/>
          </a:bodyPr>
          <a:lstStyle/>
          <a:p>
            <a:pPr algn="ct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הצגת דוגמא</a:t>
            </a:r>
            <a:br>
              <a:rPr lang="he-IL" dirty="0"/>
            </a:br>
            <a:r>
              <a:rPr lang="he-IL" sz="2700" dirty="0">
                <a:solidFill>
                  <a:srgbClr val="FF3300"/>
                </a:solidFill>
                <a:effectLst>
                  <a:outerShdw blurRad="38100" dist="38100" dir="2700000" algn="tl">
                    <a:srgbClr val="000000"/>
                  </a:outerShdw>
                </a:effectLst>
              </a:rPr>
              <a:t>המרת מדדים(עם יחידות מידה שונות) למדד אינטגרטיבי </a:t>
            </a:r>
            <a:br>
              <a:rPr lang="he-IL" sz="2700" dirty="0">
                <a:solidFill>
                  <a:srgbClr val="FF3300"/>
                </a:solidFill>
                <a:effectLst>
                  <a:outerShdw blurRad="38100" dist="38100" dir="2700000" algn="tl">
                    <a:srgbClr val="000000"/>
                  </a:outerShdw>
                </a:effectLst>
              </a:rPr>
            </a:br>
            <a:r>
              <a:rPr lang="he-IL" sz="2700" dirty="0">
                <a:solidFill>
                  <a:srgbClr val="FF3300"/>
                </a:solidFill>
                <a:effectLst>
                  <a:outerShdw blurRad="38100" dist="38100" dir="2700000" algn="tl">
                    <a:srgbClr val="000000"/>
                  </a:outerShdw>
                </a:effectLst>
              </a:rPr>
              <a:t>בשיטת-</a:t>
            </a:r>
            <a:r>
              <a:rPr lang="en-US" sz="2700" dirty="0">
                <a:solidFill>
                  <a:srgbClr val="FF3300"/>
                </a:solidFill>
                <a:effectLst>
                  <a:outerShdw blurRad="38100" dist="38100" dir="2700000" algn="tl">
                    <a:srgbClr val="000000"/>
                  </a:outerShdw>
                </a:effectLst>
              </a:rPr>
              <a:t>Max-Min</a:t>
            </a:r>
            <a:endParaRPr lang="he-IL" sz="2700" dirty="0">
              <a:solidFill>
                <a:srgbClr val="FF3300"/>
              </a:solidFill>
              <a:effectLst>
                <a:outerShdw blurRad="38100" dist="38100" dir="2700000" algn="tl">
                  <a:srgbClr val="000000"/>
                </a:outerShdw>
              </a:effectLst>
            </a:endParaRPr>
          </a:p>
        </p:txBody>
      </p:sp>
      <p:sp>
        <p:nvSpPr>
          <p:cNvPr id="4" name="מציין מיקום של תאריך 3">
            <a:extLst>
              <a:ext uri="{FF2B5EF4-FFF2-40B4-BE49-F238E27FC236}">
                <a16:creationId xmlns:a16="http://schemas.microsoft.com/office/drawing/2014/main" id="{DEC0E5A3-4EB2-45B3-BBF9-C7887C550233}"/>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graphicFrame>
        <p:nvGraphicFramePr>
          <p:cNvPr id="6" name="טבלה 5">
            <a:extLst>
              <a:ext uri="{FF2B5EF4-FFF2-40B4-BE49-F238E27FC236}">
                <a16:creationId xmlns:a16="http://schemas.microsoft.com/office/drawing/2014/main" id="{8F8A6FC5-F3FD-45D4-BDF5-2BC9B03B631B}"/>
              </a:ext>
            </a:extLst>
          </p:cNvPr>
          <p:cNvGraphicFramePr>
            <a:graphicFrameLocks noGrp="1"/>
          </p:cNvGraphicFramePr>
          <p:nvPr>
            <p:extLst>
              <p:ext uri="{D42A27DB-BD31-4B8C-83A1-F6EECF244321}">
                <p14:modId xmlns:p14="http://schemas.microsoft.com/office/powerpoint/2010/main" val="4159944950"/>
              </p:ext>
            </p:extLst>
          </p:nvPr>
        </p:nvGraphicFramePr>
        <p:xfrm>
          <a:off x="703275" y="1829762"/>
          <a:ext cx="6870577" cy="1409964"/>
        </p:xfrm>
        <a:graphic>
          <a:graphicData uri="http://schemas.openxmlformats.org/drawingml/2006/table">
            <a:tbl>
              <a:tblPr rtl="1"/>
              <a:tblGrid>
                <a:gridCol w="2010899">
                  <a:extLst>
                    <a:ext uri="{9D8B030D-6E8A-4147-A177-3AD203B41FA5}">
                      <a16:colId xmlns:a16="http://schemas.microsoft.com/office/drawing/2014/main" val="2966130360"/>
                    </a:ext>
                  </a:extLst>
                </a:gridCol>
                <a:gridCol w="837874">
                  <a:extLst>
                    <a:ext uri="{9D8B030D-6E8A-4147-A177-3AD203B41FA5}">
                      <a16:colId xmlns:a16="http://schemas.microsoft.com/office/drawing/2014/main" val="1307898778"/>
                    </a:ext>
                  </a:extLst>
                </a:gridCol>
                <a:gridCol w="1005451">
                  <a:extLst>
                    <a:ext uri="{9D8B030D-6E8A-4147-A177-3AD203B41FA5}">
                      <a16:colId xmlns:a16="http://schemas.microsoft.com/office/drawing/2014/main" val="4010962570"/>
                    </a:ext>
                  </a:extLst>
                </a:gridCol>
                <a:gridCol w="1005451">
                  <a:extLst>
                    <a:ext uri="{9D8B030D-6E8A-4147-A177-3AD203B41FA5}">
                      <a16:colId xmlns:a16="http://schemas.microsoft.com/office/drawing/2014/main" val="4049424282"/>
                    </a:ext>
                  </a:extLst>
                </a:gridCol>
                <a:gridCol w="1005451">
                  <a:extLst>
                    <a:ext uri="{9D8B030D-6E8A-4147-A177-3AD203B41FA5}">
                      <a16:colId xmlns:a16="http://schemas.microsoft.com/office/drawing/2014/main" val="3664811829"/>
                    </a:ext>
                  </a:extLst>
                </a:gridCol>
                <a:gridCol w="1005451">
                  <a:extLst>
                    <a:ext uri="{9D8B030D-6E8A-4147-A177-3AD203B41FA5}">
                      <a16:colId xmlns:a16="http://schemas.microsoft.com/office/drawing/2014/main" val="4149789547"/>
                    </a:ext>
                  </a:extLst>
                </a:gridCol>
              </a:tblGrid>
              <a:tr h="558429">
                <a:tc>
                  <a:txBody>
                    <a:bodyPr/>
                    <a:lstStyle/>
                    <a:p>
                      <a:pPr algn="ctr" rtl="1" fontAlgn="ctr"/>
                      <a:r>
                        <a:rPr lang="he-IL" sz="1800" b="1" i="0" u="none" strike="noStrike" dirty="0">
                          <a:solidFill>
                            <a:srgbClr val="002060"/>
                          </a:solidFill>
                          <a:effectLst/>
                          <a:latin typeface="Arial" panose="020B0604020202020204" pitchFamily="34" charset="0"/>
                        </a:rPr>
                        <a:t>קריטריון/ספק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he-IL" sz="1800" b="1" i="0" u="none" strike="noStrike" dirty="0">
                          <a:solidFill>
                            <a:srgbClr val="002060"/>
                          </a:solidFill>
                          <a:effectLst/>
                          <a:latin typeface="Arial" panose="020B0604020202020204" pitchFamily="34" charset="0"/>
                        </a:rPr>
                        <a:t>משקל קריטריון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4582974"/>
                  </a:ext>
                </a:extLst>
              </a:tr>
              <a:tr h="265254">
                <a:tc>
                  <a:txBody>
                    <a:bodyPr/>
                    <a:lstStyle/>
                    <a:p>
                      <a:pPr algn="r" rtl="1" fontAlgn="b"/>
                      <a:r>
                        <a:rPr lang="he-IL" sz="1600" b="1" i="0" u="none" strike="noStrike" dirty="0">
                          <a:solidFill>
                            <a:srgbClr val="000000"/>
                          </a:solidFill>
                          <a:effectLst/>
                          <a:latin typeface="Arial" panose="020B0604020202020204" pitchFamily="34" charset="0"/>
                        </a:rPr>
                        <a:t>מחיר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800" b="1" i="0" u="none" strike="noStrike" dirty="0">
                          <a:solidFill>
                            <a:srgbClr val="000000"/>
                          </a:solidFill>
                          <a:effectLst/>
                          <a:latin typeface="Arial" panose="020B06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  482,000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  520,000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  480,000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  445,000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137469"/>
                  </a:ext>
                </a:extLst>
              </a:tr>
              <a:tr h="265254">
                <a:tc>
                  <a:txBody>
                    <a:bodyPr/>
                    <a:lstStyle/>
                    <a:p>
                      <a:pPr algn="r" rtl="1" fontAlgn="b"/>
                      <a:r>
                        <a:rPr lang="he-IL" sz="1600" b="1" i="0" u="none" strike="noStrike" dirty="0">
                          <a:solidFill>
                            <a:srgbClr val="000000"/>
                          </a:solidFill>
                          <a:effectLst/>
                          <a:latin typeface="Arial" panose="020B0604020202020204" pitchFamily="34" charset="0"/>
                        </a:rPr>
                        <a:t>אי איכות פריטים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800" b="1" i="0" u="none" strike="noStrike" dirty="0">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31965"/>
                  </a:ext>
                </a:extLst>
              </a:tr>
              <a:tr h="279215">
                <a:tc>
                  <a:txBody>
                    <a:bodyPr/>
                    <a:lstStyle/>
                    <a:p>
                      <a:pPr algn="r" rtl="1" fontAlgn="b"/>
                      <a:r>
                        <a:rPr lang="he-IL" sz="1600" b="1" i="0" u="none" strike="noStrike" dirty="0">
                          <a:solidFill>
                            <a:srgbClr val="000000"/>
                          </a:solidFill>
                          <a:effectLst/>
                          <a:latin typeface="Arial" panose="020B0604020202020204" pitchFamily="34" charset="0"/>
                        </a:rPr>
                        <a:t>שירות-אי עמידה בזמנים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800" b="1" i="0" u="none" strike="noStrike" dirty="0">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8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221673"/>
                  </a:ext>
                </a:extLst>
              </a:tr>
            </a:tbl>
          </a:graphicData>
        </a:graphic>
      </p:graphicFrame>
      <p:graphicFrame>
        <p:nvGraphicFramePr>
          <p:cNvPr id="9" name="טבלה 8">
            <a:extLst>
              <a:ext uri="{FF2B5EF4-FFF2-40B4-BE49-F238E27FC236}">
                <a16:creationId xmlns:a16="http://schemas.microsoft.com/office/drawing/2014/main" id="{D07D5FDB-3EBD-4EA2-86BE-B459A7745A23}"/>
              </a:ext>
            </a:extLst>
          </p:cNvPr>
          <p:cNvGraphicFramePr>
            <a:graphicFrameLocks noGrp="1"/>
          </p:cNvGraphicFramePr>
          <p:nvPr>
            <p:extLst>
              <p:ext uri="{D42A27DB-BD31-4B8C-83A1-F6EECF244321}">
                <p14:modId xmlns:p14="http://schemas.microsoft.com/office/powerpoint/2010/main" val="2290497833"/>
              </p:ext>
            </p:extLst>
          </p:nvPr>
        </p:nvGraphicFramePr>
        <p:xfrm>
          <a:off x="3239244" y="3497415"/>
          <a:ext cx="1846424" cy="3123133"/>
        </p:xfrm>
        <a:graphic>
          <a:graphicData uri="http://schemas.openxmlformats.org/drawingml/2006/table">
            <a:tbl>
              <a:tblPr rtl="1"/>
              <a:tblGrid>
                <a:gridCol w="923212">
                  <a:extLst>
                    <a:ext uri="{9D8B030D-6E8A-4147-A177-3AD203B41FA5}">
                      <a16:colId xmlns:a16="http://schemas.microsoft.com/office/drawing/2014/main" val="215725591"/>
                    </a:ext>
                  </a:extLst>
                </a:gridCol>
                <a:gridCol w="923212">
                  <a:extLst>
                    <a:ext uri="{9D8B030D-6E8A-4147-A177-3AD203B41FA5}">
                      <a16:colId xmlns:a16="http://schemas.microsoft.com/office/drawing/2014/main" val="1069868077"/>
                    </a:ext>
                  </a:extLst>
                </a:gridCol>
              </a:tblGrid>
              <a:tr h="283922">
                <a:tc>
                  <a:txBody>
                    <a:bodyPr/>
                    <a:lstStyle/>
                    <a:p>
                      <a:pPr algn="ctr" rtl="1" fontAlgn="b"/>
                      <a:r>
                        <a:rPr lang="he-IL" sz="1400" b="1" i="0" u="none" strike="noStrike" dirty="0">
                          <a:solidFill>
                            <a:srgbClr val="FFFF00"/>
                          </a:solidFill>
                          <a:effectLst/>
                          <a:latin typeface="Arial" panose="020B0604020202020204" pitchFamily="34" charset="0"/>
                        </a:rPr>
                        <a:t>אי איכות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a:txBody>
                    <a:bodyPr/>
                    <a:lstStyle/>
                    <a:p>
                      <a:pPr algn="ctr" rtl="1" fontAlgn="b"/>
                      <a:r>
                        <a:rPr lang="he-IL" sz="1400" b="1" i="0" u="none" strike="noStrike" dirty="0">
                          <a:solidFill>
                            <a:srgbClr val="FFFF00"/>
                          </a:solidFill>
                          <a:effectLst/>
                          <a:latin typeface="Arial" panose="020B0604020202020204" pitchFamily="34" charset="0"/>
                        </a:rPr>
                        <a:t>ציון</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extLst>
                  <a:ext uri="{0D108BD9-81ED-4DB2-BD59-A6C34878D82A}">
                    <a16:rowId xmlns:a16="http://schemas.microsoft.com/office/drawing/2014/main" val="2649843781"/>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1768"/>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265487"/>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638810"/>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3.3%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53321"/>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286993"/>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3.8%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074261"/>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327526"/>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99793"/>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898140"/>
                  </a:ext>
                </a:extLst>
              </a:tr>
              <a:tr h="25688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4.8%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923660"/>
                  </a:ext>
                </a:extLst>
              </a:tr>
              <a:tr h="270401">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he-IL" sz="1400" b="1" i="0" u="none" strike="noStrike" kern="1200" dirty="0">
                          <a:solidFill>
                            <a:srgbClr val="000000"/>
                          </a:solidFill>
                          <a:effectLst/>
                          <a:latin typeface="Arial" panose="020B0604020202020204" pitchFamily="34" charset="0"/>
                          <a:ea typeface="+mn-ea"/>
                          <a:cs typeface="+mn-cs"/>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591915"/>
                  </a:ext>
                </a:extLst>
              </a:tr>
            </a:tbl>
          </a:graphicData>
        </a:graphic>
      </p:graphicFrame>
      <p:graphicFrame>
        <p:nvGraphicFramePr>
          <p:cNvPr id="11" name="טבלה 10">
            <a:extLst>
              <a:ext uri="{FF2B5EF4-FFF2-40B4-BE49-F238E27FC236}">
                <a16:creationId xmlns:a16="http://schemas.microsoft.com/office/drawing/2014/main" id="{B80C0FC7-8539-4DF3-88AE-3A93404791FD}"/>
              </a:ext>
            </a:extLst>
          </p:cNvPr>
          <p:cNvGraphicFramePr>
            <a:graphicFrameLocks noGrp="1"/>
          </p:cNvGraphicFramePr>
          <p:nvPr>
            <p:extLst>
              <p:ext uri="{D42A27DB-BD31-4B8C-83A1-F6EECF244321}">
                <p14:modId xmlns:p14="http://schemas.microsoft.com/office/powerpoint/2010/main" val="2753601690"/>
              </p:ext>
            </p:extLst>
          </p:nvPr>
        </p:nvGraphicFramePr>
        <p:xfrm>
          <a:off x="827583" y="3477906"/>
          <a:ext cx="2032000" cy="3170416"/>
        </p:xfrm>
        <a:graphic>
          <a:graphicData uri="http://schemas.openxmlformats.org/drawingml/2006/table">
            <a:tbl>
              <a:tblPr rtl="1"/>
              <a:tblGrid>
                <a:gridCol w="1194381">
                  <a:extLst>
                    <a:ext uri="{9D8B030D-6E8A-4147-A177-3AD203B41FA5}">
                      <a16:colId xmlns:a16="http://schemas.microsoft.com/office/drawing/2014/main" val="3535903069"/>
                    </a:ext>
                  </a:extLst>
                </a:gridCol>
                <a:gridCol w="837619">
                  <a:extLst>
                    <a:ext uri="{9D8B030D-6E8A-4147-A177-3AD203B41FA5}">
                      <a16:colId xmlns:a16="http://schemas.microsoft.com/office/drawing/2014/main" val="3103435744"/>
                    </a:ext>
                  </a:extLst>
                </a:gridCol>
              </a:tblGrid>
              <a:tr h="300421">
                <a:tc>
                  <a:txBody>
                    <a:bodyPr/>
                    <a:lstStyle/>
                    <a:p>
                      <a:pPr algn="ctr" rtl="1" fontAlgn="b"/>
                      <a:r>
                        <a:rPr lang="he-IL" sz="1400" b="1" i="0" u="none" strike="noStrike" dirty="0">
                          <a:solidFill>
                            <a:srgbClr val="FFFF00"/>
                          </a:solidFill>
                          <a:effectLst/>
                          <a:latin typeface="Arial" panose="020B0604020202020204" pitchFamily="34" charset="0"/>
                        </a:rPr>
                        <a:t>אי עמידה בזמן</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tc>
                  <a:txBody>
                    <a:bodyPr/>
                    <a:lstStyle/>
                    <a:p>
                      <a:pPr algn="ctr" rtl="1" fontAlgn="b"/>
                      <a:r>
                        <a:rPr lang="he-IL" sz="1400" b="1" i="0" u="none" strike="noStrike" dirty="0">
                          <a:solidFill>
                            <a:srgbClr val="FFFF00"/>
                          </a:solidFill>
                          <a:effectLst/>
                          <a:latin typeface="Arial" panose="020B0604020202020204" pitchFamily="34" charset="0"/>
                        </a:rPr>
                        <a:t>ציון</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extLst>
                  <a:ext uri="{0D108BD9-81ED-4DB2-BD59-A6C34878D82A}">
                    <a16:rowId xmlns:a16="http://schemas.microsoft.com/office/drawing/2014/main" val="3550796662"/>
                  </a:ext>
                </a:extLst>
              </a:tr>
              <a:tr h="259454">
                <a:tc>
                  <a:txBody>
                    <a:bodyPr/>
                    <a:lstStyle/>
                    <a:p>
                      <a:pPr algn="ctr" rtl="0" fontAlgn="b"/>
                      <a:r>
                        <a:rPr lang="he-IL" sz="1400" b="1" i="0" u="none" strike="noStrike" dirty="0">
                          <a:solidFill>
                            <a:srgbClr val="000000"/>
                          </a:solidFill>
                          <a:effectLst/>
                          <a:latin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120378"/>
                  </a:ext>
                </a:extLst>
              </a:tr>
              <a:tr h="261799">
                <a:tc>
                  <a:txBody>
                    <a:bodyPr/>
                    <a:lstStyle/>
                    <a:p>
                      <a:pPr algn="ctr" rtl="0" fontAlgn="b"/>
                      <a:r>
                        <a:rPr lang="he-IL" sz="1400" b="1" i="0" u="none" strike="noStrike" dirty="0">
                          <a:solidFill>
                            <a:srgbClr val="000000"/>
                          </a:solidFill>
                          <a:effectLst/>
                          <a:latin typeface="Arial" panose="020B0604020202020204" pitchFamily="34" charset="0"/>
                        </a:rPr>
                        <a:t>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52885"/>
                  </a:ext>
                </a:extLst>
              </a:tr>
              <a:tr h="259454">
                <a:tc>
                  <a:txBody>
                    <a:bodyPr/>
                    <a:lstStyle/>
                    <a:p>
                      <a:pPr algn="ctr" rtl="0" fontAlgn="b"/>
                      <a:r>
                        <a:rPr lang="he-IL" sz="1400" b="1" i="0" u="none" strike="noStrike" dirty="0">
                          <a:solidFill>
                            <a:srgbClr val="000000"/>
                          </a:solidFill>
                          <a:effectLst/>
                          <a:latin typeface="Arial" panose="020B0604020202020204" pitchFamily="34" charset="0"/>
                        </a:rPr>
                        <a:t>2.6%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93183"/>
                  </a:ext>
                </a:extLst>
              </a:tr>
              <a:tr h="259454">
                <a:tc>
                  <a:txBody>
                    <a:bodyPr/>
                    <a:lstStyle/>
                    <a:p>
                      <a:pPr algn="ctr" rtl="0" fontAlgn="b"/>
                      <a:r>
                        <a:rPr lang="he-IL" sz="1400" b="1" i="0" u="none" strike="noStrike" dirty="0">
                          <a:solidFill>
                            <a:srgbClr val="000000"/>
                          </a:solidFill>
                          <a:effectLst/>
                          <a:latin typeface="Arial" panose="020B0604020202020204" pitchFamily="34" charset="0"/>
                        </a:rPr>
                        <a:t>2.9%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000824"/>
                  </a:ext>
                </a:extLst>
              </a:tr>
              <a:tr h="259454">
                <a:tc>
                  <a:txBody>
                    <a:bodyPr/>
                    <a:lstStyle/>
                    <a:p>
                      <a:pPr algn="ctr" rtl="0" fontAlgn="b"/>
                      <a:r>
                        <a:rPr lang="he-IL" sz="1400" b="1" i="0" u="none" strike="noStrike" dirty="0">
                          <a:solidFill>
                            <a:srgbClr val="000000"/>
                          </a:solidFill>
                          <a:effectLst/>
                          <a:latin typeface="Arial" panose="020B0604020202020204" pitchFamily="34" charset="0"/>
                        </a:rPr>
                        <a:t>3.2%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138202"/>
                  </a:ext>
                </a:extLst>
              </a:tr>
              <a:tr h="259454">
                <a:tc>
                  <a:txBody>
                    <a:bodyPr/>
                    <a:lstStyle/>
                    <a:p>
                      <a:pPr algn="ctr" rtl="0" fontAlgn="b"/>
                      <a:r>
                        <a:rPr lang="he-IL" sz="1400" b="1" i="0" u="none" strike="noStrike" dirty="0">
                          <a:solidFill>
                            <a:srgbClr val="000000"/>
                          </a:solidFill>
                          <a:effectLst/>
                          <a:latin typeface="Arial" panose="020B0604020202020204" pitchFamily="34" charset="0"/>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138533"/>
                  </a:ext>
                </a:extLst>
              </a:tr>
              <a:tr h="259454">
                <a:tc>
                  <a:txBody>
                    <a:bodyPr/>
                    <a:lstStyle/>
                    <a:p>
                      <a:pPr algn="ctr" rtl="0" fontAlgn="b"/>
                      <a:r>
                        <a:rPr lang="he-IL" sz="1400" b="1" i="0" u="none" strike="noStrike" dirty="0">
                          <a:solidFill>
                            <a:srgbClr val="000000"/>
                          </a:solidFill>
                          <a:effectLst/>
                          <a:latin typeface="Arial" panose="020B0604020202020204" pitchFamily="34" charset="0"/>
                        </a:rPr>
                        <a:t>3.8%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491915"/>
                  </a:ext>
                </a:extLst>
              </a:tr>
              <a:tr h="259454">
                <a:tc>
                  <a:txBody>
                    <a:bodyPr/>
                    <a:lstStyle/>
                    <a:p>
                      <a:pPr algn="ctr" rtl="0" fontAlgn="b"/>
                      <a:r>
                        <a:rPr lang="he-IL" sz="1400" b="1" i="0" u="none" strike="noStrike" dirty="0">
                          <a:solidFill>
                            <a:srgbClr val="000000"/>
                          </a:solidFill>
                          <a:effectLst/>
                          <a:latin typeface="Arial" panose="020B0604020202020204" pitchFamily="34" charset="0"/>
                        </a:rPr>
                        <a:t>4.1%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50767"/>
                  </a:ext>
                </a:extLst>
              </a:tr>
              <a:tr h="259454">
                <a:tc>
                  <a:txBody>
                    <a:bodyPr/>
                    <a:lstStyle/>
                    <a:p>
                      <a:pPr algn="ctr" rtl="0" fontAlgn="b"/>
                      <a:r>
                        <a:rPr lang="he-IL" sz="1400" b="1" i="0" u="none" strike="noStrike" dirty="0">
                          <a:solidFill>
                            <a:srgbClr val="000000"/>
                          </a:solidFill>
                          <a:effectLst/>
                          <a:latin typeface="Arial" panose="020B0604020202020204" pitchFamily="34" charset="0"/>
                        </a:rPr>
                        <a:t>4.4%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959898"/>
                  </a:ext>
                </a:extLst>
              </a:tr>
              <a:tr h="259454">
                <a:tc>
                  <a:txBody>
                    <a:bodyPr/>
                    <a:lstStyle/>
                    <a:p>
                      <a:pPr algn="ctr" rtl="0" fontAlgn="b"/>
                      <a:r>
                        <a:rPr lang="he-IL" sz="1400" b="1" i="0" u="none" strike="noStrike" dirty="0">
                          <a:solidFill>
                            <a:srgbClr val="000000"/>
                          </a:solidFill>
                          <a:effectLst/>
                          <a:latin typeface="Arial" panose="020B0604020202020204" pitchFamily="34" charset="0"/>
                        </a:rPr>
                        <a:t>4.7%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914719"/>
                  </a:ext>
                </a:extLst>
              </a:tr>
              <a:tr h="273110">
                <a:tc>
                  <a:txBody>
                    <a:bodyPr/>
                    <a:lstStyle/>
                    <a:p>
                      <a:pPr algn="ctr" rtl="0" fontAlgn="b"/>
                      <a:r>
                        <a:rPr lang="he-IL" sz="1400" b="1" i="0" u="none" strike="noStrike" dirty="0">
                          <a:solidFill>
                            <a:srgbClr val="000000"/>
                          </a:solidFill>
                          <a:effectLst/>
                          <a:latin typeface="Arial" panose="020B0604020202020204" pitchFamily="34" charset="0"/>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062714"/>
                  </a:ext>
                </a:extLst>
              </a:tr>
            </a:tbl>
          </a:graphicData>
        </a:graphic>
      </p:graphicFrame>
      <p:graphicFrame>
        <p:nvGraphicFramePr>
          <p:cNvPr id="5" name="טבלה 4">
            <a:extLst>
              <a:ext uri="{FF2B5EF4-FFF2-40B4-BE49-F238E27FC236}">
                <a16:creationId xmlns:a16="http://schemas.microsoft.com/office/drawing/2014/main" id="{40771D60-57DE-4F0E-9823-3540C4FACF68}"/>
              </a:ext>
            </a:extLst>
          </p:cNvPr>
          <p:cNvGraphicFramePr>
            <a:graphicFrameLocks noGrp="1"/>
          </p:cNvGraphicFramePr>
          <p:nvPr>
            <p:extLst>
              <p:ext uri="{D42A27DB-BD31-4B8C-83A1-F6EECF244321}">
                <p14:modId xmlns:p14="http://schemas.microsoft.com/office/powerpoint/2010/main" val="1162569176"/>
              </p:ext>
            </p:extLst>
          </p:nvPr>
        </p:nvGraphicFramePr>
        <p:xfrm>
          <a:off x="5465329" y="3457451"/>
          <a:ext cx="2032000" cy="3190875"/>
        </p:xfrm>
        <a:graphic>
          <a:graphicData uri="http://schemas.openxmlformats.org/drawingml/2006/table">
            <a:tbl>
              <a:tblPr rtl="1"/>
              <a:tblGrid>
                <a:gridCol w="1128537">
                  <a:extLst>
                    <a:ext uri="{9D8B030D-6E8A-4147-A177-3AD203B41FA5}">
                      <a16:colId xmlns:a16="http://schemas.microsoft.com/office/drawing/2014/main" val="3499478796"/>
                    </a:ext>
                  </a:extLst>
                </a:gridCol>
                <a:gridCol w="903463">
                  <a:extLst>
                    <a:ext uri="{9D8B030D-6E8A-4147-A177-3AD203B41FA5}">
                      <a16:colId xmlns:a16="http://schemas.microsoft.com/office/drawing/2014/main" val="3235600660"/>
                    </a:ext>
                  </a:extLst>
                </a:gridCol>
              </a:tblGrid>
              <a:tr h="209550">
                <a:tc>
                  <a:txBody>
                    <a:bodyPr/>
                    <a:lstStyle/>
                    <a:p>
                      <a:pPr algn="ctr" rtl="1" fontAlgn="b"/>
                      <a:r>
                        <a:rPr lang="he-IL" sz="1200" b="1" i="0" u="none" strike="noStrike" dirty="0">
                          <a:solidFill>
                            <a:srgbClr val="FFFF00"/>
                          </a:solidFill>
                          <a:effectLst/>
                          <a:latin typeface="Arial" panose="020B0604020202020204" pitchFamily="34" charset="0"/>
                        </a:rPr>
                        <a:t>מחיר מינימום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tc>
                  <a:txBody>
                    <a:bodyPr/>
                    <a:lstStyle/>
                    <a:p>
                      <a:pPr algn="ctr" rtl="1" fontAlgn="b"/>
                      <a:r>
                        <a:rPr lang="he-IL" sz="1200" b="1" i="0" u="none" strike="noStrike" dirty="0">
                          <a:solidFill>
                            <a:srgbClr val="FFFF00"/>
                          </a:solidFill>
                          <a:effectLst/>
                          <a:latin typeface="Arial" panose="020B0604020202020204" pitchFamily="34" charset="0"/>
                        </a:rPr>
                        <a:t>מרווח</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extLst>
                  <a:ext uri="{0D108BD9-81ED-4DB2-BD59-A6C34878D82A}">
                    <a16:rowId xmlns:a16="http://schemas.microsoft.com/office/drawing/2014/main" val="2278079070"/>
                  </a:ext>
                </a:extLst>
              </a:tr>
              <a:tr h="238125">
                <a:tc>
                  <a:txBody>
                    <a:bodyPr/>
                    <a:lstStyle/>
                    <a:p>
                      <a:pPr algn="ctr" rtl="0" fontAlgn="b"/>
                      <a:r>
                        <a:rPr lang="he-IL" sz="1400" b="1" i="0" u="none" strike="noStrike" dirty="0">
                          <a:solidFill>
                            <a:srgbClr val="002060"/>
                          </a:solidFill>
                          <a:effectLst/>
                          <a:latin typeface="Arial" panose="020B0604020202020204" pitchFamily="34" charset="0"/>
                        </a:rPr>
                        <a:t>       445,000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he-IL" sz="1400" b="1" i="0" u="none" strike="noStrike" dirty="0">
                          <a:solidFill>
                            <a:srgbClr val="002060"/>
                          </a:solidFill>
                          <a:effectLst/>
                          <a:latin typeface="Arial" panose="020B0604020202020204" pitchFamily="34" charset="0"/>
                        </a:rPr>
                        <a:t>      7,500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886596822"/>
                  </a:ext>
                </a:extLst>
              </a:tr>
              <a:tr h="209550">
                <a:tc>
                  <a:txBody>
                    <a:bodyPr/>
                    <a:lstStyle/>
                    <a:p>
                      <a:pPr algn="l" rtl="1" fontAlgn="b"/>
                      <a:r>
                        <a:rPr lang="he-IL" sz="1200" b="1" i="0" u="none" strike="noStrike" dirty="0">
                          <a:solidFill>
                            <a:srgbClr val="002060"/>
                          </a:solidFill>
                          <a:effectLst/>
                          <a:latin typeface="Arial" panose="020B0604020202020204" pitchFamily="34" charset="0"/>
                        </a:rPr>
                        <a:t> מינימום מרווח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fontAlgn="b"/>
                      <a:r>
                        <a:rPr lang="he-IL" sz="1200" b="1" i="0" u="none" strike="noStrike" dirty="0">
                          <a:solidFill>
                            <a:srgbClr val="002060"/>
                          </a:solidFill>
                          <a:effectLst/>
                          <a:latin typeface="Arial" panose="020B0604020202020204" pitchFamily="34" charset="0"/>
                        </a:rPr>
                        <a:t> ציון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54618785"/>
                  </a:ext>
                </a:extLst>
              </a:tr>
              <a:tr h="238125">
                <a:tc>
                  <a:txBody>
                    <a:bodyPr/>
                    <a:lstStyle/>
                    <a:p>
                      <a:pPr algn="l" rtl="0" fontAlgn="b"/>
                      <a:r>
                        <a:rPr lang="he-IL" sz="1400" b="0" i="0" u="none" strike="noStrike" dirty="0">
                          <a:solidFill>
                            <a:srgbClr val="000000"/>
                          </a:solidFill>
                          <a:effectLst/>
                          <a:latin typeface="Arial" panose="020B0604020202020204" pitchFamily="34" charset="0"/>
                        </a:rPr>
                        <a:t>       445,000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973895"/>
                  </a:ext>
                </a:extLst>
              </a:tr>
              <a:tr h="228600">
                <a:tc>
                  <a:txBody>
                    <a:bodyPr/>
                    <a:lstStyle/>
                    <a:p>
                      <a:pPr algn="l" rtl="0" fontAlgn="b"/>
                      <a:r>
                        <a:rPr lang="he-IL" sz="1400" b="0" i="0" u="none" strike="noStrike" dirty="0">
                          <a:solidFill>
                            <a:srgbClr val="000000"/>
                          </a:solidFill>
                          <a:effectLst/>
                          <a:latin typeface="Arial" panose="020B0604020202020204" pitchFamily="34" charset="0"/>
                        </a:rPr>
                        <a:t>       452,500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056937"/>
                  </a:ext>
                </a:extLst>
              </a:tr>
              <a:tr h="228600">
                <a:tc>
                  <a:txBody>
                    <a:bodyPr/>
                    <a:lstStyle/>
                    <a:p>
                      <a:pPr algn="l" rtl="0" fontAlgn="b"/>
                      <a:r>
                        <a:rPr lang="he-IL" sz="1400" b="0" i="0" u="none" strike="noStrike" dirty="0">
                          <a:solidFill>
                            <a:srgbClr val="000000"/>
                          </a:solidFill>
                          <a:effectLst/>
                          <a:latin typeface="Arial" panose="020B0604020202020204" pitchFamily="34" charset="0"/>
                        </a:rPr>
                        <a:t>       460,000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36709"/>
                  </a:ext>
                </a:extLst>
              </a:tr>
              <a:tr h="228600">
                <a:tc>
                  <a:txBody>
                    <a:bodyPr/>
                    <a:lstStyle/>
                    <a:p>
                      <a:pPr algn="l" rtl="0" fontAlgn="b"/>
                      <a:r>
                        <a:rPr lang="he-IL" sz="1400" b="0" i="0" u="none" strike="noStrike" dirty="0">
                          <a:solidFill>
                            <a:srgbClr val="000000"/>
                          </a:solidFill>
                          <a:effectLst/>
                          <a:latin typeface="Arial" panose="020B0604020202020204" pitchFamily="34" charset="0"/>
                        </a:rPr>
                        <a:t>       467,500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404672"/>
                  </a:ext>
                </a:extLst>
              </a:tr>
              <a:tr h="228600">
                <a:tc>
                  <a:txBody>
                    <a:bodyPr/>
                    <a:lstStyle/>
                    <a:p>
                      <a:pPr algn="l" rtl="0" fontAlgn="b"/>
                      <a:r>
                        <a:rPr lang="he-IL" sz="1400" b="0" i="0" u="none" strike="noStrike" dirty="0">
                          <a:solidFill>
                            <a:srgbClr val="000000"/>
                          </a:solidFill>
                          <a:effectLst/>
                          <a:latin typeface="Arial" panose="020B0604020202020204" pitchFamily="34" charset="0"/>
                        </a:rPr>
                        <a:t>       475,000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72598"/>
                  </a:ext>
                </a:extLst>
              </a:tr>
              <a:tr h="228600">
                <a:tc>
                  <a:txBody>
                    <a:bodyPr/>
                    <a:lstStyle/>
                    <a:p>
                      <a:pPr algn="l" rtl="0" fontAlgn="b"/>
                      <a:r>
                        <a:rPr lang="he-IL" sz="1400" b="0" i="0" u="none" strike="noStrike" dirty="0">
                          <a:solidFill>
                            <a:srgbClr val="000000"/>
                          </a:solidFill>
                          <a:effectLst/>
                          <a:latin typeface="Arial" panose="020B0604020202020204" pitchFamily="34" charset="0"/>
                        </a:rPr>
                        <a:t>       482,500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464476"/>
                  </a:ext>
                </a:extLst>
              </a:tr>
              <a:tr h="228600">
                <a:tc>
                  <a:txBody>
                    <a:bodyPr/>
                    <a:lstStyle/>
                    <a:p>
                      <a:pPr algn="l" rtl="0" fontAlgn="b"/>
                      <a:r>
                        <a:rPr lang="he-IL" sz="1400" b="0" i="0" u="none" strike="noStrike" dirty="0">
                          <a:solidFill>
                            <a:srgbClr val="000000"/>
                          </a:solidFill>
                          <a:effectLst/>
                          <a:latin typeface="Arial" panose="020B0604020202020204" pitchFamily="34" charset="0"/>
                        </a:rPr>
                        <a:t>       490,000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826808"/>
                  </a:ext>
                </a:extLst>
              </a:tr>
              <a:tr h="228600">
                <a:tc>
                  <a:txBody>
                    <a:bodyPr/>
                    <a:lstStyle/>
                    <a:p>
                      <a:pPr algn="l" rtl="0" fontAlgn="b"/>
                      <a:r>
                        <a:rPr lang="he-IL" sz="1400" b="0" i="0" u="none" strike="noStrike" dirty="0">
                          <a:solidFill>
                            <a:srgbClr val="000000"/>
                          </a:solidFill>
                          <a:effectLst/>
                          <a:latin typeface="Arial" panose="020B0604020202020204" pitchFamily="34" charset="0"/>
                        </a:rPr>
                        <a:t>       497,500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02470"/>
                  </a:ext>
                </a:extLst>
              </a:tr>
              <a:tr h="228600">
                <a:tc>
                  <a:txBody>
                    <a:bodyPr/>
                    <a:lstStyle/>
                    <a:p>
                      <a:pPr algn="l" rtl="0" fontAlgn="b"/>
                      <a:r>
                        <a:rPr lang="he-IL" sz="1400" b="0" i="0" u="none" strike="noStrike" dirty="0">
                          <a:solidFill>
                            <a:srgbClr val="000000"/>
                          </a:solidFill>
                          <a:effectLst/>
                          <a:latin typeface="Arial" panose="020B0604020202020204" pitchFamily="34" charset="0"/>
                        </a:rPr>
                        <a:t>       505,000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918617"/>
                  </a:ext>
                </a:extLst>
              </a:tr>
              <a:tr h="228600">
                <a:tc>
                  <a:txBody>
                    <a:bodyPr/>
                    <a:lstStyle/>
                    <a:p>
                      <a:pPr algn="l" rtl="0" fontAlgn="b"/>
                      <a:r>
                        <a:rPr lang="he-IL" sz="1400" b="0" i="0" u="none" strike="noStrike" dirty="0">
                          <a:solidFill>
                            <a:srgbClr val="000000"/>
                          </a:solidFill>
                          <a:effectLst/>
                          <a:latin typeface="Arial" panose="020B0604020202020204" pitchFamily="34" charset="0"/>
                        </a:rPr>
                        <a:t>       512,500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543197"/>
                  </a:ext>
                </a:extLst>
              </a:tr>
              <a:tr h="238125">
                <a:tc>
                  <a:txBody>
                    <a:bodyPr/>
                    <a:lstStyle/>
                    <a:p>
                      <a:pPr algn="l" rtl="0" fontAlgn="b"/>
                      <a:r>
                        <a:rPr lang="he-IL" sz="1400" b="0" i="0" u="none" strike="noStrike" dirty="0">
                          <a:solidFill>
                            <a:srgbClr val="000000"/>
                          </a:solidFill>
                          <a:effectLst/>
                          <a:latin typeface="Arial" panose="020B0604020202020204" pitchFamily="34" charset="0"/>
                        </a:rPr>
                        <a:t>       520,000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4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916457"/>
                  </a:ext>
                </a:extLst>
              </a:tr>
            </a:tbl>
          </a:graphicData>
        </a:graphic>
      </p:graphicFrame>
    </p:spTree>
    <p:extLst>
      <p:ext uri="{BB962C8B-B14F-4D97-AF65-F5344CB8AC3E}">
        <p14:creationId xmlns:p14="http://schemas.microsoft.com/office/powerpoint/2010/main" val="4285388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300A7B65-0D70-434B-BA49-7FEFB4542447}"/>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כותרת 1">
            <a:extLst>
              <a:ext uri="{FF2B5EF4-FFF2-40B4-BE49-F238E27FC236}">
                <a16:creationId xmlns:a16="http://schemas.microsoft.com/office/drawing/2014/main" id="{31284081-4E56-4B94-AA0D-0FAC56EB70C7}"/>
              </a:ext>
            </a:extLst>
          </p:cNvPr>
          <p:cNvSpPr>
            <a:spLocks noGrp="1"/>
          </p:cNvSpPr>
          <p:nvPr>
            <p:ph type="title"/>
          </p:nvPr>
        </p:nvSpPr>
        <p:spPr>
          <a:xfrm>
            <a:off x="251520" y="385772"/>
            <a:ext cx="8147248" cy="1368152"/>
          </a:xfrm>
        </p:spPr>
        <p:txBody>
          <a:bodyPr>
            <a:normAutofit fontScale="90000"/>
          </a:bodyPr>
          <a:lstStyle/>
          <a:p>
            <a:pPr algn="ct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הצגת דוגמא</a:t>
            </a:r>
            <a:br>
              <a:rPr lang="he-IL" dirty="0"/>
            </a:br>
            <a:r>
              <a:rPr lang="he-IL" sz="2700" dirty="0">
                <a:solidFill>
                  <a:srgbClr val="FF3300"/>
                </a:solidFill>
                <a:effectLst>
                  <a:outerShdw blurRad="38100" dist="38100" dir="2700000" algn="tl">
                    <a:srgbClr val="000000"/>
                  </a:outerShdw>
                </a:effectLst>
              </a:rPr>
              <a:t>המרת מדדים(עם יחידות מידה שונות) למדד אינטגרטיבי </a:t>
            </a:r>
            <a:br>
              <a:rPr lang="he-IL" sz="2700" dirty="0">
                <a:solidFill>
                  <a:srgbClr val="FF3300"/>
                </a:solidFill>
                <a:effectLst>
                  <a:outerShdw blurRad="38100" dist="38100" dir="2700000" algn="tl">
                    <a:srgbClr val="000000"/>
                  </a:outerShdw>
                </a:effectLst>
              </a:rPr>
            </a:br>
            <a:r>
              <a:rPr lang="he-IL" sz="2700" dirty="0">
                <a:solidFill>
                  <a:srgbClr val="FF3300"/>
                </a:solidFill>
                <a:effectLst>
                  <a:outerShdw blurRad="38100" dist="38100" dir="2700000" algn="tl">
                    <a:srgbClr val="000000"/>
                  </a:outerShdw>
                </a:effectLst>
              </a:rPr>
              <a:t>בשיטת-</a:t>
            </a:r>
            <a:r>
              <a:rPr lang="en-US" sz="2700" dirty="0">
                <a:solidFill>
                  <a:srgbClr val="FF3300"/>
                </a:solidFill>
                <a:effectLst>
                  <a:outerShdw blurRad="38100" dist="38100" dir="2700000" algn="tl">
                    <a:srgbClr val="000000"/>
                  </a:outerShdw>
                </a:effectLst>
              </a:rPr>
              <a:t>Max-Min</a:t>
            </a:r>
            <a:endParaRPr lang="he-IL" sz="2700" dirty="0">
              <a:solidFill>
                <a:srgbClr val="FF3300"/>
              </a:solidFill>
              <a:effectLst>
                <a:outerShdw blurRad="38100" dist="38100" dir="2700000" algn="tl">
                  <a:srgbClr val="000000"/>
                </a:outerShdw>
              </a:effectLst>
            </a:endParaRPr>
          </a:p>
        </p:txBody>
      </p:sp>
      <p:graphicFrame>
        <p:nvGraphicFramePr>
          <p:cNvPr id="7" name="טבלה 6">
            <a:extLst>
              <a:ext uri="{FF2B5EF4-FFF2-40B4-BE49-F238E27FC236}">
                <a16:creationId xmlns:a16="http://schemas.microsoft.com/office/drawing/2014/main" id="{175F615C-4FB2-42A1-86E6-F8F5FD9844BD}"/>
              </a:ext>
            </a:extLst>
          </p:cNvPr>
          <p:cNvGraphicFramePr>
            <a:graphicFrameLocks noGrp="1"/>
          </p:cNvGraphicFramePr>
          <p:nvPr>
            <p:extLst>
              <p:ext uri="{D42A27DB-BD31-4B8C-83A1-F6EECF244321}">
                <p14:modId xmlns:p14="http://schemas.microsoft.com/office/powerpoint/2010/main" val="1801505182"/>
              </p:ext>
            </p:extLst>
          </p:nvPr>
        </p:nvGraphicFramePr>
        <p:xfrm>
          <a:off x="705894" y="2204864"/>
          <a:ext cx="6840762" cy="1463040"/>
        </p:xfrm>
        <a:graphic>
          <a:graphicData uri="http://schemas.openxmlformats.org/drawingml/2006/table">
            <a:tbl>
              <a:tblPr rtl="1"/>
              <a:tblGrid>
                <a:gridCol w="1334782">
                  <a:extLst>
                    <a:ext uri="{9D8B030D-6E8A-4147-A177-3AD203B41FA5}">
                      <a16:colId xmlns:a16="http://schemas.microsoft.com/office/drawing/2014/main" val="2372855018"/>
                    </a:ext>
                  </a:extLst>
                </a:gridCol>
                <a:gridCol w="1376495">
                  <a:extLst>
                    <a:ext uri="{9D8B030D-6E8A-4147-A177-3AD203B41FA5}">
                      <a16:colId xmlns:a16="http://schemas.microsoft.com/office/drawing/2014/main" val="1167913609"/>
                    </a:ext>
                  </a:extLst>
                </a:gridCol>
                <a:gridCol w="1376495">
                  <a:extLst>
                    <a:ext uri="{9D8B030D-6E8A-4147-A177-3AD203B41FA5}">
                      <a16:colId xmlns:a16="http://schemas.microsoft.com/office/drawing/2014/main" val="1916346384"/>
                    </a:ext>
                  </a:extLst>
                </a:gridCol>
                <a:gridCol w="1376495">
                  <a:extLst>
                    <a:ext uri="{9D8B030D-6E8A-4147-A177-3AD203B41FA5}">
                      <a16:colId xmlns:a16="http://schemas.microsoft.com/office/drawing/2014/main" val="1253578035"/>
                    </a:ext>
                  </a:extLst>
                </a:gridCol>
                <a:gridCol w="1376495">
                  <a:extLst>
                    <a:ext uri="{9D8B030D-6E8A-4147-A177-3AD203B41FA5}">
                      <a16:colId xmlns:a16="http://schemas.microsoft.com/office/drawing/2014/main" val="149245937"/>
                    </a:ext>
                  </a:extLst>
                </a:gridCol>
              </a:tblGrid>
              <a:tr h="390525">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a:solidFill>
                            <a:srgbClr val="FFFF00"/>
                          </a:solidFill>
                          <a:effectLst/>
                          <a:latin typeface="Arial" panose="020B0604020202020204" pitchFamily="34" charset="0"/>
                        </a:rPr>
                        <a:t>Min Value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1" i="0" u="none" strike="noStrike" dirty="0">
                          <a:solidFill>
                            <a:srgbClr val="FFFF00"/>
                          </a:solidFill>
                          <a:effectLst/>
                          <a:latin typeface="Arial" panose="020B0604020202020204" pitchFamily="34" charset="0"/>
                        </a:rPr>
                        <a:t>Max Value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1" i="0" u="none" strike="noStrike" dirty="0">
                          <a:solidFill>
                            <a:srgbClr val="FFFF00"/>
                          </a:solidFill>
                          <a:effectLst/>
                          <a:latin typeface="Arial" panose="020B0604020202020204" pitchFamily="34" charset="0"/>
                        </a:rPr>
                        <a:t>Difference Value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69312193"/>
                  </a:ext>
                </a:extLst>
              </a:tr>
              <a:tr h="238125">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he-IL" sz="1600" b="1" i="0" u="none" strike="noStrike" dirty="0">
                          <a:solidFill>
                            <a:srgbClr val="002060"/>
                          </a:solidFill>
                          <a:effectLst/>
                          <a:latin typeface="Arial" panose="020B0604020202020204" pitchFamily="34" charset="0"/>
                        </a:rPr>
                        <a:t>   520,000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he-IL" sz="1600" b="1" i="0" u="none" strike="noStrike" dirty="0">
                          <a:solidFill>
                            <a:srgbClr val="002060"/>
                          </a:solidFill>
                          <a:effectLst/>
                          <a:latin typeface="Arial" panose="020B0604020202020204" pitchFamily="34" charset="0"/>
                        </a:rPr>
                        <a:t>   445,000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he-IL" sz="1600" b="1" i="0" u="none" strike="noStrike" dirty="0">
                          <a:solidFill>
                            <a:srgbClr val="002060"/>
                          </a:solidFill>
                          <a:effectLst/>
                          <a:latin typeface="Arial" panose="020B0604020202020204" pitchFamily="34" charset="0"/>
                        </a:rPr>
                        <a:t>       7,500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557816862"/>
                  </a:ext>
                </a:extLst>
              </a:tr>
              <a:tr h="238125">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990000"/>
                          </a:solidFill>
                          <a:effectLst/>
                          <a:latin typeface="Arial" panose="020B0604020202020204" pitchFamily="34" charset="0"/>
                        </a:rPr>
                        <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990000"/>
                          </a:solidFill>
                          <a:effectLst/>
                          <a:latin typeface="Arial" panose="020B0604020202020204" pitchFamily="34" charset="0"/>
                        </a:rPr>
                        <a:t>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990000"/>
                          </a:solidFill>
                          <a:effectLst/>
                          <a:latin typeface="Arial" panose="020B0604020202020204" pitchFamily="34" charset="0"/>
                        </a:rPr>
                        <a:t>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990000"/>
                          </a:solidFill>
                          <a:effectLst/>
                          <a:latin typeface="Arial" panose="020B0604020202020204" pitchFamily="34" charset="0"/>
                        </a:rPr>
                        <a:t>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287033"/>
                  </a:ext>
                </a:extLst>
              </a:tr>
              <a:tr h="266700">
                <a:tc>
                  <a:txBody>
                    <a:bodyPr/>
                    <a:lstStyle/>
                    <a:p>
                      <a:pPr algn="r" rtl="1" fontAlgn="b"/>
                      <a:r>
                        <a:rPr lang="he-IL" sz="1600" b="1" i="0" u="none" strike="noStrike" dirty="0">
                          <a:solidFill>
                            <a:srgbClr val="003300"/>
                          </a:solidFill>
                          <a:effectLst/>
                          <a:latin typeface="Arial" panose="020B0604020202020204" pitchFamily="34" charset="0"/>
                        </a:rPr>
                        <a:t>מחיר-ערך כספי</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482,000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520,000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480,000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445,000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583790"/>
                  </a:ext>
                </a:extLst>
              </a:tr>
              <a:tr h="240110">
                <a:tc>
                  <a:txBody>
                    <a:bodyPr/>
                    <a:lstStyle/>
                    <a:p>
                      <a:pPr algn="r" rtl="1" fontAlgn="b"/>
                      <a:r>
                        <a:rPr lang="he-IL" sz="1600" b="1" i="0" u="none" strike="noStrike" dirty="0">
                          <a:solidFill>
                            <a:srgbClr val="002060"/>
                          </a:solidFill>
                          <a:effectLst/>
                          <a:latin typeface="Arial" panose="020B0604020202020204" pitchFamily="34" charset="0"/>
                        </a:rPr>
                        <a:t>ציון מחיר</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5.07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5.33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600" b="1" i="0" u="none" strike="noStrike" dirty="0">
                          <a:solidFill>
                            <a:srgbClr val="003300"/>
                          </a:solidFill>
                          <a:effectLst/>
                          <a:latin typeface="Arial" panose="020B0604020202020204" pitchFamily="34" charset="0"/>
                        </a:rPr>
                        <a:t>       10.0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945780"/>
                  </a:ext>
                </a:extLst>
              </a:tr>
            </a:tbl>
          </a:graphicData>
        </a:graphic>
      </p:graphicFrame>
      <p:sp>
        <p:nvSpPr>
          <p:cNvPr id="8" name="TextBox 7">
            <a:extLst>
              <a:ext uri="{FF2B5EF4-FFF2-40B4-BE49-F238E27FC236}">
                <a16:creationId xmlns:a16="http://schemas.microsoft.com/office/drawing/2014/main" id="{56EDA100-6E54-4C7D-A44C-1F12549AB0E1}"/>
              </a:ext>
            </a:extLst>
          </p:cNvPr>
          <p:cNvSpPr txBox="1"/>
          <p:nvPr/>
        </p:nvSpPr>
        <p:spPr>
          <a:xfrm>
            <a:off x="4519246" y="1753924"/>
            <a:ext cx="3407569" cy="400110"/>
          </a:xfrm>
          <a:prstGeom prst="rect">
            <a:avLst/>
          </a:prstGeom>
          <a:noFill/>
        </p:spPr>
        <p:txBody>
          <a:bodyPr wrap="square" rtlCol="1">
            <a:spAutoFit/>
          </a:bodyPr>
          <a:lstStyle/>
          <a:p>
            <a:pPr marL="285750" indent="-285750">
              <a:buFont typeface="Wingdings" panose="05000000000000000000" pitchFamily="2" charset="2"/>
              <a:buChar char="§"/>
            </a:pPr>
            <a:r>
              <a:rPr lang="he-IL" sz="2000" b="1" dirty="0">
                <a:solidFill>
                  <a:schemeClr val="accent6">
                    <a:lumMod val="50000"/>
                  </a:schemeClr>
                </a:solidFill>
              </a:rPr>
              <a:t>חישוב ציון מחיר לכל הספקים:</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3D599B-3C2A-4FEA-8068-3F431C3D7626}"/>
                  </a:ext>
                </a:extLst>
              </p:cNvPr>
              <p:cNvSpPr txBox="1"/>
              <p:nvPr/>
            </p:nvSpPr>
            <p:spPr>
              <a:xfrm>
                <a:off x="971600" y="3909684"/>
                <a:ext cx="5112568" cy="425566"/>
              </a:xfrm>
              <a:prstGeom prst="rect">
                <a:avLst/>
              </a:prstGeom>
              <a:noFill/>
            </p:spPr>
            <p:txBody>
              <a:bodyPr wrap="square" lIns="0" tIns="0" rIns="0" bIns="0" rtlCol="1">
                <a:spAutoFit/>
              </a:bodyPr>
              <a:lstStyle/>
              <a:p>
                <a:pPr algn="l"/>
                <a:r>
                  <a:rPr lang="en-US" b="1" dirty="0">
                    <a:solidFill>
                      <a:schemeClr val="accent6">
                        <a:lumMod val="50000"/>
                      </a:schemeClr>
                    </a:solidFill>
                  </a:rPr>
                  <a:t>Score Price(A)</a:t>
                </a:r>
                <a14:m>
                  <m:oMath xmlns:m="http://schemas.openxmlformats.org/officeDocument/2006/math">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𝑨𝑩𝑺</m:t>
                    </m:r>
                    <m:r>
                      <a:rPr lang="en-US" b="1" i="1" smtClean="0">
                        <a:solidFill>
                          <a:schemeClr val="accent6">
                            <a:lumMod val="50000"/>
                          </a:schemeClr>
                        </a:solidFill>
                        <a:latin typeface="Cambria Math" panose="02040503050406030204" pitchFamily="18" charset="0"/>
                      </a:rPr>
                      <m:t>(</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𝟒𝟖𝟐</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𝟎𝟎𝟎</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𝟓𝟐𝟎</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𝟎𝟎𝟎</m:t>
                        </m:r>
                      </m:num>
                      <m:den>
                        <m:r>
                          <a:rPr lang="en-US" b="1" i="1" smtClean="0">
                            <a:solidFill>
                              <a:schemeClr val="accent6">
                                <a:lumMod val="50000"/>
                              </a:schemeClr>
                            </a:solidFill>
                            <a:latin typeface="Cambria Math" panose="02040503050406030204" pitchFamily="18" charset="0"/>
                          </a:rPr>
                          <m:t>𝟕</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𝟓𝟎𝟎</m:t>
                        </m:r>
                      </m:den>
                    </m:f>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𝟓</m:t>
                    </m:r>
                    <m:r>
                      <a:rPr lang="en-US" b="1" i="1" smtClean="0">
                        <a:solidFill>
                          <a:schemeClr val="accent6">
                            <a:lumMod val="50000"/>
                          </a:schemeClr>
                        </a:solidFill>
                        <a:latin typeface="Cambria Math" panose="02040503050406030204" pitchFamily="18" charset="0"/>
                      </a:rPr>
                      <m:t>.</m:t>
                    </m:r>
                    <m:r>
                      <a:rPr lang="en-US" b="1" i="1" smtClean="0">
                        <a:solidFill>
                          <a:schemeClr val="accent6">
                            <a:lumMod val="50000"/>
                          </a:schemeClr>
                        </a:solidFill>
                        <a:latin typeface="Cambria Math" panose="02040503050406030204" pitchFamily="18" charset="0"/>
                      </a:rPr>
                      <m:t>𝟎𝟕</m:t>
                    </m:r>
                  </m:oMath>
                </a14:m>
                <a:endParaRPr lang="he-IL" b="1" dirty="0">
                  <a:solidFill>
                    <a:schemeClr val="accent6">
                      <a:lumMod val="50000"/>
                    </a:schemeClr>
                  </a:solidFill>
                </a:endParaRPr>
              </a:p>
            </p:txBody>
          </p:sp>
        </mc:Choice>
        <mc:Fallback xmlns="">
          <p:sp>
            <p:nvSpPr>
              <p:cNvPr id="9" name="TextBox 8">
                <a:extLst>
                  <a:ext uri="{FF2B5EF4-FFF2-40B4-BE49-F238E27FC236}">
                    <a16:creationId xmlns:a16="http://schemas.microsoft.com/office/drawing/2014/main" id="{3F3D599B-3C2A-4FEA-8068-3F431C3D7626}"/>
                  </a:ext>
                </a:extLst>
              </p:cNvPr>
              <p:cNvSpPr txBox="1">
                <a:spLocks noRot="1" noChangeAspect="1" noMove="1" noResize="1" noEditPoints="1" noAdjustHandles="1" noChangeArrowheads="1" noChangeShapeType="1" noTextEdit="1"/>
              </p:cNvSpPr>
              <p:nvPr/>
            </p:nvSpPr>
            <p:spPr>
              <a:xfrm>
                <a:off x="971600" y="3909684"/>
                <a:ext cx="5112568" cy="425566"/>
              </a:xfrm>
              <a:prstGeom prst="rect">
                <a:avLst/>
              </a:prstGeom>
              <a:blipFill>
                <a:blip r:embed="rId2"/>
                <a:stretch>
                  <a:fillRect l="-2622" t="-2857" b="-1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91818C-060A-400A-B4D6-0485362C80CC}"/>
                  </a:ext>
                </a:extLst>
              </p:cNvPr>
              <p:cNvSpPr txBox="1"/>
              <p:nvPr/>
            </p:nvSpPr>
            <p:spPr>
              <a:xfrm>
                <a:off x="1017320" y="4573383"/>
                <a:ext cx="4968552" cy="418320"/>
              </a:xfrm>
              <a:prstGeom prst="rect">
                <a:avLst/>
              </a:prstGeom>
              <a:noFill/>
            </p:spPr>
            <p:txBody>
              <a:bodyPr wrap="square" lIns="0" tIns="0" rIns="0" bIns="0" rtlCol="1">
                <a:spAutoFit/>
              </a:bodyPr>
              <a:lstStyle/>
              <a:p>
                <a:pPr algn="l" rtl="0"/>
                <a14:m>
                  <m:oMath xmlns:m="http://schemas.openxmlformats.org/officeDocument/2006/math">
                    <m:r>
                      <a:rPr lang="en-US" b="1">
                        <a:solidFill>
                          <a:schemeClr val="accent6">
                            <a:lumMod val="50000"/>
                          </a:schemeClr>
                        </a:solidFill>
                        <a:latin typeface="Cambria Math" panose="02040503050406030204" pitchFamily="18" charset="0"/>
                      </a:rPr>
                      <m:t>𝑺𝒄𝒐𝒓𝒆</m:t>
                    </m:r>
                    <m:r>
                      <a:rPr lang="en-US" b="1">
                        <a:solidFill>
                          <a:schemeClr val="accent6">
                            <a:lumMod val="50000"/>
                          </a:schemeClr>
                        </a:solidFill>
                        <a:latin typeface="Cambria Math" panose="02040503050406030204" pitchFamily="18" charset="0"/>
                      </a:rPr>
                      <m:t> </m:t>
                    </m:r>
                    <m:r>
                      <a:rPr lang="en-US" b="1">
                        <a:solidFill>
                          <a:schemeClr val="accent6">
                            <a:lumMod val="50000"/>
                          </a:schemeClr>
                        </a:solidFill>
                        <a:latin typeface="Cambria Math" panose="02040503050406030204" pitchFamily="18" charset="0"/>
                      </a:rPr>
                      <m:t>𝑷𝒓𝒊𝒄𝒆</m:t>
                    </m:r>
                    <m:d>
                      <m:dPr>
                        <m:ctrlPr>
                          <a:rPr lang="en-US" b="1" i="1">
                            <a:solidFill>
                              <a:schemeClr val="accent6">
                                <a:lumMod val="50000"/>
                              </a:schemeClr>
                            </a:solidFill>
                            <a:latin typeface="Cambria Math" panose="02040503050406030204" pitchFamily="18" charset="0"/>
                          </a:rPr>
                        </m:ctrlPr>
                      </m:dPr>
                      <m:e>
                        <m:r>
                          <a:rPr lang="en-US" b="1">
                            <a:solidFill>
                              <a:schemeClr val="accent6">
                                <a:lumMod val="50000"/>
                              </a:schemeClr>
                            </a:solidFill>
                            <a:latin typeface="Cambria Math" panose="02040503050406030204" pitchFamily="18" charset="0"/>
                          </a:rPr>
                          <m:t>𝑩</m:t>
                        </m:r>
                      </m:e>
                    </m:d>
                    <m:r>
                      <a:rPr lang="en-US" b="1">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ABS(</a:t>
                </a:r>
                <a14:m>
                  <m:oMath xmlns:m="http://schemas.openxmlformats.org/officeDocument/2006/math">
                    <m:f>
                      <m:fPr>
                        <m:ctrlPr>
                          <a:rPr lang="en-US" b="1" i="1">
                            <a:solidFill>
                              <a:schemeClr val="accent6">
                                <a:lumMod val="50000"/>
                              </a:schemeClr>
                            </a:solidFill>
                            <a:latin typeface="Cambria Math" panose="02040503050406030204" pitchFamily="18" charset="0"/>
                          </a:rPr>
                        </m:ctrlPr>
                      </m:fPr>
                      <m:num>
                        <m:r>
                          <a:rPr lang="en-US" b="1">
                            <a:solidFill>
                              <a:schemeClr val="accent6">
                                <a:lumMod val="50000"/>
                              </a:schemeClr>
                            </a:solidFill>
                            <a:latin typeface="Cambria Math" panose="02040503050406030204" pitchFamily="18" charset="0"/>
                          </a:rPr>
                          <m:t>520</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000</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520</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000</m:t>
                        </m:r>
                      </m:num>
                      <m:den>
                        <m:r>
                          <a:rPr lang="en-US" b="1">
                            <a:solidFill>
                              <a:schemeClr val="accent6">
                                <a:lumMod val="50000"/>
                              </a:schemeClr>
                            </a:solidFill>
                            <a:latin typeface="Cambria Math" panose="02040503050406030204" pitchFamily="18" charset="0"/>
                          </a:rPr>
                          <m:t>7</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500</m:t>
                        </m:r>
                      </m:den>
                    </m:f>
                    <m:r>
                      <a:rPr lang="en-US" b="1">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0</a:t>
                </a:r>
                <a:endParaRPr lang="he-IL" b="1" dirty="0">
                  <a:solidFill>
                    <a:schemeClr val="accent6">
                      <a:lumMod val="50000"/>
                    </a:schemeClr>
                  </a:solidFill>
                </a:endParaRPr>
              </a:p>
            </p:txBody>
          </p:sp>
        </mc:Choice>
        <mc:Fallback xmlns="">
          <p:sp>
            <p:nvSpPr>
              <p:cNvPr id="10" name="TextBox 9">
                <a:extLst>
                  <a:ext uri="{FF2B5EF4-FFF2-40B4-BE49-F238E27FC236}">
                    <a16:creationId xmlns:a16="http://schemas.microsoft.com/office/drawing/2014/main" id="{5D91818C-060A-400A-B4D6-0485362C80CC}"/>
                  </a:ext>
                </a:extLst>
              </p:cNvPr>
              <p:cNvSpPr txBox="1">
                <a:spLocks noRot="1" noChangeAspect="1" noMove="1" noResize="1" noEditPoints="1" noAdjustHandles="1" noChangeArrowheads="1" noChangeShapeType="1" noTextEdit="1"/>
              </p:cNvSpPr>
              <p:nvPr/>
            </p:nvSpPr>
            <p:spPr>
              <a:xfrm>
                <a:off x="1017320" y="4573383"/>
                <a:ext cx="4968552" cy="418320"/>
              </a:xfrm>
              <a:prstGeom prst="rect">
                <a:avLst/>
              </a:prstGeom>
              <a:blipFill>
                <a:blip r:embed="rId3"/>
                <a:stretch>
                  <a:fillRect l="-1718" t="-5797" b="-1304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01371B-675C-4B4B-B7E2-8EBD2A63CBE6}"/>
                  </a:ext>
                </a:extLst>
              </p:cNvPr>
              <p:cNvSpPr txBox="1"/>
              <p:nvPr/>
            </p:nvSpPr>
            <p:spPr>
              <a:xfrm>
                <a:off x="950143" y="5260668"/>
                <a:ext cx="4968552" cy="418320"/>
              </a:xfrm>
              <a:prstGeom prst="rect">
                <a:avLst/>
              </a:prstGeom>
              <a:noFill/>
            </p:spPr>
            <p:txBody>
              <a:bodyPr wrap="square" lIns="0" tIns="0" rIns="0" bIns="0" rtlCol="1">
                <a:spAutoFit/>
              </a:bodyPr>
              <a:lstStyle/>
              <a:p>
                <a:pPr algn="l" rtl="0"/>
                <a14:m>
                  <m:oMath xmlns:m="http://schemas.openxmlformats.org/officeDocument/2006/math">
                    <m:r>
                      <a:rPr lang="en-US" b="1" smtClean="0">
                        <a:solidFill>
                          <a:schemeClr val="accent6">
                            <a:lumMod val="50000"/>
                          </a:schemeClr>
                        </a:solidFill>
                        <a:latin typeface="Cambria Math" panose="02040503050406030204" pitchFamily="18" charset="0"/>
                      </a:rPr>
                      <m:t>𝑺𝒄𝒐𝒓𝒆</m:t>
                    </m:r>
                    <m:r>
                      <a:rPr lang="en-US" b="1" smtClean="0">
                        <a:solidFill>
                          <a:schemeClr val="accent6">
                            <a:lumMod val="50000"/>
                          </a:schemeClr>
                        </a:solidFill>
                        <a:latin typeface="Cambria Math" panose="02040503050406030204" pitchFamily="18" charset="0"/>
                      </a:rPr>
                      <m:t> </m:t>
                    </m:r>
                    <m:r>
                      <a:rPr lang="en-US" b="1" smtClean="0">
                        <a:solidFill>
                          <a:schemeClr val="accent6">
                            <a:lumMod val="50000"/>
                          </a:schemeClr>
                        </a:solidFill>
                        <a:latin typeface="Cambria Math" panose="02040503050406030204" pitchFamily="18" charset="0"/>
                      </a:rPr>
                      <m:t>𝑷𝒓𝒊𝒄𝒆</m:t>
                    </m:r>
                    <m:r>
                      <a:rPr lang="en-US" b="1" i="0" smtClean="0">
                        <a:solidFill>
                          <a:schemeClr val="accent6">
                            <a:lumMod val="50000"/>
                          </a:schemeClr>
                        </a:solidFill>
                        <a:latin typeface="Cambria Math" panose="02040503050406030204" pitchFamily="18" charset="0"/>
                      </a:rPr>
                      <m:t>(</m:t>
                    </m:r>
                    <m:r>
                      <a:rPr lang="en-US" b="1" i="0" smtClean="0">
                        <a:solidFill>
                          <a:schemeClr val="accent6">
                            <a:lumMod val="50000"/>
                          </a:schemeClr>
                        </a:solidFill>
                        <a:latin typeface="Cambria Math" panose="02040503050406030204" pitchFamily="18" charset="0"/>
                      </a:rPr>
                      <m:t>𝐂</m:t>
                    </m:r>
                    <m:r>
                      <a:rPr lang="en-US" b="1" i="0" smtClean="0">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ABS(</a:t>
                </a:r>
                <a14:m>
                  <m:oMath xmlns:m="http://schemas.openxmlformats.org/officeDocument/2006/math">
                    <m:f>
                      <m:fPr>
                        <m:ctrlPr>
                          <a:rPr lang="en-US" b="1" i="1">
                            <a:solidFill>
                              <a:schemeClr val="accent6">
                                <a:lumMod val="50000"/>
                              </a:schemeClr>
                            </a:solidFill>
                            <a:latin typeface="Cambria Math" panose="02040503050406030204" pitchFamily="18" charset="0"/>
                          </a:rPr>
                        </m:ctrlPr>
                      </m:fPr>
                      <m:num>
                        <m:r>
                          <a:rPr lang="en-US" b="1" i="0" smtClean="0">
                            <a:solidFill>
                              <a:schemeClr val="accent6">
                                <a:lumMod val="50000"/>
                              </a:schemeClr>
                            </a:solidFill>
                            <a:latin typeface="Cambria Math" panose="02040503050406030204" pitchFamily="18" charset="0"/>
                          </a:rPr>
                          <m:t>𝟒𝟖𝟎</m:t>
                        </m:r>
                        <m:r>
                          <a:rPr lang="en-US" b="1" i="0" smtClean="0">
                            <a:solidFill>
                              <a:schemeClr val="accent6">
                                <a:lumMod val="50000"/>
                              </a:schemeClr>
                            </a:solidFill>
                            <a:latin typeface="Cambria Math" panose="02040503050406030204" pitchFamily="18" charset="0"/>
                          </a:rPr>
                          <m:t>,</m:t>
                        </m:r>
                        <m:r>
                          <a:rPr lang="en-US" b="1" i="0" smtClean="0">
                            <a:solidFill>
                              <a:schemeClr val="accent6">
                                <a:lumMod val="50000"/>
                              </a:schemeClr>
                            </a:solidFill>
                            <a:latin typeface="Cambria Math" panose="02040503050406030204" pitchFamily="18" charset="0"/>
                          </a:rPr>
                          <m:t>𝟎𝟎𝟎</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520</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000</m:t>
                        </m:r>
                      </m:num>
                      <m:den>
                        <m:r>
                          <a:rPr lang="en-US" b="1">
                            <a:solidFill>
                              <a:schemeClr val="accent6">
                                <a:lumMod val="50000"/>
                              </a:schemeClr>
                            </a:solidFill>
                            <a:latin typeface="Cambria Math" panose="02040503050406030204" pitchFamily="18" charset="0"/>
                          </a:rPr>
                          <m:t>7</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500</m:t>
                        </m:r>
                      </m:den>
                    </m:f>
                    <m:r>
                      <a:rPr lang="en-US" b="1">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5.33</a:t>
                </a:r>
                <a:endParaRPr lang="he-IL" b="1" dirty="0">
                  <a:solidFill>
                    <a:schemeClr val="accent6">
                      <a:lumMod val="50000"/>
                    </a:schemeClr>
                  </a:solidFill>
                </a:endParaRPr>
              </a:p>
            </p:txBody>
          </p:sp>
        </mc:Choice>
        <mc:Fallback xmlns="">
          <p:sp>
            <p:nvSpPr>
              <p:cNvPr id="11" name="TextBox 10">
                <a:extLst>
                  <a:ext uri="{FF2B5EF4-FFF2-40B4-BE49-F238E27FC236}">
                    <a16:creationId xmlns:a16="http://schemas.microsoft.com/office/drawing/2014/main" id="{C901371B-675C-4B4B-B7E2-8EBD2A63CBE6}"/>
                  </a:ext>
                </a:extLst>
              </p:cNvPr>
              <p:cNvSpPr txBox="1">
                <a:spLocks noRot="1" noChangeAspect="1" noMove="1" noResize="1" noEditPoints="1" noAdjustHandles="1" noChangeArrowheads="1" noChangeShapeType="1" noTextEdit="1"/>
              </p:cNvSpPr>
              <p:nvPr/>
            </p:nvSpPr>
            <p:spPr>
              <a:xfrm>
                <a:off x="950143" y="5260668"/>
                <a:ext cx="4968552" cy="418320"/>
              </a:xfrm>
              <a:prstGeom prst="rect">
                <a:avLst/>
              </a:prstGeom>
              <a:blipFill>
                <a:blip r:embed="rId4"/>
                <a:stretch>
                  <a:fillRect l="-1718" t="-4348" b="-1304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6CD1D55-7374-43D6-84C9-811A58C6076B}"/>
                  </a:ext>
                </a:extLst>
              </p:cNvPr>
              <p:cNvSpPr txBox="1"/>
              <p:nvPr/>
            </p:nvSpPr>
            <p:spPr>
              <a:xfrm>
                <a:off x="946557" y="5917121"/>
                <a:ext cx="4968552" cy="425566"/>
              </a:xfrm>
              <a:prstGeom prst="rect">
                <a:avLst/>
              </a:prstGeom>
              <a:noFill/>
            </p:spPr>
            <p:txBody>
              <a:bodyPr wrap="square" lIns="0" tIns="0" rIns="0" bIns="0" rtlCol="1">
                <a:spAutoFit/>
              </a:bodyPr>
              <a:lstStyle/>
              <a:p>
                <a:pPr algn="l" rtl="0"/>
                <a14:m>
                  <m:oMath xmlns:m="http://schemas.openxmlformats.org/officeDocument/2006/math">
                    <m:r>
                      <a:rPr lang="en-US" b="1" smtClean="0">
                        <a:solidFill>
                          <a:schemeClr val="accent6">
                            <a:lumMod val="50000"/>
                          </a:schemeClr>
                        </a:solidFill>
                        <a:latin typeface="Cambria Math" panose="02040503050406030204" pitchFamily="18" charset="0"/>
                      </a:rPr>
                      <m:t>𝑺𝒄𝒐𝒓𝒆</m:t>
                    </m:r>
                    <m:r>
                      <a:rPr lang="en-US" b="1" smtClean="0">
                        <a:solidFill>
                          <a:schemeClr val="accent6">
                            <a:lumMod val="50000"/>
                          </a:schemeClr>
                        </a:solidFill>
                        <a:latin typeface="Cambria Math" panose="02040503050406030204" pitchFamily="18" charset="0"/>
                      </a:rPr>
                      <m:t> </m:t>
                    </m:r>
                    <m:r>
                      <a:rPr lang="en-US" b="1" smtClean="0">
                        <a:solidFill>
                          <a:schemeClr val="accent6">
                            <a:lumMod val="50000"/>
                          </a:schemeClr>
                        </a:solidFill>
                        <a:latin typeface="Cambria Math" panose="02040503050406030204" pitchFamily="18" charset="0"/>
                      </a:rPr>
                      <m:t>𝑷𝒓𝒊𝒄𝒆</m:t>
                    </m:r>
                    <m:r>
                      <a:rPr lang="en-US" b="1" i="0" smtClean="0">
                        <a:solidFill>
                          <a:schemeClr val="accent6">
                            <a:lumMod val="50000"/>
                          </a:schemeClr>
                        </a:solidFill>
                        <a:latin typeface="Cambria Math" panose="02040503050406030204" pitchFamily="18" charset="0"/>
                      </a:rPr>
                      <m:t>(</m:t>
                    </m:r>
                    <m:r>
                      <a:rPr lang="en-US" b="1" i="0" smtClean="0">
                        <a:solidFill>
                          <a:schemeClr val="accent6">
                            <a:lumMod val="50000"/>
                          </a:schemeClr>
                        </a:solidFill>
                        <a:latin typeface="Cambria Math" panose="02040503050406030204" pitchFamily="18" charset="0"/>
                      </a:rPr>
                      <m:t>𝐃</m:t>
                    </m:r>
                    <m:r>
                      <a:rPr lang="en-US" b="1" i="0" smtClean="0">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ABS(</a:t>
                </a:r>
                <a14:m>
                  <m:oMath xmlns:m="http://schemas.openxmlformats.org/officeDocument/2006/math">
                    <m:f>
                      <m:fPr>
                        <m:ctrlPr>
                          <a:rPr lang="en-US" b="1" i="1">
                            <a:solidFill>
                              <a:schemeClr val="accent6">
                                <a:lumMod val="50000"/>
                              </a:schemeClr>
                            </a:solidFill>
                            <a:latin typeface="Cambria Math" panose="02040503050406030204" pitchFamily="18" charset="0"/>
                          </a:rPr>
                        </m:ctrlPr>
                      </m:fPr>
                      <m:num>
                        <m:r>
                          <a:rPr lang="en-US" b="1" i="0" smtClean="0">
                            <a:solidFill>
                              <a:schemeClr val="accent6">
                                <a:lumMod val="50000"/>
                              </a:schemeClr>
                            </a:solidFill>
                            <a:latin typeface="Cambria Math" panose="02040503050406030204" pitchFamily="18" charset="0"/>
                          </a:rPr>
                          <m:t>𝟒𝟒𝟓</m:t>
                        </m:r>
                        <m:r>
                          <a:rPr lang="en-US" b="1" i="0" smtClean="0">
                            <a:solidFill>
                              <a:schemeClr val="accent6">
                                <a:lumMod val="50000"/>
                              </a:schemeClr>
                            </a:solidFill>
                            <a:latin typeface="Cambria Math" panose="02040503050406030204" pitchFamily="18" charset="0"/>
                          </a:rPr>
                          <m:t>,</m:t>
                        </m:r>
                        <m:r>
                          <a:rPr lang="en-US" b="1" i="0" smtClean="0">
                            <a:solidFill>
                              <a:schemeClr val="accent6">
                                <a:lumMod val="50000"/>
                              </a:schemeClr>
                            </a:solidFill>
                            <a:latin typeface="Cambria Math" panose="02040503050406030204" pitchFamily="18" charset="0"/>
                          </a:rPr>
                          <m:t>𝟎𝟎𝟎</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520</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000</m:t>
                        </m:r>
                      </m:num>
                      <m:den>
                        <m:r>
                          <a:rPr lang="en-US" b="1">
                            <a:solidFill>
                              <a:schemeClr val="accent6">
                                <a:lumMod val="50000"/>
                              </a:schemeClr>
                            </a:solidFill>
                            <a:latin typeface="Cambria Math" panose="02040503050406030204" pitchFamily="18" charset="0"/>
                          </a:rPr>
                          <m:t>7</m:t>
                        </m:r>
                        <m:r>
                          <a:rPr lang="en-US" b="1">
                            <a:solidFill>
                              <a:schemeClr val="accent6">
                                <a:lumMod val="50000"/>
                              </a:schemeClr>
                            </a:solidFill>
                            <a:latin typeface="Cambria Math" panose="02040503050406030204" pitchFamily="18" charset="0"/>
                          </a:rPr>
                          <m:t>,</m:t>
                        </m:r>
                        <m:r>
                          <a:rPr lang="en-US" b="1">
                            <a:solidFill>
                              <a:schemeClr val="accent6">
                                <a:lumMod val="50000"/>
                              </a:schemeClr>
                            </a:solidFill>
                            <a:latin typeface="Cambria Math" panose="02040503050406030204" pitchFamily="18" charset="0"/>
                          </a:rPr>
                          <m:t>500</m:t>
                        </m:r>
                      </m:den>
                    </m:f>
                    <m:r>
                      <a:rPr lang="en-US" b="1">
                        <a:solidFill>
                          <a:schemeClr val="accent6">
                            <a:lumMod val="50000"/>
                          </a:schemeClr>
                        </a:solidFill>
                        <a:latin typeface="Cambria Math" panose="02040503050406030204" pitchFamily="18" charset="0"/>
                      </a:rPr>
                      <m:t>)=</m:t>
                    </m:r>
                  </m:oMath>
                </a14:m>
                <a:r>
                  <a:rPr lang="en-US" b="1" dirty="0">
                    <a:solidFill>
                      <a:schemeClr val="accent6">
                        <a:lumMod val="50000"/>
                      </a:schemeClr>
                    </a:solidFill>
                  </a:rPr>
                  <a:t>10</a:t>
                </a:r>
                <a:endParaRPr lang="he-IL" b="1" dirty="0">
                  <a:solidFill>
                    <a:schemeClr val="accent6">
                      <a:lumMod val="50000"/>
                    </a:schemeClr>
                  </a:solidFill>
                </a:endParaRPr>
              </a:p>
            </p:txBody>
          </p:sp>
        </mc:Choice>
        <mc:Fallback xmlns="">
          <p:sp>
            <p:nvSpPr>
              <p:cNvPr id="12" name="TextBox 11">
                <a:extLst>
                  <a:ext uri="{FF2B5EF4-FFF2-40B4-BE49-F238E27FC236}">
                    <a16:creationId xmlns:a16="http://schemas.microsoft.com/office/drawing/2014/main" id="{A6CD1D55-7374-43D6-84C9-811A58C6076B}"/>
                  </a:ext>
                </a:extLst>
              </p:cNvPr>
              <p:cNvSpPr txBox="1">
                <a:spLocks noRot="1" noChangeAspect="1" noMove="1" noResize="1" noEditPoints="1" noAdjustHandles="1" noChangeArrowheads="1" noChangeShapeType="1" noTextEdit="1"/>
              </p:cNvSpPr>
              <p:nvPr/>
            </p:nvSpPr>
            <p:spPr>
              <a:xfrm>
                <a:off x="946557" y="5917121"/>
                <a:ext cx="4968552" cy="425566"/>
              </a:xfrm>
              <a:prstGeom prst="rect">
                <a:avLst/>
              </a:prstGeom>
              <a:blipFill>
                <a:blip r:embed="rId5"/>
                <a:stretch>
                  <a:fillRect l="-1595" t="-2899" b="-14493"/>
                </a:stretch>
              </a:blipFill>
            </p:spPr>
            <p:txBody>
              <a:bodyPr/>
              <a:lstStyle/>
              <a:p>
                <a:r>
                  <a:rPr lang="he-IL">
                    <a:noFill/>
                  </a:rPr>
                  <a:t> </a:t>
                </a:r>
              </a:p>
            </p:txBody>
          </p:sp>
        </mc:Fallback>
      </mc:AlternateContent>
    </p:spTree>
    <p:extLst>
      <p:ext uri="{BB962C8B-B14F-4D97-AF65-F5344CB8AC3E}">
        <p14:creationId xmlns:p14="http://schemas.microsoft.com/office/powerpoint/2010/main" val="370355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a:extLst>
              <a:ext uri="{FF2B5EF4-FFF2-40B4-BE49-F238E27FC236}">
                <a16:creationId xmlns:a16="http://schemas.microsoft.com/office/drawing/2014/main" id="{A517628B-6051-4354-8E64-738E60CEB21D}"/>
              </a:ext>
            </a:extLst>
          </p:cNvPr>
          <p:cNvSpPr>
            <a:spLocks noGrp="1"/>
          </p:cNvSpPr>
          <p:nvPr>
            <p:ph type="dt" sz="half" idx="10"/>
          </p:nvPr>
        </p:nvSpPr>
        <p:spPr/>
        <p:txBody>
          <a:bodyPr/>
          <a:lstStyle/>
          <a:p>
            <a:r>
              <a:rPr lang="he-IL" dirty="0">
                <a:solidFill>
                  <a:srgbClr val="438086"/>
                </a:solidFill>
              </a:rPr>
              <a:t>.</a:t>
            </a:r>
            <a:endParaRPr lang="en-US" dirty="0">
              <a:solidFill>
                <a:srgbClr val="438086"/>
              </a:solidFill>
            </a:endParaRPr>
          </a:p>
        </p:txBody>
      </p:sp>
      <p:sp>
        <p:nvSpPr>
          <p:cNvPr id="5" name="כותרת 1">
            <a:extLst>
              <a:ext uri="{FF2B5EF4-FFF2-40B4-BE49-F238E27FC236}">
                <a16:creationId xmlns:a16="http://schemas.microsoft.com/office/drawing/2014/main" id="{6661CED6-0A67-4B6C-9F71-43B0B0062570}"/>
              </a:ext>
            </a:extLst>
          </p:cNvPr>
          <p:cNvSpPr>
            <a:spLocks noGrp="1"/>
          </p:cNvSpPr>
          <p:nvPr>
            <p:ph type="title"/>
          </p:nvPr>
        </p:nvSpPr>
        <p:spPr>
          <a:xfrm>
            <a:off x="323528" y="260648"/>
            <a:ext cx="8147248" cy="1368152"/>
          </a:xfrm>
        </p:spPr>
        <p:txBody>
          <a:bodyPr>
            <a:normAutofit fontScale="90000"/>
          </a:bodyPr>
          <a:lstStyle/>
          <a:p>
            <a:pPr algn="ct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פתרון הדוגמא</a:t>
            </a:r>
            <a:br>
              <a:rPr lang="he-IL" dirty="0"/>
            </a:br>
            <a:r>
              <a:rPr lang="he-IL" sz="2700" dirty="0">
                <a:solidFill>
                  <a:srgbClr val="FF3300"/>
                </a:solidFill>
                <a:effectLst>
                  <a:outerShdw blurRad="38100" dist="38100" dir="2700000" algn="tl">
                    <a:srgbClr val="000000"/>
                  </a:outerShdw>
                </a:effectLst>
              </a:rPr>
              <a:t>המרת מדדים(עם יחידות מידה שונות) למדד אינטגרטיבי </a:t>
            </a:r>
            <a:br>
              <a:rPr lang="he-IL" sz="2700" dirty="0">
                <a:solidFill>
                  <a:srgbClr val="FF3300"/>
                </a:solidFill>
                <a:effectLst>
                  <a:outerShdw blurRad="38100" dist="38100" dir="2700000" algn="tl">
                    <a:srgbClr val="000000"/>
                  </a:outerShdw>
                </a:effectLst>
              </a:rPr>
            </a:br>
            <a:r>
              <a:rPr lang="he-IL" sz="2700" dirty="0">
                <a:solidFill>
                  <a:srgbClr val="FF3300"/>
                </a:solidFill>
                <a:effectLst>
                  <a:outerShdw blurRad="38100" dist="38100" dir="2700000" algn="tl">
                    <a:srgbClr val="000000"/>
                  </a:outerShdw>
                </a:effectLst>
              </a:rPr>
              <a:t>בשיטת-</a:t>
            </a:r>
            <a:r>
              <a:rPr lang="en-US" sz="2700" dirty="0">
                <a:solidFill>
                  <a:srgbClr val="FF3300"/>
                </a:solidFill>
                <a:effectLst>
                  <a:outerShdw blurRad="38100" dist="38100" dir="2700000" algn="tl">
                    <a:srgbClr val="000000"/>
                  </a:outerShdw>
                </a:effectLst>
              </a:rPr>
              <a:t>Max-Min</a:t>
            </a:r>
            <a:endParaRPr lang="he-IL" sz="2700" dirty="0">
              <a:solidFill>
                <a:srgbClr val="FF3300"/>
              </a:solidFill>
              <a:effectLst>
                <a:outerShdw blurRad="38100" dist="38100" dir="2700000" algn="tl">
                  <a:srgbClr val="000000"/>
                </a:outerShdw>
              </a:effectLst>
            </a:endParaRPr>
          </a:p>
        </p:txBody>
      </p:sp>
      <p:graphicFrame>
        <p:nvGraphicFramePr>
          <p:cNvPr id="6" name="טבלה 5">
            <a:extLst>
              <a:ext uri="{FF2B5EF4-FFF2-40B4-BE49-F238E27FC236}">
                <a16:creationId xmlns:a16="http://schemas.microsoft.com/office/drawing/2014/main" id="{758E8CEB-9D9F-4F7A-B5CB-8F472003B06E}"/>
              </a:ext>
            </a:extLst>
          </p:cNvPr>
          <p:cNvGraphicFramePr>
            <a:graphicFrameLocks noGrp="1"/>
          </p:cNvGraphicFramePr>
          <p:nvPr>
            <p:extLst>
              <p:ext uri="{D42A27DB-BD31-4B8C-83A1-F6EECF244321}">
                <p14:modId xmlns:p14="http://schemas.microsoft.com/office/powerpoint/2010/main" val="3454241730"/>
              </p:ext>
            </p:extLst>
          </p:nvPr>
        </p:nvGraphicFramePr>
        <p:xfrm>
          <a:off x="323528" y="2276872"/>
          <a:ext cx="8064900" cy="2807196"/>
        </p:xfrm>
        <a:graphic>
          <a:graphicData uri="http://schemas.openxmlformats.org/drawingml/2006/table">
            <a:tbl>
              <a:tblPr rtl="1"/>
              <a:tblGrid>
                <a:gridCol w="2066045">
                  <a:extLst>
                    <a:ext uri="{9D8B030D-6E8A-4147-A177-3AD203B41FA5}">
                      <a16:colId xmlns:a16="http://schemas.microsoft.com/office/drawing/2014/main" val="3962975559"/>
                    </a:ext>
                  </a:extLst>
                </a:gridCol>
                <a:gridCol w="851045">
                  <a:extLst>
                    <a:ext uri="{9D8B030D-6E8A-4147-A177-3AD203B41FA5}">
                      <a16:colId xmlns:a16="http://schemas.microsoft.com/office/drawing/2014/main" val="4011936115"/>
                    </a:ext>
                  </a:extLst>
                </a:gridCol>
                <a:gridCol w="1029562">
                  <a:extLst>
                    <a:ext uri="{9D8B030D-6E8A-4147-A177-3AD203B41FA5}">
                      <a16:colId xmlns:a16="http://schemas.microsoft.com/office/drawing/2014/main" val="140970784"/>
                    </a:ext>
                  </a:extLst>
                </a:gridCol>
                <a:gridCol w="1029562">
                  <a:extLst>
                    <a:ext uri="{9D8B030D-6E8A-4147-A177-3AD203B41FA5}">
                      <a16:colId xmlns:a16="http://schemas.microsoft.com/office/drawing/2014/main" val="4107418953"/>
                    </a:ext>
                  </a:extLst>
                </a:gridCol>
                <a:gridCol w="1029562">
                  <a:extLst>
                    <a:ext uri="{9D8B030D-6E8A-4147-A177-3AD203B41FA5}">
                      <a16:colId xmlns:a16="http://schemas.microsoft.com/office/drawing/2014/main" val="2379769757"/>
                    </a:ext>
                  </a:extLst>
                </a:gridCol>
                <a:gridCol w="1029562">
                  <a:extLst>
                    <a:ext uri="{9D8B030D-6E8A-4147-A177-3AD203B41FA5}">
                      <a16:colId xmlns:a16="http://schemas.microsoft.com/office/drawing/2014/main" val="2456687742"/>
                    </a:ext>
                  </a:extLst>
                </a:gridCol>
                <a:gridCol w="1029562">
                  <a:extLst>
                    <a:ext uri="{9D8B030D-6E8A-4147-A177-3AD203B41FA5}">
                      <a16:colId xmlns:a16="http://schemas.microsoft.com/office/drawing/2014/main" val="2940925195"/>
                    </a:ext>
                  </a:extLst>
                </a:gridCol>
              </a:tblGrid>
              <a:tr h="648072">
                <a:tc>
                  <a:txBody>
                    <a:bodyPr/>
                    <a:lstStyle/>
                    <a:p>
                      <a:pPr algn="ctr" rtl="1" fontAlgn="ctr"/>
                      <a:r>
                        <a:rPr lang="he-IL" sz="1800" b="1" i="0" u="none" strike="noStrike" dirty="0">
                          <a:solidFill>
                            <a:srgbClr val="002060"/>
                          </a:solidFill>
                          <a:effectLst/>
                          <a:latin typeface="Arial" panose="020B0604020202020204" pitchFamily="34" charset="0"/>
                        </a:rPr>
                        <a:t>קריטריון/ספק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he-IL" sz="1800" b="1" i="0" u="none" strike="noStrike" dirty="0">
                          <a:solidFill>
                            <a:srgbClr val="002060"/>
                          </a:solidFill>
                          <a:effectLst/>
                          <a:latin typeface="Arial" panose="020B0604020202020204" pitchFamily="34" charset="0"/>
                        </a:rPr>
                        <a:t>משקל קריטריון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800" b="1" i="0" u="none" strike="noStrike" dirty="0">
                          <a:solidFill>
                            <a:srgbClr val="002060"/>
                          </a:solidFill>
                          <a:effectLst/>
                          <a:latin typeface="Arial" panose="020B0604020202020204" pitchFamily="34"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he-IL" sz="1800" b="1" i="0" u="none" strike="noStrike" dirty="0">
                          <a:solidFill>
                            <a:srgbClr val="002060"/>
                          </a:solidFill>
                          <a:effectLst/>
                          <a:latin typeface="Arial" panose="020B0604020202020204" pitchFamily="34" charset="0"/>
                        </a:rPr>
                        <a:t>מרווח</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23568519"/>
                  </a:ext>
                </a:extLst>
              </a:tr>
              <a:tr h="293024">
                <a:tc>
                  <a:txBody>
                    <a:bodyPr/>
                    <a:lstStyle/>
                    <a:p>
                      <a:pPr algn="r" rtl="1" fontAlgn="b"/>
                      <a:r>
                        <a:rPr lang="he-IL" sz="1800" b="1" i="0" u="none" strike="noStrike" dirty="0">
                          <a:solidFill>
                            <a:srgbClr val="660033"/>
                          </a:solidFill>
                          <a:effectLst/>
                          <a:latin typeface="Arial" panose="020B0604020202020204" pitchFamily="34" charset="0"/>
                        </a:rPr>
                        <a:t>מחיר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  482,000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  520,000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  480,000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  445,000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      7,500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793550"/>
                  </a:ext>
                </a:extLst>
              </a:tr>
              <a:tr h="293024">
                <a:tc>
                  <a:txBody>
                    <a:bodyPr/>
                    <a:lstStyle/>
                    <a:p>
                      <a:pPr algn="r" rtl="1" fontAlgn="b"/>
                      <a:r>
                        <a:rPr lang="he-IL" sz="1800" b="1" i="0" u="none" strike="noStrike" dirty="0">
                          <a:solidFill>
                            <a:srgbClr val="660033"/>
                          </a:solidFill>
                          <a:effectLst/>
                          <a:latin typeface="Arial" panose="020B0604020202020204" pitchFamily="34" charset="0"/>
                        </a:rPr>
                        <a:t>אי איכות פריטים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786030"/>
                  </a:ext>
                </a:extLst>
              </a:tr>
              <a:tr h="308446">
                <a:tc>
                  <a:txBody>
                    <a:bodyPr/>
                    <a:lstStyle/>
                    <a:p>
                      <a:pPr algn="r" rtl="1" fontAlgn="b"/>
                      <a:r>
                        <a:rPr lang="he-IL" sz="1800" b="1" i="0" u="none" strike="noStrike" dirty="0">
                          <a:solidFill>
                            <a:srgbClr val="660033"/>
                          </a:solidFill>
                          <a:effectLst/>
                          <a:latin typeface="Arial" panose="020B0604020202020204" pitchFamily="34" charset="0"/>
                        </a:rPr>
                        <a:t>שירות-אי עמידה בזמנים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400" b="1" i="0" u="none" strike="noStrike" dirty="0">
                          <a:solidFill>
                            <a:srgbClr val="000000"/>
                          </a:solidFill>
                          <a:effectLst/>
                          <a:latin typeface="Arial" panose="020B0604020202020204" pitchFamily="34" charset="0"/>
                        </a:rPr>
                        <a:t>0.30%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534358"/>
                  </a:ext>
                </a:extLst>
              </a:tr>
              <a:tr h="308446">
                <a:tc>
                  <a:txBody>
                    <a:bodyPr/>
                    <a:lstStyle/>
                    <a:p>
                      <a:pPr algn="r" rtl="1" fontAlgn="b"/>
                      <a:r>
                        <a:rPr lang="he-IL" sz="1400" b="1" i="0" u="none" strike="noStrike" dirty="0">
                          <a:solidFill>
                            <a:srgbClr val="002060"/>
                          </a:solidFill>
                          <a:effectLst/>
                          <a:latin typeface="Arial" panose="020B0604020202020204" pitchFamily="34" charset="0"/>
                        </a:rPr>
                        <a:t>ציון מחיר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he-IL" sz="1400" b="1" i="0" u="none" strike="noStrike" dirty="0">
                          <a:solidFill>
                            <a:srgbClr val="00206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5.33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10.00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he-IL" sz="1100" b="1" i="0" u="none" strike="noStrike" dirty="0">
                        <a:solidFill>
                          <a:srgbClr val="00206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4865450"/>
                  </a:ext>
                </a:extLst>
              </a:tr>
              <a:tr h="308446">
                <a:tc>
                  <a:txBody>
                    <a:bodyPr/>
                    <a:lstStyle/>
                    <a:p>
                      <a:pPr algn="r" rtl="1" fontAlgn="b"/>
                      <a:r>
                        <a:rPr lang="he-IL" sz="1400" b="1" i="0" u="none" strike="noStrike" dirty="0">
                          <a:solidFill>
                            <a:srgbClr val="002060"/>
                          </a:solidFill>
                          <a:effectLst/>
                          <a:latin typeface="Arial" panose="020B0604020202020204" pitchFamily="34" charset="0"/>
                        </a:rPr>
                        <a:t>ציון אי איכות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he-IL" sz="1400" b="1" i="0" u="none" strike="noStrike" dirty="0">
                          <a:solidFill>
                            <a:srgbClr val="00206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10.00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he-IL" sz="1100" b="1" i="0" u="none" strike="noStrike" dirty="0">
                        <a:solidFill>
                          <a:srgbClr val="00206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8481271"/>
                  </a:ext>
                </a:extLst>
              </a:tr>
              <a:tr h="323869">
                <a:tc>
                  <a:txBody>
                    <a:bodyPr/>
                    <a:lstStyle/>
                    <a:p>
                      <a:pPr algn="r" rtl="1" fontAlgn="b"/>
                      <a:r>
                        <a:rPr lang="he-IL" sz="1400" b="1" i="0" u="none" strike="noStrike" dirty="0">
                          <a:solidFill>
                            <a:srgbClr val="002060"/>
                          </a:solidFill>
                          <a:effectLst/>
                          <a:latin typeface="Arial" panose="020B0604020202020204" pitchFamily="34" charset="0"/>
                        </a:rPr>
                        <a:t>ציון אי עמידה בזמנים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he-IL" sz="1400" b="1" i="0" u="none" strike="noStrike" dirty="0">
                          <a:solidFill>
                            <a:srgbClr val="00206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he-IL" sz="1400" b="1" i="0" u="none" strike="noStrike" dirty="0">
                          <a:solidFill>
                            <a:srgbClr val="002060"/>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26438421"/>
                  </a:ext>
                </a:extLst>
              </a:tr>
              <a:tr h="323869">
                <a:tc>
                  <a:txBody>
                    <a:bodyPr/>
                    <a:lstStyle/>
                    <a:p>
                      <a:pPr algn="r" rtl="1" fontAlgn="b"/>
                      <a:r>
                        <a:rPr lang="he-IL" sz="1800" b="1" i="0" u="none" strike="noStrike" dirty="0">
                          <a:solidFill>
                            <a:srgbClr val="002060"/>
                          </a:solidFill>
                          <a:effectLst/>
                          <a:latin typeface="Arial" panose="020B0604020202020204" pitchFamily="34" charset="0"/>
                        </a:rPr>
                        <a:t>ציון כללי לספק</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he-IL" sz="1800" b="1" i="0" u="none" strike="noStrike" dirty="0">
                          <a:solidFill>
                            <a:srgbClr val="00206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he-IL" sz="1800" b="1" i="0" u="none" strike="noStrike" dirty="0">
                          <a:solidFill>
                            <a:srgbClr val="002060"/>
                          </a:solidFill>
                          <a:effectLst/>
                          <a:latin typeface="Arial" panose="020B0604020202020204" pitchFamily="34" charset="0"/>
                        </a:rPr>
                        <a:t>4.20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he-IL" sz="1800" b="1" i="0" u="none" strike="noStrike" dirty="0">
                          <a:solidFill>
                            <a:srgbClr val="002060"/>
                          </a:solidFill>
                          <a:effectLst/>
                          <a:latin typeface="Arial" panose="020B0604020202020204" pitchFamily="34" charset="0"/>
                        </a:rPr>
                        <a:t>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he-IL" sz="1800" b="1" i="0" u="none" strike="noStrike" dirty="0">
                          <a:solidFill>
                            <a:srgbClr val="002060"/>
                          </a:solidFill>
                          <a:effectLst/>
                          <a:latin typeface="Arial" panose="020B0604020202020204" pitchFamily="34" charset="0"/>
                        </a:rPr>
                        <a:t>5.58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he-IL" sz="1800" b="1" i="0" u="none" strike="noStrike" dirty="0">
                          <a:solidFill>
                            <a:srgbClr val="002060"/>
                          </a:solidFill>
                          <a:effectLst/>
                          <a:latin typeface="Arial" panose="020B0604020202020204" pitchFamily="34" charset="0"/>
                        </a:rPr>
                        <a:t>7.50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rtl="0" fontAlgn="b"/>
                      <a:endParaRPr lang="he-IL"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689614"/>
                  </a:ext>
                </a:extLst>
              </a:tr>
            </a:tbl>
          </a:graphicData>
        </a:graphic>
      </p:graphicFrame>
    </p:spTree>
    <p:extLst>
      <p:ext uri="{BB962C8B-B14F-4D97-AF65-F5344CB8AC3E}">
        <p14:creationId xmlns:p14="http://schemas.microsoft.com/office/powerpoint/2010/main" val="1356185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כותרת 1">
            <a:extLst>
              <a:ext uri="{FF2B5EF4-FFF2-40B4-BE49-F238E27FC236}">
                <a16:creationId xmlns:a16="http://schemas.microsoft.com/office/drawing/2014/main" id="{0F0E3552-C63E-4E85-931F-8872FE847081}"/>
              </a:ext>
            </a:extLst>
          </p:cNvPr>
          <p:cNvSpPr>
            <a:spLocks noGrp="1"/>
          </p:cNvSpPr>
          <p:nvPr>
            <p:ph type="title"/>
          </p:nvPr>
        </p:nvSpPr>
        <p:spPr>
          <a:xfrm>
            <a:off x="395536" y="433812"/>
            <a:ext cx="7497762" cy="525462"/>
          </a:xfrm>
        </p:spPr>
        <p:txBody>
          <a:bodyPr>
            <a:normAutofit fontScale="90000"/>
          </a:bodyPr>
          <a:lstStyle/>
          <a:p>
            <a:pPr algn="ctr">
              <a:defRPr/>
            </a:pPr>
            <a:r>
              <a:rPr lang="he-IL" altLang="he-IL" sz="4200" dirty="0">
                <a:solidFill>
                  <a:srgbClr val="660033"/>
                </a:solidFill>
                <a:effectLst>
                  <a:outerShdw blurRad="38100" dist="38100" dir="2700000" algn="tl">
                    <a:srgbClr val="000000">
                      <a:alpha val="43137"/>
                    </a:srgbClr>
                  </a:outerShdw>
                </a:effectLst>
                <a:cs typeface="Times New Roman" panose="02020603050405020304" pitchFamily="18" charset="0"/>
              </a:rPr>
              <a:t>מדדי ביצוע הרכש-</a:t>
            </a:r>
            <a:r>
              <a:rPr lang="en-US" altLang="he-IL" sz="4200" dirty="0">
                <a:solidFill>
                  <a:srgbClr val="660033"/>
                </a:solidFill>
                <a:effectLst>
                  <a:outerShdw blurRad="38100" dist="38100" dir="2700000" algn="tl">
                    <a:srgbClr val="000000">
                      <a:alpha val="43137"/>
                    </a:srgbClr>
                  </a:outerShdw>
                </a:effectLst>
                <a:cs typeface="Times New Roman" panose="02020603050405020304" pitchFamily="18" charset="0"/>
              </a:rPr>
              <a:t>KPI</a:t>
            </a:r>
          </a:p>
        </p:txBody>
      </p:sp>
      <p:graphicFrame>
        <p:nvGraphicFramePr>
          <p:cNvPr id="7" name="מציין מיקום תוכן 6">
            <a:extLst>
              <a:ext uri="{FF2B5EF4-FFF2-40B4-BE49-F238E27FC236}">
                <a16:creationId xmlns:a16="http://schemas.microsoft.com/office/drawing/2014/main" id="{28EBE0D8-409F-4A34-9E01-368E35C0C074}"/>
              </a:ext>
            </a:extLst>
          </p:cNvPr>
          <p:cNvGraphicFramePr>
            <a:graphicFrameLocks noGrp="1"/>
          </p:cNvGraphicFramePr>
          <p:nvPr>
            <p:ph idx="1"/>
          </p:nvPr>
        </p:nvGraphicFramePr>
        <p:xfrm>
          <a:off x="125759" y="1025054"/>
          <a:ext cx="8892481" cy="5451946"/>
        </p:xfrm>
        <a:graphic>
          <a:graphicData uri="http://schemas.openxmlformats.org/drawingml/2006/table">
            <a:tbl>
              <a:tblPr firstRow="1" bandRow="1">
                <a:tableStyleId>{00A15C55-8517-42AA-B614-E9B94910E393}</a:tableStyleId>
              </a:tblPr>
              <a:tblGrid>
                <a:gridCol w="878402">
                  <a:extLst>
                    <a:ext uri="{9D8B030D-6E8A-4147-A177-3AD203B41FA5}">
                      <a16:colId xmlns:a16="http://schemas.microsoft.com/office/drawing/2014/main" val="20000"/>
                    </a:ext>
                  </a:extLst>
                </a:gridCol>
                <a:gridCol w="2718724">
                  <a:extLst>
                    <a:ext uri="{9D8B030D-6E8A-4147-A177-3AD203B41FA5}">
                      <a16:colId xmlns:a16="http://schemas.microsoft.com/office/drawing/2014/main" val="20001"/>
                    </a:ext>
                  </a:extLst>
                </a:gridCol>
                <a:gridCol w="2595562">
                  <a:extLst>
                    <a:ext uri="{9D8B030D-6E8A-4147-A177-3AD203B41FA5}">
                      <a16:colId xmlns:a16="http://schemas.microsoft.com/office/drawing/2014/main" val="20002"/>
                    </a:ext>
                  </a:extLst>
                </a:gridCol>
                <a:gridCol w="2113162">
                  <a:extLst>
                    <a:ext uri="{9D8B030D-6E8A-4147-A177-3AD203B41FA5}">
                      <a16:colId xmlns:a16="http://schemas.microsoft.com/office/drawing/2014/main" val="20003"/>
                    </a:ext>
                  </a:extLst>
                </a:gridCol>
                <a:gridCol w="586631">
                  <a:extLst>
                    <a:ext uri="{9D8B030D-6E8A-4147-A177-3AD203B41FA5}">
                      <a16:colId xmlns:a16="http://schemas.microsoft.com/office/drawing/2014/main" val="20004"/>
                    </a:ext>
                  </a:extLst>
                </a:gridCol>
              </a:tblGrid>
              <a:tr h="685526">
                <a:tc>
                  <a:txBody>
                    <a:bodyPr/>
                    <a:lstStyle/>
                    <a:p>
                      <a:pPr algn="ctr"/>
                      <a:r>
                        <a:rPr lang="en-US" sz="1800" dirty="0"/>
                        <a:t>A/B</a:t>
                      </a:r>
                    </a:p>
                  </a:txBody>
                  <a:tcPr marL="91438" marR="91438" marT="45721" marB="45721"/>
                </a:tc>
                <a:tc>
                  <a:txBody>
                    <a:bodyPr/>
                    <a:lstStyle/>
                    <a:p>
                      <a:pPr algn="ctr"/>
                      <a:r>
                        <a:rPr lang="en-US" sz="1800" dirty="0"/>
                        <a:t>B=</a:t>
                      </a:r>
                      <a:r>
                        <a:rPr lang="he-IL" sz="1800" dirty="0"/>
                        <a:t>מכנה</a:t>
                      </a:r>
                      <a:endParaRPr lang="en-US" sz="1800" dirty="0"/>
                    </a:p>
                  </a:txBody>
                  <a:tcPr marL="91438" marR="91438" marT="45721" marB="45721"/>
                </a:tc>
                <a:tc>
                  <a:txBody>
                    <a:bodyPr/>
                    <a:lstStyle/>
                    <a:p>
                      <a:pPr algn="ctr"/>
                      <a:r>
                        <a:rPr lang="en-US" sz="1800" dirty="0"/>
                        <a:t>A=</a:t>
                      </a:r>
                      <a:r>
                        <a:rPr lang="he-IL" sz="1800" dirty="0"/>
                        <a:t>מונה</a:t>
                      </a:r>
                      <a:endParaRPr lang="en-US" sz="1800" dirty="0"/>
                    </a:p>
                  </a:txBody>
                  <a:tcPr marL="91438" marR="91438" marT="45721" marB="45721"/>
                </a:tc>
                <a:tc>
                  <a:txBody>
                    <a:bodyPr/>
                    <a:lstStyle/>
                    <a:p>
                      <a:pPr algn="ctr"/>
                      <a:r>
                        <a:rPr lang="he-IL" sz="1800" dirty="0"/>
                        <a:t>המדד</a:t>
                      </a:r>
                      <a:endParaRPr lang="en-US" sz="1800" dirty="0"/>
                    </a:p>
                  </a:txBody>
                  <a:tcPr marL="91438" marR="91438" marT="45721" marB="45721"/>
                </a:tc>
                <a:tc>
                  <a:txBody>
                    <a:bodyPr/>
                    <a:lstStyle/>
                    <a:p>
                      <a:pPr algn="ctr"/>
                      <a:r>
                        <a:rPr lang="he-IL" sz="1800" dirty="0"/>
                        <a:t>מס'</a:t>
                      </a:r>
                      <a:endParaRPr lang="en-US" sz="1800" dirty="0"/>
                    </a:p>
                  </a:txBody>
                  <a:tcPr marL="91438" marR="91438" marT="45721" marB="45721"/>
                </a:tc>
                <a:extLst>
                  <a:ext uri="{0D108BD9-81ED-4DB2-BD59-A6C34878D82A}">
                    <a16:rowId xmlns:a16="http://schemas.microsoft.com/office/drawing/2014/main" val="10000"/>
                  </a:ext>
                </a:extLst>
              </a:tr>
              <a:tr h="685526">
                <a:tc>
                  <a:txBody>
                    <a:bodyPr/>
                    <a:lstStyle/>
                    <a:p>
                      <a:endParaRPr lang="he-IL" dirty="0"/>
                    </a:p>
                  </a:txBody>
                  <a:tcPr marL="91438" marR="91438" marT="45721" marB="45721">
                    <a:blipFill rotWithShape="0">
                      <a:blip r:embed="rId2"/>
                      <a:stretch>
                        <a:fillRect l="-694" t="-105357" r="-916667" b="-600000"/>
                      </a:stretch>
                    </a:blipFill>
                  </a:tcPr>
                </a:tc>
                <a:tc>
                  <a:txBody>
                    <a:bodyPr/>
                    <a:lstStyle/>
                    <a:p>
                      <a:pPr algn="r"/>
                      <a:r>
                        <a:rPr lang="he-IL" sz="1800" dirty="0"/>
                        <a:t>מספר משלוחים </a:t>
                      </a:r>
                      <a:r>
                        <a:rPr lang="he-IL" sz="1800" b="1" u="sng" kern="1200" baseline="0" dirty="0">
                          <a:solidFill>
                            <a:srgbClr val="002060"/>
                          </a:solidFill>
                          <a:latin typeface="+mn-lt"/>
                          <a:ea typeface="+mn-ea"/>
                          <a:cs typeface="+mn-cs"/>
                        </a:rPr>
                        <a:t>שנבחנו </a:t>
                      </a:r>
                      <a:r>
                        <a:rPr lang="he-IL" sz="1800" dirty="0"/>
                        <a:t>בתקופה.</a:t>
                      </a:r>
                      <a:endParaRPr lang="en-US" sz="1800" dirty="0"/>
                    </a:p>
                  </a:txBody>
                  <a:tcPr marL="91438" marR="91438" marT="45721" marB="45721"/>
                </a:tc>
                <a:tc>
                  <a:txBody>
                    <a:bodyPr/>
                    <a:lstStyle/>
                    <a:p>
                      <a:pPr algn="r"/>
                      <a:r>
                        <a:rPr lang="he-IL" sz="1800" dirty="0"/>
                        <a:t>מספר משלוחים </a:t>
                      </a:r>
                      <a:r>
                        <a:rPr lang="he-IL" sz="1800" baseline="0" dirty="0"/>
                        <a:t> </a:t>
                      </a:r>
                      <a:r>
                        <a:rPr lang="he-IL" sz="1800" b="1" u="sng" baseline="0" dirty="0">
                          <a:solidFill>
                            <a:srgbClr val="002060"/>
                          </a:solidFill>
                        </a:rPr>
                        <a:t>שנדחו </a:t>
                      </a:r>
                      <a:r>
                        <a:rPr lang="he-IL" sz="1800" baseline="0" dirty="0"/>
                        <a:t>לתקופה</a:t>
                      </a:r>
                      <a:endParaRPr lang="en-US" sz="1800" dirty="0"/>
                    </a:p>
                  </a:txBody>
                  <a:tcPr marL="91438" marR="91438" marT="45721" marB="45721"/>
                </a:tc>
                <a:tc>
                  <a:txBody>
                    <a:bodyPr/>
                    <a:lstStyle/>
                    <a:p>
                      <a:pPr algn="r"/>
                      <a:r>
                        <a:rPr lang="he-IL" sz="1800" dirty="0"/>
                        <a:t>מדד</a:t>
                      </a:r>
                      <a:r>
                        <a:rPr lang="he-IL" sz="1800" baseline="0" dirty="0"/>
                        <a:t> "אי איכות "משלוחים.</a:t>
                      </a:r>
                      <a:endParaRPr lang="en-US" sz="1800" dirty="0"/>
                    </a:p>
                  </a:txBody>
                  <a:tcPr marL="91438" marR="91438" marT="45721" marB="45721"/>
                </a:tc>
                <a:tc>
                  <a:txBody>
                    <a:bodyPr/>
                    <a:lstStyle/>
                    <a:p>
                      <a:pPr algn="ctr"/>
                      <a:r>
                        <a:rPr lang="he-IL" sz="1800" dirty="0"/>
                        <a:t>1</a:t>
                      </a:r>
                      <a:endParaRPr lang="en-US" sz="1800" dirty="0"/>
                    </a:p>
                  </a:txBody>
                  <a:tcPr marL="91438" marR="91438" marT="45721" marB="45721"/>
                </a:tc>
                <a:extLst>
                  <a:ext uri="{0D108BD9-81ED-4DB2-BD59-A6C34878D82A}">
                    <a16:rowId xmlns:a16="http://schemas.microsoft.com/office/drawing/2014/main" val="10001"/>
                  </a:ext>
                </a:extLst>
              </a:tr>
              <a:tr h="685526">
                <a:tc>
                  <a:txBody>
                    <a:bodyPr/>
                    <a:lstStyle/>
                    <a:p>
                      <a:endParaRPr lang="he-IL" dirty="0"/>
                    </a:p>
                  </a:txBody>
                  <a:tcPr marL="91438" marR="91438" marT="45721" marB="45721">
                    <a:blipFill rotWithShape="0">
                      <a:blip r:embed="rId2"/>
                      <a:stretch>
                        <a:fillRect l="-694" t="-203540" r="-916667" b="-494690"/>
                      </a:stretch>
                    </a:blipFill>
                  </a:tcPr>
                </a:tc>
                <a:tc>
                  <a:txBody>
                    <a:bodyPr/>
                    <a:lstStyle/>
                    <a:p>
                      <a:pPr algn="r"/>
                      <a:r>
                        <a:rPr lang="he-IL" sz="1800" dirty="0"/>
                        <a:t>מספר פריטים שסופקו ו</a:t>
                      </a:r>
                      <a:r>
                        <a:rPr lang="he-IL" sz="1800" b="1" u="sng" dirty="0">
                          <a:solidFill>
                            <a:srgbClr val="002060"/>
                          </a:solidFill>
                        </a:rPr>
                        <a:t>נבחנו </a:t>
                      </a:r>
                      <a:r>
                        <a:rPr lang="he-IL" sz="1800" dirty="0"/>
                        <a:t>בתקופה.</a:t>
                      </a:r>
                      <a:endParaRPr lang="en-US" sz="1800" dirty="0"/>
                    </a:p>
                  </a:txBody>
                  <a:tcPr marL="91438" marR="91438" marT="45721" marB="45721"/>
                </a:tc>
                <a:tc>
                  <a:txBody>
                    <a:bodyPr/>
                    <a:lstStyle/>
                    <a:p>
                      <a:pPr algn="r"/>
                      <a:r>
                        <a:rPr lang="he-IL" sz="1800" dirty="0"/>
                        <a:t>מספר פריטים .</a:t>
                      </a:r>
                      <a:r>
                        <a:rPr lang="he-IL" sz="1800" b="1" u="sng" kern="1200" dirty="0">
                          <a:solidFill>
                            <a:srgbClr val="002060"/>
                          </a:solidFill>
                          <a:latin typeface="+mn-lt"/>
                          <a:ea typeface="+mn-ea"/>
                          <a:cs typeface="+mn-cs"/>
                        </a:rPr>
                        <a:t>שנמצאו </a:t>
                      </a:r>
                      <a:r>
                        <a:rPr lang="he-IL" sz="1800" kern="1200" dirty="0">
                          <a:solidFill>
                            <a:schemeClr val="dk1"/>
                          </a:solidFill>
                          <a:latin typeface="+mn-lt"/>
                          <a:ea typeface="+mn-ea"/>
                          <a:cs typeface="+mn-cs"/>
                        </a:rPr>
                        <a:t>"לא תקינים" בתקופה</a:t>
                      </a:r>
                      <a:endParaRPr lang="en-US" sz="1800" kern="1200" dirty="0">
                        <a:solidFill>
                          <a:schemeClr val="dk1"/>
                        </a:solidFill>
                        <a:latin typeface="+mn-lt"/>
                        <a:ea typeface="+mn-ea"/>
                        <a:cs typeface="+mn-cs"/>
                      </a:endParaRPr>
                    </a:p>
                  </a:txBody>
                  <a:tcPr marL="91438" marR="91438" marT="45721" marB="45721"/>
                </a:tc>
                <a:tc>
                  <a:txBody>
                    <a:bodyPr/>
                    <a:lstStyle/>
                    <a:p>
                      <a:pPr algn="r"/>
                      <a:r>
                        <a:rPr lang="he-IL" sz="1800" dirty="0"/>
                        <a:t>מדד</a:t>
                      </a:r>
                      <a:r>
                        <a:rPr lang="he-IL" sz="1800" baseline="0" dirty="0"/>
                        <a:t> "אי איכות"</a:t>
                      </a:r>
                    </a:p>
                    <a:p>
                      <a:pPr algn="r"/>
                      <a:r>
                        <a:rPr lang="he-IL" sz="1800" baseline="0" dirty="0"/>
                        <a:t>פריטים</a:t>
                      </a:r>
                      <a:endParaRPr lang="en-US" sz="1800" dirty="0"/>
                    </a:p>
                  </a:txBody>
                  <a:tcPr marL="91438" marR="91438" marT="45721" marB="45721"/>
                </a:tc>
                <a:tc>
                  <a:txBody>
                    <a:bodyPr/>
                    <a:lstStyle/>
                    <a:p>
                      <a:pPr algn="ctr"/>
                      <a:r>
                        <a:rPr lang="en-US" sz="1800" dirty="0"/>
                        <a:t>2</a:t>
                      </a:r>
                    </a:p>
                  </a:txBody>
                  <a:tcPr marL="91438" marR="91438" marT="45721" marB="45721"/>
                </a:tc>
                <a:extLst>
                  <a:ext uri="{0D108BD9-81ED-4DB2-BD59-A6C34878D82A}">
                    <a16:rowId xmlns:a16="http://schemas.microsoft.com/office/drawing/2014/main" val="10002"/>
                  </a:ext>
                </a:extLst>
              </a:tr>
              <a:tr h="914429">
                <a:tc>
                  <a:txBody>
                    <a:bodyPr/>
                    <a:lstStyle/>
                    <a:p>
                      <a:endParaRPr lang="he-IL" dirty="0"/>
                    </a:p>
                  </a:txBody>
                  <a:tcPr marL="91438" marR="91438" marT="45721" marB="45721">
                    <a:blipFill rotWithShape="0">
                      <a:blip r:embed="rId2"/>
                      <a:stretch>
                        <a:fillRect l="-694" t="-228667" r="-916667" b="-272667"/>
                      </a:stretch>
                    </a:blipFill>
                  </a:tcPr>
                </a:tc>
                <a:tc>
                  <a:txBody>
                    <a:bodyPr/>
                    <a:lstStyle/>
                    <a:p>
                      <a:pPr algn="r"/>
                      <a:r>
                        <a:rPr lang="he-IL" sz="1800" dirty="0"/>
                        <a:t>מספר משלוחים </a:t>
                      </a:r>
                      <a:r>
                        <a:rPr lang="he-IL" sz="1800" b="1" u="sng" kern="1200" dirty="0">
                          <a:solidFill>
                            <a:srgbClr val="002060"/>
                          </a:solidFill>
                          <a:latin typeface="+mn-lt"/>
                          <a:ea typeface="+mn-ea"/>
                          <a:cs typeface="+mn-cs"/>
                        </a:rPr>
                        <a:t>המתוכננים לאספקה</a:t>
                      </a:r>
                      <a:r>
                        <a:rPr lang="he-IL" sz="1800" baseline="0" dirty="0"/>
                        <a:t> לתקופה</a:t>
                      </a:r>
                      <a:r>
                        <a:rPr lang="he-IL" sz="1800" dirty="0"/>
                        <a:t>.</a:t>
                      </a:r>
                      <a:endParaRPr lang="en-US" sz="1800" dirty="0"/>
                    </a:p>
                  </a:txBody>
                  <a:tcPr marL="91438" marR="91438" marT="45721" marB="45721"/>
                </a:tc>
                <a:tc>
                  <a:txBody>
                    <a:bodyPr/>
                    <a:lstStyle/>
                    <a:p>
                      <a:pPr algn="r"/>
                      <a:r>
                        <a:rPr lang="he-IL" sz="1800" dirty="0"/>
                        <a:t>מספר משלוחים </a:t>
                      </a:r>
                      <a:r>
                        <a:rPr lang="he-IL" sz="1800" b="1" u="sng" kern="1200" dirty="0">
                          <a:solidFill>
                            <a:srgbClr val="002060"/>
                          </a:solidFill>
                          <a:latin typeface="+mn-lt"/>
                          <a:ea typeface="+mn-ea"/>
                          <a:cs typeface="+mn-cs"/>
                        </a:rPr>
                        <a:t>שסופקו </a:t>
                      </a:r>
                      <a:r>
                        <a:rPr lang="he-IL" sz="1800" b="1" u="sng" dirty="0">
                          <a:solidFill>
                            <a:srgbClr val="002060"/>
                          </a:solidFill>
                        </a:rPr>
                        <a:t>בזמן</a:t>
                      </a:r>
                      <a:r>
                        <a:rPr lang="he-IL" sz="1800" dirty="0"/>
                        <a:t> מספק/ים בתקופה.</a:t>
                      </a:r>
                      <a:endParaRPr lang="en-US" sz="1800" dirty="0"/>
                    </a:p>
                  </a:txBody>
                  <a:tcPr marL="91438" marR="91438" marT="45721" marB="45721"/>
                </a:tc>
                <a:tc>
                  <a:txBody>
                    <a:bodyPr/>
                    <a:lstStyle/>
                    <a:p>
                      <a:pPr algn="r"/>
                      <a:r>
                        <a:rPr lang="he-IL" sz="1800" dirty="0"/>
                        <a:t>מדד עמידה בזמנים</a:t>
                      </a:r>
                      <a:endParaRPr lang="en-US" sz="1800" dirty="0"/>
                    </a:p>
                    <a:p>
                      <a:pPr algn="r"/>
                      <a:r>
                        <a:rPr lang="en-US" sz="1800" dirty="0"/>
                        <a:t>OTD-On</a:t>
                      </a:r>
                      <a:r>
                        <a:rPr lang="en-US" sz="1800" baseline="0" dirty="0"/>
                        <a:t> Time Delivery</a:t>
                      </a:r>
                      <a:endParaRPr lang="en-US" sz="1800" dirty="0"/>
                    </a:p>
                  </a:txBody>
                  <a:tcPr marL="91438" marR="91438" marT="45721" marB="45721"/>
                </a:tc>
                <a:tc>
                  <a:txBody>
                    <a:bodyPr/>
                    <a:lstStyle/>
                    <a:p>
                      <a:pPr algn="ctr"/>
                      <a:r>
                        <a:rPr lang="en-US" sz="1800" dirty="0"/>
                        <a:t>3</a:t>
                      </a:r>
                    </a:p>
                  </a:txBody>
                  <a:tcPr marL="91438" marR="91438" marT="45721" marB="45721"/>
                </a:tc>
                <a:extLst>
                  <a:ext uri="{0D108BD9-81ED-4DB2-BD59-A6C34878D82A}">
                    <a16:rowId xmlns:a16="http://schemas.microsoft.com/office/drawing/2014/main" val="10003"/>
                  </a:ext>
                </a:extLst>
              </a:tr>
              <a:tr h="914429">
                <a:tc>
                  <a:txBody>
                    <a:bodyPr/>
                    <a:lstStyle/>
                    <a:p>
                      <a:endParaRPr lang="he-IL" dirty="0"/>
                    </a:p>
                  </a:txBody>
                  <a:tcPr marL="91438" marR="91438" marT="45721" marB="45721">
                    <a:blipFill rotWithShape="0">
                      <a:blip r:embed="rId2"/>
                      <a:stretch>
                        <a:fillRect l="-694" t="-328667" r="-916667" b="-172667"/>
                      </a:stretch>
                    </a:blipFill>
                  </a:tcPr>
                </a:tc>
                <a:tc>
                  <a:txBody>
                    <a:bodyPr/>
                    <a:lstStyle/>
                    <a:p>
                      <a:pPr algn="r" rtl="1"/>
                      <a:r>
                        <a:rPr lang="he-IL" sz="1800" dirty="0"/>
                        <a:t>תקציב</a:t>
                      </a:r>
                      <a:r>
                        <a:rPr lang="he-IL" sz="1800" baseline="0" dirty="0"/>
                        <a:t> רכש </a:t>
                      </a:r>
                      <a:r>
                        <a:rPr lang="he-IL" sz="1800" b="1" u="sng" kern="1200" dirty="0">
                          <a:solidFill>
                            <a:srgbClr val="002060"/>
                          </a:solidFill>
                          <a:latin typeface="+mn-lt"/>
                          <a:ea typeface="+mn-ea"/>
                          <a:cs typeface="+mn-cs"/>
                        </a:rPr>
                        <a:t>מתוכנן</a:t>
                      </a:r>
                      <a:r>
                        <a:rPr lang="he-IL" sz="1800" baseline="0" dirty="0"/>
                        <a:t> לתקופה בכפוף לתכנית יעדים.</a:t>
                      </a:r>
                      <a:endParaRPr lang="en-US" sz="1800" dirty="0"/>
                    </a:p>
                  </a:txBody>
                  <a:tcPr marL="91438" marR="91438" marT="45721" marB="45721"/>
                </a:tc>
                <a:tc>
                  <a:txBody>
                    <a:bodyPr/>
                    <a:lstStyle/>
                    <a:p>
                      <a:pPr algn="r" rtl="1"/>
                      <a:r>
                        <a:rPr lang="he-IL" sz="1800" b="1" u="sng" dirty="0">
                          <a:solidFill>
                            <a:srgbClr val="002060"/>
                          </a:solidFill>
                        </a:rPr>
                        <a:t>מימוש</a:t>
                      </a:r>
                      <a:r>
                        <a:rPr lang="he-IL" sz="1800" dirty="0"/>
                        <a:t> תקציב רכש לתקופה</a:t>
                      </a:r>
                      <a:r>
                        <a:rPr lang="he-IL" sz="1800" baseline="0" dirty="0"/>
                        <a:t> ויעדים שהושגו.</a:t>
                      </a:r>
                      <a:endParaRPr lang="en-US" sz="1800" dirty="0"/>
                    </a:p>
                  </a:txBody>
                  <a:tcPr marL="91438" marR="91438" marT="45721" marB="45721"/>
                </a:tc>
                <a:tc>
                  <a:txBody>
                    <a:bodyPr/>
                    <a:lstStyle/>
                    <a:p>
                      <a:pPr algn="r"/>
                      <a:r>
                        <a:rPr lang="he-IL" sz="1800" dirty="0"/>
                        <a:t>מימוש תקציב רכש בכפוף ליעדים.</a:t>
                      </a:r>
                      <a:endParaRPr lang="en-US" sz="1800" dirty="0"/>
                    </a:p>
                  </a:txBody>
                  <a:tcPr marL="91438" marR="91438" marT="45721" marB="45721"/>
                </a:tc>
                <a:tc>
                  <a:txBody>
                    <a:bodyPr/>
                    <a:lstStyle/>
                    <a:p>
                      <a:pPr algn="ctr"/>
                      <a:r>
                        <a:rPr lang="he-IL" sz="1800" dirty="0"/>
                        <a:t>4</a:t>
                      </a:r>
                      <a:endParaRPr lang="en-US" sz="1800" dirty="0"/>
                    </a:p>
                  </a:txBody>
                  <a:tcPr marL="91438" marR="91438" marT="45721" marB="45721"/>
                </a:tc>
                <a:extLst>
                  <a:ext uri="{0D108BD9-81ED-4DB2-BD59-A6C34878D82A}">
                    <a16:rowId xmlns:a16="http://schemas.microsoft.com/office/drawing/2014/main" val="10004"/>
                  </a:ext>
                </a:extLst>
              </a:tr>
              <a:tr h="685526">
                <a:tc>
                  <a:txBody>
                    <a:bodyPr/>
                    <a:lstStyle/>
                    <a:p>
                      <a:endParaRPr lang="he-IL" dirty="0"/>
                    </a:p>
                  </a:txBody>
                  <a:tcPr marL="91438" marR="91438" marT="45721" marB="45721">
                    <a:blipFill rotWithShape="0">
                      <a:blip r:embed="rId2"/>
                      <a:stretch>
                        <a:fillRect l="-694" t="-574107" r="-916667" b="-131250"/>
                      </a:stretch>
                    </a:blipFill>
                  </a:tcPr>
                </a:tc>
                <a:tc>
                  <a:txBody>
                    <a:bodyPr/>
                    <a:lstStyle/>
                    <a:p>
                      <a:pPr algn="r"/>
                      <a:r>
                        <a:rPr lang="he-IL" sz="1800" dirty="0"/>
                        <a:t>מספר הפעמים</a:t>
                      </a:r>
                      <a:r>
                        <a:rPr lang="he-IL" sz="1800" baseline="0" dirty="0"/>
                        <a:t> בהן </a:t>
                      </a:r>
                      <a:r>
                        <a:rPr lang="he-IL" sz="1800" b="1" u="sng" kern="1200" dirty="0">
                          <a:solidFill>
                            <a:srgbClr val="002060"/>
                          </a:solidFill>
                          <a:latin typeface="+mn-lt"/>
                          <a:ea typeface="+mn-ea"/>
                          <a:cs typeface="+mn-cs"/>
                        </a:rPr>
                        <a:t>פנינו לספק </a:t>
                      </a:r>
                      <a:r>
                        <a:rPr lang="he-IL" sz="1800" baseline="0" dirty="0"/>
                        <a:t>לשינויים בכמות</a:t>
                      </a:r>
                      <a:endParaRPr lang="en-US" sz="1800" dirty="0"/>
                    </a:p>
                  </a:txBody>
                  <a:tcPr marL="91438" marR="91438" marT="45721" marB="45721"/>
                </a:tc>
                <a:tc>
                  <a:txBody>
                    <a:bodyPr/>
                    <a:lstStyle/>
                    <a:p>
                      <a:pPr algn="r"/>
                      <a:r>
                        <a:rPr lang="he-IL" sz="1800" dirty="0"/>
                        <a:t>מספר</a:t>
                      </a:r>
                      <a:r>
                        <a:rPr lang="he-IL" sz="1800" baseline="0" dirty="0"/>
                        <a:t> הפעמים בהן </a:t>
                      </a:r>
                      <a:r>
                        <a:rPr lang="he-IL" sz="1800" b="1" u="sng" kern="1200" dirty="0">
                          <a:solidFill>
                            <a:srgbClr val="002060"/>
                          </a:solidFill>
                          <a:latin typeface="+mn-lt"/>
                          <a:ea typeface="+mn-ea"/>
                          <a:cs typeface="+mn-cs"/>
                        </a:rPr>
                        <a:t>הספק נענה</a:t>
                      </a:r>
                      <a:r>
                        <a:rPr lang="he-IL" sz="1800" baseline="0" dirty="0"/>
                        <a:t> </a:t>
                      </a:r>
                      <a:r>
                        <a:rPr lang="he-IL" sz="1800" dirty="0"/>
                        <a:t>לשינויים בכמות</a:t>
                      </a:r>
                      <a:endParaRPr lang="en-US" sz="1800" dirty="0"/>
                    </a:p>
                  </a:txBody>
                  <a:tcPr marL="91438" marR="91438" marT="45721" marB="45721"/>
                </a:tc>
                <a:tc>
                  <a:txBody>
                    <a:bodyPr/>
                    <a:lstStyle/>
                    <a:p>
                      <a:pPr algn="r"/>
                      <a:r>
                        <a:rPr lang="he-IL" sz="1800" dirty="0"/>
                        <a:t>גמישות</a:t>
                      </a:r>
                      <a:r>
                        <a:rPr lang="he-IL" sz="1800" baseline="0" dirty="0"/>
                        <a:t> הספק לשינויים בכמות</a:t>
                      </a:r>
                      <a:endParaRPr lang="en-US" sz="1800" dirty="0"/>
                    </a:p>
                  </a:txBody>
                  <a:tcPr marL="91438" marR="91438" marT="45721" marB="45721"/>
                </a:tc>
                <a:tc>
                  <a:txBody>
                    <a:bodyPr/>
                    <a:lstStyle/>
                    <a:p>
                      <a:pPr algn="ctr"/>
                      <a:r>
                        <a:rPr lang="he-IL" sz="1800" dirty="0"/>
                        <a:t>5</a:t>
                      </a:r>
                      <a:endParaRPr lang="en-US" sz="1800" dirty="0"/>
                    </a:p>
                  </a:txBody>
                  <a:tcPr marL="91438" marR="91438" marT="45721" marB="45721"/>
                </a:tc>
                <a:extLst>
                  <a:ext uri="{0D108BD9-81ED-4DB2-BD59-A6C34878D82A}">
                    <a16:rowId xmlns:a16="http://schemas.microsoft.com/office/drawing/2014/main" val="10005"/>
                  </a:ext>
                </a:extLst>
              </a:tr>
              <a:tr h="880984">
                <a:tc>
                  <a:txBody>
                    <a:bodyPr/>
                    <a:lstStyle/>
                    <a:p>
                      <a:endParaRPr lang="he-IL" dirty="0"/>
                    </a:p>
                  </a:txBody>
                  <a:tcPr marL="91438" marR="91438" marT="45721" marB="45721">
                    <a:blipFill rotWithShape="0">
                      <a:blip r:embed="rId2"/>
                      <a:stretch>
                        <a:fillRect l="-694" t="-520690" r="-916667" b="-1379"/>
                      </a:stretch>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800" dirty="0"/>
                        <a:t>מספר הפעמים</a:t>
                      </a:r>
                      <a:r>
                        <a:rPr lang="he-IL" sz="1800" baseline="0" dirty="0"/>
                        <a:t> בהן </a:t>
                      </a:r>
                      <a:r>
                        <a:rPr lang="he-IL" sz="1800" b="1" u="sng" kern="1200" dirty="0">
                          <a:solidFill>
                            <a:srgbClr val="002060"/>
                          </a:solidFill>
                          <a:latin typeface="+mn-lt"/>
                          <a:ea typeface="+mn-ea"/>
                          <a:cs typeface="+mn-cs"/>
                        </a:rPr>
                        <a:t>פנינו לספק</a:t>
                      </a:r>
                      <a:r>
                        <a:rPr lang="he-IL" sz="1800" baseline="0" dirty="0"/>
                        <a:t> לשינויים בלו"ז</a:t>
                      </a:r>
                      <a:endParaRPr lang="en-US" sz="1800" dirty="0"/>
                    </a:p>
                  </a:txBody>
                  <a:tcPr marL="91438" marR="91438" marT="45721" marB="4572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800" dirty="0"/>
                        <a:t>. מספר</a:t>
                      </a:r>
                      <a:r>
                        <a:rPr lang="he-IL" sz="1800" baseline="0" dirty="0"/>
                        <a:t> הפעמים בהן </a:t>
                      </a:r>
                      <a:r>
                        <a:rPr lang="he-IL" sz="1800" b="1" u="sng" kern="1200" dirty="0">
                          <a:solidFill>
                            <a:srgbClr val="002060"/>
                          </a:solidFill>
                          <a:latin typeface="+mn-lt"/>
                          <a:ea typeface="+mn-ea"/>
                          <a:cs typeface="+mn-cs"/>
                        </a:rPr>
                        <a:t>הספק נענה</a:t>
                      </a:r>
                      <a:r>
                        <a:rPr lang="he-IL" sz="1800" baseline="0" dirty="0"/>
                        <a:t> </a:t>
                      </a:r>
                      <a:r>
                        <a:rPr lang="he-IL" sz="1800" dirty="0"/>
                        <a:t>לשינויים בלו"ז</a:t>
                      </a:r>
                      <a:endParaRPr lang="en-US" sz="1800" dirty="0"/>
                    </a:p>
                  </a:txBody>
                  <a:tcPr marL="91438" marR="91438" marT="45721" marB="45721"/>
                </a:tc>
                <a:tc>
                  <a:txBody>
                    <a:bodyPr/>
                    <a:lstStyle/>
                    <a:p>
                      <a:pPr algn="r"/>
                      <a:r>
                        <a:rPr lang="he-IL" sz="1800" dirty="0"/>
                        <a:t>גמישות הספק לשינויים בלו"ז</a:t>
                      </a:r>
                      <a:endParaRPr lang="en-US" sz="1800" dirty="0"/>
                    </a:p>
                  </a:txBody>
                  <a:tcPr marL="91438" marR="91438" marT="45721" marB="45721"/>
                </a:tc>
                <a:tc>
                  <a:txBody>
                    <a:bodyPr/>
                    <a:lstStyle/>
                    <a:p>
                      <a:pPr algn="ctr"/>
                      <a:r>
                        <a:rPr lang="en-US" sz="1800" dirty="0"/>
                        <a:t>6</a:t>
                      </a:r>
                    </a:p>
                  </a:txBody>
                  <a:tcPr marL="91438" marR="91438" marT="45721" marB="45721"/>
                </a:tc>
                <a:extLst>
                  <a:ext uri="{0D108BD9-81ED-4DB2-BD59-A6C34878D82A}">
                    <a16:rowId xmlns:a16="http://schemas.microsoft.com/office/drawing/2014/main" val="10006"/>
                  </a:ext>
                </a:extLst>
              </a:tr>
            </a:tbl>
          </a:graphicData>
        </a:graphic>
      </p:graphicFrame>
      <p:sp>
        <p:nvSpPr>
          <p:cNvPr id="32772" name="מציין מיקום של תאריך 3">
            <a:extLst>
              <a:ext uri="{FF2B5EF4-FFF2-40B4-BE49-F238E27FC236}">
                <a16:creationId xmlns:a16="http://schemas.microsoft.com/office/drawing/2014/main" id="{E56E6C5A-B3E9-4D62-BA21-96AF6BF3F55E}"/>
              </a:ext>
            </a:extLst>
          </p:cNvPr>
          <p:cNvSpPr>
            <a:spLocks noGrp="1"/>
          </p:cNvSpPr>
          <p:nvPr>
            <p:ph type="dt" sz="quarter" idx="10"/>
          </p:nvPr>
        </p:nvSpPr>
        <p:spPr>
          <a:xfrm>
            <a:off x="6586536" y="612648"/>
            <a:ext cx="1588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fld id="{0E1426FF-2478-4A33-81C5-1D28E6C07DA0}" type="datetime1">
              <a:rPr lang="he-IL" altLang="he-IL" sz="1000" smtClean="0"/>
              <a:pPr algn="ctr" rtl="0">
                <a:spcBef>
                  <a:spcPct val="0"/>
                </a:spcBef>
                <a:buClrTx/>
                <a:buSzTx/>
                <a:buFontTx/>
                <a:buNone/>
              </a:pPr>
              <a:t>כ"ט/שבט/תשע"ט</a:t>
            </a:fld>
            <a:endParaRPr lang="en-US" altLang="en-US" sz="1000" dirty="0"/>
          </a:p>
        </p:txBody>
      </p:sp>
      <p:sp>
        <p:nvSpPr>
          <p:cNvPr id="32773" name="מציין מיקום של מספר שקופית 4">
            <a:extLst>
              <a:ext uri="{FF2B5EF4-FFF2-40B4-BE49-F238E27FC236}">
                <a16:creationId xmlns:a16="http://schemas.microsoft.com/office/drawing/2014/main" id="{D44BEF4B-83FD-4A96-96EC-DB4CB5C4E6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671D6B4D-890C-4AAD-A0AC-C27FDBAA9F67}" type="slidenum">
              <a:rPr lang="he-IL" altLang="en-US" sz="1000" smtClean="0"/>
              <a:pPr rtl="0">
                <a:spcBef>
                  <a:spcPct val="0"/>
                </a:spcBef>
                <a:buClrTx/>
                <a:buSzTx/>
                <a:buFontTx/>
                <a:buNone/>
              </a:pPr>
              <a:t>36</a:t>
            </a:fld>
            <a:endParaRPr lang="en-US" altLang="en-US"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כותרת 1">
            <a:extLst>
              <a:ext uri="{FF2B5EF4-FFF2-40B4-BE49-F238E27FC236}">
                <a16:creationId xmlns:a16="http://schemas.microsoft.com/office/drawing/2014/main" id="{FC5ABD8D-B809-4997-893A-D4099E15FDC9}"/>
              </a:ext>
            </a:extLst>
          </p:cNvPr>
          <p:cNvSpPr>
            <a:spLocks noGrp="1"/>
          </p:cNvSpPr>
          <p:nvPr>
            <p:ph type="title"/>
          </p:nvPr>
        </p:nvSpPr>
        <p:spPr>
          <a:xfrm>
            <a:off x="457200" y="143656"/>
            <a:ext cx="7921625" cy="900113"/>
          </a:xfrm>
        </p:spPr>
        <p:txBody>
          <a:bodyPr>
            <a:normAutofit fontScale="90000"/>
          </a:bodyPr>
          <a:lstStyle/>
          <a:p>
            <a:pPr algn="ctr">
              <a:defRPr/>
            </a:pPr>
            <a:r>
              <a:rPr lang="he-IL" alt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מאפייני מערכת מידע להערכת ספקים</a:t>
            </a:r>
            <a:br>
              <a:rPr lang="he-IL" altLang="he-IL" sz="4200" dirty="0">
                <a:solidFill>
                  <a:srgbClr val="660033"/>
                </a:solidFill>
                <a:effectLst>
                  <a:outerShdw blurRad="38100" dist="38100" dir="2700000" algn="tl">
                    <a:srgbClr val="000000">
                      <a:alpha val="43137"/>
                    </a:srgbClr>
                  </a:outerShdw>
                </a:effectLst>
                <a:cs typeface="Times New Roman" panose="02020603050405020304" pitchFamily="18" charset="0"/>
              </a:rPr>
            </a:br>
            <a:r>
              <a:rPr lang="he-IL" altLang="he-IL" sz="3200" kern="1200" dirty="0">
                <a:solidFill>
                  <a:srgbClr val="FF3300"/>
                </a:solidFill>
                <a:effectLst>
                  <a:outerShdw blurRad="38100" dist="38100" dir="2700000" algn="tl">
                    <a:srgbClr val="000000"/>
                  </a:outerShdw>
                </a:effectLst>
              </a:rPr>
              <a:t>דוגמא יישומית</a:t>
            </a:r>
          </a:p>
        </p:txBody>
      </p:sp>
      <p:graphicFrame>
        <p:nvGraphicFramePr>
          <p:cNvPr id="6" name="מציין מיקום תוכן 5">
            <a:extLst>
              <a:ext uri="{FF2B5EF4-FFF2-40B4-BE49-F238E27FC236}">
                <a16:creationId xmlns:a16="http://schemas.microsoft.com/office/drawing/2014/main" id="{1034A0BF-7E94-4546-9F56-8AD523C7C76A}"/>
              </a:ext>
            </a:extLst>
          </p:cNvPr>
          <p:cNvGraphicFramePr>
            <a:graphicFrameLocks noGrp="1"/>
          </p:cNvGraphicFramePr>
          <p:nvPr>
            <p:ph idx="1"/>
          </p:nvPr>
        </p:nvGraphicFramePr>
        <p:xfrm>
          <a:off x="457200" y="1268760"/>
          <a:ext cx="8229600" cy="5328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6" name="מציין מיקום של תאריך 3">
            <a:extLst>
              <a:ext uri="{FF2B5EF4-FFF2-40B4-BE49-F238E27FC236}">
                <a16:creationId xmlns:a16="http://schemas.microsoft.com/office/drawing/2014/main" id="{1BEB42FA-763C-4F7C-B540-63DEFF5043CF}"/>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7C1857A1-CBE4-4BFD-B1E3-E5551736CF4D}" type="datetime1">
              <a:rPr lang="he-IL" altLang="he-IL" sz="1000" smtClean="0"/>
              <a:pPr algn="l" rtl="0">
                <a:spcBef>
                  <a:spcPct val="0"/>
                </a:spcBef>
                <a:buClrTx/>
                <a:buSzTx/>
                <a:buFontTx/>
                <a:buNone/>
              </a:pPr>
              <a:t>כ"ט/שבט/תשע"ט</a:t>
            </a:fld>
            <a:endParaRPr lang="en-US" altLang="en-US" sz="1000" dirty="0"/>
          </a:p>
        </p:txBody>
      </p:sp>
      <p:sp>
        <p:nvSpPr>
          <p:cNvPr id="64517" name="מציין מיקום של מספר שקופית 4">
            <a:extLst>
              <a:ext uri="{FF2B5EF4-FFF2-40B4-BE49-F238E27FC236}">
                <a16:creationId xmlns:a16="http://schemas.microsoft.com/office/drawing/2014/main" id="{7C6C2440-0795-4486-B273-2F0333BAE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1943B07B-4ACA-4DDA-8943-35456C31C09F}" type="slidenum">
              <a:rPr lang="he-IL" altLang="en-US" sz="1000" smtClean="0"/>
              <a:pPr rtl="0">
                <a:spcBef>
                  <a:spcPct val="0"/>
                </a:spcBef>
                <a:buClrTx/>
                <a:buSzTx/>
                <a:buFontTx/>
                <a:buNone/>
              </a:pPr>
              <a:t>37</a:t>
            </a:fld>
            <a:endParaRPr lang="en-US" altLang="en-US" sz="1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מציין מיקום של תאריך 3">
            <a:extLst>
              <a:ext uri="{FF2B5EF4-FFF2-40B4-BE49-F238E27FC236}">
                <a16:creationId xmlns:a16="http://schemas.microsoft.com/office/drawing/2014/main" id="{3E8D6E80-7C49-4EA1-B4C6-11FD55BA968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CD29D2-2CF4-453B-8B02-F422D2ACFCC3}" type="datetime1">
              <a:rPr lang="he-IL" altLang="he-IL" smtClean="0">
                <a:solidFill>
                  <a:schemeClr val="accent2"/>
                </a:solidFill>
              </a:rPr>
              <a:pPr/>
              <a:t>כ"ט/שבט/תשע"ט</a:t>
            </a:fld>
            <a:endParaRPr lang="en-US" altLang="en-US" dirty="0">
              <a:solidFill>
                <a:schemeClr val="accent2"/>
              </a:solidFill>
            </a:endParaRPr>
          </a:p>
        </p:txBody>
      </p:sp>
      <p:sp>
        <p:nvSpPr>
          <p:cNvPr id="65539" name="מציין מיקום של מספר שקופית 4">
            <a:extLst>
              <a:ext uri="{FF2B5EF4-FFF2-40B4-BE49-F238E27FC236}">
                <a16:creationId xmlns:a16="http://schemas.microsoft.com/office/drawing/2014/main" id="{80BF29D8-D455-4D77-8BD8-57E6571D9A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0979D-B21E-4C9A-9DB9-60746FB47DB7}" type="slidenum">
              <a:rPr lang="he-IL" altLang="en-US" smtClean="0">
                <a:solidFill>
                  <a:schemeClr val="accent2"/>
                </a:solidFill>
              </a:rPr>
              <a:pPr/>
              <a:t>38</a:t>
            </a:fld>
            <a:endParaRPr lang="en-US" altLang="en-US" dirty="0">
              <a:solidFill>
                <a:schemeClr val="accent2"/>
              </a:solidFill>
            </a:endParaRPr>
          </a:p>
        </p:txBody>
      </p:sp>
      <p:sp>
        <p:nvSpPr>
          <p:cNvPr id="2" name="מלבן 1">
            <a:extLst>
              <a:ext uri="{FF2B5EF4-FFF2-40B4-BE49-F238E27FC236}">
                <a16:creationId xmlns:a16="http://schemas.microsoft.com/office/drawing/2014/main" id="{37B229C2-AE5D-4B1B-9713-2824AD80E1DF}"/>
              </a:ext>
            </a:extLst>
          </p:cNvPr>
          <p:cNvSpPr/>
          <p:nvPr/>
        </p:nvSpPr>
        <p:spPr>
          <a:xfrm>
            <a:off x="971600" y="2636912"/>
            <a:ext cx="7106434"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he-IL" altLang="he-IL" sz="5400" b="1" dirty="0">
                <a:ln/>
                <a:solidFill>
                  <a:schemeClr val="accent3"/>
                </a:solidFill>
              </a:rPr>
              <a:t>מתודולוגיה לבחירת ספק</a:t>
            </a:r>
            <a:endParaRPr lang="he-IL" sz="5400" b="1" dirty="0">
              <a:ln/>
              <a:solidFill>
                <a:schemeClr val="accent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כותרת 1">
            <a:extLst>
              <a:ext uri="{FF2B5EF4-FFF2-40B4-BE49-F238E27FC236}">
                <a16:creationId xmlns:a16="http://schemas.microsoft.com/office/drawing/2014/main" id="{4BA04EAB-DB63-4000-B5DB-1212EE3CEEE1}"/>
              </a:ext>
            </a:extLst>
          </p:cNvPr>
          <p:cNvSpPr>
            <a:spLocks noGrp="1"/>
          </p:cNvSpPr>
          <p:nvPr>
            <p:ph type="title"/>
          </p:nvPr>
        </p:nvSpPr>
        <p:spPr>
          <a:xfrm>
            <a:off x="457026" y="482377"/>
            <a:ext cx="7499350" cy="714375"/>
          </a:xfrm>
        </p:spPr>
        <p:txBody>
          <a:bodyPr>
            <a:normAutofit/>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רכש ועבודה עם ספקים</a:t>
            </a:r>
          </a:p>
        </p:txBody>
      </p:sp>
      <p:sp>
        <p:nvSpPr>
          <p:cNvPr id="75779" name="מציין מיקום תוכן 2">
            <a:extLst>
              <a:ext uri="{FF2B5EF4-FFF2-40B4-BE49-F238E27FC236}">
                <a16:creationId xmlns:a16="http://schemas.microsoft.com/office/drawing/2014/main" id="{45BCCD55-9414-478C-B4CE-55B17F233B8A}"/>
              </a:ext>
            </a:extLst>
          </p:cNvPr>
          <p:cNvSpPr>
            <a:spLocks noGrp="1"/>
          </p:cNvSpPr>
          <p:nvPr>
            <p:ph idx="1"/>
          </p:nvPr>
        </p:nvSpPr>
        <p:spPr>
          <a:xfrm>
            <a:off x="645486" y="1196752"/>
            <a:ext cx="7853027" cy="5616624"/>
          </a:xfrm>
        </p:spPr>
        <p:txBody>
          <a:bodyPr>
            <a:normAutofit fontScale="85000" lnSpcReduction="20000"/>
          </a:bodyPr>
          <a:lstStyle/>
          <a:p>
            <a:pPr>
              <a:lnSpc>
                <a:spcPct val="160000"/>
              </a:lnSpc>
              <a:defRPr/>
            </a:pPr>
            <a:r>
              <a:rPr lang="he-IL" altLang="he-IL" sz="2400" b="1" dirty="0">
                <a:solidFill>
                  <a:srgbClr val="A50021"/>
                </a:solidFill>
                <a:effectLst>
                  <a:outerShdw blurRad="38100" dist="38100" dir="2700000" algn="tl">
                    <a:srgbClr val="000000"/>
                  </a:outerShdw>
                </a:effectLst>
                <a:latin typeface="+mj-lt"/>
                <a:ea typeface="+mj-ea"/>
                <a:cs typeface="+mj-cs"/>
              </a:rPr>
              <a:t>ספק מקומי- </a:t>
            </a:r>
            <a:r>
              <a:rPr lang="he-IL" altLang="he-IL" sz="2800" dirty="0">
                <a:solidFill>
                  <a:srgbClr val="002060"/>
                </a:solidFill>
              </a:rPr>
              <a:t>עבודה עם ספק מקומי נוחה ,קל יותר להגיע לשיתוף פעולה איכותי מקצועי ואישי.</a:t>
            </a:r>
            <a:endParaRPr lang="en-US" altLang="he-IL" sz="2800" dirty="0">
              <a:solidFill>
                <a:srgbClr val="002060"/>
              </a:solidFill>
            </a:endParaRPr>
          </a:p>
          <a:p>
            <a:pPr>
              <a:lnSpc>
                <a:spcPct val="160000"/>
              </a:lnSpc>
              <a:defRPr/>
            </a:pPr>
            <a:r>
              <a:rPr lang="he-IL" altLang="he-IL" sz="2400" b="1" dirty="0">
                <a:solidFill>
                  <a:srgbClr val="A50021"/>
                </a:solidFill>
                <a:effectLst>
                  <a:outerShdw blurRad="38100" dist="38100" dir="2700000" algn="tl">
                    <a:srgbClr val="000000"/>
                  </a:outerShdw>
                </a:effectLst>
                <a:latin typeface="+mj-lt"/>
                <a:ea typeface="+mj-ea"/>
                <a:cs typeface="+mj-cs"/>
              </a:rPr>
              <a:t>ספק גדול- </a:t>
            </a:r>
            <a:r>
              <a:rPr lang="he-IL" altLang="he-IL" sz="2800" dirty="0">
                <a:solidFill>
                  <a:srgbClr val="002060"/>
                </a:solidFill>
              </a:rPr>
              <a:t>בעבודה עמו יש יתרון ברור בהיקף הרכש היקף רכש כספי גדול מספק אחד נוח לתפעול ומוזיל עלויות</a:t>
            </a:r>
            <a:r>
              <a:rPr lang="he-IL" altLang="he-IL" sz="2800" dirty="0"/>
              <a:t>.</a:t>
            </a:r>
            <a:endParaRPr lang="en-US" altLang="he-IL" sz="2800" dirty="0"/>
          </a:p>
          <a:p>
            <a:pPr>
              <a:lnSpc>
                <a:spcPct val="160000"/>
              </a:lnSpc>
              <a:defRPr/>
            </a:pPr>
            <a:r>
              <a:rPr lang="he-IL" altLang="he-IL" sz="2400" b="1" dirty="0">
                <a:solidFill>
                  <a:srgbClr val="A50021"/>
                </a:solidFill>
                <a:effectLst>
                  <a:outerShdw blurRad="38100" dist="38100" dir="2700000" algn="tl">
                    <a:srgbClr val="000000"/>
                  </a:outerShdw>
                </a:effectLst>
                <a:latin typeface="+mj-lt"/>
                <a:ea typeface="+mj-ea"/>
                <a:cs typeface="+mj-cs"/>
              </a:rPr>
              <a:t>ספק קטן- </a:t>
            </a:r>
            <a:r>
              <a:rPr lang="he-IL" altLang="he-IL" sz="2800" dirty="0">
                <a:solidFill>
                  <a:srgbClr val="002060"/>
                </a:solidFill>
              </a:rPr>
              <a:t>בעבודה עם ספק קטן ישנם יתרונות בעיקר ברמה האישית כלומר יותר התייחסות לדרישות הלקוח, זמינות לבקשות מיוחדות בעיקר מבחינת מועדי אספקה.</a:t>
            </a:r>
          </a:p>
          <a:p>
            <a:pPr>
              <a:lnSpc>
                <a:spcPct val="160000"/>
              </a:lnSpc>
              <a:defRPr/>
            </a:pPr>
            <a:r>
              <a:rPr lang="he-IL" altLang="he-IL" sz="2400" b="1" dirty="0">
                <a:solidFill>
                  <a:srgbClr val="A50021"/>
                </a:solidFill>
                <a:effectLst>
                  <a:outerShdw blurRad="38100" dist="38100" dir="2700000" algn="tl">
                    <a:srgbClr val="000000"/>
                  </a:outerShdw>
                </a:effectLst>
                <a:latin typeface="+mj-lt"/>
                <a:ea typeface="+mj-ea"/>
                <a:cs typeface="+mj-cs"/>
              </a:rPr>
              <a:t>ספק מזדמן- </a:t>
            </a:r>
            <a:r>
              <a:rPr lang="he-IL" altLang="he-IL" sz="2800" dirty="0">
                <a:solidFill>
                  <a:srgbClr val="002060"/>
                </a:solidFill>
              </a:rPr>
              <a:t>ספק של מוצרי מדף זמינים שאין בהם ייחודיות</a:t>
            </a:r>
            <a:r>
              <a:rPr lang="he-IL" altLang="he-IL" sz="2800" dirty="0"/>
              <a:t>.   </a:t>
            </a:r>
            <a:endParaRPr lang="en-US" altLang="he-IL" sz="2800" dirty="0"/>
          </a:p>
          <a:p>
            <a:pPr>
              <a:lnSpc>
                <a:spcPct val="160000"/>
              </a:lnSpc>
              <a:defRPr/>
            </a:pPr>
            <a:r>
              <a:rPr lang="he-IL" altLang="he-IL" sz="2400" b="1" dirty="0">
                <a:solidFill>
                  <a:srgbClr val="A50021"/>
                </a:solidFill>
                <a:effectLst>
                  <a:outerShdw blurRad="38100" dist="38100" dir="2700000" algn="tl">
                    <a:srgbClr val="000000"/>
                  </a:outerShdw>
                </a:effectLst>
                <a:latin typeface="+mj-lt"/>
                <a:ea typeface="+mj-ea"/>
                <a:cs typeface="+mj-cs"/>
              </a:rPr>
              <a:t>ספק קריטי- </a:t>
            </a:r>
            <a:r>
              <a:rPr lang="he-IL" altLang="he-IL" sz="2800" dirty="0">
                <a:solidFill>
                  <a:srgbClr val="002060"/>
                </a:solidFill>
              </a:rPr>
              <a:t>זהו ספק של טכנולוגיה או מוצר ספציפי שחשיבותו למפעל מהותית</a:t>
            </a:r>
            <a:r>
              <a:rPr lang="he-IL" altLang="he-IL" sz="2800" dirty="0"/>
              <a:t>.</a:t>
            </a:r>
          </a:p>
        </p:txBody>
      </p:sp>
      <p:sp>
        <p:nvSpPr>
          <p:cNvPr id="67588" name="מציין מיקום של מספר שקופית 4">
            <a:extLst>
              <a:ext uri="{FF2B5EF4-FFF2-40B4-BE49-F238E27FC236}">
                <a16:creationId xmlns:a16="http://schemas.microsoft.com/office/drawing/2014/main" id="{DDFF9700-C20E-4C41-BBD6-3702F118C4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ClrTx/>
              <a:buSzTx/>
              <a:buFontTx/>
              <a:buNone/>
            </a:pPr>
            <a:fld id="{AF0616E8-10D2-4F4E-8828-8FD992A99068}" type="slidenum">
              <a:rPr lang="he-IL" altLang="he-IL" sz="1400" smtClean="0">
                <a:solidFill>
                  <a:srgbClr val="000000"/>
                </a:solidFill>
              </a:rPr>
              <a:pPr algn="l">
                <a:spcBef>
                  <a:spcPct val="0"/>
                </a:spcBef>
                <a:buClrTx/>
                <a:buSzTx/>
                <a:buFontTx/>
                <a:buNone/>
              </a:pPr>
              <a:t>39</a:t>
            </a:fld>
            <a:endParaRPr lang="en-US" altLang="he-IL" sz="14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1F62C8-881B-4B71-8812-C89641F55450}"/>
              </a:ext>
            </a:extLst>
          </p:cNvPr>
          <p:cNvSpPr>
            <a:spLocks noGrp="1" noChangeArrowheads="1"/>
          </p:cNvSpPr>
          <p:nvPr>
            <p:ph type="title"/>
          </p:nvPr>
        </p:nvSpPr>
        <p:spPr>
          <a:xfrm>
            <a:off x="457200" y="692150"/>
            <a:ext cx="8229600" cy="1066800"/>
          </a:xfrm>
        </p:spPr>
        <p:txBody>
          <a:bodyPr>
            <a:normAutofit/>
          </a:bodyPr>
          <a:lstStyle/>
          <a:p>
            <a:pPr algn="ctr" eaLnBrk="1" fontAlgn="auto" hangingPunct="1">
              <a:spcAft>
                <a:spcPts val="0"/>
              </a:spcAft>
              <a:defRPr/>
            </a:pPr>
            <a:r>
              <a:rPr lang="he-IL" altLang="he-IL" sz="4500" b="1" dirty="0">
                <a:solidFill>
                  <a:srgbClr val="A50021"/>
                </a:solidFill>
                <a:effectLst>
                  <a:outerShdw blurRad="38100" dist="38100" dir="2700000" algn="tl">
                    <a:srgbClr val="000000"/>
                  </a:outerShdw>
                </a:effectLst>
              </a:rPr>
              <a:t>הערכת ספקים</a:t>
            </a:r>
            <a:endParaRPr lang="en-US" altLang="he-IL" sz="4500" b="1" dirty="0">
              <a:solidFill>
                <a:srgbClr val="A50021"/>
              </a:solidFill>
              <a:effectLst>
                <a:outerShdw blurRad="38100" dist="38100" dir="2700000" algn="tl">
                  <a:srgbClr val="000000"/>
                </a:outerShdw>
              </a:effectLst>
            </a:endParaRPr>
          </a:p>
        </p:txBody>
      </p:sp>
      <p:sp>
        <p:nvSpPr>
          <p:cNvPr id="12291" name="Rectangle 3">
            <a:extLst>
              <a:ext uri="{FF2B5EF4-FFF2-40B4-BE49-F238E27FC236}">
                <a16:creationId xmlns:a16="http://schemas.microsoft.com/office/drawing/2014/main" id="{6D013A96-8F52-4B2E-9776-39AB4C9327FE}"/>
              </a:ext>
            </a:extLst>
          </p:cNvPr>
          <p:cNvSpPr>
            <a:spLocks noGrp="1" noChangeArrowheads="1"/>
          </p:cNvSpPr>
          <p:nvPr>
            <p:ph type="body" idx="1"/>
          </p:nvPr>
        </p:nvSpPr>
        <p:spPr>
          <a:xfrm>
            <a:off x="298450" y="1758950"/>
            <a:ext cx="8388350" cy="4406900"/>
          </a:xfrm>
        </p:spPr>
        <p:txBody>
          <a:bodyPr>
            <a:normAutofit/>
          </a:bodyPr>
          <a:lstStyle/>
          <a:p>
            <a:pPr marL="566928" indent="-457200" eaLnBrk="1" fontAlgn="auto" hangingPunct="1">
              <a:spcAft>
                <a:spcPts val="0"/>
              </a:spcAft>
              <a:buClr>
                <a:schemeClr val="bg2"/>
              </a:buClr>
              <a:buFont typeface="Wingdings" panose="05000000000000000000" pitchFamily="2" charset="2"/>
              <a:buChar char="v"/>
              <a:defRPr/>
            </a:pPr>
            <a:r>
              <a:rPr lang="he-IL" altLang="he-IL" b="1" dirty="0">
                <a:solidFill>
                  <a:schemeClr val="accent6">
                    <a:lumMod val="75000"/>
                  </a:schemeClr>
                </a:solidFill>
              </a:rPr>
              <a:t>הערכה עקרונית של התאמת הספק - מתבצעת בתחילת העבודה עם הספק. הערכה מחדש יכולה להתבצע באופן תקופתי</a:t>
            </a:r>
            <a:r>
              <a:rPr lang="en-US" altLang="he-IL" b="1" dirty="0">
                <a:solidFill>
                  <a:schemeClr val="accent6">
                    <a:lumMod val="75000"/>
                  </a:schemeClr>
                </a:solidFill>
              </a:rPr>
              <a:t>.</a:t>
            </a:r>
            <a:endParaRPr lang="en-US" altLang="he-IL" dirty="0"/>
          </a:p>
          <a:p>
            <a:pPr marL="658368" lvl="1" indent="-246888" eaLnBrk="1" fontAlgn="auto" hangingPunct="1">
              <a:lnSpc>
                <a:spcPct val="160000"/>
              </a:lnSpc>
              <a:spcAft>
                <a:spcPts val="0"/>
              </a:spcAft>
              <a:buClr>
                <a:schemeClr val="bg2"/>
              </a:buClr>
              <a:buFont typeface="Georgia"/>
              <a:buChar char="▫"/>
              <a:defRPr/>
            </a:pPr>
            <a:r>
              <a:rPr lang="he-IL" altLang="he-IL" sz="2400" b="1" dirty="0">
                <a:solidFill>
                  <a:srgbClr val="FF0000"/>
                </a:solidFill>
                <a:effectLst>
                  <a:outerShdw blurRad="38100" dist="38100" dir="2700000" algn="tl">
                    <a:srgbClr val="000000">
                      <a:alpha val="43137"/>
                    </a:srgbClr>
                  </a:outerShdw>
                </a:effectLst>
                <a:latin typeface="+mj-lt"/>
                <a:ea typeface="+mj-ea"/>
                <a:cs typeface="+mj-cs"/>
              </a:rPr>
              <a:t>יכולות תהליכי הייצור</a:t>
            </a:r>
            <a:r>
              <a:rPr lang="he-IL" altLang="he-IL" sz="2400" dirty="0">
                <a:solidFill>
                  <a:srgbClr val="002060"/>
                </a:solidFill>
              </a:rPr>
              <a:t>-כושר ייצור,שמירה על איכות לאורך זמן.</a:t>
            </a:r>
            <a:endParaRPr lang="en-US" altLang="he-IL" sz="2400" dirty="0">
              <a:solidFill>
                <a:srgbClr val="002060"/>
              </a:solidFill>
            </a:endParaRPr>
          </a:p>
          <a:p>
            <a:pPr marL="658368" lvl="1" indent="-246888" eaLnBrk="1" fontAlgn="auto" hangingPunct="1">
              <a:lnSpc>
                <a:spcPct val="160000"/>
              </a:lnSpc>
              <a:spcAft>
                <a:spcPts val="0"/>
              </a:spcAft>
              <a:buClr>
                <a:schemeClr val="bg2"/>
              </a:buClr>
              <a:buFont typeface="Georgia"/>
              <a:buChar char="▫"/>
              <a:defRPr/>
            </a:pPr>
            <a:r>
              <a:rPr lang="he-IL" altLang="he-IL" sz="2400" b="1" dirty="0">
                <a:solidFill>
                  <a:srgbClr val="FF0000"/>
                </a:solidFill>
                <a:effectLst>
                  <a:outerShdw blurRad="38100" dist="38100" dir="2700000" algn="tl">
                    <a:srgbClr val="000000">
                      <a:alpha val="43137"/>
                    </a:srgbClr>
                  </a:outerShdw>
                </a:effectLst>
                <a:latin typeface="+mj-lt"/>
                <a:ea typeface="+mj-ea"/>
                <a:cs typeface="+mj-cs"/>
              </a:rPr>
              <a:t>מצב כספי </a:t>
            </a:r>
            <a:r>
              <a:rPr lang="he-IL" altLang="he-IL" sz="2400" dirty="0"/>
              <a:t>- </a:t>
            </a:r>
            <a:r>
              <a:rPr lang="he-IL" altLang="he-IL" sz="2400" dirty="0">
                <a:solidFill>
                  <a:srgbClr val="002060"/>
                </a:solidFill>
              </a:rPr>
              <a:t>רמת סיכון (רווחיות, הון עצמי, נזילות, עמידה בהתחייבויות לספקים שלו)</a:t>
            </a:r>
            <a:endParaRPr lang="en-US" altLang="he-IL" sz="2400" dirty="0">
              <a:solidFill>
                <a:srgbClr val="002060"/>
              </a:solidFill>
            </a:endParaRPr>
          </a:p>
          <a:p>
            <a:pPr marL="658368" lvl="1" indent="-246888" eaLnBrk="1" fontAlgn="auto" hangingPunct="1">
              <a:lnSpc>
                <a:spcPct val="160000"/>
              </a:lnSpc>
              <a:spcAft>
                <a:spcPts val="0"/>
              </a:spcAft>
              <a:buClr>
                <a:schemeClr val="bg2"/>
              </a:buClr>
              <a:buFont typeface="Georgia"/>
              <a:buChar char="▫"/>
              <a:defRPr/>
            </a:pPr>
            <a:r>
              <a:rPr lang="he-IL" altLang="he-IL" sz="2400" b="1" dirty="0">
                <a:solidFill>
                  <a:srgbClr val="FF0000"/>
                </a:solidFill>
                <a:effectLst>
                  <a:outerShdw blurRad="38100" dist="38100" dir="2700000" algn="tl">
                    <a:srgbClr val="000000">
                      <a:alpha val="43137"/>
                    </a:srgbClr>
                  </a:outerShdw>
                </a:effectLst>
                <a:latin typeface="+mj-lt"/>
                <a:ea typeface="+mj-ea"/>
                <a:cs typeface="+mj-cs"/>
              </a:rPr>
              <a:t>יכולות לוגיסטיות </a:t>
            </a:r>
            <a:r>
              <a:rPr lang="he-IL" altLang="he-IL" sz="2400" dirty="0"/>
              <a:t>- </a:t>
            </a:r>
            <a:r>
              <a:rPr lang="he-IL" altLang="he-IL" sz="2400" dirty="0">
                <a:solidFill>
                  <a:srgbClr val="002060"/>
                </a:solidFill>
              </a:rPr>
              <a:t>זמני אספקה, גמישות בזמני אספקה</a:t>
            </a:r>
            <a:endParaRPr lang="en-US" altLang="he-IL" sz="2400" dirty="0">
              <a:solidFill>
                <a:srgbClr val="002060"/>
              </a:solidFill>
            </a:endParaRPr>
          </a:p>
          <a:p>
            <a:pPr marL="658368" lvl="1" indent="-246888" eaLnBrk="1" fontAlgn="auto" hangingPunct="1">
              <a:lnSpc>
                <a:spcPct val="160000"/>
              </a:lnSpc>
              <a:spcAft>
                <a:spcPts val="0"/>
              </a:spcAft>
              <a:buClr>
                <a:schemeClr val="bg2"/>
              </a:buClr>
              <a:buFont typeface="Georgia"/>
              <a:buChar char="▫"/>
              <a:defRPr/>
            </a:pPr>
            <a:r>
              <a:rPr lang="he-IL" altLang="he-IL" sz="2400" dirty="0">
                <a:solidFill>
                  <a:srgbClr val="002060"/>
                </a:solidFill>
              </a:rPr>
              <a:t>רמה וכיוונים של מאמצי פיתוח</a:t>
            </a:r>
            <a:endParaRPr lang="en-US" altLang="he-IL" sz="2400" dirty="0">
              <a:solidFill>
                <a:srgbClr val="002060"/>
              </a:solidFill>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כותרת 1">
            <a:extLst>
              <a:ext uri="{FF2B5EF4-FFF2-40B4-BE49-F238E27FC236}">
                <a16:creationId xmlns:a16="http://schemas.microsoft.com/office/drawing/2014/main" id="{2BB55A19-0B64-4D10-B44B-7C92627FE4AB}"/>
              </a:ext>
            </a:extLst>
          </p:cNvPr>
          <p:cNvSpPr>
            <a:spLocks noGrp="1"/>
          </p:cNvSpPr>
          <p:nvPr>
            <p:ph type="title"/>
          </p:nvPr>
        </p:nvSpPr>
        <p:spPr>
          <a:xfrm>
            <a:off x="477420" y="688178"/>
            <a:ext cx="7416800" cy="704850"/>
          </a:xfrm>
        </p:spPr>
        <p:txBody>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שיקולים</a:t>
            </a:r>
            <a:r>
              <a:rPr lang="he-IL" altLang="he-IL" sz="3600" kern="1200" dirty="0">
                <a:solidFill>
                  <a:srgbClr val="FF3300"/>
                </a:solidFill>
                <a:effectLst>
                  <a:outerShdw blurRad="38100" dist="38100" dir="2700000" algn="tl">
                    <a:srgbClr val="000000"/>
                  </a:outerShdw>
                </a:effectLst>
              </a:rPr>
              <a:t> ראשוניים </a:t>
            </a: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בבחירת ספקים</a:t>
            </a:r>
          </a:p>
        </p:txBody>
      </p:sp>
      <p:sp>
        <p:nvSpPr>
          <p:cNvPr id="68611" name="מציין מיקום תוכן 2">
            <a:extLst>
              <a:ext uri="{FF2B5EF4-FFF2-40B4-BE49-F238E27FC236}">
                <a16:creationId xmlns:a16="http://schemas.microsoft.com/office/drawing/2014/main" id="{730F356A-A4AA-444B-A97D-6447E4122F92}"/>
              </a:ext>
            </a:extLst>
          </p:cNvPr>
          <p:cNvSpPr>
            <a:spLocks noGrp="1" noChangeArrowheads="1"/>
          </p:cNvSpPr>
          <p:nvPr>
            <p:ph idx="1"/>
          </p:nvPr>
        </p:nvSpPr>
        <p:spPr>
          <a:xfrm>
            <a:off x="196904" y="1911350"/>
            <a:ext cx="7977832" cy="4238724"/>
          </a:xfrm>
        </p:spPr>
        <p:txBody>
          <a:bodyPr/>
          <a:lstStyle/>
          <a:p>
            <a:r>
              <a:rPr lang="he-IL" altLang="he-IL" dirty="0">
                <a:solidFill>
                  <a:srgbClr val="002060"/>
                </a:solidFill>
              </a:rPr>
              <a:t>ספקים עם תרבות ארגונית קרובה לארגון שלנו. </a:t>
            </a:r>
            <a:endParaRPr lang="en-US" altLang="he-IL" dirty="0">
              <a:solidFill>
                <a:srgbClr val="002060"/>
              </a:solidFill>
            </a:endParaRPr>
          </a:p>
          <a:p>
            <a:r>
              <a:rPr lang="he-IL" altLang="he-IL" dirty="0">
                <a:solidFill>
                  <a:srgbClr val="002060"/>
                </a:solidFill>
              </a:rPr>
              <a:t>ספקים שניתן לתקשר בקלות.</a:t>
            </a:r>
            <a:endParaRPr lang="en-US" altLang="he-IL" dirty="0">
              <a:solidFill>
                <a:srgbClr val="002060"/>
              </a:solidFill>
            </a:endParaRPr>
          </a:p>
          <a:p>
            <a:r>
              <a:rPr lang="he-IL" altLang="he-IL" dirty="0">
                <a:solidFill>
                  <a:srgbClr val="002060"/>
                </a:solidFill>
              </a:rPr>
              <a:t>ספקים מכווני איכות ורצון להשתפר-מחויבות הנהלה לאיכות.</a:t>
            </a:r>
            <a:endParaRPr lang="en-US" altLang="he-IL" dirty="0">
              <a:solidFill>
                <a:srgbClr val="002060"/>
              </a:solidFill>
            </a:endParaRPr>
          </a:p>
          <a:p>
            <a:r>
              <a:rPr lang="he-IL" altLang="he-IL" dirty="0">
                <a:solidFill>
                  <a:srgbClr val="002060"/>
                </a:solidFill>
              </a:rPr>
              <a:t>ספקים עם אמינות והיסטוריה של יכולת.</a:t>
            </a:r>
            <a:endParaRPr lang="en-US" altLang="he-IL" dirty="0">
              <a:solidFill>
                <a:srgbClr val="002060"/>
              </a:solidFill>
            </a:endParaRPr>
          </a:p>
          <a:p>
            <a:r>
              <a:rPr lang="he-IL" altLang="he-IL" dirty="0">
                <a:solidFill>
                  <a:srgbClr val="002060"/>
                </a:solidFill>
              </a:rPr>
              <a:t>ספקים בעלי יכולת ומודעות לדרישות הארגון.</a:t>
            </a:r>
            <a:endParaRPr lang="en-US" altLang="he-IL" dirty="0">
              <a:solidFill>
                <a:srgbClr val="002060"/>
              </a:solidFill>
            </a:endParaRPr>
          </a:p>
          <a:p>
            <a:r>
              <a:rPr lang="he-IL" altLang="he-IL" dirty="0">
                <a:solidFill>
                  <a:srgbClr val="002060"/>
                </a:solidFill>
              </a:rPr>
              <a:t>ספקים בעלי יציבות פיננסית.</a:t>
            </a:r>
            <a:endParaRPr lang="en-US" altLang="he-IL" dirty="0">
              <a:solidFill>
                <a:srgbClr val="002060"/>
              </a:solidFill>
            </a:endParaRPr>
          </a:p>
          <a:p>
            <a:r>
              <a:rPr lang="he-IL" altLang="he-IL" dirty="0">
                <a:solidFill>
                  <a:srgbClr val="002060"/>
                </a:solidFill>
              </a:rPr>
              <a:t>ספקים בעלי יכולת לספק צרכים נוספים שלנו.</a:t>
            </a:r>
            <a:endParaRPr lang="en-US" altLang="he-IL" dirty="0">
              <a:solidFill>
                <a:srgbClr val="002060"/>
              </a:solidFill>
            </a:endParaRPr>
          </a:p>
          <a:p>
            <a:r>
              <a:rPr lang="he-IL" altLang="he-IL" dirty="0">
                <a:solidFill>
                  <a:srgbClr val="002060"/>
                </a:solidFill>
              </a:rPr>
              <a:t>ספקים שאנו לא לקוח זניח שלהם.</a:t>
            </a:r>
            <a:endParaRPr lang="en-US" altLang="he-IL" dirty="0">
              <a:solidFill>
                <a:srgbClr val="002060"/>
              </a:solidFill>
            </a:endParaRPr>
          </a:p>
          <a:p>
            <a:r>
              <a:rPr lang="he-IL" altLang="he-IL" dirty="0">
                <a:solidFill>
                  <a:srgbClr val="002060"/>
                </a:solidFill>
              </a:rPr>
              <a:t>ספקים עם מחירים הגונים.</a:t>
            </a:r>
            <a:endParaRPr lang="en-US" altLang="he-IL" dirty="0">
              <a:solidFill>
                <a:srgbClr val="002060"/>
              </a:solidFill>
            </a:endParaRPr>
          </a:p>
          <a:p>
            <a:pPr>
              <a:buFontTx/>
              <a:buNone/>
            </a:pPr>
            <a:endParaRPr lang="he-IL" altLang="he-IL" dirty="0"/>
          </a:p>
        </p:txBody>
      </p:sp>
      <p:sp>
        <p:nvSpPr>
          <p:cNvPr id="68612" name="מציין מיקום של מספר שקופית 4">
            <a:extLst>
              <a:ext uri="{FF2B5EF4-FFF2-40B4-BE49-F238E27FC236}">
                <a16:creationId xmlns:a16="http://schemas.microsoft.com/office/drawing/2014/main" id="{FB64A992-FE76-4493-BFAD-0D43224799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ClrTx/>
              <a:buSzTx/>
              <a:buFontTx/>
              <a:buNone/>
            </a:pPr>
            <a:fld id="{0FF5C838-02D4-4BCE-A9C4-5592EA71E94B}" type="slidenum">
              <a:rPr lang="he-IL" altLang="he-IL" sz="1400" smtClean="0">
                <a:solidFill>
                  <a:srgbClr val="000000"/>
                </a:solidFill>
              </a:rPr>
              <a:pPr algn="l">
                <a:spcBef>
                  <a:spcPct val="0"/>
                </a:spcBef>
                <a:buClrTx/>
                <a:buSzTx/>
                <a:buFontTx/>
                <a:buNone/>
              </a:pPr>
              <a:t>40</a:t>
            </a:fld>
            <a:endParaRPr lang="en-US" altLang="he-IL" sz="1400"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מספר שקופית 5">
            <a:extLst>
              <a:ext uri="{FF2B5EF4-FFF2-40B4-BE49-F238E27FC236}">
                <a16:creationId xmlns:a16="http://schemas.microsoft.com/office/drawing/2014/main" id="{B9180CDB-BF71-42F4-8DEC-D81B63300A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ClrTx/>
              <a:buSzTx/>
              <a:buFontTx/>
              <a:buNone/>
            </a:pPr>
            <a:fld id="{8E8FF6F9-FE2D-423E-A61F-643F8341B103}" type="slidenum">
              <a:rPr lang="he-IL" altLang="he-IL" sz="1400" smtClean="0">
                <a:solidFill>
                  <a:srgbClr val="000000"/>
                </a:solidFill>
              </a:rPr>
              <a:pPr algn="l">
                <a:spcBef>
                  <a:spcPct val="0"/>
                </a:spcBef>
                <a:buClrTx/>
                <a:buSzTx/>
                <a:buFontTx/>
                <a:buNone/>
              </a:pPr>
              <a:t>41</a:t>
            </a:fld>
            <a:endParaRPr lang="en-US" altLang="he-IL" sz="1400" dirty="0">
              <a:solidFill>
                <a:srgbClr val="000000"/>
              </a:solidFill>
            </a:endParaRPr>
          </a:p>
        </p:txBody>
      </p:sp>
      <p:sp>
        <p:nvSpPr>
          <p:cNvPr id="44034" name="Rectangle 2">
            <a:extLst>
              <a:ext uri="{FF2B5EF4-FFF2-40B4-BE49-F238E27FC236}">
                <a16:creationId xmlns:a16="http://schemas.microsoft.com/office/drawing/2014/main" id="{4FA54D7C-43DE-4823-96B8-A1ED0BC0AB96}"/>
              </a:ext>
            </a:extLst>
          </p:cNvPr>
          <p:cNvSpPr>
            <a:spLocks noGrp="1" noChangeArrowheads="1"/>
          </p:cNvSpPr>
          <p:nvPr>
            <p:ph type="title"/>
          </p:nvPr>
        </p:nvSpPr>
        <p:spPr>
          <a:xfrm>
            <a:off x="466860" y="630237"/>
            <a:ext cx="7354888" cy="714375"/>
          </a:xfrm>
          <a:solidFill>
            <a:schemeClr val="bg1"/>
          </a:solidFill>
        </p:spPr>
        <p:txBody>
          <a:bodyPr/>
          <a:lstStyle/>
          <a:p>
            <a:pPr algn="ctr" eaLnBrk="1" hangingPunct="1">
              <a:defRPr/>
            </a:pP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קריטריונים לבחירת ספק </a:t>
            </a:r>
            <a:endParaRPr lang="en-US"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73732" name="Rectangle 3">
            <a:extLst>
              <a:ext uri="{FF2B5EF4-FFF2-40B4-BE49-F238E27FC236}">
                <a16:creationId xmlns:a16="http://schemas.microsoft.com/office/drawing/2014/main" id="{91CE5850-1D2A-4C11-BB1F-1CF45F550B26}"/>
              </a:ext>
            </a:extLst>
          </p:cNvPr>
          <p:cNvSpPr>
            <a:spLocks noGrp="1" noChangeArrowheads="1"/>
          </p:cNvSpPr>
          <p:nvPr>
            <p:ph type="body" idx="1"/>
          </p:nvPr>
        </p:nvSpPr>
        <p:spPr>
          <a:xfrm>
            <a:off x="478053" y="1750219"/>
            <a:ext cx="2384425" cy="2935287"/>
          </a:xfrm>
        </p:spPr>
        <p:txBody>
          <a:bodyPr/>
          <a:lstStyle/>
          <a:p>
            <a:pPr eaLnBrk="1" hangingPunct="1">
              <a:lnSpc>
                <a:spcPct val="90000"/>
              </a:lnSpc>
              <a:buFontTx/>
              <a:buNone/>
              <a:defRPr/>
            </a:pPr>
            <a:r>
              <a:rPr lang="he-IL" altLang="he-IL" sz="2600" b="1" kern="1200" dirty="0">
                <a:solidFill>
                  <a:srgbClr val="002060"/>
                </a:solidFill>
              </a:rPr>
              <a:t>אמינות  הספק</a:t>
            </a:r>
          </a:p>
          <a:p>
            <a:pPr eaLnBrk="1" hangingPunct="1">
              <a:lnSpc>
                <a:spcPct val="90000"/>
              </a:lnSpc>
              <a:defRPr/>
            </a:pPr>
            <a:r>
              <a:rPr lang="he-IL" altLang="he-IL" sz="2000" dirty="0"/>
              <a:t>היסטוריה</a:t>
            </a:r>
          </a:p>
          <a:p>
            <a:pPr eaLnBrk="1" hangingPunct="1">
              <a:lnSpc>
                <a:spcPct val="90000"/>
              </a:lnSpc>
              <a:defRPr/>
            </a:pPr>
            <a:r>
              <a:rPr lang="he-IL" altLang="he-IL" sz="2000" dirty="0"/>
              <a:t>ביטוח</a:t>
            </a:r>
          </a:p>
          <a:p>
            <a:pPr eaLnBrk="1" hangingPunct="1">
              <a:lnSpc>
                <a:spcPct val="90000"/>
              </a:lnSpc>
              <a:defRPr/>
            </a:pPr>
            <a:r>
              <a:rPr lang="he-IL" altLang="he-IL" sz="2000" dirty="0"/>
              <a:t>עמידה בלוח הזמנים</a:t>
            </a:r>
          </a:p>
          <a:p>
            <a:pPr eaLnBrk="1" hangingPunct="1">
              <a:lnSpc>
                <a:spcPct val="90000"/>
              </a:lnSpc>
              <a:defRPr/>
            </a:pPr>
            <a:r>
              <a:rPr lang="he-IL" altLang="he-IL" sz="2000" dirty="0"/>
              <a:t>תעודות והכרה מקצועית</a:t>
            </a:r>
          </a:p>
          <a:p>
            <a:pPr eaLnBrk="1" hangingPunct="1">
              <a:lnSpc>
                <a:spcPct val="90000"/>
              </a:lnSpc>
              <a:defRPr/>
            </a:pPr>
            <a:r>
              <a:rPr lang="he-IL" altLang="he-IL" sz="2000" dirty="0"/>
              <a:t>יציבות כלכלית של הספק</a:t>
            </a:r>
            <a:endParaRPr lang="en-US" altLang="he-IL" sz="2000" dirty="0"/>
          </a:p>
        </p:txBody>
      </p:sp>
      <p:sp>
        <p:nvSpPr>
          <p:cNvPr id="69637" name="Rectangle 4">
            <a:extLst>
              <a:ext uri="{FF2B5EF4-FFF2-40B4-BE49-F238E27FC236}">
                <a16:creationId xmlns:a16="http://schemas.microsoft.com/office/drawing/2014/main" id="{8D808AAF-204D-4992-9676-3DEA2EC38FB2}"/>
              </a:ext>
            </a:extLst>
          </p:cNvPr>
          <p:cNvSpPr>
            <a:spLocks noChangeArrowheads="1"/>
          </p:cNvSpPr>
          <p:nvPr/>
        </p:nvSpPr>
        <p:spPr bwMode="auto">
          <a:xfrm>
            <a:off x="3059113" y="1676400"/>
            <a:ext cx="2160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Tx/>
              <a:buSzTx/>
              <a:buFontTx/>
              <a:buNone/>
            </a:pPr>
            <a:r>
              <a:rPr lang="he-IL" altLang="he-IL" sz="2400" dirty="0">
                <a:solidFill>
                  <a:srgbClr val="000000"/>
                </a:solidFill>
              </a:rPr>
              <a:t>	</a:t>
            </a:r>
            <a:r>
              <a:rPr lang="he-IL" altLang="he-IL" sz="2600" b="1" dirty="0">
                <a:solidFill>
                  <a:srgbClr val="002060"/>
                </a:solidFill>
              </a:rPr>
              <a:t>יכולת</a:t>
            </a:r>
          </a:p>
          <a:p>
            <a:pPr eaLnBrk="1" hangingPunct="1">
              <a:buClrTx/>
              <a:buSzTx/>
              <a:buFontTx/>
              <a:buChar char="•"/>
            </a:pPr>
            <a:r>
              <a:rPr lang="he-IL" altLang="he-IL" sz="2000" dirty="0">
                <a:solidFill>
                  <a:srgbClr val="000000"/>
                </a:solidFill>
              </a:rPr>
              <a:t>יכולת ייצור</a:t>
            </a:r>
          </a:p>
          <a:p>
            <a:pPr eaLnBrk="1" hangingPunct="1">
              <a:buClrTx/>
              <a:buSzTx/>
              <a:buFontTx/>
              <a:buChar char="•"/>
            </a:pPr>
            <a:r>
              <a:rPr lang="he-IL" altLang="he-IL" sz="2000" dirty="0">
                <a:solidFill>
                  <a:srgbClr val="000000"/>
                </a:solidFill>
              </a:rPr>
              <a:t>יכולת טכנית</a:t>
            </a:r>
          </a:p>
          <a:p>
            <a:pPr eaLnBrk="1" hangingPunct="1">
              <a:buClrTx/>
              <a:buSzTx/>
              <a:buFontTx/>
              <a:buChar char="•"/>
            </a:pPr>
            <a:r>
              <a:rPr lang="he-IL" altLang="he-IL" sz="2000" dirty="0">
                <a:solidFill>
                  <a:srgbClr val="000000"/>
                </a:solidFill>
              </a:rPr>
              <a:t>יכולות ניהול</a:t>
            </a:r>
          </a:p>
          <a:p>
            <a:pPr eaLnBrk="1" hangingPunct="1">
              <a:buClrTx/>
              <a:buSzTx/>
              <a:buFontTx/>
              <a:buChar char="•"/>
            </a:pPr>
            <a:r>
              <a:rPr lang="he-IL" altLang="he-IL" sz="2000" dirty="0">
                <a:solidFill>
                  <a:srgbClr val="000000"/>
                </a:solidFill>
              </a:rPr>
              <a:t>יכולת תפעולית</a:t>
            </a:r>
          </a:p>
          <a:p>
            <a:pPr eaLnBrk="1" hangingPunct="1">
              <a:buClrTx/>
              <a:buSzTx/>
              <a:buFontTx/>
              <a:buChar char="•"/>
            </a:pPr>
            <a:r>
              <a:rPr lang="he-IL" altLang="he-IL" sz="2000" dirty="0">
                <a:solidFill>
                  <a:srgbClr val="000000"/>
                </a:solidFill>
              </a:rPr>
              <a:t>יכולת פיננסית</a:t>
            </a:r>
          </a:p>
        </p:txBody>
      </p:sp>
      <p:sp>
        <p:nvSpPr>
          <p:cNvPr id="69638" name="Rectangle 5">
            <a:extLst>
              <a:ext uri="{FF2B5EF4-FFF2-40B4-BE49-F238E27FC236}">
                <a16:creationId xmlns:a16="http://schemas.microsoft.com/office/drawing/2014/main" id="{AE79B978-FF15-41BC-ABFF-783C8173BD02}"/>
              </a:ext>
            </a:extLst>
          </p:cNvPr>
          <p:cNvSpPr>
            <a:spLocks noChangeArrowheads="1"/>
          </p:cNvSpPr>
          <p:nvPr/>
        </p:nvSpPr>
        <p:spPr bwMode="auto">
          <a:xfrm>
            <a:off x="5238750" y="1643063"/>
            <a:ext cx="26289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Tx/>
              <a:buSzTx/>
              <a:buFontTx/>
              <a:buNone/>
            </a:pPr>
            <a:r>
              <a:rPr lang="he-IL" altLang="he-IL" sz="2400" dirty="0">
                <a:solidFill>
                  <a:srgbClr val="000000"/>
                </a:solidFill>
              </a:rPr>
              <a:t>	</a:t>
            </a:r>
            <a:r>
              <a:rPr lang="he-IL" altLang="he-IL" sz="2600" b="1" dirty="0">
                <a:solidFill>
                  <a:srgbClr val="002060"/>
                </a:solidFill>
              </a:rPr>
              <a:t>איכות</a:t>
            </a:r>
            <a:endParaRPr lang="he-IL" altLang="he-IL" sz="2000" dirty="0">
              <a:solidFill>
                <a:srgbClr val="000000"/>
              </a:solidFill>
            </a:endParaRPr>
          </a:p>
          <a:p>
            <a:pPr eaLnBrk="1" hangingPunct="1">
              <a:buClrTx/>
              <a:buSzTx/>
              <a:buFontTx/>
              <a:buChar char="•"/>
            </a:pPr>
            <a:r>
              <a:rPr lang="he-IL" altLang="he-IL" sz="2000" dirty="0">
                <a:solidFill>
                  <a:srgbClr val="000000"/>
                </a:solidFill>
              </a:rPr>
              <a:t>תכונות מוצר איכותיות</a:t>
            </a:r>
          </a:p>
          <a:p>
            <a:pPr eaLnBrk="1" hangingPunct="1">
              <a:buClrTx/>
              <a:buSzTx/>
              <a:buFontTx/>
              <a:buChar char="•"/>
            </a:pPr>
            <a:r>
              <a:rPr lang="he-IL" altLang="he-IL" sz="2000" dirty="0">
                <a:solidFill>
                  <a:srgbClr val="000000"/>
                </a:solidFill>
              </a:rPr>
              <a:t>תכן ועיצוב מוצר</a:t>
            </a:r>
          </a:p>
          <a:p>
            <a:pPr eaLnBrk="1" hangingPunct="1">
              <a:buClrTx/>
              <a:buSzTx/>
              <a:buFontTx/>
              <a:buChar char="•"/>
            </a:pPr>
            <a:r>
              <a:rPr lang="he-IL" altLang="he-IL" sz="2000" dirty="0">
                <a:solidFill>
                  <a:srgbClr val="000000"/>
                </a:solidFill>
              </a:rPr>
              <a:t>אורך חיי המוצר</a:t>
            </a:r>
          </a:p>
          <a:p>
            <a:pPr eaLnBrk="1" hangingPunct="1">
              <a:buClrTx/>
              <a:buSzTx/>
              <a:buFontTx/>
              <a:buChar char="•"/>
            </a:pPr>
            <a:r>
              <a:rPr lang="he-IL" altLang="he-IL" sz="2000" dirty="0">
                <a:solidFill>
                  <a:srgbClr val="000000"/>
                </a:solidFill>
              </a:rPr>
              <a:t>נוחות התיקון –ידידותיות למשתמש.</a:t>
            </a:r>
          </a:p>
          <a:p>
            <a:pPr eaLnBrk="1" hangingPunct="1">
              <a:buClrTx/>
              <a:buSzTx/>
              <a:buFontTx/>
              <a:buChar char="•"/>
            </a:pPr>
            <a:r>
              <a:rPr lang="he-IL" altLang="he-IL" sz="2000" dirty="0">
                <a:solidFill>
                  <a:srgbClr val="000000"/>
                </a:solidFill>
              </a:rPr>
              <a:t>אמינות המוצר.</a:t>
            </a:r>
          </a:p>
          <a:p>
            <a:pPr eaLnBrk="1" hangingPunct="1">
              <a:buClrTx/>
              <a:buSzTx/>
              <a:buFontTx/>
              <a:buChar char="•"/>
            </a:pPr>
            <a:r>
              <a:rPr lang="he-IL" altLang="he-IL" sz="2000" dirty="0">
                <a:solidFill>
                  <a:srgbClr val="000000"/>
                </a:solidFill>
              </a:rPr>
              <a:t>קלות התחזוקה.</a:t>
            </a:r>
            <a:endParaRPr lang="en-US" altLang="he-IL" sz="2000" dirty="0">
              <a:solidFill>
                <a:srgbClr val="000000"/>
              </a:solidFill>
            </a:endParaRPr>
          </a:p>
        </p:txBody>
      </p:sp>
      <p:sp>
        <p:nvSpPr>
          <p:cNvPr id="69639" name="Rectangle 7">
            <a:extLst>
              <a:ext uri="{FF2B5EF4-FFF2-40B4-BE49-F238E27FC236}">
                <a16:creationId xmlns:a16="http://schemas.microsoft.com/office/drawing/2014/main" id="{BF6D3B82-A69F-4A95-B4CE-D0D77ED274F9}"/>
              </a:ext>
            </a:extLst>
          </p:cNvPr>
          <p:cNvSpPr>
            <a:spLocks noChangeArrowheads="1"/>
          </p:cNvSpPr>
          <p:nvPr/>
        </p:nvSpPr>
        <p:spPr bwMode="auto">
          <a:xfrm>
            <a:off x="2429777" y="4685506"/>
            <a:ext cx="32416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Tx/>
              <a:buSzTx/>
              <a:buFontTx/>
              <a:buNone/>
            </a:pPr>
            <a:r>
              <a:rPr lang="he-IL" altLang="he-IL" sz="2400" dirty="0">
                <a:solidFill>
                  <a:srgbClr val="000000"/>
                </a:solidFill>
              </a:rPr>
              <a:t>	</a:t>
            </a:r>
            <a:r>
              <a:rPr lang="he-IL" altLang="he-IL" sz="2600" b="1" dirty="0">
                <a:solidFill>
                  <a:srgbClr val="002060"/>
                </a:solidFill>
              </a:rPr>
              <a:t>תכונות נוספות</a:t>
            </a:r>
          </a:p>
          <a:p>
            <a:pPr eaLnBrk="1" hangingPunct="1">
              <a:buClrTx/>
              <a:buSzTx/>
              <a:buFontTx/>
              <a:buChar char="•"/>
            </a:pPr>
            <a:r>
              <a:rPr lang="he-IL" altLang="he-IL" sz="2000" dirty="0">
                <a:solidFill>
                  <a:srgbClr val="000000"/>
                </a:solidFill>
              </a:rPr>
              <a:t>גישת הספק לאיכות לדוגמא</a:t>
            </a:r>
          </a:p>
          <a:p>
            <a:pPr eaLnBrk="1" hangingPunct="1">
              <a:buClrTx/>
              <a:buSzTx/>
              <a:buFontTx/>
              <a:buChar char="•"/>
            </a:pPr>
            <a:r>
              <a:rPr lang="he-IL" altLang="he-IL" sz="2000" dirty="0">
                <a:solidFill>
                  <a:srgbClr val="000000"/>
                </a:solidFill>
              </a:rPr>
              <a:t>שירות תיקונים של הספק</a:t>
            </a:r>
          </a:p>
          <a:p>
            <a:pPr eaLnBrk="1" hangingPunct="1">
              <a:buClrTx/>
              <a:buSzTx/>
              <a:buFontTx/>
              <a:buChar char="•"/>
            </a:pPr>
            <a:r>
              <a:rPr lang="he-IL" altLang="he-IL" sz="2000" dirty="0">
                <a:solidFill>
                  <a:srgbClr val="000000"/>
                </a:solidFill>
              </a:rPr>
              <a:t>מיקום הספק</a:t>
            </a:r>
          </a:p>
          <a:p>
            <a:pPr eaLnBrk="1" hangingPunct="1">
              <a:buClrTx/>
              <a:buSzTx/>
              <a:buFontTx/>
              <a:buChar char="•"/>
            </a:pPr>
            <a:r>
              <a:rPr lang="he-IL" altLang="he-IL" sz="2000" dirty="0">
                <a:solidFill>
                  <a:srgbClr val="000000"/>
                </a:solidFill>
              </a:rPr>
              <a:t>עזרי אימון, תוכנות ואריזה</a:t>
            </a:r>
          </a:p>
          <a:p>
            <a:pPr eaLnBrk="1" hangingPunct="1">
              <a:buClrTx/>
              <a:buSzTx/>
              <a:buFontTx/>
              <a:buChar char="•"/>
            </a:pPr>
            <a:endParaRPr lang="he-IL" altLang="he-IL" sz="2000"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020B160-6BE3-43A1-AD54-293ABF28E535}"/>
              </a:ext>
            </a:extLst>
          </p:cNvPr>
          <p:cNvSpPr>
            <a:spLocks noGrp="1"/>
          </p:cNvSpPr>
          <p:nvPr>
            <p:ph idx="1"/>
          </p:nvPr>
        </p:nvSpPr>
        <p:spPr>
          <a:xfrm>
            <a:off x="395536" y="1736741"/>
            <a:ext cx="8157931" cy="4919207"/>
          </a:xfrm>
        </p:spPr>
        <p:txBody>
          <a:bodyPr>
            <a:normAutofit fontScale="77500" lnSpcReduction="20000"/>
          </a:bodyPr>
          <a:lstStyle/>
          <a:p>
            <a:pPr>
              <a:lnSpc>
                <a:spcPct val="160000"/>
              </a:lnSpc>
              <a:buFont typeface="Wingdings" panose="05000000000000000000" pitchFamily="2" charset="2"/>
              <a:buChar char="§"/>
              <a:defRPr/>
            </a:pPr>
            <a:r>
              <a:rPr lang="he-IL" dirty="0">
                <a:solidFill>
                  <a:srgbClr val="002060"/>
                </a:solidFill>
              </a:rPr>
              <a:t>מדובר במצב בו הרכש מוביל תהליך בבחירת ספק חדש.</a:t>
            </a:r>
          </a:p>
          <a:p>
            <a:pPr>
              <a:lnSpc>
                <a:spcPct val="160000"/>
              </a:lnSpc>
              <a:buFont typeface="Wingdings" panose="05000000000000000000" pitchFamily="2" charset="2"/>
              <a:buChar char="§"/>
              <a:defRPr/>
            </a:pPr>
            <a:r>
              <a:rPr lang="he-IL" dirty="0">
                <a:solidFill>
                  <a:srgbClr val="002060"/>
                </a:solidFill>
              </a:rPr>
              <a:t>לפני הפעלת המודל לבחירת ספק, יש צורך בקיום דיון פנימי באשר ל-מהן הקריטריונים לבחירת ספק, מהו המשקל לכל קריטריון, בשפת המכרזים "אמות מידה</a:t>
            </a:r>
            <a:r>
              <a:rPr lang="he-IL" dirty="0"/>
              <a:t>"</a:t>
            </a:r>
          </a:p>
          <a:p>
            <a:pPr>
              <a:lnSpc>
                <a:spcPct val="160000"/>
              </a:lnSpc>
              <a:buFont typeface="Wingdings" panose="05000000000000000000" pitchFamily="2" charset="2"/>
              <a:buChar char="§"/>
              <a:defRPr/>
            </a:pPr>
            <a:r>
              <a:rPr lang="he-IL" dirty="0">
                <a:solidFill>
                  <a:srgbClr val="002060"/>
                </a:solidFill>
              </a:rPr>
              <a:t>בדיון מסוג זה ישתתפו בד"כ:רכש,הנדסה,איכות,תפעול,כספים.</a:t>
            </a:r>
          </a:p>
          <a:p>
            <a:pPr>
              <a:lnSpc>
                <a:spcPct val="160000"/>
              </a:lnSpc>
              <a:buFont typeface="Wingdings" panose="05000000000000000000" pitchFamily="2" charset="2"/>
              <a:buChar char="§"/>
              <a:defRPr/>
            </a:pPr>
            <a:r>
              <a:rPr lang="he-IL" dirty="0">
                <a:solidFill>
                  <a:srgbClr val="002060"/>
                </a:solidFill>
              </a:rPr>
              <a:t>הרכש נדרש להכין עבודה מקדימה המהווה את "הקלט" לדיון באשר להערכת ציוני הספק על בסיס: מודיעין עסקי,המלצות,ביקור בעסק(לא תמיד),התרשמות אישית,מסמכים,דירג הספק אצל לקוחות אחרים ועוד=זו ליבת העבודה, ישנם גורמים מקצועיים שיכולים לבצע עבודה זו בעיקר עבור רכישת "פריטי ליבה ו/או קריטיים ו/או היקפי רכש משמעותיים</a:t>
            </a:r>
            <a:r>
              <a:rPr lang="he-IL" sz="2400" dirty="0">
                <a:solidFill>
                  <a:srgbClr val="002060"/>
                </a:solidFill>
              </a:rPr>
              <a:t>"</a:t>
            </a:r>
          </a:p>
        </p:txBody>
      </p:sp>
      <p:sp>
        <p:nvSpPr>
          <p:cNvPr id="70659" name="מציין מיקום של תאריך 3">
            <a:extLst>
              <a:ext uri="{FF2B5EF4-FFF2-40B4-BE49-F238E27FC236}">
                <a16:creationId xmlns:a16="http://schemas.microsoft.com/office/drawing/2014/main" id="{3752D135-228A-4315-8EEB-CC76E77952B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55AC96-B258-4F38-A8ED-C5E7B64D4B95}" type="datetime1">
              <a:rPr lang="he-IL" altLang="he-IL" smtClean="0">
                <a:solidFill>
                  <a:srgbClr val="000000"/>
                </a:solidFill>
              </a:rPr>
              <a:pPr/>
              <a:t>כ"ט/שבט/תשע"ט</a:t>
            </a:fld>
            <a:endParaRPr lang="en-US" altLang="en-US" dirty="0">
              <a:solidFill>
                <a:srgbClr val="000000"/>
              </a:solidFill>
            </a:endParaRPr>
          </a:p>
        </p:txBody>
      </p:sp>
      <p:sp>
        <p:nvSpPr>
          <p:cNvPr id="70660" name="מציין מיקום של מספר שקופית 4">
            <a:extLst>
              <a:ext uri="{FF2B5EF4-FFF2-40B4-BE49-F238E27FC236}">
                <a16:creationId xmlns:a16="http://schemas.microsoft.com/office/drawing/2014/main" id="{304FB1C5-2712-4290-B88B-28F4D29063D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D34115-40E4-49A5-BD6D-EF9C204B0EA1}" type="slidenum">
              <a:rPr lang="he-IL" altLang="en-US" smtClean="0">
                <a:solidFill>
                  <a:srgbClr val="000000"/>
                </a:solidFill>
              </a:rPr>
              <a:pPr/>
              <a:t>42</a:t>
            </a:fld>
            <a:endParaRPr lang="en-US" altLang="en-US" dirty="0">
              <a:solidFill>
                <a:srgbClr val="000000"/>
              </a:solidFill>
            </a:endParaRPr>
          </a:p>
        </p:txBody>
      </p:sp>
      <p:sp>
        <p:nvSpPr>
          <p:cNvPr id="7" name="כותרת 1">
            <a:extLst>
              <a:ext uri="{FF2B5EF4-FFF2-40B4-BE49-F238E27FC236}">
                <a16:creationId xmlns:a16="http://schemas.microsoft.com/office/drawing/2014/main" id="{F32B3D1F-EFA7-412B-9D02-4EC04D307869}"/>
              </a:ext>
            </a:extLst>
          </p:cNvPr>
          <p:cNvSpPr>
            <a:spLocks noGrp="1" noChangeArrowheads="1"/>
          </p:cNvSpPr>
          <p:nvPr>
            <p:ph type="title"/>
          </p:nvPr>
        </p:nvSpPr>
        <p:spPr>
          <a:xfrm>
            <a:off x="107504" y="528837"/>
            <a:ext cx="7283450" cy="642937"/>
          </a:xfrm>
        </p:spPr>
        <p:txBody>
          <a:bodyPr>
            <a:noAutofit/>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מתודולוגיה לבחירת ספק</a:t>
            </a:r>
            <a:endPar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6" name="מלבן 5">
            <a:extLst>
              <a:ext uri="{FF2B5EF4-FFF2-40B4-BE49-F238E27FC236}">
                <a16:creationId xmlns:a16="http://schemas.microsoft.com/office/drawing/2014/main" id="{9A13C62F-F5C8-4C15-995B-EA514416DFA7}"/>
              </a:ext>
            </a:extLst>
          </p:cNvPr>
          <p:cNvSpPr/>
          <p:nvPr/>
        </p:nvSpPr>
        <p:spPr>
          <a:xfrm>
            <a:off x="4598538" y="1069848"/>
            <a:ext cx="3954929" cy="553998"/>
          </a:xfrm>
          <a:prstGeom prst="rect">
            <a:avLst/>
          </a:prstGeom>
          <a:noFill/>
        </p:spPr>
        <p:txBody>
          <a:bodyPr wrap="none">
            <a:spAutoFit/>
          </a:bodyPr>
          <a:lstStyle/>
          <a:p>
            <a:pPr marL="457200" indent="-457200" algn="ctr">
              <a:buFont typeface="Wingdings" panose="05000000000000000000" pitchFamily="2" charset="2"/>
              <a:buChar char="v"/>
              <a:defRPr/>
            </a:pPr>
            <a:r>
              <a:rPr lang="he-IL" sz="3000" dirty="0">
                <a:solidFill>
                  <a:srgbClr val="FF3300"/>
                </a:solidFill>
                <a:effectLst>
                  <a:outerShdw blurRad="38100" dist="38100" dir="2700000" algn="tl">
                    <a:srgbClr val="000000"/>
                  </a:outerShdw>
                </a:effectLst>
                <a:latin typeface="+mj-lt"/>
                <a:ea typeface="+mj-ea"/>
                <a:cs typeface="+mj-cs"/>
              </a:rPr>
              <a:t>הנחות בסיס והבהרות:</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a:extLst>
              <a:ext uri="{FF2B5EF4-FFF2-40B4-BE49-F238E27FC236}">
                <a16:creationId xmlns:a16="http://schemas.microsoft.com/office/drawing/2014/main" id="{B6B2DBD5-FC38-4740-A9D1-6213D1D56F69}"/>
              </a:ext>
            </a:extLst>
          </p:cNvPr>
          <p:cNvSpPr>
            <a:spLocks noGrp="1" noChangeArrowheads="1"/>
          </p:cNvSpPr>
          <p:nvPr>
            <p:ph type="title"/>
          </p:nvPr>
        </p:nvSpPr>
        <p:spPr>
          <a:xfrm>
            <a:off x="357188" y="748379"/>
            <a:ext cx="7283450" cy="642937"/>
          </a:xfrm>
        </p:spPr>
        <p:txBody>
          <a:bodyPr>
            <a:noAutofit/>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מתודולוגיה לבחירת ספק</a:t>
            </a:r>
            <a:endPar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47107" name="מציין מיקום תוכן 2">
            <a:extLst>
              <a:ext uri="{FF2B5EF4-FFF2-40B4-BE49-F238E27FC236}">
                <a16:creationId xmlns:a16="http://schemas.microsoft.com/office/drawing/2014/main" id="{E4154280-A80D-4CD2-837F-99E9CE5C626F}"/>
              </a:ext>
            </a:extLst>
          </p:cNvPr>
          <p:cNvSpPr>
            <a:spLocks noGrp="1" noChangeArrowheads="1"/>
          </p:cNvSpPr>
          <p:nvPr>
            <p:ph idx="1"/>
          </p:nvPr>
        </p:nvSpPr>
        <p:spPr>
          <a:xfrm>
            <a:off x="357188" y="1428750"/>
            <a:ext cx="8229600" cy="4773613"/>
          </a:xfrm>
        </p:spPr>
        <p:txBody>
          <a:bodyPr/>
          <a:lstStyle/>
          <a:p>
            <a:pPr marL="0" indent="0" algn="ctr">
              <a:buFont typeface="Wingdings" panose="05000000000000000000" pitchFamily="2" charset="2"/>
              <a:buNone/>
              <a:defRPr/>
            </a:pPr>
            <a:r>
              <a:rPr lang="he-IL" altLang="he-IL" sz="2400" b="1" i="1" u="sng" dirty="0">
                <a:solidFill>
                  <a:srgbClr val="660033"/>
                </a:solidFill>
                <a:effectLst>
                  <a:outerShdw blurRad="38100" dist="38100" dir="2700000" algn="tl">
                    <a:srgbClr val="000000">
                      <a:alpha val="43137"/>
                    </a:srgbClr>
                  </a:outerShdw>
                </a:effectLst>
              </a:rPr>
              <a:t>סולם הערכה בטווח:0-10,מרווח של 2.5.</a:t>
            </a:r>
          </a:p>
          <a:p>
            <a:pPr>
              <a:buFont typeface="Wingdings" panose="05000000000000000000" pitchFamily="2" charset="2"/>
              <a:buNone/>
              <a:defRPr/>
            </a:pPr>
            <a:endParaRPr lang="en-US" altLang="he-IL" dirty="0"/>
          </a:p>
        </p:txBody>
      </p:sp>
      <p:sp>
        <p:nvSpPr>
          <p:cNvPr id="71684" name="מציין מיקום של תאריך 3">
            <a:extLst>
              <a:ext uri="{FF2B5EF4-FFF2-40B4-BE49-F238E27FC236}">
                <a16:creationId xmlns:a16="http://schemas.microsoft.com/office/drawing/2014/main" id="{199A9CFE-ADE9-447C-A0C0-399604F649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336C207B-81A3-4B60-8AF5-8DE9FB75E0FD}" type="datetime1">
              <a:rPr lang="he-IL" altLang="he-IL" sz="1000" smtClean="0"/>
              <a:pPr algn="l" rtl="0">
                <a:spcBef>
                  <a:spcPct val="0"/>
                </a:spcBef>
                <a:buClrTx/>
                <a:buSzTx/>
                <a:buFontTx/>
                <a:buNone/>
              </a:pPr>
              <a:t>כ"ט/שבט/תשע"ט</a:t>
            </a:fld>
            <a:endParaRPr lang="en-US" altLang="en-US" sz="1000" dirty="0"/>
          </a:p>
        </p:txBody>
      </p:sp>
      <p:sp>
        <p:nvSpPr>
          <p:cNvPr id="71685" name="מציין מיקום של מספר שקופית 4">
            <a:extLst>
              <a:ext uri="{FF2B5EF4-FFF2-40B4-BE49-F238E27FC236}">
                <a16:creationId xmlns:a16="http://schemas.microsoft.com/office/drawing/2014/main" id="{1E5157AC-E9BF-48FC-8E83-B1FBF6589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CFBC5EA-7139-49CE-8D14-C3F0FF34FFE2}" type="slidenum">
              <a:rPr lang="he-IL" altLang="en-US" sz="1000" smtClean="0"/>
              <a:pPr rtl="0">
                <a:spcBef>
                  <a:spcPct val="0"/>
                </a:spcBef>
                <a:buClrTx/>
                <a:buSzTx/>
                <a:buFontTx/>
                <a:buNone/>
              </a:pPr>
              <a:t>43</a:t>
            </a:fld>
            <a:endParaRPr lang="en-US" altLang="en-US" sz="1000" dirty="0"/>
          </a:p>
        </p:txBody>
      </p:sp>
      <p:graphicFrame>
        <p:nvGraphicFramePr>
          <p:cNvPr id="6" name="טבלה 5">
            <a:extLst>
              <a:ext uri="{FF2B5EF4-FFF2-40B4-BE49-F238E27FC236}">
                <a16:creationId xmlns:a16="http://schemas.microsoft.com/office/drawing/2014/main" id="{661B5447-6134-44F0-B5FD-4349209606D7}"/>
              </a:ext>
            </a:extLst>
          </p:cNvPr>
          <p:cNvGraphicFramePr>
            <a:graphicFrameLocks noGrp="1"/>
          </p:cNvGraphicFramePr>
          <p:nvPr>
            <p:extLst>
              <p:ext uri="{D42A27DB-BD31-4B8C-83A1-F6EECF244321}">
                <p14:modId xmlns:p14="http://schemas.microsoft.com/office/powerpoint/2010/main" val="1000544648"/>
              </p:ext>
            </p:extLst>
          </p:nvPr>
        </p:nvGraphicFramePr>
        <p:xfrm>
          <a:off x="1524000" y="2357438"/>
          <a:ext cx="6477000" cy="3643310"/>
        </p:xfrm>
        <a:graphic>
          <a:graphicData uri="http://schemas.openxmlformats.org/drawingml/2006/table">
            <a:tbl>
              <a:tblPr firstRow="1" bandRow="1">
                <a:tableStyleId>{21E4AEA4-8DFA-4A89-87EB-49C32662AFE0}</a:tableStyleId>
              </a:tblPr>
              <a:tblGrid>
                <a:gridCol w="1416831">
                  <a:extLst>
                    <a:ext uri="{9D8B030D-6E8A-4147-A177-3AD203B41FA5}">
                      <a16:colId xmlns:a16="http://schemas.microsoft.com/office/drawing/2014/main" val="20000"/>
                    </a:ext>
                  </a:extLst>
                </a:gridCol>
                <a:gridCol w="3946949">
                  <a:extLst>
                    <a:ext uri="{9D8B030D-6E8A-4147-A177-3AD203B41FA5}">
                      <a16:colId xmlns:a16="http://schemas.microsoft.com/office/drawing/2014/main" val="20001"/>
                    </a:ext>
                  </a:extLst>
                </a:gridCol>
                <a:gridCol w="1113220">
                  <a:extLst>
                    <a:ext uri="{9D8B030D-6E8A-4147-A177-3AD203B41FA5}">
                      <a16:colId xmlns:a16="http://schemas.microsoft.com/office/drawing/2014/main" val="20002"/>
                    </a:ext>
                  </a:extLst>
                </a:gridCol>
              </a:tblGrid>
              <a:tr h="585571">
                <a:tc>
                  <a:txBody>
                    <a:bodyPr/>
                    <a:lstStyle/>
                    <a:p>
                      <a:pPr algn="ctr"/>
                      <a:r>
                        <a:rPr lang="he-IL" sz="1800" dirty="0"/>
                        <a:t>ניקוד</a:t>
                      </a:r>
                      <a:endParaRPr lang="en-US" sz="1800" i="1" dirty="0"/>
                    </a:p>
                  </a:txBody>
                  <a:tcPr/>
                </a:tc>
                <a:tc>
                  <a:txBody>
                    <a:bodyPr/>
                    <a:lstStyle/>
                    <a:p>
                      <a:pPr algn="ctr"/>
                      <a:r>
                        <a:rPr lang="he-IL" sz="1800" dirty="0"/>
                        <a:t>תיאור</a:t>
                      </a:r>
                      <a:endParaRPr lang="en-US" sz="1800" i="1" dirty="0"/>
                    </a:p>
                  </a:txBody>
                  <a:tcPr/>
                </a:tc>
                <a:tc>
                  <a:txBody>
                    <a:bodyPr/>
                    <a:lstStyle/>
                    <a:p>
                      <a:pPr algn="ctr"/>
                      <a:r>
                        <a:rPr lang="he-IL" sz="1800" dirty="0"/>
                        <a:t>דרוג</a:t>
                      </a:r>
                      <a:endParaRPr lang="en-US" sz="1800" i="1" dirty="0"/>
                    </a:p>
                  </a:txBody>
                  <a:tcPr/>
                </a:tc>
                <a:extLst>
                  <a:ext uri="{0D108BD9-81ED-4DB2-BD59-A6C34878D82A}">
                    <a16:rowId xmlns:a16="http://schemas.microsoft.com/office/drawing/2014/main" val="10000"/>
                  </a:ext>
                </a:extLst>
              </a:tr>
              <a:tr h="585571">
                <a:tc>
                  <a:txBody>
                    <a:bodyPr/>
                    <a:lstStyle/>
                    <a:p>
                      <a:pPr algn="ctr"/>
                      <a:r>
                        <a:rPr lang="he-IL" sz="1800" dirty="0"/>
                        <a:t>10</a:t>
                      </a:r>
                      <a:endParaRPr lang="en-US" sz="1800" dirty="0"/>
                    </a:p>
                  </a:txBody>
                  <a:tcPr/>
                </a:tc>
                <a:tc>
                  <a:txBody>
                    <a:bodyPr/>
                    <a:lstStyle/>
                    <a:p>
                      <a:pPr algn="r"/>
                      <a:r>
                        <a:rPr lang="he-IL" sz="1800" dirty="0"/>
                        <a:t>מצוין</a:t>
                      </a:r>
                      <a:endParaRPr lang="en-US" sz="1800" dirty="0"/>
                    </a:p>
                  </a:txBody>
                  <a:tcPr/>
                </a:tc>
                <a:tc>
                  <a:txBody>
                    <a:bodyPr/>
                    <a:lstStyle/>
                    <a:p>
                      <a:pPr algn="ctr"/>
                      <a:r>
                        <a:rPr lang="en-US" sz="1800" dirty="0"/>
                        <a:t>A</a:t>
                      </a:r>
                    </a:p>
                  </a:txBody>
                  <a:tcPr/>
                </a:tc>
                <a:extLst>
                  <a:ext uri="{0D108BD9-81ED-4DB2-BD59-A6C34878D82A}">
                    <a16:rowId xmlns:a16="http://schemas.microsoft.com/office/drawing/2014/main" val="10001"/>
                  </a:ext>
                </a:extLst>
              </a:tr>
              <a:tr h="585571">
                <a:tc>
                  <a:txBody>
                    <a:bodyPr/>
                    <a:lstStyle/>
                    <a:p>
                      <a:pPr algn="ctr"/>
                      <a:r>
                        <a:rPr lang="he-IL" sz="1800" dirty="0"/>
                        <a:t>7.5</a:t>
                      </a:r>
                      <a:endParaRPr lang="en-US" sz="1800" dirty="0"/>
                    </a:p>
                  </a:txBody>
                  <a:tcPr/>
                </a:tc>
                <a:tc>
                  <a:txBody>
                    <a:bodyPr/>
                    <a:lstStyle/>
                    <a:p>
                      <a:pPr algn="r"/>
                      <a:r>
                        <a:rPr lang="he-IL" sz="1800" dirty="0"/>
                        <a:t>טוב(דרוש שיפור)</a:t>
                      </a:r>
                      <a:endParaRPr lang="en-US" sz="1800" dirty="0"/>
                    </a:p>
                  </a:txBody>
                  <a:tcPr/>
                </a:tc>
                <a:tc>
                  <a:txBody>
                    <a:bodyPr/>
                    <a:lstStyle/>
                    <a:p>
                      <a:pPr algn="ctr"/>
                      <a:r>
                        <a:rPr lang="en-US" sz="1800" dirty="0"/>
                        <a:t>B</a:t>
                      </a:r>
                    </a:p>
                  </a:txBody>
                  <a:tcPr/>
                </a:tc>
                <a:extLst>
                  <a:ext uri="{0D108BD9-81ED-4DB2-BD59-A6C34878D82A}">
                    <a16:rowId xmlns:a16="http://schemas.microsoft.com/office/drawing/2014/main" val="10002"/>
                  </a:ext>
                </a:extLst>
              </a:tr>
              <a:tr h="585571">
                <a:tc>
                  <a:txBody>
                    <a:bodyPr/>
                    <a:lstStyle/>
                    <a:p>
                      <a:pPr algn="ctr"/>
                      <a:r>
                        <a:rPr lang="he-IL" sz="1800" dirty="0"/>
                        <a:t>5</a:t>
                      </a:r>
                      <a:endParaRPr lang="en-US" sz="1800" dirty="0"/>
                    </a:p>
                  </a:txBody>
                  <a:tcPr/>
                </a:tc>
                <a:tc>
                  <a:txBody>
                    <a:bodyPr/>
                    <a:lstStyle/>
                    <a:p>
                      <a:pPr algn="r"/>
                      <a:r>
                        <a:rPr lang="he-IL" sz="1800" dirty="0"/>
                        <a:t>מניח את הדעת-דרושה פעולה מתקנת.</a:t>
                      </a:r>
                      <a:endParaRPr lang="en-US" sz="1800" dirty="0"/>
                    </a:p>
                  </a:txBody>
                  <a:tcPr/>
                </a:tc>
                <a:tc>
                  <a:txBody>
                    <a:bodyPr/>
                    <a:lstStyle/>
                    <a:p>
                      <a:pPr algn="ctr"/>
                      <a:r>
                        <a:rPr lang="en-US" sz="1800" dirty="0"/>
                        <a:t>C</a:t>
                      </a:r>
                    </a:p>
                  </a:txBody>
                  <a:tcPr/>
                </a:tc>
                <a:extLst>
                  <a:ext uri="{0D108BD9-81ED-4DB2-BD59-A6C34878D82A}">
                    <a16:rowId xmlns:a16="http://schemas.microsoft.com/office/drawing/2014/main" val="10003"/>
                  </a:ext>
                </a:extLst>
              </a:tr>
              <a:tr h="585571">
                <a:tc>
                  <a:txBody>
                    <a:bodyPr/>
                    <a:lstStyle/>
                    <a:p>
                      <a:pPr algn="ctr"/>
                      <a:r>
                        <a:rPr lang="he-IL" sz="1800" dirty="0"/>
                        <a:t>2.5</a:t>
                      </a:r>
                      <a:endParaRPr lang="en-US" sz="1800" dirty="0"/>
                    </a:p>
                  </a:txBody>
                  <a:tcPr/>
                </a:tc>
                <a:tc>
                  <a:txBody>
                    <a:bodyPr/>
                    <a:lstStyle/>
                    <a:p>
                      <a:pPr algn="r"/>
                      <a:r>
                        <a:rPr lang="he-IL" sz="1800" dirty="0"/>
                        <a:t>דרושה פעולה מיידית</a:t>
                      </a:r>
                      <a:endParaRPr lang="en-US" sz="1800" dirty="0"/>
                    </a:p>
                  </a:txBody>
                  <a:tcPr/>
                </a:tc>
                <a:tc>
                  <a:txBody>
                    <a:bodyPr/>
                    <a:lstStyle/>
                    <a:p>
                      <a:pPr algn="ctr"/>
                      <a:r>
                        <a:rPr lang="en-US" sz="1800" dirty="0"/>
                        <a:t>D</a:t>
                      </a:r>
                    </a:p>
                  </a:txBody>
                  <a:tcPr/>
                </a:tc>
                <a:extLst>
                  <a:ext uri="{0D108BD9-81ED-4DB2-BD59-A6C34878D82A}">
                    <a16:rowId xmlns:a16="http://schemas.microsoft.com/office/drawing/2014/main" val="10004"/>
                  </a:ext>
                </a:extLst>
              </a:tr>
              <a:tr h="715455">
                <a:tc>
                  <a:txBody>
                    <a:bodyPr/>
                    <a:lstStyle/>
                    <a:p>
                      <a:pPr algn="ctr"/>
                      <a:r>
                        <a:rPr lang="he-IL" sz="1800" dirty="0"/>
                        <a:t>0</a:t>
                      </a:r>
                      <a:endParaRPr lang="en-US" sz="1800" dirty="0"/>
                    </a:p>
                  </a:txBody>
                  <a:tcPr/>
                </a:tc>
                <a:tc>
                  <a:txBody>
                    <a:bodyPr/>
                    <a:lstStyle/>
                    <a:p>
                      <a:pPr algn="r"/>
                      <a:r>
                        <a:rPr lang="he-IL" sz="1800" dirty="0"/>
                        <a:t>יש צורך בהערכה כוללת-להפסקת .פעילות מול הספק</a:t>
                      </a:r>
                      <a:endParaRPr lang="en-US" sz="1800" dirty="0"/>
                    </a:p>
                  </a:txBody>
                  <a:tcPr/>
                </a:tc>
                <a:tc>
                  <a:txBody>
                    <a:bodyPr/>
                    <a:lstStyle/>
                    <a:p>
                      <a:pPr algn="ctr"/>
                      <a:r>
                        <a:rPr lang="en-US" sz="1800" dirty="0"/>
                        <a:t>E</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982792B-B58B-4D8E-96CF-0E3066D77635}"/>
              </a:ext>
            </a:extLst>
          </p:cNvPr>
          <p:cNvSpPr>
            <a:spLocks noGrp="1"/>
          </p:cNvSpPr>
          <p:nvPr>
            <p:ph idx="1"/>
          </p:nvPr>
        </p:nvSpPr>
        <p:spPr>
          <a:xfrm>
            <a:off x="475550" y="982092"/>
            <a:ext cx="8204899" cy="1146302"/>
          </a:xfrm>
        </p:spPr>
        <p:txBody>
          <a:bodyPr>
            <a:normAutofit fontScale="92500"/>
          </a:bodyPr>
          <a:lstStyle/>
          <a:p>
            <a:pPr>
              <a:buFont typeface="Wingdings" panose="05000000000000000000" pitchFamily="2" charset="2"/>
              <a:buChar char="v"/>
              <a:defRPr/>
            </a:pPr>
            <a:r>
              <a:rPr lang="he-IL" sz="2400" b="1" dirty="0">
                <a:solidFill>
                  <a:srgbClr val="FF0000"/>
                </a:solidFill>
                <a:effectLst>
                  <a:outerShdw blurRad="38100" dist="38100" dir="2700000" algn="tl">
                    <a:srgbClr val="000000"/>
                  </a:outerShdw>
                </a:effectLst>
                <a:latin typeface="+mj-lt"/>
                <a:ea typeface="+mj-ea"/>
                <a:cs typeface="+mj-cs"/>
              </a:rPr>
              <a:t>בדוגמא שתוצג הדגש הוא על שלבי בחירת הספק</a:t>
            </a:r>
            <a:r>
              <a:rPr lang="he-IL" sz="2800" dirty="0">
                <a:solidFill>
                  <a:srgbClr val="FF0000"/>
                </a:solidFill>
              </a:rPr>
              <a:t>:</a:t>
            </a:r>
          </a:p>
          <a:p>
            <a:pPr>
              <a:buFont typeface="Wingdings" panose="05000000000000000000" pitchFamily="2" charset="2"/>
              <a:buChar char="§"/>
              <a:defRPr/>
            </a:pPr>
            <a:r>
              <a:rPr lang="he-IL" sz="2400" b="1" dirty="0">
                <a:solidFill>
                  <a:srgbClr val="333300"/>
                </a:solidFill>
              </a:rPr>
              <a:t>הצגת הדוגמא: </a:t>
            </a:r>
            <a:r>
              <a:rPr lang="he-IL" sz="2400" dirty="0">
                <a:solidFill>
                  <a:srgbClr val="002060"/>
                </a:solidFill>
              </a:rPr>
              <a:t>בטבלה יוצגו ממצאי הרכש-קריטריונים וציון לכל קריטריון.</a:t>
            </a:r>
          </a:p>
          <a:p>
            <a:pPr marL="0" indent="0">
              <a:buFont typeface="Wingdings" panose="05000000000000000000" pitchFamily="2" charset="2"/>
              <a:buNone/>
              <a:defRPr/>
            </a:pPr>
            <a:endParaRPr lang="he-IL" sz="2800" dirty="0">
              <a:solidFill>
                <a:srgbClr val="002060"/>
              </a:solidFill>
            </a:endParaRPr>
          </a:p>
        </p:txBody>
      </p:sp>
      <p:sp>
        <p:nvSpPr>
          <p:cNvPr id="72707" name="מציין מיקום של תאריך 3">
            <a:extLst>
              <a:ext uri="{FF2B5EF4-FFF2-40B4-BE49-F238E27FC236}">
                <a16:creationId xmlns:a16="http://schemas.microsoft.com/office/drawing/2014/main" id="{174F895B-F3BA-42B2-A9FC-4F6267B4823E}"/>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0E8CEA-5453-42FE-AD3C-325B0EB9F98C}" type="datetime1">
              <a:rPr lang="he-IL" altLang="he-IL" smtClean="0"/>
              <a:pPr/>
              <a:t>כ"ט/שבט/תשע"ט</a:t>
            </a:fld>
            <a:endParaRPr lang="en-US" altLang="en-US" dirty="0"/>
          </a:p>
        </p:txBody>
      </p:sp>
      <p:sp>
        <p:nvSpPr>
          <p:cNvPr id="72708" name="מציין מיקום של מספר שקופית 4">
            <a:extLst>
              <a:ext uri="{FF2B5EF4-FFF2-40B4-BE49-F238E27FC236}">
                <a16:creationId xmlns:a16="http://schemas.microsoft.com/office/drawing/2014/main" id="{69C60645-AD31-4A7F-8946-47981BD00BD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9A289D-E870-4853-9B8C-A635558934A8}" type="slidenum">
              <a:rPr lang="he-IL" altLang="en-US" smtClean="0"/>
              <a:pPr/>
              <a:t>44</a:t>
            </a:fld>
            <a:endParaRPr lang="en-US" altLang="en-US" dirty="0"/>
          </a:p>
        </p:txBody>
      </p:sp>
      <p:sp>
        <p:nvSpPr>
          <p:cNvPr id="6" name="כותרת 1">
            <a:extLst>
              <a:ext uri="{FF2B5EF4-FFF2-40B4-BE49-F238E27FC236}">
                <a16:creationId xmlns:a16="http://schemas.microsoft.com/office/drawing/2014/main" id="{490B0AD8-976E-44C7-8C3B-5982EF7784D1}"/>
              </a:ext>
            </a:extLst>
          </p:cNvPr>
          <p:cNvSpPr>
            <a:spLocks noGrp="1" noChangeArrowheads="1"/>
          </p:cNvSpPr>
          <p:nvPr>
            <p:ph type="title"/>
          </p:nvPr>
        </p:nvSpPr>
        <p:spPr>
          <a:xfrm>
            <a:off x="-110682" y="424097"/>
            <a:ext cx="7283450" cy="642937"/>
          </a:xfrm>
        </p:spPr>
        <p:txBody>
          <a:bodyPr>
            <a:normAutofit fontScale="90000"/>
          </a:bodyPr>
          <a:lstStyle/>
          <a:p>
            <a:pPr algn="ctr">
              <a:defRPr/>
            </a:pPr>
            <a:r>
              <a:rPr lang="he-IL" alt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מתודולוגיה לבחירת ספק</a:t>
            </a:r>
            <a:r>
              <a:rPr lang="he-IL" altLang="he-IL" dirty="0">
                <a:solidFill>
                  <a:srgbClr val="A50021"/>
                </a:solidFill>
                <a:effectLst>
                  <a:outerShdw blurRad="38100" dist="38100" dir="2700000" algn="tl">
                    <a:srgbClr val="000000"/>
                  </a:outerShdw>
                </a:effectLst>
              </a:rPr>
              <a:t>-</a:t>
            </a:r>
            <a:r>
              <a:rPr lang="he-IL" altLang="he-IL" dirty="0">
                <a:solidFill>
                  <a:srgbClr val="FF0000"/>
                </a:solidFill>
                <a:effectLst>
                  <a:outerShdw blurRad="38100" dist="38100" dir="2700000" algn="tl">
                    <a:srgbClr val="000000"/>
                  </a:outerShdw>
                </a:effectLst>
              </a:rPr>
              <a:t>דוגמא</a:t>
            </a:r>
            <a:endParaRPr lang="en-US" altLang="he-IL" dirty="0">
              <a:solidFill>
                <a:srgbClr val="FF0000"/>
              </a:solidFill>
              <a:effectLst>
                <a:outerShdw blurRad="38100" dist="38100" dir="2700000" algn="tl">
                  <a:srgbClr val="000000"/>
                </a:outerShdw>
              </a:effectLst>
            </a:endParaRPr>
          </a:p>
        </p:txBody>
      </p:sp>
      <p:graphicFrame>
        <p:nvGraphicFramePr>
          <p:cNvPr id="10" name="טבלה 9">
            <a:extLst>
              <a:ext uri="{FF2B5EF4-FFF2-40B4-BE49-F238E27FC236}">
                <a16:creationId xmlns:a16="http://schemas.microsoft.com/office/drawing/2014/main" id="{F549834B-CB6B-406D-B02F-DCAF9E9DDA08}"/>
              </a:ext>
            </a:extLst>
          </p:cNvPr>
          <p:cNvGraphicFramePr>
            <a:graphicFrameLocks noGrp="1"/>
          </p:cNvGraphicFramePr>
          <p:nvPr>
            <p:extLst>
              <p:ext uri="{D42A27DB-BD31-4B8C-83A1-F6EECF244321}">
                <p14:modId xmlns:p14="http://schemas.microsoft.com/office/powerpoint/2010/main" val="1977903842"/>
              </p:ext>
            </p:extLst>
          </p:nvPr>
        </p:nvGraphicFramePr>
        <p:xfrm>
          <a:off x="179388" y="2159000"/>
          <a:ext cx="8710612" cy="4089400"/>
        </p:xfrm>
        <a:graphic>
          <a:graphicData uri="http://schemas.openxmlformats.org/drawingml/2006/table">
            <a:tbl>
              <a:tblPr rtl="1" firstRow="1" bandRow="1">
                <a:tableStyleId>{073A0DAA-6AF3-43AB-8588-CEC1D06C72B9}</a:tableStyleId>
              </a:tblPr>
              <a:tblGrid>
                <a:gridCol w="1106336">
                  <a:extLst>
                    <a:ext uri="{9D8B030D-6E8A-4147-A177-3AD203B41FA5}">
                      <a16:colId xmlns:a16="http://schemas.microsoft.com/office/drawing/2014/main" val="1050465472"/>
                    </a:ext>
                  </a:extLst>
                </a:gridCol>
                <a:gridCol w="6022572">
                  <a:extLst>
                    <a:ext uri="{9D8B030D-6E8A-4147-A177-3AD203B41FA5}">
                      <a16:colId xmlns:a16="http://schemas.microsoft.com/office/drawing/2014/main" val="3452861170"/>
                    </a:ext>
                  </a:extLst>
                </a:gridCol>
                <a:gridCol w="1581704">
                  <a:extLst>
                    <a:ext uri="{9D8B030D-6E8A-4147-A177-3AD203B41FA5}">
                      <a16:colId xmlns:a16="http://schemas.microsoft.com/office/drawing/2014/main" val="3220254276"/>
                    </a:ext>
                  </a:extLst>
                </a:gridCol>
              </a:tblGrid>
              <a:tr h="370840">
                <a:tc>
                  <a:txBody>
                    <a:bodyPr/>
                    <a:lstStyle/>
                    <a:p>
                      <a:pPr algn="r" rtl="1"/>
                      <a:r>
                        <a:rPr lang="he-IL" dirty="0"/>
                        <a:t>קריטריון</a:t>
                      </a:r>
                    </a:p>
                  </a:txBody>
                  <a:tcPr marL="91449" marR="91449"/>
                </a:tc>
                <a:tc>
                  <a:txBody>
                    <a:bodyPr/>
                    <a:lstStyle/>
                    <a:p>
                      <a:pPr algn="r" rtl="1"/>
                      <a:r>
                        <a:rPr lang="he-IL" dirty="0"/>
                        <a:t>פירוט</a:t>
                      </a:r>
                    </a:p>
                  </a:txBody>
                  <a:tcPr marL="91449" marR="91449"/>
                </a:tc>
                <a:tc>
                  <a:txBody>
                    <a:bodyPr/>
                    <a:lstStyle/>
                    <a:p>
                      <a:pPr algn="ctr" rtl="1"/>
                      <a:r>
                        <a:rPr lang="he-IL" dirty="0"/>
                        <a:t>משקל יחסי-%</a:t>
                      </a:r>
                    </a:p>
                  </a:txBody>
                  <a:tcPr marL="91449" marR="91449"/>
                </a:tc>
                <a:extLst>
                  <a:ext uri="{0D108BD9-81ED-4DB2-BD59-A6C34878D82A}">
                    <a16:rowId xmlns:a16="http://schemas.microsoft.com/office/drawing/2014/main" val="2135612772"/>
                  </a:ext>
                </a:extLst>
              </a:tr>
              <a:tr h="370840">
                <a:tc>
                  <a:txBody>
                    <a:bodyPr/>
                    <a:lstStyle/>
                    <a:p>
                      <a:pPr algn="r" rtl="1"/>
                      <a:r>
                        <a:rPr lang="he-IL" dirty="0"/>
                        <a:t>שקיפות</a:t>
                      </a:r>
                    </a:p>
                  </a:txBody>
                  <a:tcPr marL="91449" marR="91449"/>
                </a:tc>
                <a:tc>
                  <a:txBody>
                    <a:bodyPr/>
                    <a:lstStyle/>
                    <a:p>
                      <a:pPr algn="r" rtl="1"/>
                      <a:r>
                        <a:rPr lang="he-IL" sz="1600" b="1" dirty="0"/>
                        <a:t>שיתוף במידע רלוונטי על תהליכים בחברה / בשוק (שינויים עתידיים הנוגעים לשינויי ציוד, טכנולוגיה, נתחי שוק, מקורות אספקה, הזדמנויות עסקיות..)</a:t>
                      </a:r>
                      <a:r>
                        <a:rPr lang="he-IL" sz="1400" b="1" dirty="0"/>
                        <a:t> </a:t>
                      </a:r>
                    </a:p>
                  </a:txBody>
                  <a:tcPr marL="91449" marR="91449"/>
                </a:tc>
                <a:tc>
                  <a:txBody>
                    <a:bodyPr/>
                    <a:lstStyle/>
                    <a:p>
                      <a:pPr algn="ctr" rtl="1"/>
                      <a:r>
                        <a:rPr lang="he-IL" dirty="0"/>
                        <a:t>10%</a:t>
                      </a:r>
                    </a:p>
                  </a:txBody>
                  <a:tcPr marL="91449" marR="91449"/>
                </a:tc>
                <a:extLst>
                  <a:ext uri="{0D108BD9-81ED-4DB2-BD59-A6C34878D82A}">
                    <a16:rowId xmlns:a16="http://schemas.microsoft.com/office/drawing/2014/main" val="1178582732"/>
                  </a:ext>
                </a:extLst>
              </a:tr>
              <a:tr h="370840">
                <a:tc>
                  <a:txBody>
                    <a:bodyPr/>
                    <a:lstStyle/>
                    <a:p>
                      <a:pPr algn="r" rtl="1"/>
                      <a:r>
                        <a:rPr lang="he-IL" dirty="0"/>
                        <a:t>פיננסים</a:t>
                      </a:r>
                    </a:p>
                  </a:txBody>
                  <a:tcPr marL="91449" marR="91449"/>
                </a:tc>
                <a:tc>
                  <a:txBody>
                    <a:bodyPr/>
                    <a:lstStyle/>
                    <a:p>
                      <a:pPr algn="r" rtl="1"/>
                      <a:r>
                        <a:rPr lang="he-IL" sz="1600" b="1" kern="1200" dirty="0">
                          <a:solidFill>
                            <a:schemeClr val="dk1"/>
                          </a:solidFill>
                          <a:latin typeface="+mn-lt"/>
                          <a:ea typeface="+mn-ea"/>
                          <a:cs typeface="+mn-cs"/>
                        </a:rPr>
                        <a:t>נתונים פיננסיים על החברה ( שינוי בעלות, סכנה להמשך קיום הפעילות של החברה כעסק חי/הפסיקה לעבוד עם ספק חו"ג עיקרי וכו') </a:t>
                      </a:r>
                    </a:p>
                  </a:txBody>
                  <a:tcPr marL="91449" marR="91449"/>
                </a:tc>
                <a:tc>
                  <a:txBody>
                    <a:bodyPr/>
                    <a:lstStyle/>
                    <a:p>
                      <a:pPr algn="ctr" rtl="1"/>
                      <a:r>
                        <a:rPr lang="he-IL" dirty="0"/>
                        <a:t>20%</a:t>
                      </a:r>
                    </a:p>
                  </a:txBody>
                  <a:tcPr marL="91449" marR="91449"/>
                </a:tc>
                <a:extLst>
                  <a:ext uri="{0D108BD9-81ED-4DB2-BD59-A6C34878D82A}">
                    <a16:rowId xmlns:a16="http://schemas.microsoft.com/office/drawing/2014/main" val="2830631694"/>
                  </a:ext>
                </a:extLst>
              </a:tr>
              <a:tr h="370840">
                <a:tc>
                  <a:txBody>
                    <a:bodyPr/>
                    <a:lstStyle/>
                    <a:p>
                      <a:pPr algn="r" rtl="1"/>
                      <a:r>
                        <a:rPr lang="he-IL" dirty="0"/>
                        <a:t>הערכת הספק</a:t>
                      </a:r>
                    </a:p>
                  </a:txBody>
                  <a:tcPr marL="91449" marR="9144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dk1"/>
                          </a:solidFill>
                          <a:latin typeface="+mn-lt"/>
                          <a:ea typeface="+mn-ea"/>
                          <a:cs typeface="+mn-cs"/>
                        </a:rPr>
                        <a:t>חוות דעת מומחים-איתנות פיננסית, מסמכים חשבונאיים,המלצות,הבטים משפטיים, המלצות ועוד.</a:t>
                      </a:r>
                    </a:p>
                  </a:txBody>
                  <a:tcPr marL="91449" marR="91449"/>
                </a:tc>
                <a:tc>
                  <a:txBody>
                    <a:bodyPr/>
                    <a:lstStyle/>
                    <a:p>
                      <a:pPr algn="ctr" rtl="1"/>
                      <a:r>
                        <a:rPr lang="he-IL" dirty="0"/>
                        <a:t>10%</a:t>
                      </a:r>
                    </a:p>
                  </a:txBody>
                  <a:tcPr marL="91449" marR="91449"/>
                </a:tc>
                <a:extLst>
                  <a:ext uri="{0D108BD9-81ED-4DB2-BD59-A6C34878D82A}">
                    <a16:rowId xmlns:a16="http://schemas.microsoft.com/office/drawing/2014/main" val="2634496425"/>
                  </a:ext>
                </a:extLst>
              </a:tr>
              <a:tr h="370840">
                <a:tc>
                  <a:txBody>
                    <a:bodyPr/>
                    <a:lstStyle/>
                    <a:p>
                      <a:pPr algn="r" rtl="1"/>
                      <a:r>
                        <a:rPr lang="he-IL" dirty="0"/>
                        <a:t>אספקות</a:t>
                      </a:r>
                    </a:p>
                  </a:txBody>
                  <a:tcPr marL="91449" marR="91449"/>
                </a:tc>
                <a:tc>
                  <a:txBody>
                    <a:bodyPr/>
                    <a:lstStyle/>
                    <a:p>
                      <a:pPr algn="r" rtl="1"/>
                      <a:r>
                        <a:rPr lang="he-IL" dirty="0"/>
                        <a:t>יכולת עמידה בלוחות זמנים</a:t>
                      </a:r>
                    </a:p>
                    <a:p>
                      <a:pPr algn="r" rtl="1"/>
                      <a:r>
                        <a:rPr lang="he-IL" dirty="0"/>
                        <a:t>גמישות לשינויים בתכנית הייצור</a:t>
                      </a:r>
                    </a:p>
                  </a:txBody>
                  <a:tcPr marL="91449" marR="91449"/>
                </a:tc>
                <a:tc>
                  <a:txBody>
                    <a:bodyPr/>
                    <a:lstStyle/>
                    <a:p>
                      <a:pPr algn="ctr" rtl="1"/>
                      <a:r>
                        <a:rPr lang="he-IL" dirty="0"/>
                        <a:t>25%</a:t>
                      </a:r>
                    </a:p>
                  </a:txBody>
                  <a:tcPr marL="91449" marR="91449"/>
                </a:tc>
                <a:extLst>
                  <a:ext uri="{0D108BD9-81ED-4DB2-BD59-A6C34878D82A}">
                    <a16:rowId xmlns:a16="http://schemas.microsoft.com/office/drawing/2014/main" val="1797019026"/>
                  </a:ext>
                </a:extLst>
              </a:tr>
              <a:tr h="370840">
                <a:tc>
                  <a:txBody>
                    <a:bodyPr/>
                    <a:lstStyle/>
                    <a:p>
                      <a:pPr algn="r" rtl="1"/>
                      <a:r>
                        <a:rPr lang="he-IL" dirty="0"/>
                        <a:t>איכות</a:t>
                      </a:r>
                    </a:p>
                  </a:txBody>
                  <a:tcPr marL="91449" marR="91449"/>
                </a:tc>
                <a:tc>
                  <a:txBody>
                    <a:bodyPr/>
                    <a:lstStyle/>
                    <a:p>
                      <a:pPr marL="285750" indent="-285750" algn="r" rtl="1">
                        <a:buFont typeface="Wingdings" panose="05000000000000000000" pitchFamily="2" charset="2"/>
                        <a:buChar char="§"/>
                      </a:pPr>
                      <a:r>
                        <a:rPr lang="he-IL" dirty="0"/>
                        <a:t>איכות מוצרים</a:t>
                      </a:r>
                    </a:p>
                    <a:p>
                      <a:pPr marL="285750" indent="-285750" algn="r" rtl="1">
                        <a:buFont typeface="Wingdings" panose="05000000000000000000" pitchFamily="2" charset="2"/>
                        <a:buChar char="§"/>
                      </a:pPr>
                      <a:r>
                        <a:rPr lang="he-IL" dirty="0"/>
                        <a:t>הסמכות ספק</a:t>
                      </a:r>
                    </a:p>
                  </a:txBody>
                  <a:tcPr marL="91449" marR="91449"/>
                </a:tc>
                <a:tc>
                  <a:txBody>
                    <a:bodyPr/>
                    <a:lstStyle/>
                    <a:p>
                      <a:pPr algn="ctr" rtl="1"/>
                      <a:r>
                        <a:rPr lang="he-IL" dirty="0"/>
                        <a:t>25%</a:t>
                      </a:r>
                    </a:p>
                  </a:txBody>
                  <a:tcPr marL="91449" marR="91449"/>
                </a:tc>
                <a:extLst>
                  <a:ext uri="{0D108BD9-81ED-4DB2-BD59-A6C34878D82A}">
                    <a16:rowId xmlns:a16="http://schemas.microsoft.com/office/drawing/2014/main" val="2042330655"/>
                  </a:ext>
                </a:extLst>
              </a:tr>
              <a:tr h="370840">
                <a:tc>
                  <a:txBody>
                    <a:bodyPr/>
                    <a:lstStyle/>
                    <a:p>
                      <a:pPr algn="r" rtl="1"/>
                      <a:r>
                        <a:rPr lang="he-IL" dirty="0"/>
                        <a:t>ניהול והנהלה</a:t>
                      </a:r>
                    </a:p>
                  </a:txBody>
                  <a:tcPr marL="91449" marR="91449"/>
                </a:tc>
                <a:tc>
                  <a:txBody>
                    <a:bodyPr/>
                    <a:lstStyle/>
                    <a:p>
                      <a:pPr algn="r" rtl="1"/>
                      <a:r>
                        <a:rPr lang="he-IL" dirty="0"/>
                        <a:t>מחויבות הנהלה</a:t>
                      </a:r>
                    </a:p>
                    <a:p>
                      <a:pPr algn="r" rtl="1"/>
                      <a:r>
                        <a:rPr lang="he-IL" dirty="0"/>
                        <a:t>ביצועי הנהלה</a:t>
                      </a:r>
                    </a:p>
                  </a:txBody>
                  <a:tcPr marL="91449" marR="91449"/>
                </a:tc>
                <a:tc>
                  <a:txBody>
                    <a:bodyPr/>
                    <a:lstStyle/>
                    <a:p>
                      <a:pPr algn="ctr" rtl="1"/>
                      <a:r>
                        <a:rPr lang="he-IL" dirty="0"/>
                        <a:t>10%</a:t>
                      </a:r>
                    </a:p>
                  </a:txBody>
                  <a:tcPr marL="91449" marR="91449"/>
                </a:tc>
                <a:extLst>
                  <a:ext uri="{0D108BD9-81ED-4DB2-BD59-A6C34878D82A}">
                    <a16:rowId xmlns:a16="http://schemas.microsoft.com/office/drawing/2014/main" val="178192046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29FB484-F785-4FDE-AFEA-DF233AD093BA}"/>
              </a:ext>
            </a:extLst>
          </p:cNvPr>
          <p:cNvSpPr>
            <a:spLocks noGrp="1"/>
          </p:cNvSpPr>
          <p:nvPr>
            <p:ph idx="1"/>
          </p:nvPr>
        </p:nvSpPr>
        <p:spPr>
          <a:xfrm>
            <a:off x="418514" y="1779588"/>
            <a:ext cx="7437438" cy="5078412"/>
          </a:xfrm>
        </p:spPr>
        <p:txBody>
          <a:bodyPr/>
          <a:lstStyle/>
          <a:p>
            <a:pPr>
              <a:buClr>
                <a:srgbClr val="330066"/>
              </a:buClr>
              <a:buFont typeface="Wingdings" panose="05000000000000000000" pitchFamily="2" charset="2"/>
              <a:buChar char="v"/>
              <a:defRPr/>
            </a:pPr>
            <a:r>
              <a:rPr lang="he-IL" sz="2400" b="1" dirty="0">
                <a:solidFill>
                  <a:srgbClr val="FF0000"/>
                </a:solidFill>
                <a:effectLst>
                  <a:outerShdw blurRad="38100" dist="38100" dir="2700000" algn="tl">
                    <a:srgbClr val="000000"/>
                  </a:outerShdw>
                </a:effectLst>
              </a:rPr>
              <a:t>להלן הערכות הספקים-כפי שנאספו ע"י הרכש:</a:t>
            </a:r>
            <a:endParaRPr lang="he-IL" sz="2800" dirty="0">
              <a:solidFill>
                <a:srgbClr val="FF0000"/>
              </a:solidFill>
            </a:endParaRPr>
          </a:p>
        </p:txBody>
      </p:sp>
      <p:sp>
        <p:nvSpPr>
          <p:cNvPr id="73731" name="מציין מיקום של תאריך 3">
            <a:extLst>
              <a:ext uri="{FF2B5EF4-FFF2-40B4-BE49-F238E27FC236}">
                <a16:creationId xmlns:a16="http://schemas.microsoft.com/office/drawing/2014/main" id="{C157CD06-4A93-4100-8D5C-96DC17DEE296}"/>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7527C8-0CD9-4F37-9BFA-A87FD392C11C}" type="datetime1">
              <a:rPr lang="he-IL" altLang="he-IL" smtClean="0"/>
              <a:pPr/>
              <a:t>כ"ט/שבט/תשע"ט</a:t>
            </a:fld>
            <a:endParaRPr lang="en-US" altLang="en-US" dirty="0"/>
          </a:p>
        </p:txBody>
      </p:sp>
      <p:sp>
        <p:nvSpPr>
          <p:cNvPr id="73732" name="מציין מיקום של מספר שקופית 4">
            <a:extLst>
              <a:ext uri="{FF2B5EF4-FFF2-40B4-BE49-F238E27FC236}">
                <a16:creationId xmlns:a16="http://schemas.microsoft.com/office/drawing/2014/main" id="{981F387F-2569-43FA-BFDB-52C43624586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0560B-A0E7-4C8C-9CFA-071FBECC9613}" type="slidenum">
              <a:rPr lang="he-IL" altLang="en-US" smtClean="0"/>
              <a:pPr/>
              <a:t>45</a:t>
            </a:fld>
            <a:endParaRPr lang="en-US" altLang="en-US" dirty="0"/>
          </a:p>
        </p:txBody>
      </p:sp>
      <p:sp>
        <p:nvSpPr>
          <p:cNvPr id="6" name="כותרת 1">
            <a:extLst>
              <a:ext uri="{FF2B5EF4-FFF2-40B4-BE49-F238E27FC236}">
                <a16:creationId xmlns:a16="http://schemas.microsoft.com/office/drawing/2014/main" id="{DC81C3B6-3A78-4BBF-9C3F-2CF037BBB5DF}"/>
              </a:ext>
            </a:extLst>
          </p:cNvPr>
          <p:cNvSpPr>
            <a:spLocks noGrp="1" noChangeArrowheads="1"/>
          </p:cNvSpPr>
          <p:nvPr>
            <p:ph type="title"/>
          </p:nvPr>
        </p:nvSpPr>
        <p:spPr>
          <a:xfrm>
            <a:off x="572502" y="898227"/>
            <a:ext cx="7283450" cy="642937"/>
          </a:xfrm>
        </p:spPr>
        <p:txBody>
          <a:bodyPr>
            <a:normAutofit fontScale="90000"/>
          </a:bodyPr>
          <a:lstStyle/>
          <a:p>
            <a:pPr algn="ctr">
              <a:defRPr/>
            </a:pPr>
            <a:r>
              <a:rPr lang="he-IL" alt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מתודולוגיה לבחירת ספק</a:t>
            </a:r>
            <a:r>
              <a:rPr lang="he-IL" altLang="he-IL" dirty="0">
                <a:solidFill>
                  <a:srgbClr val="A50021"/>
                </a:solidFill>
                <a:effectLst>
                  <a:outerShdw blurRad="38100" dist="38100" dir="2700000" algn="tl">
                    <a:srgbClr val="000000"/>
                  </a:outerShdw>
                </a:effectLst>
              </a:rPr>
              <a:t>-</a:t>
            </a:r>
            <a:r>
              <a:rPr lang="he-IL" altLang="he-IL" dirty="0">
                <a:solidFill>
                  <a:srgbClr val="FF0000"/>
                </a:solidFill>
                <a:effectLst>
                  <a:outerShdw blurRad="38100" dist="38100" dir="2700000" algn="tl">
                    <a:srgbClr val="000000"/>
                  </a:outerShdw>
                </a:effectLst>
              </a:rPr>
              <a:t>דוגמא</a:t>
            </a:r>
            <a:endParaRPr lang="en-US" altLang="he-IL" dirty="0">
              <a:solidFill>
                <a:srgbClr val="FF0000"/>
              </a:solidFill>
              <a:effectLst>
                <a:outerShdw blurRad="38100" dist="38100" dir="2700000" algn="tl">
                  <a:srgbClr val="000000"/>
                </a:outerShdw>
              </a:effectLst>
            </a:endParaRPr>
          </a:p>
        </p:txBody>
      </p:sp>
      <p:graphicFrame>
        <p:nvGraphicFramePr>
          <p:cNvPr id="7" name="טבלה 6">
            <a:extLst>
              <a:ext uri="{FF2B5EF4-FFF2-40B4-BE49-F238E27FC236}">
                <a16:creationId xmlns:a16="http://schemas.microsoft.com/office/drawing/2014/main" id="{21E54E33-5C45-4547-9280-E5B23C4488E2}"/>
              </a:ext>
            </a:extLst>
          </p:cNvPr>
          <p:cNvGraphicFramePr>
            <a:graphicFrameLocks noGrp="1"/>
          </p:cNvGraphicFramePr>
          <p:nvPr>
            <p:extLst>
              <p:ext uri="{D42A27DB-BD31-4B8C-83A1-F6EECF244321}">
                <p14:modId xmlns:p14="http://schemas.microsoft.com/office/powerpoint/2010/main" val="919166103"/>
              </p:ext>
            </p:extLst>
          </p:nvPr>
        </p:nvGraphicFramePr>
        <p:xfrm>
          <a:off x="530394" y="2865611"/>
          <a:ext cx="7645400" cy="2960691"/>
        </p:xfrm>
        <a:graphic>
          <a:graphicData uri="http://schemas.openxmlformats.org/drawingml/2006/table">
            <a:tbl>
              <a:tblPr rtl="1" firstRow="1" bandRow="1">
                <a:tableStyleId>{073A0DAA-6AF3-43AB-8588-CEC1D06C72B9}</a:tableStyleId>
              </a:tblPr>
              <a:tblGrid>
                <a:gridCol w="1966178">
                  <a:extLst>
                    <a:ext uri="{9D8B030D-6E8A-4147-A177-3AD203B41FA5}">
                      <a16:colId xmlns:a16="http://schemas.microsoft.com/office/drawing/2014/main" val="930234282"/>
                    </a:ext>
                  </a:extLst>
                </a:gridCol>
                <a:gridCol w="1893074">
                  <a:extLst>
                    <a:ext uri="{9D8B030D-6E8A-4147-A177-3AD203B41FA5}">
                      <a16:colId xmlns:a16="http://schemas.microsoft.com/office/drawing/2014/main" val="3500716488"/>
                    </a:ext>
                  </a:extLst>
                </a:gridCol>
                <a:gridCol w="1893074">
                  <a:extLst>
                    <a:ext uri="{9D8B030D-6E8A-4147-A177-3AD203B41FA5}">
                      <a16:colId xmlns:a16="http://schemas.microsoft.com/office/drawing/2014/main" val="27132488"/>
                    </a:ext>
                  </a:extLst>
                </a:gridCol>
                <a:gridCol w="1893074">
                  <a:extLst>
                    <a:ext uri="{9D8B030D-6E8A-4147-A177-3AD203B41FA5}">
                      <a16:colId xmlns:a16="http://schemas.microsoft.com/office/drawing/2014/main" val="1605042024"/>
                    </a:ext>
                  </a:extLst>
                </a:gridCol>
              </a:tblGrid>
              <a:tr h="365728">
                <a:tc>
                  <a:txBody>
                    <a:bodyPr/>
                    <a:lstStyle/>
                    <a:p>
                      <a:pPr algn="ctr" rtl="1"/>
                      <a:endParaRPr lang="he-IL" sz="1800" dirty="0"/>
                    </a:p>
                  </a:txBody>
                  <a:tcPr marL="91453" marR="91453" marT="45704" marB="45704"/>
                </a:tc>
                <a:tc gridSpan="3">
                  <a:txBody>
                    <a:bodyPr/>
                    <a:lstStyle/>
                    <a:p>
                      <a:pPr algn="ctr" rtl="1"/>
                      <a:r>
                        <a:rPr lang="he-IL" sz="1800" dirty="0"/>
                        <a:t>ציוני ספק לפי סקלה:0-10</a:t>
                      </a:r>
                    </a:p>
                  </a:txBody>
                  <a:tcPr marL="91453" marR="91453" marT="45704" marB="45704"/>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105207267"/>
                  </a:ext>
                </a:extLst>
              </a:tr>
              <a:tr h="370709">
                <a:tc>
                  <a:txBody>
                    <a:bodyPr/>
                    <a:lstStyle/>
                    <a:p>
                      <a:pPr algn="ctr" rtl="1"/>
                      <a:r>
                        <a:rPr lang="he-IL" sz="1800" dirty="0"/>
                        <a:t>קריטריון</a:t>
                      </a:r>
                    </a:p>
                  </a:txBody>
                  <a:tcPr marL="91453" marR="91453" marT="45704" marB="45704"/>
                </a:tc>
                <a:tc>
                  <a:txBody>
                    <a:bodyPr/>
                    <a:lstStyle/>
                    <a:p>
                      <a:pPr algn="ctr" rtl="1"/>
                      <a:r>
                        <a:rPr lang="he-IL" sz="1800" dirty="0"/>
                        <a:t>ספק 1</a:t>
                      </a:r>
                    </a:p>
                  </a:txBody>
                  <a:tcPr marL="91453" marR="91453" marT="45704" marB="45704"/>
                </a:tc>
                <a:tc>
                  <a:txBody>
                    <a:bodyPr/>
                    <a:lstStyle/>
                    <a:p>
                      <a:pPr algn="ctr" rtl="1"/>
                      <a:r>
                        <a:rPr lang="he-IL" sz="1800" dirty="0"/>
                        <a:t>ספק 2</a:t>
                      </a:r>
                    </a:p>
                  </a:txBody>
                  <a:tcPr marL="91453" marR="91453" marT="45704" marB="45704"/>
                </a:tc>
                <a:tc>
                  <a:txBody>
                    <a:bodyPr/>
                    <a:lstStyle/>
                    <a:p>
                      <a:pPr algn="ctr" rtl="1"/>
                      <a:r>
                        <a:rPr lang="he-IL" sz="1800" dirty="0"/>
                        <a:t>ספק 3</a:t>
                      </a:r>
                    </a:p>
                  </a:txBody>
                  <a:tcPr marL="91453" marR="91453" marT="45704" marB="45704"/>
                </a:tc>
                <a:extLst>
                  <a:ext uri="{0D108BD9-81ED-4DB2-BD59-A6C34878D82A}">
                    <a16:rowId xmlns:a16="http://schemas.microsoft.com/office/drawing/2014/main" val="2481858743"/>
                  </a:ext>
                </a:extLst>
              </a:tr>
              <a:tr h="370709">
                <a:tc>
                  <a:txBody>
                    <a:bodyPr/>
                    <a:lstStyle/>
                    <a:p>
                      <a:pPr algn="r" rtl="1"/>
                      <a:r>
                        <a:rPr lang="he-IL" sz="1800" dirty="0"/>
                        <a:t>שקיפות-10%</a:t>
                      </a:r>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B</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extLst>
                  <a:ext uri="{0D108BD9-81ED-4DB2-BD59-A6C34878D82A}">
                    <a16:rowId xmlns:a16="http://schemas.microsoft.com/office/drawing/2014/main" val="2904044721"/>
                  </a:ext>
                </a:extLst>
              </a:tr>
              <a:tr h="370709">
                <a:tc>
                  <a:txBody>
                    <a:bodyPr/>
                    <a:lstStyle/>
                    <a:p>
                      <a:pPr algn="r" rtl="1"/>
                      <a:r>
                        <a:rPr lang="he-IL" sz="1800" dirty="0"/>
                        <a:t>פיננסים-20%</a:t>
                      </a:r>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B</a:t>
                      </a:r>
                      <a:endParaRPr lang="he-IL" sz="1800" dirty="0"/>
                    </a:p>
                  </a:txBody>
                  <a:tcPr marL="91453" marR="91453" marT="45704" marB="45704"/>
                </a:tc>
                <a:extLst>
                  <a:ext uri="{0D108BD9-81ED-4DB2-BD59-A6C34878D82A}">
                    <a16:rowId xmlns:a16="http://schemas.microsoft.com/office/drawing/2014/main" val="4130164008"/>
                  </a:ext>
                </a:extLst>
              </a:tr>
              <a:tr h="370709">
                <a:tc>
                  <a:txBody>
                    <a:bodyPr/>
                    <a:lstStyle/>
                    <a:p>
                      <a:pPr algn="r" rtl="1"/>
                      <a:r>
                        <a:rPr lang="he-IL" sz="1800" dirty="0"/>
                        <a:t>הערכת ספק-10%</a:t>
                      </a:r>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B</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extLst>
                  <a:ext uri="{0D108BD9-81ED-4DB2-BD59-A6C34878D82A}">
                    <a16:rowId xmlns:a16="http://schemas.microsoft.com/office/drawing/2014/main" val="1943260627"/>
                  </a:ext>
                </a:extLst>
              </a:tr>
              <a:tr h="370709">
                <a:tc>
                  <a:txBody>
                    <a:bodyPr/>
                    <a:lstStyle/>
                    <a:p>
                      <a:pPr algn="r" rtl="1"/>
                      <a:r>
                        <a:rPr lang="he-IL" sz="1800" dirty="0"/>
                        <a:t>אספקות-25%</a:t>
                      </a:r>
                    </a:p>
                  </a:txBody>
                  <a:tcPr marL="91453" marR="91453" marT="45704" marB="45704"/>
                </a:tc>
                <a:tc>
                  <a:txBody>
                    <a:bodyPr/>
                    <a:lstStyle/>
                    <a:p>
                      <a:pPr algn="ctr" rtl="1"/>
                      <a:r>
                        <a:rPr lang="en-US" sz="1800" dirty="0"/>
                        <a:t>B</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B</a:t>
                      </a:r>
                      <a:endParaRPr lang="he-IL" sz="1800" dirty="0"/>
                    </a:p>
                  </a:txBody>
                  <a:tcPr marL="91453" marR="91453" marT="45704" marB="45704"/>
                </a:tc>
                <a:extLst>
                  <a:ext uri="{0D108BD9-81ED-4DB2-BD59-A6C34878D82A}">
                    <a16:rowId xmlns:a16="http://schemas.microsoft.com/office/drawing/2014/main" val="1868604534"/>
                  </a:ext>
                </a:extLst>
              </a:tr>
              <a:tr h="370709">
                <a:tc>
                  <a:txBody>
                    <a:bodyPr/>
                    <a:lstStyle/>
                    <a:p>
                      <a:pPr algn="r" rtl="1"/>
                      <a:r>
                        <a:rPr lang="he-IL" sz="1800" dirty="0"/>
                        <a:t>איכות-25%</a:t>
                      </a:r>
                    </a:p>
                  </a:txBody>
                  <a:tcPr marL="91453" marR="91453" marT="45704" marB="45704"/>
                </a:tc>
                <a:tc>
                  <a:txBody>
                    <a:bodyPr/>
                    <a:lstStyle/>
                    <a:p>
                      <a:pPr algn="ctr" rtl="1"/>
                      <a:r>
                        <a:rPr lang="en-US" sz="1800" dirty="0"/>
                        <a:t>B</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extLst>
                  <a:ext uri="{0D108BD9-81ED-4DB2-BD59-A6C34878D82A}">
                    <a16:rowId xmlns:a16="http://schemas.microsoft.com/office/drawing/2014/main" val="54166302"/>
                  </a:ext>
                </a:extLst>
              </a:tr>
              <a:tr h="370709">
                <a:tc>
                  <a:txBody>
                    <a:bodyPr/>
                    <a:lstStyle/>
                    <a:p>
                      <a:pPr algn="r" rtl="1"/>
                      <a:r>
                        <a:rPr lang="he-IL" sz="1800" dirty="0"/>
                        <a:t>ניהול והנהלה-10%</a:t>
                      </a:r>
                    </a:p>
                  </a:txBody>
                  <a:tcPr marL="91453" marR="91453" marT="45704" marB="45704"/>
                </a:tc>
                <a:tc>
                  <a:txBody>
                    <a:bodyPr/>
                    <a:lstStyle/>
                    <a:p>
                      <a:pPr algn="ctr" rtl="1"/>
                      <a:r>
                        <a:rPr lang="en-US" sz="1800" dirty="0"/>
                        <a:t>A</a:t>
                      </a:r>
                      <a:endParaRPr lang="he-IL" sz="1800" dirty="0"/>
                    </a:p>
                  </a:txBody>
                  <a:tcPr marL="91453" marR="91453" marT="45704" marB="45704"/>
                </a:tc>
                <a:tc>
                  <a:txBody>
                    <a:bodyPr/>
                    <a:lstStyle/>
                    <a:p>
                      <a:pPr algn="ctr" rtl="1"/>
                      <a:r>
                        <a:rPr lang="en-US" sz="1800" dirty="0"/>
                        <a:t>B</a:t>
                      </a:r>
                      <a:endParaRPr lang="he-IL" sz="1800" dirty="0"/>
                    </a:p>
                  </a:txBody>
                  <a:tcPr marL="91453" marR="91453" marT="45704" marB="45704"/>
                </a:tc>
                <a:tc>
                  <a:txBody>
                    <a:bodyPr/>
                    <a:lstStyle/>
                    <a:p>
                      <a:pPr algn="ctr" rtl="1"/>
                      <a:r>
                        <a:rPr lang="en-US" sz="1800" dirty="0"/>
                        <a:t>A</a:t>
                      </a:r>
                      <a:endParaRPr lang="he-IL" sz="1800" dirty="0"/>
                    </a:p>
                  </a:txBody>
                  <a:tcPr marL="91453" marR="91453" marT="45704" marB="45704"/>
                </a:tc>
                <a:extLst>
                  <a:ext uri="{0D108BD9-81ED-4DB2-BD59-A6C34878D82A}">
                    <a16:rowId xmlns:a16="http://schemas.microsoft.com/office/drawing/2014/main" val="265218427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923B017-8C65-4B8A-A3C3-B7A39C70B5DD}"/>
              </a:ext>
            </a:extLst>
          </p:cNvPr>
          <p:cNvSpPr>
            <a:spLocks noGrp="1" noRot="1" noChangeAspect="1" noMove="1" noResize="1" noEditPoints="1" noAdjustHandles="1" noChangeArrowheads="1" noChangeShapeType="1" noTextEdit="1"/>
          </p:cNvSpPr>
          <p:nvPr>
            <p:ph idx="1"/>
          </p:nvPr>
        </p:nvSpPr>
        <p:spPr>
          <a:xfrm>
            <a:off x="427038" y="1340768"/>
            <a:ext cx="8105402" cy="4032448"/>
          </a:xfrm>
          <a:blipFill>
            <a:blip r:embed="rId2"/>
            <a:stretch>
              <a:fillRect l="-902" t="-1210" r="-752"/>
            </a:stretch>
          </a:blipFill>
          <a:extLst/>
        </p:spPr>
        <p:txBody>
          <a:bodyPr/>
          <a:lstStyle/>
          <a:p>
            <a:pPr>
              <a:defRPr/>
            </a:pPr>
            <a:r>
              <a:rPr lang="he-IL" dirty="0">
                <a:noFill/>
              </a:rPr>
              <a:t> </a:t>
            </a:r>
          </a:p>
        </p:txBody>
      </p:sp>
      <p:sp>
        <p:nvSpPr>
          <p:cNvPr id="74755" name="מציין מיקום של תאריך 3">
            <a:extLst>
              <a:ext uri="{FF2B5EF4-FFF2-40B4-BE49-F238E27FC236}">
                <a16:creationId xmlns:a16="http://schemas.microsoft.com/office/drawing/2014/main" id="{F06D5F16-9F2D-4E37-B6FA-A1B225C4998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FF5CF1-A684-441C-A0ED-3B4F57C8B56D}" type="datetime1">
              <a:rPr lang="he-IL" altLang="he-IL" smtClean="0"/>
              <a:pPr/>
              <a:t>כ"ט/שבט/תשע"ט</a:t>
            </a:fld>
            <a:endParaRPr lang="en-US" altLang="en-US" dirty="0"/>
          </a:p>
        </p:txBody>
      </p:sp>
      <p:sp>
        <p:nvSpPr>
          <p:cNvPr id="74756" name="מציין מיקום של מספר שקופית 4">
            <a:extLst>
              <a:ext uri="{FF2B5EF4-FFF2-40B4-BE49-F238E27FC236}">
                <a16:creationId xmlns:a16="http://schemas.microsoft.com/office/drawing/2014/main" id="{5C52A516-1652-46F3-8935-1C1AFCE84B0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CE9408-E19A-402F-A140-AA833DD6C26A}" type="slidenum">
              <a:rPr lang="he-IL" altLang="en-US" smtClean="0"/>
              <a:pPr/>
              <a:t>46</a:t>
            </a:fld>
            <a:endParaRPr lang="en-US" altLang="en-US" dirty="0"/>
          </a:p>
        </p:txBody>
      </p:sp>
      <p:sp>
        <p:nvSpPr>
          <p:cNvPr id="6" name="כותרת 1">
            <a:extLst>
              <a:ext uri="{FF2B5EF4-FFF2-40B4-BE49-F238E27FC236}">
                <a16:creationId xmlns:a16="http://schemas.microsoft.com/office/drawing/2014/main" id="{07F3C143-90EE-4D7E-95B7-B03E4B028559}"/>
              </a:ext>
            </a:extLst>
          </p:cNvPr>
          <p:cNvSpPr>
            <a:spLocks noGrp="1" noChangeArrowheads="1"/>
          </p:cNvSpPr>
          <p:nvPr>
            <p:ph type="title"/>
          </p:nvPr>
        </p:nvSpPr>
        <p:spPr>
          <a:xfrm>
            <a:off x="611560" y="562371"/>
            <a:ext cx="7283450" cy="642937"/>
          </a:xfrm>
        </p:spPr>
        <p:txBody>
          <a:bodyPr>
            <a:normAutofit fontScale="90000"/>
          </a:bodyPr>
          <a:lstStyle/>
          <a:p>
            <a:pPr algn="ctr">
              <a:defRPr/>
            </a:pPr>
            <a:r>
              <a:rPr lang="he-IL" alt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מתודולוגיה לבחירת ספק</a:t>
            </a:r>
            <a:r>
              <a:rPr lang="he-IL" altLang="he-IL" dirty="0">
                <a:solidFill>
                  <a:srgbClr val="A50021"/>
                </a:solidFill>
                <a:effectLst>
                  <a:outerShdw blurRad="38100" dist="38100" dir="2700000" algn="tl">
                    <a:srgbClr val="000000"/>
                  </a:outerShdw>
                </a:effectLst>
              </a:rPr>
              <a:t>-</a:t>
            </a:r>
            <a:r>
              <a:rPr lang="he-IL" altLang="he-IL" dirty="0">
                <a:solidFill>
                  <a:srgbClr val="FF0000"/>
                </a:solidFill>
                <a:effectLst>
                  <a:outerShdw blurRad="38100" dist="38100" dir="2700000" algn="tl">
                    <a:srgbClr val="000000"/>
                  </a:outerShdw>
                </a:effectLst>
              </a:rPr>
              <a:t>דוגמא</a:t>
            </a:r>
            <a:endParaRPr lang="en-US" altLang="he-IL" dirty="0">
              <a:solidFill>
                <a:srgbClr val="FF0000"/>
              </a:solidFill>
              <a:effectLst>
                <a:outerShdw blurRad="38100" dist="38100" dir="2700000" algn="tl">
                  <a:srgbClr val="000000"/>
                </a:outerShdw>
              </a:effectLst>
            </a:endParaRPr>
          </a:p>
        </p:txBody>
      </p:sp>
      <p:sp>
        <p:nvSpPr>
          <p:cNvPr id="7" name="מלבן 6">
            <a:extLst>
              <a:ext uri="{FF2B5EF4-FFF2-40B4-BE49-F238E27FC236}">
                <a16:creationId xmlns:a16="http://schemas.microsoft.com/office/drawing/2014/main" id="{23AA975C-33D2-408D-A180-89336ADD329A}"/>
              </a:ext>
            </a:extLst>
          </p:cNvPr>
          <p:cNvSpPr/>
          <p:nvPr/>
        </p:nvSpPr>
        <p:spPr>
          <a:xfrm>
            <a:off x="1491270" y="5531692"/>
            <a:ext cx="5976937" cy="922337"/>
          </a:xfrm>
          <a:prstGeom prst="rect">
            <a:avLst/>
          </a:prstGeom>
          <a:noFill/>
        </p:spPr>
        <p:txBody>
          <a:bodyPr>
            <a:spAutoFit/>
          </a:bodyPr>
          <a:lstStyle/>
          <a:p>
            <a:pPr algn="ctr">
              <a:defRPr/>
            </a:pPr>
            <a:r>
              <a:rPr lang="he-IL" sz="5400" dirty="0">
                <a:ln w="0"/>
                <a:solidFill>
                  <a:schemeClr val="accent1"/>
                </a:solidFill>
                <a:effectLst>
                  <a:outerShdw blurRad="38100" dist="25400" dir="5400000" algn="ctr" rotWithShape="0">
                    <a:srgbClr val="6E747A">
                      <a:alpha val="43000"/>
                    </a:srgbClr>
                  </a:outerShdw>
                </a:effectLst>
              </a:rPr>
              <a:t>הספק הנבחר=2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מספר שקופית 4">
            <a:extLst>
              <a:ext uri="{FF2B5EF4-FFF2-40B4-BE49-F238E27FC236}">
                <a16:creationId xmlns:a16="http://schemas.microsoft.com/office/drawing/2014/main" id="{870783FF-9302-4AA8-810C-1ACD1E05C9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E54F70-27D0-483F-A786-CAE9F58B4A4E}" type="slidenum">
              <a:rPr lang="he-IL" altLang="en-US" smtClean="0">
                <a:solidFill>
                  <a:schemeClr val="accent2"/>
                </a:solidFill>
              </a:rPr>
              <a:pPr/>
              <a:t>47</a:t>
            </a:fld>
            <a:endParaRPr lang="en-US" altLang="en-US" dirty="0">
              <a:solidFill>
                <a:schemeClr val="accent2"/>
              </a:solidFill>
            </a:endParaRPr>
          </a:p>
        </p:txBody>
      </p:sp>
      <p:sp>
        <p:nvSpPr>
          <p:cNvPr id="2" name="מלבן 1">
            <a:extLst>
              <a:ext uri="{FF2B5EF4-FFF2-40B4-BE49-F238E27FC236}">
                <a16:creationId xmlns:a16="http://schemas.microsoft.com/office/drawing/2014/main" id="{25AFD114-FC62-46F3-81B1-232EAE517552}"/>
              </a:ext>
            </a:extLst>
          </p:cNvPr>
          <p:cNvSpPr/>
          <p:nvPr/>
        </p:nvSpPr>
        <p:spPr>
          <a:xfrm>
            <a:off x="1" y="2636912"/>
            <a:ext cx="9036496" cy="1723549"/>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he-IL" altLang="he-IL" sz="5400" b="1" dirty="0">
                <a:ln/>
                <a:solidFill>
                  <a:srgbClr val="660033"/>
                </a:solidFill>
                <a:effectLst>
                  <a:outerShdw blurRad="38100" dist="38100" dir="2700000" algn="tl">
                    <a:srgbClr val="000000">
                      <a:alpha val="43137"/>
                    </a:srgbClr>
                  </a:outerShdw>
                </a:effectLst>
              </a:rPr>
              <a:t>מתודולוגיה ל-</a:t>
            </a:r>
          </a:p>
          <a:p>
            <a:pPr algn="ctr">
              <a:defRPr/>
            </a:pPr>
            <a:r>
              <a:rPr lang="he-IL" altLang="he-IL" sz="5200" b="1" dirty="0">
                <a:ln/>
                <a:solidFill>
                  <a:schemeClr val="accent3"/>
                </a:solidFill>
              </a:rPr>
              <a:t>ניהול ביצועי ספקים</a:t>
            </a:r>
            <a:endParaRPr lang="he-IL" sz="5200" b="1" dirty="0">
              <a:ln/>
              <a:solidFill>
                <a:schemeClr val="accent3"/>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1">
            <a:extLst>
              <a:ext uri="{FF2B5EF4-FFF2-40B4-BE49-F238E27FC236}">
                <a16:creationId xmlns:a16="http://schemas.microsoft.com/office/drawing/2014/main" id="{7654EA74-51A8-4210-B133-542408EEF208}"/>
              </a:ext>
            </a:extLst>
          </p:cNvPr>
          <p:cNvSpPr>
            <a:spLocks noGrp="1"/>
          </p:cNvSpPr>
          <p:nvPr>
            <p:ph type="title"/>
          </p:nvPr>
        </p:nvSpPr>
        <p:spPr>
          <a:xfrm>
            <a:off x="323528" y="317373"/>
            <a:ext cx="7543800" cy="752475"/>
          </a:xfrm>
        </p:spPr>
        <p:txBody>
          <a:bodyPr/>
          <a:lstStyle/>
          <a:p>
            <a:pPr algn="ctr">
              <a:defRPr/>
            </a:pPr>
            <a:r>
              <a:rPr lang="he-IL"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מהי הערכת ספקים</a:t>
            </a:r>
            <a:endParaRPr lang="en-US" alt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endParaRPr>
          </a:p>
        </p:txBody>
      </p:sp>
      <p:sp>
        <p:nvSpPr>
          <p:cNvPr id="76803" name="מציין מיקום של תאריך 3">
            <a:extLst>
              <a:ext uri="{FF2B5EF4-FFF2-40B4-BE49-F238E27FC236}">
                <a16:creationId xmlns:a16="http://schemas.microsoft.com/office/drawing/2014/main" id="{36CFBAF8-A385-4A5E-9B4C-E6662B1253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fld id="{E92DE271-3AE6-4906-90FF-766AA6108A16}" type="datetime1">
              <a:rPr lang="he-IL" altLang="he-IL" sz="1000" smtClean="0">
                <a:solidFill>
                  <a:srgbClr val="000000"/>
                </a:solidFill>
              </a:rPr>
              <a:pPr algn="l" rtl="0">
                <a:spcBef>
                  <a:spcPct val="0"/>
                </a:spcBef>
                <a:buClrTx/>
                <a:buSzTx/>
                <a:buFontTx/>
                <a:buNone/>
              </a:pPr>
              <a:t>כ"ט/שבט/תשע"ט</a:t>
            </a:fld>
            <a:endParaRPr lang="en-US" altLang="en-US" sz="1000" dirty="0">
              <a:solidFill>
                <a:srgbClr val="000000"/>
              </a:solidFill>
            </a:endParaRPr>
          </a:p>
        </p:txBody>
      </p:sp>
      <p:sp>
        <p:nvSpPr>
          <p:cNvPr id="76804" name="מציין מיקום של מספר שקופית 4">
            <a:extLst>
              <a:ext uri="{FF2B5EF4-FFF2-40B4-BE49-F238E27FC236}">
                <a16:creationId xmlns:a16="http://schemas.microsoft.com/office/drawing/2014/main" id="{88775FA6-063E-49B4-9686-E82B0CE56D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057533AB-0557-4538-ABE3-E5E16C38C128}" type="slidenum">
              <a:rPr lang="he-IL" altLang="en-US" sz="1000" smtClean="0">
                <a:solidFill>
                  <a:srgbClr val="000000"/>
                </a:solidFill>
              </a:rPr>
              <a:pPr rtl="0">
                <a:spcBef>
                  <a:spcPct val="0"/>
                </a:spcBef>
                <a:buClrTx/>
                <a:buSzTx/>
                <a:buFontTx/>
                <a:buNone/>
              </a:pPr>
              <a:t>48</a:t>
            </a:fld>
            <a:endParaRPr lang="en-US" altLang="en-US" sz="1000" dirty="0">
              <a:solidFill>
                <a:srgbClr val="000000"/>
              </a:solidFill>
            </a:endParaRPr>
          </a:p>
        </p:txBody>
      </p:sp>
      <p:sp>
        <p:nvSpPr>
          <p:cNvPr id="2" name="מציין מיקום תוכן 1">
            <a:extLst>
              <a:ext uri="{FF2B5EF4-FFF2-40B4-BE49-F238E27FC236}">
                <a16:creationId xmlns:a16="http://schemas.microsoft.com/office/drawing/2014/main" id="{535428A0-CC3B-44D3-869A-2905E3B8BE8F}"/>
              </a:ext>
            </a:extLst>
          </p:cNvPr>
          <p:cNvSpPr>
            <a:spLocks noGrp="1"/>
          </p:cNvSpPr>
          <p:nvPr>
            <p:ph idx="1"/>
          </p:nvPr>
        </p:nvSpPr>
        <p:spPr>
          <a:xfrm>
            <a:off x="477232" y="1069848"/>
            <a:ext cx="7543800" cy="5720035"/>
          </a:xfrm>
        </p:spPr>
        <p:txBody>
          <a:bodyPr>
            <a:normAutofit fontScale="92500"/>
          </a:bodyPr>
          <a:lstStyle/>
          <a:p>
            <a:pPr marL="0" indent="0" algn="ctr">
              <a:buFont typeface="Wingdings" panose="05000000000000000000" pitchFamily="2" charset="2"/>
              <a:buNone/>
              <a:defRPr/>
            </a:pPr>
            <a:r>
              <a:rPr lang="he-IL" sz="2800" b="1" dirty="0">
                <a:solidFill>
                  <a:srgbClr val="FF0000"/>
                </a:solidFill>
                <a:effectLst>
                  <a:outerShdw blurRad="38100" dist="38100" dir="2700000" algn="tl">
                    <a:srgbClr val="000000"/>
                  </a:outerShdw>
                </a:effectLst>
              </a:rPr>
              <a:t>הערכת ביצועי ספקים </a:t>
            </a:r>
            <a:r>
              <a:rPr lang="en-US" sz="2800" b="1" dirty="0">
                <a:solidFill>
                  <a:srgbClr val="FF0000"/>
                </a:solidFill>
                <a:effectLst>
                  <a:outerShdw blurRad="38100" dist="38100" dir="2700000" algn="tl">
                    <a:srgbClr val="000000"/>
                  </a:outerShdw>
                </a:effectLst>
              </a:rPr>
              <a:t>Supplier Performance Evaluation</a:t>
            </a:r>
            <a:endParaRPr lang="he-IL" sz="2800" b="1" dirty="0">
              <a:solidFill>
                <a:srgbClr val="FF0000"/>
              </a:solidFill>
              <a:effectLst>
                <a:outerShdw blurRad="38100" dist="38100" dir="2700000" algn="tl">
                  <a:srgbClr val="000000"/>
                </a:outerShdw>
              </a:effectLst>
            </a:endParaRPr>
          </a:p>
          <a:p>
            <a:pPr>
              <a:lnSpc>
                <a:spcPct val="160000"/>
              </a:lnSpc>
              <a:buFont typeface="Wingdings" panose="05000000000000000000" pitchFamily="2" charset="2"/>
              <a:buChar char="§"/>
              <a:defRPr/>
            </a:pPr>
            <a:r>
              <a:rPr lang="he-IL" sz="2800" dirty="0">
                <a:solidFill>
                  <a:srgbClr val="002060"/>
                </a:solidFill>
              </a:rPr>
              <a:t>נועדה לאפשר לארגון להעריך, לתעד ולנתח את ביצועי הספקים עמם הוא עובד, ולהיעזר במידע הנאגר באופן שיטתי, בעת קבלת החלטות על התקשרויות עם ספקים וכן הערכת ביצועים באופן שוטף של הספק מול קריטריונים אשר נקבעו בחוזה עם הספק, לרבות המשקל לכל קריטריון לדוגמא:</a:t>
            </a:r>
          </a:p>
          <a:p>
            <a:pPr marL="0" indent="0">
              <a:buFont typeface="Wingdings" panose="05000000000000000000" pitchFamily="2" charset="2"/>
              <a:buNone/>
              <a:defRPr/>
            </a:pPr>
            <a:r>
              <a:rPr lang="he-IL" dirty="0">
                <a:solidFill>
                  <a:srgbClr val="002060"/>
                </a:solidFill>
              </a:rPr>
              <a:t>     </a:t>
            </a:r>
            <a:r>
              <a:rPr lang="he-IL" sz="2800" b="1" dirty="0">
                <a:solidFill>
                  <a:srgbClr val="FF0000"/>
                </a:solidFill>
                <a:effectLst>
                  <a:outerShdw blurRad="38100" dist="38100" dir="2700000" algn="tl">
                    <a:srgbClr val="000000"/>
                  </a:outerShdw>
                </a:effectLst>
              </a:rPr>
              <a:t>איכות=50%, עלות-=30%, שירות=20%.</a:t>
            </a:r>
          </a:p>
          <a:p>
            <a:pPr>
              <a:buFont typeface="Wingdings" panose="05000000000000000000" pitchFamily="2" charset="2"/>
              <a:buChar char="§"/>
              <a:defRPr/>
            </a:pPr>
            <a:r>
              <a:rPr lang="he-IL" sz="24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שלב 1</a:t>
            </a:r>
            <a:r>
              <a:rPr lang="he-IL" sz="2400" dirty="0">
                <a:solidFill>
                  <a:srgbClr val="002060"/>
                </a:solidFill>
              </a:rPr>
              <a:t>-בחירת הקריטריונים ומשקל לכל קריטריון.</a:t>
            </a:r>
          </a:p>
          <a:p>
            <a:pPr>
              <a:buFont typeface="Wingdings" panose="05000000000000000000" pitchFamily="2" charset="2"/>
              <a:buChar char="§"/>
              <a:defRPr/>
            </a:pPr>
            <a:r>
              <a:rPr lang="he-IL" sz="24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שלב 2</a:t>
            </a:r>
            <a:r>
              <a:rPr lang="he-IL" sz="2400" dirty="0">
                <a:solidFill>
                  <a:srgbClr val="002060"/>
                </a:solidFill>
              </a:rPr>
              <a:t>-מדידת הספק באופן שוטף</a:t>
            </a:r>
          </a:p>
          <a:p>
            <a:pPr>
              <a:buFont typeface="Wingdings" panose="05000000000000000000" pitchFamily="2" charset="2"/>
              <a:buChar char="§"/>
              <a:defRPr/>
            </a:pPr>
            <a:r>
              <a:rPr lang="he-IL" sz="24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שלב 3</a:t>
            </a:r>
            <a:r>
              <a:rPr lang="he-IL" sz="2400" dirty="0">
                <a:solidFill>
                  <a:srgbClr val="002060"/>
                </a:solidFill>
              </a:rPr>
              <a:t>-הערכה,דירוג הספק, ויעדי שיפור ביצועים.</a:t>
            </a:r>
            <a:endParaRPr lang="he-IL" dirty="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כותרת 1">
            <a:extLst>
              <a:ext uri="{FF2B5EF4-FFF2-40B4-BE49-F238E27FC236}">
                <a16:creationId xmlns:a16="http://schemas.microsoft.com/office/drawing/2014/main" id="{29052363-4F02-4576-BABC-8189B760917D}"/>
              </a:ext>
            </a:extLst>
          </p:cNvPr>
          <p:cNvSpPr>
            <a:spLocks noGrp="1"/>
          </p:cNvSpPr>
          <p:nvPr>
            <p:ph type="title"/>
          </p:nvPr>
        </p:nvSpPr>
        <p:spPr>
          <a:xfrm>
            <a:off x="0" y="368032"/>
            <a:ext cx="8020051" cy="631825"/>
          </a:xfrm>
        </p:spPr>
        <p:txBody>
          <a:bodyPr>
            <a:normAutofit fontScale="90000"/>
          </a:bodyPr>
          <a:lstStyle/>
          <a:p>
            <a:pPr algn="ctr">
              <a:defRPr/>
            </a:pPr>
            <a:br>
              <a:rPr lang="he-IL" altLang="he-IL" sz="4000" dirty="0"/>
            </a:br>
            <a:r>
              <a:rPr lang="he-IL" altLang="he-IL" sz="4000" dirty="0">
                <a:solidFill>
                  <a:srgbClr val="660033"/>
                </a:solidFill>
                <a:effectLst>
                  <a:outerShdw blurRad="38100" dist="38100" dir="2700000" algn="tl">
                    <a:srgbClr val="000000">
                      <a:alpha val="43137"/>
                    </a:srgbClr>
                  </a:outerShdw>
                </a:effectLst>
                <a:cs typeface="Times New Roman" panose="02020603050405020304" pitchFamily="18" charset="0"/>
              </a:rPr>
              <a:t> </a:t>
            </a:r>
            <a:r>
              <a:rPr lang="he-IL" alt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מערכת בקרת ביצועי ספק</a:t>
            </a:r>
          </a:p>
        </p:txBody>
      </p:sp>
      <p:graphicFrame>
        <p:nvGraphicFramePr>
          <p:cNvPr id="6" name="מציין מיקום תוכן 5">
            <a:extLst>
              <a:ext uri="{FF2B5EF4-FFF2-40B4-BE49-F238E27FC236}">
                <a16:creationId xmlns:a16="http://schemas.microsoft.com/office/drawing/2014/main" id="{5DB4F938-E13A-4F74-90EC-5B23D5BF77A1}"/>
              </a:ext>
            </a:extLst>
          </p:cNvPr>
          <p:cNvGraphicFramePr>
            <a:graphicFrameLocks noGrp="1"/>
          </p:cNvGraphicFramePr>
          <p:nvPr>
            <p:ph idx="1"/>
            <p:extLst>
              <p:ext uri="{D42A27DB-BD31-4B8C-83A1-F6EECF244321}">
                <p14:modId xmlns:p14="http://schemas.microsoft.com/office/powerpoint/2010/main" val="4121007714"/>
              </p:ext>
            </p:extLst>
          </p:nvPr>
        </p:nvGraphicFramePr>
        <p:xfrm>
          <a:off x="468313" y="1412875"/>
          <a:ext cx="7859712" cy="4824415"/>
        </p:xfrm>
        <a:graphic>
          <a:graphicData uri="http://schemas.openxmlformats.org/drawingml/2006/table">
            <a:tbl>
              <a:tblPr rtl="1" firstRow="1" bandRow="1">
                <a:tableStyleId>{21E4AEA4-8DFA-4A89-87EB-49C32662AFE0}</a:tableStyleId>
              </a:tblPr>
              <a:tblGrid>
                <a:gridCol w="2118116">
                  <a:extLst>
                    <a:ext uri="{9D8B030D-6E8A-4147-A177-3AD203B41FA5}">
                      <a16:colId xmlns:a16="http://schemas.microsoft.com/office/drawing/2014/main" val="20000"/>
                    </a:ext>
                  </a:extLst>
                </a:gridCol>
                <a:gridCol w="1811740">
                  <a:extLst>
                    <a:ext uri="{9D8B030D-6E8A-4147-A177-3AD203B41FA5}">
                      <a16:colId xmlns:a16="http://schemas.microsoft.com/office/drawing/2014/main" val="20001"/>
                    </a:ext>
                  </a:extLst>
                </a:gridCol>
                <a:gridCol w="3929856">
                  <a:extLst>
                    <a:ext uri="{9D8B030D-6E8A-4147-A177-3AD203B41FA5}">
                      <a16:colId xmlns:a16="http://schemas.microsoft.com/office/drawing/2014/main" val="20002"/>
                    </a:ext>
                  </a:extLst>
                </a:gridCol>
              </a:tblGrid>
              <a:tr h="518160">
                <a:tc gridSpan="3">
                  <a:txBody>
                    <a:bodyPr/>
                    <a:lstStyle/>
                    <a:p>
                      <a:pPr algn="ctr" rtl="1"/>
                      <a:r>
                        <a:rPr lang="he-IL" sz="2800" dirty="0"/>
                        <a:t>פרופיל ספק</a:t>
                      </a:r>
                    </a:p>
                  </a:txBody>
                  <a:tcPr marL="91446" marR="91446"/>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10000"/>
                  </a:ext>
                </a:extLst>
              </a:tr>
              <a:tr h="480015">
                <a:tc>
                  <a:txBody>
                    <a:bodyPr/>
                    <a:lstStyle/>
                    <a:p>
                      <a:pPr algn="r" rtl="1"/>
                      <a:r>
                        <a:rPr lang="he-IL" sz="1800" dirty="0"/>
                        <a:t>שם הספק</a:t>
                      </a:r>
                    </a:p>
                  </a:txBody>
                  <a:tcPr marL="91446" marR="91446"/>
                </a:tc>
                <a:tc gridSpan="2">
                  <a:txBody>
                    <a:bodyPr/>
                    <a:lstStyle/>
                    <a:p>
                      <a:pPr algn="ctr" rtl="1"/>
                      <a:r>
                        <a:rPr lang="he-IL" sz="2400" dirty="0"/>
                        <a:t>פתרונות טכנולוגיים בע"מ</a:t>
                      </a:r>
                    </a:p>
                  </a:txBody>
                  <a:tcPr marL="91446" marR="91446"/>
                </a:tc>
                <a:tc hMerge="1">
                  <a:txBody>
                    <a:bodyPr/>
                    <a:lstStyle/>
                    <a:p>
                      <a:pPr rtl="1"/>
                      <a:endParaRPr lang="he-IL" dirty="0"/>
                    </a:p>
                  </a:txBody>
                  <a:tcPr/>
                </a:tc>
                <a:extLst>
                  <a:ext uri="{0D108BD9-81ED-4DB2-BD59-A6C34878D82A}">
                    <a16:rowId xmlns:a16="http://schemas.microsoft.com/office/drawing/2014/main" val="10001"/>
                  </a:ext>
                </a:extLst>
              </a:tr>
              <a:tr h="480015">
                <a:tc>
                  <a:txBody>
                    <a:bodyPr/>
                    <a:lstStyle/>
                    <a:p>
                      <a:pPr algn="r" rtl="1"/>
                      <a:r>
                        <a:rPr lang="he-IL" sz="1800" dirty="0"/>
                        <a:t>תחום שרותי</a:t>
                      </a:r>
                      <a:r>
                        <a:rPr lang="he-IL" sz="1800" baseline="0" dirty="0"/>
                        <a:t> הספק</a:t>
                      </a:r>
                      <a:endParaRPr lang="he-IL" sz="1800" dirty="0"/>
                    </a:p>
                  </a:txBody>
                  <a:tcPr marL="91446" marR="91446"/>
                </a:tc>
                <a:tc gridSpan="2">
                  <a:txBody>
                    <a:bodyPr/>
                    <a:lstStyle/>
                    <a:p>
                      <a:pPr algn="ctr" rtl="1"/>
                      <a:r>
                        <a:rPr lang="he-IL" sz="2400" dirty="0"/>
                        <a:t>פיתוח</a:t>
                      </a:r>
                      <a:r>
                        <a:rPr lang="he-IL" sz="2400" baseline="0" dirty="0"/>
                        <a:t> והטמעת </a:t>
                      </a:r>
                      <a:r>
                        <a:rPr lang="en-US" sz="2400" baseline="0" dirty="0"/>
                        <a:t>WMS</a:t>
                      </a:r>
                      <a:endParaRPr lang="he-IL" sz="2400" dirty="0"/>
                    </a:p>
                  </a:txBody>
                  <a:tcPr marL="91446" marR="91446"/>
                </a:tc>
                <a:tc hMerge="1">
                  <a:txBody>
                    <a:bodyPr/>
                    <a:lstStyle/>
                    <a:p>
                      <a:pPr rtl="1"/>
                      <a:endParaRPr lang="he-IL" dirty="0"/>
                    </a:p>
                  </a:txBody>
                  <a:tcPr/>
                </a:tc>
                <a:extLst>
                  <a:ext uri="{0D108BD9-81ED-4DB2-BD59-A6C34878D82A}">
                    <a16:rowId xmlns:a16="http://schemas.microsoft.com/office/drawing/2014/main" val="10002"/>
                  </a:ext>
                </a:extLst>
              </a:tr>
              <a:tr h="480015">
                <a:tc>
                  <a:txBody>
                    <a:bodyPr/>
                    <a:lstStyle/>
                    <a:p>
                      <a:pPr algn="r" rtl="1"/>
                      <a:r>
                        <a:rPr lang="he-IL" sz="1800" dirty="0"/>
                        <a:t>היקף</a:t>
                      </a:r>
                      <a:r>
                        <a:rPr lang="he-IL" sz="1800" baseline="0" dirty="0"/>
                        <a:t> רכש שנתי:</a:t>
                      </a:r>
                      <a:endParaRPr lang="he-IL" sz="1800" dirty="0"/>
                    </a:p>
                  </a:txBody>
                  <a:tcPr marL="91446" marR="91446"/>
                </a:tc>
                <a:tc gridSpan="2">
                  <a:txBody>
                    <a:bodyPr/>
                    <a:lstStyle/>
                    <a:p>
                      <a:pPr algn="ctr" rtl="1"/>
                      <a:r>
                        <a:rPr lang="he-IL" sz="2400" kern="1200" dirty="0"/>
                        <a:t>1 מיליון $ לשנה</a:t>
                      </a:r>
                      <a:endParaRPr lang="he-IL" sz="2400" kern="1200" dirty="0">
                        <a:solidFill>
                          <a:schemeClr val="dk1"/>
                        </a:solidFill>
                        <a:latin typeface="+mn-lt"/>
                        <a:ea typeface="+mn-ea"/>
                        <a:cs typeface="+mn-cs"/>
                      </a:endParaRPr>
                    </a:p>
                  </a:txBody>
                  <a:tcPr marL="91446" marR="91446"/>
                </a:tc>
                <a:tc hMerge="1">
                  <a:txBody>
                    <a:bodyPr/>
                    <a:lstStyle/>
                    <a:p>
                      <a:pPr rtl="1"/>
                      <a:endParaRPr lang="he-IL" dirty="0"/>
                    </a:p>
                  </a:txBody>
                  <a:tcPr/>
                </a:tc>
                <a:extLst>
                  <a:ext uri="{0D108BD9-81ED-4DB2-BD59-A6C34878D82A}">
                    <a16:rowId xmlns:a16="http://schemas.microsoft.com/office/drawing/2014/main" val="10003"/>
                  </a:ext>
                </a:extLst>
              </a:tr>
              <a:tr h="480015">
                <a:tc>
                  <a:txBody>
                    <a:bodyPr/>
                    <a:lstStyle/>
                    <a:p>
                      <a:pPr algn="r" rtl="1"/>
                      <a:r>
                        <a:rPr lang="he-IL" sz="1800" dirty="0"/>
                        <a:t>שנות וותק של הספק</a:t>
                      </a:r>
                    </a:p>
                  </a:txBody>
                  <a:tcPr marL="91446" marR="91446"/>
                </a:tc>
                <a:tc gridSpan="2">
                  <a:txBody>
                    <a:bodyPr/>
                    <a:lstStyle/>
                    <a:p>
                      <a:pPr algn="ctr" rtl="1"/>
                      <a:r>
                        <a:rPr lang="he-IL" sz="1800" dirty="0"/>
                        <a:t>8 שנים</a:t>
                      </a:r>
                    </a:p>
                  </a:txBody>
                  <a:tcPr marL="91446" marR="91446"/>
                </a:tc>
                <a:tc hMerge="1">
                  <a:txBody>
                    <a:bodyPr/>
                    <a:lstStyle/>
                    <a:p>
                      <a:pPr rtl="1"/>
                      <a:endParaRPr lang="he-IL" dirty="0"/>
                    </a:p>
                  </a:txBody>
                  <a:tcPr/>
                </a:tc>
                <a:extLst>
                  <a:ext uri="{0D108BD9-81ED-4DB2-BD59-A6C34878D82A}">
                    <a16:rowId xmlns:a16="http://schemas.microsoft.com/office/drawing/2014/main" val="10004"/>
                  </a:ext>
                </a:extLst>
              </a:tr>
              <a:tr h="480015">
                <a:tc>
                  <a:txBody>
                    <a:bodyPr/>
                    <a:lstStyle/>
                    <a:p>
                      <a:pPr algn="r" rtl="1"/>
                      <a:r>
                        <a:rPr lang="he-IL" sz="1800" dirty="0"/>
                        <a:t>ביצועי ספק</a:t>
                      </a:r>
                    </a:p>
                  </a:txBody>
                  <a:tcPr marL="91446" marR="91446"/>
                </a:tc>
                <a:tc>
                  <a:txBody>
                    <a:bodyPr/>
                    <a:lstStyle/>
                    <a:p>
                      <a:pPr marL="0" algn="ctr" defTabSz="914400" rtl="1" eaLnBrk="1" latinLnBrk="0" hangingPunct="1"/>
                      <a:r>
                        <a:rPr lang="he-IL" sz="2400" kern="1200" dirty="0"/>
                        <a:t>שנה</a:t>
                      </a:r>
                      <a:endParaRPr lang="he-IL" sz="2400" kern="1200" dirty="0">
                        <a:solidFill>
                          <a:schemeClr val="dk1"/>
                        </a:solidFill>
                        <a:latin typeface="+mn-lt"/>
                        <a:ea typeface="+mn-ea"/>
                        <a:cs typeface="+mn-cs"/>
                      </a:endParaRPr>
                    </a:p>
                  </a:txBody>
                  <a:tcPr marL="91446" marR="91446"/>
                </a:tc>
                <a:tc>
                  <a:txBody>
                    <a:bodyPr/>
                    <a:lstStyle/>
                    <a:p>
                      <a:pPr marL="0" algn="ctr" defTabSz="914400" rtl="1" eaLnBrk="1" latinLnBrk="0" hangingPunct="1"/>
                      <a:r>
                        <a:rPr lang="he-IL" sz="2400" kern="1200" dirty="0"/>
                        <a:t>ציון</a:t>
                      </a:r>
                      <a:endParaRPr lang="he-IL" sz="2400" kern="1200" dirty="0">
                        <a:solidFill>
                          <a:schemeClr val="dk1"/>
                        </a:solidFill>
                        <a:latin typeface="+mn-lt"/>
                        <a:ea typeface="+mn-ea"/>
                        <a:cs typeface="+mn-cs"/>
                      </a:endParaRPr>
                    </a:p>
                  </a:txBody>
                  <a:tcPr marL="91446" marR="91446"/>
                </a:tc>
                <a:extLst>
                  <a:ext uri="{0D108BD9-81ED-4DB2-BD59-A6C34878D82A}">
                    <a16:rowId xmlns:a16="http://schemas.microsoft.com/office/drawing/2014/main" val="10005"/>
                  </a:ext>
                </a:extLst>
              </a:tr>
              <a:tr h="466135">
                <a:tc>
                  <a:txBody>
                    <a:bodyPr/>
                    <a:lstStyle/>
                    <a:p>
                      <a:pPr algn="r" rtl="1"/>
                      <a:r>
                        <a:rPr lang="he-IL" sz="1800" dirty="0"/>
                        <a:t>ציון לשנה נוכחית</a:t>
                      </a:r>
                    </a:p>
                  </a:txBody>
                  <a:tcPr marL="91446" marR="91446"/>
                </a:tc>
                <a:tc>
                  <a:txBody>
                    <a:bodyPr/>
                    <a:lstStyle/>
                    <a:p>
                      <a:pPr rtl="1"/>
                      <a:r>
                        <a:rPr lang="he-IL" sz="1800" dirty="0"/>
                        <a:t>2014</a:t>
                      </a:r>
                    </a:p>
                  </a:txBody>
                  <a:tcPr marL="91446" marR="91446"/>
                </a:tc>
                <a:tc>
                  <a:txBody>
                    <a:bodyPr/>
                    <a:lstStyle/>
                    <a:p>
                      <a:pPr algn="ctr" rtl="1"/>
                      <a:r>
                        <a:rPr lang="en-US" sz="1800" dirty="0"/>
                        <a:t>86%</a:t>
                      </a:r>
                      <a:endParaRPr lang="he-IL" sz="1800" dirty="0"/>
                    </a:p>
                  </a:txBody>
                  <a:tcPr marL="91446" marR="91446"/>
                </a:tc>
                <a:extLst>
                  <a:ext uri="{0D108BD9-81ED-4DB2-BD59-A6C34878D82A}">
                    <a16:rowId xmlns:a16="http://schemas.microsoft.com/office/drawing/2014/main" val="10006"/>
                  </a:ext>
                </a:extLst>
              </a:tr>
              <a:tr h="480015">
                <a:tc>
                  <a:txBody>
                    <a:bodyPr/>
                    <a:lstStyle/>
                    <a:p>
                      <a:pPr algn="r" rtl="1"/>
                      <a:r>
                        <a:rPr lang="he-IL" sz="1800" dirty="0"/>
                        <a:t>ציון</a:t>
                      </a:r>
                      <a:r>
                        <a:rPr lang="he-IL" sz="1800" baseline="0" dirty="0"/>
                        <a:t> ממוצע עד השנה</a:t>
                      </a:r>
                      <a:endParaRPr lang="he-IL" sz="1800" dirty="0"/>
                    </a:p>
                  </a:txBody>
                  <a:tcPr marL="91446" marR="91446"/>
                </a:tc>
                <a:tc>
                  <a:txBody>
                    <a:bodyPr/>
                    <a:lstStyle/>
                    <a:p>
                      <a:pPr rtl="1"/>
                      <a:r>
                        <a:rPr lang="he-IL" sz="1800" dirty="0"/>
                        <a:t>2007-2014</a:t>
                      </a:r>
                    </a:p>
                  </a:txBody>
                  <a:tcPr marL="91446" marR="91446"/>
                </a:tc>
                <a:tc>
                  <a:txBody>
                    <a:bodyPr/>
                    <a:lstStyle/>
                    <a:p>
                      <a:pPr algn="ctr" rtl="1"/>
                      <a:r>
                        <a:rPr lang="he-IL" sz="1800" dirty="0"/>
                        <a:t>91%</a:t>
                      </a:r>
                    </a:p>
                  </a:txBody>
                  <a:tcPr marL="91446" marR="91446"/>
                </a:tc>
                <a:extLst>
                  <a:ext uri="{0D108BD9-81ED-4DB2-BD59-A6C34878D82A}">
                    <a16:rowId xmlns:a16="http://schemas.microsoft.com/office/drawing/2014/main" val="10007"/>
                  </a:ext>
                </a:extLst>
              </a:tr>
              <a:tr h="480015">
                <a:tc>
                  <a:txBody>
                    <a:bodyPr/>
                    <a:lstStyle/>
                    <a:p>
                      <a:pPr algn="r" rtl="0"/>
                      <a:r>
                        <a:rPr lang="he-IL" sz="1800" dirty="0"/>
                        <a:t>+)</a:t>
                      </a:r>
                      <a:r>
                        <a:rPr lang="en-US" sz="1800" dirty="0"/>
                        <a:t>/-</a:t>
                      </a:r>
                      <a:r>
                        <a:rPr lang="he-IL" sz="1800" dirty="0"/>
                        <a:t>מגמת</a:t>
                      </a:r>
                      <a:r>
                        <a:rPr lang="he-IL" sz="1800" baseline="0" dirty="0"/>
                        <a:t> השינוי(</a:t>
                      </a:r>
                      <a:endParaRPr lang="he-IL" sz="1800" dirty="0"/>
                    </a:p>
                  </a:txBody>
                  <a:tcPr marL="91446" marR="91446"/>
                </a:tc>
                <a:tc>
                  <a:txBody>
                    <a:bodyPr/>
                    <a:lstStyle/>
                    <a:p>
                      <a:pPr rtl="1"/>
                      <a:r>
                        <a:rPr lang="he-IL" sz="1800" dirty="0"/>
                        <a:t>2014</a:t>
                      </a:r>
                    </a:p>
                  </a:txBody>
                  <a:tcPr marL="91446" marR="91446"/>
                </a:tc>
                <a:tc>
                  <a:txBody>
                    <a:bodyPr/>
                    <a:lstStyle/>
                    <a:p>
                      <a:pPr algn="ctr" rtl="1"/>
                      <a:r>
                        <a:rPr lang="en-US" sz="1800" dirty="0"/>
                        <a:t>-5%</a:t>
                      </a:r>
                      <a:endParaRPr lang="he-IL" sz="1800" dirty="0"/>
                    </a:p>
                  </a:txBody>
                  <a:tcPr marL="91446" marR="91446"/>
                </a:tc>
                <a:extLst>
                  <a:ext uri="{0D108BD9-81ED-4DB2-BD59-A6C34878D82A}">
                    <a16:rowId xmlns:a16="http://schemas.microsoft.com/office/drawing/2014/main" val="10008"/>
                  </a:ext>
                </a:extLst>
              </a:tr>
              <a:tr h="480015">
                <a:tc>
                  <a:txBody>
                    <a:bodyPr/>
                    <a:lstStyle/>
                    <a:p>
                      <a:pPr algn="r" rtl="1"/>
                      <a:r>
                        <a:rPr lang="he-IL" sz="1800" dirty="0"/>
                        <a:t>יעד</a:t>
                      </a:r>
                      <a:r>
                        <a:rPr lang="he-IL" sz="1800" baseline="0" dirty="0"/>
                        <a:t> לשנת 2015</a:t>
                      </a:r>
                      <a:endParaRPr lang="he-IL" sz="1800" dirty="0"/>
                    </a:p>
                  </a:txBody>
                  <a:tcPr marL="91446" marR="91446"/>
                </a:tc>
                <a:tc>
                  <a:txBody>
                    <a:bodyPr/>
                    <a:lstStyle/>
                    <a:p>
                      <a:pPr rtl="1"/>
                      <a:r>
                        <a:rPr lang="he-IL" sz="1800" dirty="0"/>
                        <a:t>2015</a:t>
                      </a:r>
                    </a:p>
                  </a:txBody>
                  <a:tcPr marL="91446" marR="91446"/>
                </a:tc>
                <a:tc>
                  <a:txBody>
                    <a:bodyPr/>
                    <a:lstStyle/>
                    <a:p>
                      <a:pPr algn="ctr" rtl="1"/>
                      <a:r>
                        <a:rPr lang="he-IL" sz="1800" dirty="0"/>
                        <a:t>93%</a:t>
                      </a:r>
                    </a:p>
                  </a:txBody>
                  <a:tcPr marL="91446" marR="91446"/>
                </a:tc>
                <a:extLst>
                  <a:ext uri="{0D108BD9-81ED-4DB2-BD59-A6C34878D82A}">
                    <a16:rowId xmlns:a16="http://schemas.microsoft.com/office/drawing/2014/main" val="10009"/>
                  </a:ext>
                </a:extLst>
              </a:tr>
            </a:tbl>
          </a:graphicData>
        </a:graphic>
      </p:graphicFrame>
      <p:sp>
        <p:nvSpPr>
          <p:cNvPr id="77867" name="מציין מיקום של תאריך 3">
            <a:extLst>
              <a:ext uri="{FF2B5EF4-FFF2-40B4-BE49-F238E27FC236}">
                <a16:creationId xmlns:a16="http://schemas.microsoft.com/office/drawing/2014/main" id="{95057172-F0CE-424D-83C3-EAB609EFF44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1533ED-456B-4646-8855-981BDE790B1F}" type="datetime1">
              <a:rPr lang="he-IL" altLang="he-IL" smtClean="0"/>
              <a:pPr/>
              <a:t>כ"ט/שבט/תשע"ט</a:t>
            </a:fld>
            <a:endParaRPr lang="en-US" altLang="en-US" dirty="0"/>
          </a:p>
        </p:txBody>
      </p:sp>
      <p:sp>
        <p:nvSpPr>
          <p:cNvPr id="77868" name="מציין מיקום של מספר שקופית 4">
            <a:extLst>
              <a:ext uri="{FF2B5EF4-FFF2-40B4-BE49-F238E27FC236}">
                <a16:creationId xmlns:a16="http://schemas.microsoft.com/office/drawing/2014/main" id="{96FEBBFF-E95C-4965-B16A-FE6C6658D8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7B3394-597E-43C1-A636-825DFE3D8677}" type="slidenum">
              <a:rPr lang="he-IL" altLang="en-US" smtClean="0"/>
              <a:pPr/>
              <a:t>49</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44AC1F2-7989-4E89-9E4E-70BB1B076807}"/>
              </a:ext>
            </a:extLst>
          </p:cNvPr>
          <p:cNvSpPr>
            <a:spLocks noGrp="1" noChangeArrowheads="1"/>
          </p:cNvSpPr>
          <p:nvPr>
            <p:ph type="title"/>
          </p:nvPr>
        </p:nvSpPr>
        <p:spPr>
          <a:xfrm>
            <a:off x="425450" y="692150"/>
            <a:ext cx="8229600" cy="1066800"/>
          </a:xfrm>
        </p:spPr>
        <p:txBody>
          <a:bodyPr>
            <a:normAutofit/>
          </a:bodyPr>
          <a:lstStyle/>
          <a:p>
            <a:pPr algn="ctr" eaLnBrk="1" fontAlgn="auto" hangingPunct="1">
              <a:spcAft>
                <a:spcPts val="0"/>
              </a:spcAft>
              <a:defRPr/>
            </a:pPr>
            <a:r>
              <a:rPr lang="he-IL" altLang="he-IL" sz="4500" b="1" dirty="0">
                <a:solidFill>
                  <a:srgbClr val="A50021"/>
                </a:solidFill>
                <a:effectLst>
                  <a:outerShdw blurRad="38100" dist="38100" dir="2700000" algn="tl">
                    <a:srgbClr val="000000"/>
                  </a:outerShdw>
                </a:effectLst>
              </a:rPr>
              <a:t>הערכת ספקים</a:t>
            </a:r>
            <a:endParaRPr lang="en-US" altLang="he-IL" sz="4500" b="1" dirty="0">
              <a:solidFill>
                <a:srgbClr val="A50021"/>
              </a:solidFill>
              <a:effectLst>
                <a:outerShdw blurRad="38100" dist="38100" dir="2700000" algn="tl">
                  <a:srgbClr val="000000"/>
                </a:outerShdw>
              </a:effectLst>
            </a:endParaRPr>
          </a:p>
        </p:txBody>
      </p:sp>
      <p:sp>
        <p:nvSpPr>
          <p:cNvPr id="13315" name="Rectangle 3">
            <a:extLst>
              <a:ext uri="{FF2B5EF4-FFF2-40B4-BE49-F238E27FC236}">
                <a16:creationId xmlns:a16="http://schemas.microsoft.com/office/drawing/2014/main" id="{FFFE577B-77F7-4386-964F-4AF6B21278E6}"/>
              </a:ext>
            </a:extLst>
          </p:cNvPr>
          <p:cNvSpPr>
            <a:spLocks noGrp="1" noChangeArrowheads="1"/>
          </p:cNvSpPr>
          <p:nvPr>
            <p:ph type="body" idx="1"/>
          </p:nvPr>
        </p:nvSpPr>
        <p:spPr>
          <a:xfrm>
            <a:off x="250825" y="1839913"/>
            <a:ext cx="8642350" cy="4325937"/>
          </a:xfrm>
        </p:spPr>
        <p:txBody>
          <a:bodyPr>
            <a:normAutofit/>
          </a:bodyPr>
          <a:lstStyle/>
          <a:p>
            <a:pPr marL="365760" indent="-256032" eaLnBrk="1" fontAlgn="auto" hangingPunct="1">
              <a:spcAft>
                <a:spcPts val="0"/>
              </a:spcAft>
              <a:buClr>
                <a:schemeClr val="bg2"/>
              </a:buClr>
              <a:buFont typeface="Georgia"/>
              <a:buChar char="•"/>
              <a:defRPr/>
            </a:pPr>
            <a:r>
              <a:rPr lang="he-IL" altLang="he-IL" sz="3000" b="1" kern="0" dirty="0">
                <a:ln/>
                <a:solidFill>
                  <a:srgbClr val="C4652D"/>
                </a:solidFill>
                <a:latin typeface="Arial"/>
                <a:cs typeface="Arial"/>
              </a:rPr>
              <a:t>הערכה שוטפת לאור ביצועי הספק</a:t>
            </a:r>
            <a:r>
              <a:rPr lang="en-US" altLang="he-IL" sz="3000" b="1" kern="0" dirty="0">
                <a:ln/>
                <a:solidFill>
                  <a:srgbClr val="C4652D"/>
                </a:solidFill>
                <a:latin typeface="Arial"/>
                <a:cs typeface="Arial"/>
              </a:rPr>
              <a:t>:</a:t>
            </a:r>
          </a:p>
          <a:p>
            <a:pPr marL="658368" lvl="1" indent="-246888" eaLnBrk="1" fontAlgn="auto" hangingPunct="1">
              <a:lnSpc>
                <a:spcPct val="150000"/>
              </a:lnSpc>
              <a:spcAft>
                <a:spcPts val="0"/>
              </a:spcAft>
              <a:buClr>
                <a:schemeClr val="bg2"/>
              </a:buClr>
              <a:buFont typeface="Georgia"/>
              <a:buChar char="▫"/>
              <a:defRPr/>
            </a:pPr>
            <a:r>
              <a:rPr lang="he-IL" altLang="he-IL" dirty="0">
                <a:solidFill>
                  <a:schemeClr val="accent6">
                    <a:lumMod val="50000"/>
                  </a:schemeClr>
                </a:solidFill>
              </a:rPr>
              <a:t>עמידה במועדי אספקה</a:t>
            </a:r>
            <a:endParaRPr lang="en-US" altLang="he-IL" dirty="0">
              <a:solidFill>
                <a:schemeClr val="accent6">
                  <a:lumMod val="50000"/>
                </a:schemeClr>
              </a:solidFill>
            </a:endParaRPr>
          </a:p>
          <a:p>
            <a:pPr marL="658368" lvl="1" indent="-246888" eaLnBrk="1" fontAlgn="auto" hangingPunct="1">
              <a:lnSpc>
                <a:spcPct val="150000"/>
              </a:lnSpc>
              <a:spcAft>
                <a:spcPts val="0"/>
              </a:spcAft>
              <a:buClr>
                <a:schemeClr val="bg2"/>
              </a:buClr>
              <a:buFont typeface="Georgia"/>
              <a:buChar char="▫"/>
              <a:defRPr/>
            </a:pPr>
            <a:r>
              <a:rPr lang="he-IL" altLang="he-IL" dirty="0">
                <a:solidFill>
                  <a:schemeClr val="accent6">
                    <a:lumMod val="50000"/>
                  </a:schemeClr>
                </a:solidFill>
              </a:rPr>
              <a:t>איכות מוצר/שירות.</a:t>
            </a:r>
            <a:endParaRPr lang="en-US" altLang="he-IL" dirty="0">
              <a:solidFill>
                <a:schemeClr val="accent6">
                  <a:lumMod val="50000"/>
                </a:schemeClr>
              </a:solidFill>
            </a:endParaRPr>
          </a:p>
          <a:p>
            <a:pPr marL="658368" lvl="1" indent="-246888" eaLnBrk="1" fontAlgn="auto" hangingPunct="1">
              <a:lnSpc>
                <a:spcPct val="150000"/>
              </a:lnSpc>
              <a:spcAft>
                <a:spcPts val="0"/>
              </a:spcAft>
              <a:buClr>
                <a:schemeClr val="bg2"/>
              </a:buClr>
              <a:buFont typeface="Georgia"/>
              <a:buChar char="▫"/>
              <a:defRPr/>
            </a:pPr>
            <a:r>
              <a:rPr lang="he-IL" altLang="he-IL" dirty="0">
                <a:solidFill>
                  <a:schemeClr val="accent6">
                    <a:lumMod val="50000"/>
                  </a:schemeClr>
                </a:solidFill>
              </a:rPr>
              <a:t>רמת מחירים ויציבותם-המחיר שאני כאיש רכש מקבל ממנו לאורך זמן.</a:t>
            </a:r>
            <a:endParaRPr lang="en-US" altLang="he-IL" dirty="0">
              <a:solidFill>
                <a:schemeClr val="accent6">
                  <a:lumMod val="50000"/>
                </a:schemeClr>
              </a:solidFill>
            </a:endParaRPr>
          </a:p>
          <a:p>
            <a:pPr marL="658368" lvl="1" indent="-246888" eaLnBrk="1" fontAlgn="auto" hangingPunct="1">
              <a:lnSpc>
                <a:spcPct val="150000"/>
              </a:lnSpc>
              <a:spcAft>
                <a:spcPts val="0"/>
              </a:spcAft>
              <a:buClr>
                <a:schemeClr val="bg2"/>
              </a:buClr>
              <a:buFont typeface="Georgia"/>
              <a:buChar char="▫"/>
              <a:defRPr/>
            </a:pPr>
            <a:r>
              <a:rPr lang="he-IL" altLang="he-IL" dirty="0">
                <a:solidFill>
                  <a:schemeClr val="accent6">
                    <a:lumMod val="50000"/>
                  </a:schemeClr>
                </a:solidFill>
              </a:rPr>
              <a:t>מגמות במדדי הביצוע (יציבות, שיפור, ירידה)</a:t>
            </a:r>
          </a:p>
          <a:p>
            <a:pPr marL="658368" lvl="1" indent="-246888" eaLnBrk="1" fontAlgn="auto" hangingPunct="1">
              <a:lnSpc>
                <a:spcPct val="150000"/>
              </a:lnSpc>
              <a:spcAft>
                <a:spcPts val="0"/>
              </a:spcAft>
              <a:buClr>
                <a:schemeClr val="bg2"/>
              </a:buClr>
              <a:buFont typeface="Georgia"/>
              <a:buChar char="▫"/>
              <a:defRPr/>
            </a:pPr>
            <a:r>
              <a:rPr lang="he-IL" altLang="he-IL" dirty="0">
                <a:solidFill>
                  <a:schemeClr val="accent6">
                    <a:lumMod val="50000"/>
                  </a:schemeClr>
                </a:solidFill>
              </a:rPr>
              <a:t>מאמצי שיפור ביוזמת הספק-ניהול,טכנולוגיה,לוגיסטיקה,דירוג ועוד</a:t>
            </a:r>
            <a:r>
              <a:rPr lang="he-IL" altLang="he-IL" dirty="0"/>
              <a:t>.</a:t>
            </a:r>
            <a:endParaRPr lang="en-US" altLang="he-IL" dirty="0"/>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964A5C-0741-4EB5-91D5-4205F5BB7289}"/>
              </a:ext>
            </a:extLst>
          </p:cNvPr>
          <p:cNvSpPr>
            <a:spLocks noGrp="1"/>
          </p:cNvSpPr>
          <p:nvPr>
            <p:ph type="title"/>
          </p:nvPr>
        </p:nvSpPr>
        <p:spPr>
          <a:xfrm>
            <a:off x="675386" y="673100"/>
            <a:ext cx="7499350" cy="652462"/>
          </a:xfrm>
        </p:spPr>
        <p:txBody>
          <a:bodyPr>
            <a:normAutofit fontScale="90000"/>
          </a:bodyPr>
          <a:lstStyle/>
          <a:p>
            <a:pPr>
              <a:defRPr/>
            </a:pPr>
            <a:r>
              <a:rPr 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ניהול ביצועי ספק</a:t>
            </a:r>
            <a:r>
              <a:rPr lang="he-IL" dirty="0"/>
              <a:t>-</a:t>
            </a:r>
            <a:r>
              <a:rPr lang="he-IL" sz="2800" dirty="0">
                <a:solidFill>
                  <a:srgbClr val="FF0000"/>
                </a:solidFill>
                <a:effectLst>
                  <a:outerShdw blurRad="38100" dist="38100" dir="2700000" algn="tl">
                    <a:srgbClr val="000000"/>
                  </a:outerShdw>
                </a:effectLst>
                <a:latin typeface="+mn-lt"/>
                <a:ea typeface="+mn-ea"/>
                <a:cs typeface="+mn-cs"/>
              </a:rPr>
              <a:t>פרמטרים למדידת ספק</a:t>
            </a:r>
          </a:p>
        </p:txBody>
      </p:sp>
      <p:pic>
        <p:nvPicPr>
          <p:cNvPr id="78851" name="מציין מיקום תוכן 5">
            <a:extLst>
              <a:ext uri="{FF2B5EF4-FFF2-40B4-BE49-F238E27FC236}">
                <a16:creationId xmlns:a16="http://schemas.microsoft.com/office/drawing/2014/main" id="{091E6366-F05E-417D-B14A-67A375DB23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989138"/>
            <a:ext cx="5924550" cy="3543300"/>
          </a:xfrm>
        </p:spPr>
      </p:pic>
      <p:sp>
        <p:nvSpPr>
          <p:cNvPr id="78852" name="מציין מיקום של תאריך 3">
            <a:extLst>
              <a:ext uri="{FF2B5EF4-FFF2-40B4-BE49-F238E27FC236}">
                <a16:creationId xmlns:a16="http://schemas.microsoft.com/office/drawing/2014/main" id="{B8F3A4ED-9978-40B6-8E80-DEF59415B55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6762B7-5E54-4D2A-B9C7-A58FC3D1E80B}" type="datetime1">
              <a:rPr lang="he-IL" altLang="he-IL" smtClean="0"/>
              <a:pPr/>
              <a:t>כ"ט/שבט/תשע"ט</a:t>
            </a:fld>
            <a:endParaRPr lang="en-US" altLang="en-US" dirty="0"/>
          </a:p>
        </p:txBody>
      </p:sp>
      <p:sp>
        <p:nvSpPr>
          <p:cNvPr id="78853" name="מציין מיקום של מספר שקופית 4">
            <a:extLst>
              <a:ext uri="{FF2B5EF4-FFF2-40B4-BE49-F238E27FC236}">
                <a16:creationId xmlns:a16="http://schemas.microsoft.com/office/drawing/2014/main" id="{F3AF787D-0904-48C1-B7DD-056FA424AF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76F440-4B50-407A-AC8D-10D7CE10A73F}" type="slidenum">
              <a:rPr lang="he-IL" altLang="en-US" smtClean="0"/>
              <a:pPr/>
              <a:t>50</a:t>
            </a:fld>
            <a:endParaRPr lang="en-US" altLang="en-US" dirty="0"/>
          </a:p>
        </p:txBody>
      </p:sp>
      <p:sp>
        <p:nvSpPr>
          <p:cNvPr id="3" name="TextBox 2">
            <a:extLst>
              <a:ext uri="{FF2B5EF4-FFF2-40B4-BE49-F238E27FC236}">
                <a16:creationId xmlns:a16="http://schemas.microsoft.com/office/drawing/2014/main" id="{006DBE6F-82BF-4568-89B1-2D0808E53721}"/>
              </a:ext>
            </a:extLst>
          </p:cNvPr>
          <p:cNvSpPr txBox="1"/>
          <p:nvPr/>
        </p:nvSpPr>
        <p:spPr>
          <a:xfrm>
            <a:off x="3281940" y="1272389"/>
            <a:ext cx="4035079" cy="461665"/>
          </a:xfrm>
          <a:prstGeom prst="rect">
            <a:avLst/>
          </a:prstGeom>
          <a:noFill/>
        </p:spPr>
        <p:txBody>
          <a:bodyPr wrap="none" rtlCol="1">
            <a:spAutoFit/>
          </a:bodyPr>
          <a:lstStyle/>
          <a:p>
            <a:r>
              <a:rPr lang="he-IL" sz="2400" dirty="0">
                <a:solidFill>
                  <a:srgbClr val="003300"/>
                </a:solidFill>
              </a:rPr>
              <a:t>א</a:t>
            </a:r>
            <a:r>
              <a:rPr lang="he-IL" dirty="0"/>
              <a:t>. </a:t>
            </a:r>
            <a:r>
              <a:rPr lang="he-IL" sz="2400" dirty="0">
                <a:solidFill>
                  <a:srgbClr val="003300"/>
                </a:solidFill>
              </a:rPr>
              <a:t>בחירת הקריטריונים להערכת הספק</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C09BCC-D88B-4EA8-B62C-69DCF41F669C}"/>
              </a:ext>
            </a:extLst>
          </p:cNvPr>
          <p:cNvSpPr>
            <a:spLocks noGrp="1"/>
          </p:cNvSpPr>
          <p:nvPr>
            <p:ph type="title"/>
          </p:nvPr>
        </p:nvSpPr>
        <p:spPr>
          <a:xfrm>
            <a:off x="1056386" y="553770"/>
            <a:ext cx="7499350" cy="581025"/>
          </a:xfrm>
        </p:spPr>
        <p:txBody>
          <a:bodyPr>
            <a:normAutofit fontScale="90000"/>
          </a:bodyPr>
          <a:lstStyle/>
          <a:p>
            <a:pPr>
              <a:defRPr/>
            </a:pPr>
            <a:r>
              <a:rPr lang="he-IL" sz="4400"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ניהול ביצועי ספק</a:t>
            </a:r>
            <a:r>
              <a:rPr lang="he-IL" sz="2800" dirty="0">
                <a:solidFill>
                  <a:srgbClr val="FF0000"/>
                </a:solidFill>
                <a:effectLst>
                  <a:outerShdw blurRad="38100" dist="38100" dir="2700000" algn="tl">
                    <a:srgbClr val="000000"/>
                  </a:outerShdw>
                </a:effectLst>
                <a:latin typeface="+mn-lt"/>
                <a:ea typeface="+mn-ea"/>
                <a:cs typeface="+mn-cs"/>
              </a:rPr>
              <a:t>-משקל לפרמטרים</a:t>
            </a:r>
          </a:p>
        </p:txBody>
      </p:sp>
      <p:sp>
        <p:nvSpPr>
          <p:cNvPr id="79875" name="מציין מיקום תוכן 2">
            <a:extLst>
              <a:ext uri="{FF2B5EF4-FFF2-40B4-BE49-F238E27FC236}">
                <a16:creationId xmlns:a16="http://schemas.microsoft.com/office/drawing/2014/main" id="{4240CFD5-7D17-4315-A9A6-CC7654ACB6B4}"/>
              </a:ext>
            </a:extLst>
          </p:cNvPr>
          <p:cNvSpPr>
            <a:spLocks noGrp="1" noChangeArrowheads="1"/>
          </p:cNvSpPr>
          <p:nvPr>
            <p:ph idx="1"/>
          </p:nvPr>
        </p:nvSpPr>
        <p:spPr>
          <a:xfrm>
            <a:off x="143594" y="1484784"/>
            <a:ext cx="8213725" cy="3078162"/>
          </a:xfrm>
        </p:spPr>
        <p:txBody>
          <a:bodyPr/>
          <a:lstStyle/>
          <a:p>
            <a:pPr marL="0" indent="0">
              <a:buFont typeface="Wingdings" panose="05000000000000000000" pitchFamily="2" charset="2"/>
              <a:buNone/>
            </a:pPr>
            <a:r>
              <a:rPr lang="he-IL" altLang="he-IL" sz="2400" dirty="0">
                <a:solidFill>
                  <a:srgbClr val="003300"/>
                </a:solidFill>
              </a:rPr>
              <a:t>ב. בשלב שני יש לתת משקלות לכל אחד מתתי הנושאים שנבחרו- לדוגמא:</a:t>
            </a:r>
          </a:p>
        </p:txBody>
      </p:sp>
      <p:sp>
        <p:nvSpPr>
          <p:cNvPr id="79876" name="מציין מיקום של תאריך 3">
            <a:extLst>
              <a:ext uri="{FF2B5EF4-FFF2-40B4-BE49-F238E27FC236}">
                <a16:creationId xmlns:a16="http://schemas.microsoft.com/office/drawing/2014/main" id="{B149D405-D0A3-42CD-A51C-840DED74707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BA997D-9762-40C6-B246-E1C515116BFF}" type="datetime1">
              <a:rPr lang="he-IL" altLang="he-IL" smtClean="0"/>
              <a:pPr/>
              <a:t>כ"ט/שבט/תשע"ט</a:t>
            </a:fld>
            <a:endParaRPr lang="en-US" altLang="en-US" dirty="0"/>
          </a:p>
        </p:txBody>
      </p:sp>
      <p:sp>
        <p:nvSpPr>
          <p:cNvPr id="79877" name="מציין מיקום של מספר שקופית 4">
            <a:extLst>
              <a:ext uri="{FF2B5EF4-FFF2-40B4-BE49-F238E27FC236}">
                <a16:creationId xmlns:a16="http://schemas.microsoft.com/office/drawing/2014/main" id="{BFA0CE1E-2E26-4CD1-BE80-52CEDBF123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B020EF-F959-428C-BF4D-D5CB475DE5D2}" type="slidenum">
              <a:rPr lang="he-IL" altLang="en-US" smtClean="0"/>
              <a:pPr/>
              <a:t>51</a:t>
            </a:fld>
            <a:endParaRPr lang="en-US" altLang="en-US" dirty="0"/>
          </a:p>
        </p:txBody>
      </p:sp>
      <p:pic>
        <p:nvPicPr>
          <p:cNvPr id="79878" name="תמונה 5">
            <a:extLst>
              <a:ext uri="{FF2B5EF4-FFF2-40B4-BE49-F238E27FC236}">
                <a16:creationId xmlns:a16="http://schemas.microsoft.com/office/drawing/2014/main" id="{DF23E452-774F-4892-B716-BB0F5A0D17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6386" y="2148029"/>
            <a:ext cx="71532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2F61C99-8339-4C97-8A5E-FBA38164D818}"/>
              </a:ext>
            </a:extLst>
          </p:cNvPr>
          <p:cNvSpPr txBox="1"/>
          <p:nvPr/>
        </p:nvSpPr>
        <p:spPr>
          <a:xfrm>
            <a:off x="182563" y="4335463"/>
            <a:ext cx="8204200" cy="2000548"/>
          </a:xfrm>
          <a:prstGeom prst="rect">
            <a:avLst/>
          </a:prstGeom>
          <a:noFill/>
        </p:spPr>
        <p:txBody>
          <a:bodyPr rtlCol="1">
            <a:spAutoFit/>
          </a:bodyPr>
          <a:lstStyle/>
          <a:p>
            <a:pPr algn="r">
              <a:defRPr/>
            </a:pPr>
            <a:r>
              <a:rPr lang="he-IL" sz="2400" dirty="0">
                <a:solidFill>
                  <a:srgbClr val="003300"/>
                </a:solidFill>
              </a:rPr>
              <a:t>ג. קביעת אנשי מפתח אשר ייקחו חלק בלתת את ההערכה לכל פרמטר בכלי </a:t>
            </a:r>
            <a:r>
              <a:rPr lang="he-IL" dirty="0"/>
              <a:t>:</a:t>
            </a:r>
          </a:p>
          <a:p>
            <a:pPr algn="r">
              <a:defRPr/>
            </a:pPr>
            <a:r>
              <a:rPr lang="he-IL" dirty="0"/>
              <a:t>•</a:t>
            </a:r>
            <a:r>
              <a:rPr lang="he-IL" sz="2000" dirty="0">
                <a:solidFill>
                  <a:srgbClr val="660033"/>
                </a:solidFill>
                <a:latin typeface="+mn-lt"/>
                <a:cs typeface="+mn-cs"/>
              </a:rPr>
              <a:t>מחירים</a:t>
            </a:r>
            <a:r>
              <a:rPr lang="he-IL" sz="2000" dirty="0">
                <a:solidFill>
                  <a:srgbClr val="002060"/>
                </a:solidFill>
                <a:latin typeface="+mn-lt"/>
                <a:cs typeface="+mn-cs"/>
              </a:rPr>
              <a:t> : רכש או כספים </a:t>
            </a:r>
          </a:p>
          <a:p>
            <a:pPr algn="r">
              <a:defRPr/>
            </a:pPr>
            <a:r>
              <a:rPr lang="he-IL" sz="2000" dirty="0">
                <a:solidFill>
                  <a:srgbClr val="660033"/>
                </a:solidFill>
              </a:rPr>
              <a:t>•איכות </a:t>
            </a:r>
            <a:r>
              <a:rPr lang="he-IL" sz="2000" dirty="0">
                <a:solidFill>
                  <a:srgbClr val="002060"/>
                </a:solidFill>
                <a:latin typeface="+mn-lt"/>
                <a:cs typeface="+mn-cs"/>
              </a:rPr>
              <a:t>: ארגון האיכות או הייצור </a:t>
            </a:r>
          </a:p>
          <a:p>
            <a:pPr algn="r">
              <a:defRPr/>
            </a:pPr>
            <a:r>
              <a:rPr lang="he-IL" sz="2000" dirty="0">
                <a:solidFill>
                  <a:srgbClr val="002060"/>
                </a:solidFill>
                <a:latin typeface="+mn-lt"/>
                <a:cs typeface="+mn-cs"/>
              </a:rPr>
              <a:t>•</a:t>
            </a:r>
            <a:r>
              <a:rPr lang="he-IL" sz="2000" dirty="0">
                <a:solidFill>
                  <a:srgbClr val="660033"/>
                </a:solidFill>
              </a:rPr>
              <a:t>אספקות</a:t>
            </a:r>
            <a:r>
              <a:rPr lang="he-IL" sz="2000" dirty="0">
                <a:solidFill>
                  <a:srgbClr val="002060"/>
                </a:solidFill>
                <a:latin typeface="+mn-lt"/>
                <a:cs typeface="+mn-cs"/>
              </a:rPr>
              <a:t> : רכש </a:t>
            </a:r>
          </a:p>
          <a:p>
            <a:pPr algn="r">
              <a:defRPr/>
            </a:pPr>
            <a:r>
              <a:rPr lang="he-IL" sz="2000" dirty="0">
                <a:solidFill>
                  <a:srgbClr val="002060"/>
                </a:solidFill>
                <a:latin typeface="+mn-lt"/>
                <a:cs typeface="+mn-cs"/>
              </a:rPr>
              <a:t>•</a:t>
            </a:r>
            <a:r>
              <a:rPr lang="he-IL" sz="2000" dirty="0">
                <a:solidFill>
                  <a:srgbClr val="660033"/>
                </a:solidFill>
              </a:rPr>
              <a:t>טכנולוגיה</a:t>
            </a:r>
            <a:r>
              <a:rPr lang="he-IL" sz="2000" dirty="0">
                <a:solidFill>
                  <a:srgbClr val="002060"/>
                </a:solidFill>
                <a:latin typeface="+mn-lt"/>
                <a:cs typeface="+mn-cs"/>
              </a:rPr>
              <a:t> : פיתוח, הנדסה.</a:t>
            </a:r>
          </a:p>
          <a:p>
            <a:pPr algn="r">
              <a:defRPr/>
            </a:pPr>
            <a:r>
              <a:rPr lang="he-IL" sz="2000" dirty="0">
                <a:solidFill>
                  <a:srgbClr val="002060"/>
                </a:solidFill>
                <a:latin typeface="+mn-lt"/>
                <a:cs typeface="+mn-cs"/>
              </a:rPr>
              <a:t>•</a:t>
            </a:r>
            <a:r>
              <a:rPr lang="he-IL" sz="2000" dirty="0">
                <a:solidFill>
                  <a:srgbClr val="660033"/>
                </a:solidFill>
              </a:rPr>
              <a:t>הנהלה </a:t>
            </a:r>
            <a:r>
              <a:rPr lang="he-IL" sz="2000" dirty="0">
                <a:solidFill>
                  <a:srgbClr val="002060"/>
                </a:solidFill>
                <a:latin typeface="+mn-lt"/>
                <a:cs typeface="+mn-cs"/>
              </a:rPr>
              <a:t>: פיתוח, תפעול ושירות הערכה כוללת</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912528-894E-494C-ABFC-E7F33E1898BD}"/>
              </a:ext>
            </a:extLst>
          </p:cNvPr>
          <p:cNvSpPr>
            <a:spLocks noGrp="1"/>
          </p:cNvSpPr>
          <p:nvPr>
            <p:ph type="title"/>
          </p:nvPr>
        </p:nvSpPr>
        <p:spPr>
          <a:xfrm>
            <a:off x="437356" y="368032"/>
            <a:ext cx="7570788" cy="723900"/>
          </a:xfrm>
        </p:spPr>
        <p:txBody>
          <a:bodyPr/>
          <a:lstStyle/>
          <a:p>
            <a:pPr>
              <a:defRPr/>
            </a:pPr>
            <a:r>
              <a:rPr lang="he-IL" b="1" spc="50" dirty="0">
                <a:ln w="0"/>
                <a:solidFill>
                  <a:schemeClr val="accent6">
                    <a:lumMod val="50000"/>
                  </a:schemeClr>
                </a:solidFill>
                <a:effectLst>
                  <a:innerShdw blurRad="63500" dist="50800" dir="13500000">
                    <a:srgbClr val="000000">
                      <a:alpha val="50000"/>
                    </a:srgbClr>
                  </a:innerShdw>
                </a:effectLst>
                <a:latin typeface="Georgia"/>
                <a:ea typeface="+mn-ea"/>
                <a:cs typeface="Times New Roman" panose="02020603050405020304" pitchFamily="18" charset="0"/>
              </a:rPr>
              <a:t>ניהול ביצועי ספק</a:t>
            </a:r>
            <a:r>
              <a:rPr lang="he-IL" dirty="0"/>
              <a:t>-</a:t>
            </a:r>
            <a:r>
              <a:rPr lang="he-IL" sz="2400" dirty="0">
                <a:solidFill>
                  <a:srgbClr val="FF0000"/>
                </a:solidFill>
                <a:effectLst>
                  <a:outerShdw blurRad="38100" dist="38100" dir="2700000" algn="tl">
                    <a:srgbClr val="000000"/>
                  </a:outerShdw>
                </a:effectLst>
                <a:latin typeface="+mn-lt"/>
                <a:ea typeface="+mn-ea"/>
                <a:cs typeface="+mn-cs"/>
              </a:rPr>
              <a:t>איסוף מידע וניתוח ביצועים</a:t>
            </a:r>
          </a:p>
        </p:txBody>
      </p:sp>
      <p:sp>
        <p:nvSpPr>
          <p:cNvPr id="3" name="מציין מיקום תוכן 2">
            <a:extLst>
              <a:ext uri="{FF2B5EF4-FFF2-40B4-BE49-F238E27FC236}">
                <a16:creationId xmlns:a16="http://schemas.microsoft.com/office/drawing/2014/main" id="{D9D90BE8-9AD5-4EEF-BFE8-AB288E4CF716}"/>
              </a:ext>
            </a:extLst>
          </p:cNvPr>
          <p:cNvSpPr>
            <a:spLocks noGrp="1"/>
          </p:cNvSpPr>
          <p:nvPr>
            <p:ph idx="1"/>
          </p:nvPr>
        </p:nvSpPr>
        <p:spPr>
          <a:xfrm>
            <a:off x="128588" y="1196975"/>
            <a:ext cx="8547867" cy="5658753"/>
          </a:xfrm>
        </p:spPr>
        <p:txBody>
          <a:bodyPr>
            <a:normAutofit fontScale="92500"/>
          </a:bodyPr>
          <a:lstStyle/>
          <a:p>
            <a:pPr marL="0" indent="0">
              <a:buFont typeface="Wingdings" panose="05000000000000000000" pitchFamily="2" charset="2"/>
              <a:buNone/>
              <a:defRPr/>
            </a:pPr>
            <a:r>
              <a:rPr lang="he-IL" sz="2400" b="1" kern="1200" dirty="0">
                <a:solidFill>
                  <a:srgbClr val="333300"/>
                </a:solidFill>
                <a:effectLst>
                  <a:outerShdw blurRad="38100" dist="38100" dir="2700000" algn="tl">
                    <a:srgbClr val="000000">
                      <a:alpha val="43137"/>
                    </a:srgbClr>
                  </a:outerShdw>
                </a:effectLst>
              </a:rPr>
              <a:t>ד. איסוף עיבוד וניתוח הביצועים  </a:t>
            </a:r>
          </a:p>
          <a:p>
            <a:pPr>
              <a:buFont typeface="Wingdings" panose="05000000000000000000" pitchFamily="2" charset="2"/>
              <a:buChar char="§"/>
              <a:defRPr/>
            </a:pPr>
            <a:r>
              <a:rPr lang="he-IL" sz="28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תדירות</a:t>
            </a:r>
            <a:r>
              <a:rPr lang="he-IL" sz="2800" dirty="0">
                <a:solidFill>
                  <a:srgbClr val="660033"/>
                </a:solidFill>
              </a:rPr>
              <a:t> </a:t>
            </a:r>
            <a:r>
              <a:rPr lang="he-IL" sz="2800" dirty="0">
                <a:solidFill>
                  <a:srgbClr val="002060"/>
                </a:solidFill>
              </a:rPr>
              <a:t>: אחת לתקופה, בד"כ רבעון.</a:t>
            </a:r>
          </a:p>
          <a:p>
            <a:pPr>
              <a:lnSpc>
                <a:spcPct val="150000"/>
              </a:lnSpc>
              <a:buFont typeface="Wingdings" panose="05000000000000000000" pitchFamily="2" charset="2"/>
              <a:buChar char="§"/>
              <a:defRPr/>
            </a:pPr>
            <a:r>
              <a:rPr lang="he-IL" sz="28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הפקת המידע</a:t>
            </a:r>
            <a:r>
              <a:rPr lang="he-IL" sz="2800" dirty="0">
                <a:solidFill>
                  <a:srgbClr val="002060"/>
                </a:solidFill>
              </a:rPr>
              <a:t>: איסוף המידע כולל הפקת דוחות ביצוע ממערכות המידע, לאותם פריטי מידע מדידים (על מנת להיות אובייקטיבים – מה שמופיע במערכות המידע הוא המדווח). מידע איכותי ייאסף מאנשי מפתח ויעובד לתוך כלי המדידה. </a:t>
            </a:r>
          </a:p>
          <a:p>
            <a:pPr>
              <a:lnSpc>
                <a:spcPct val="160000"/>
              </a:lnSpc>
              <a:buFont typeface="Wingdings" panose="05000000000000000000" pitchFamily="2" charset="2"/>
              <a:buChar char="§"/>
              <a:defRPr/>
            </a:pPr>
            <a:r>
              <a:rPr lang="he-IL" sz="2800" b="1" dirty="0">
                <a:solidFill>
                  <a:srgbClr val="660033"/>
                </a:solidFill>
                <a:effectLst>
                  <a:outerShdw blurRad="38100" dist="38100" dir="2700000" algn="tl">
                    <a:srgbClr val="000000">
                      <a:alpha val="43137"/>
                    </a:srgbClr>
                  </a:outerShdw>
                </a:effectLst>
                <a:latin typeface="+mj-lt"/>
                <a:ea typeface="+mj-ea"/>
                <a:cs typeface="Times New Roman" panose="02020603050405020304" pitchFamily="18" charset="0"/>
              </a:rPr>
              <a:t>ניתוח המידע</a:t>
            </a:r>
            <a:r>
              <a:rPr lang="he-IL" sz="2800" dirty="0">
                <a:solidFill>
                  <a:srgbClr val="002060"/>
                </a:solidFill>
              </a:rPr>
              <a:t>: יש צורך בהמרה(נרמול),לסקלה של 1-100. </a:t>
            </a:r>
          </a:p>
          <a:p>
            <a:pPr marL="109728" indent="0">
              <a:lnSpc>
                <a:spcPct val="160000"/>
              </a:lnSpc>
              <a:buNone/>
              <a:defRPr/>
            </a:pPr>
            <a:r>
              <a:rPr lang="he-IL" sz="2800" dirty="0">
                <a:solidFill>
                  <a:srgbClr val="002060"/>
                </a:solidFill>
              </a:rPr>
              <a:t>המידע ינותח בהשוואה לרבעונים קודמים (על מנת להראות את הטרנדים והשיפור) וכן בהשוואה לספקים אחרים, על מנת ליצור מוטיבציה לשיפור.</a:t>
            </a:r>
          </a:p>
          <a:p>
            <a:pPr>
              <a:defRPr/>
            </a:pPr>
            <a:endParaRPr lang="he-IL" dirty="0"/>
          </a:p>
        </p:txBody>
      </p:sp>
      <p:sp>
        <p:nvSpPr>
          <p:cNvPr id="80900" name="מציין מיקום של תאריך 3">
            <a:extLst>
              <a:ext uri="{FF2B5EF4-FFF2-40B4-BE49-F238E27FC236}">
                <a16:creationId xmlns:a16="http://schemas.microsoft.com/office/drawing/2014/main" id="{48619262-966D-4FF5-837E-3FB69E10C36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CE5C7C-694E-4891-9A08-6806F0ECEF29}" type="datetime1">
              <a:rPr lang="he-IL" altLang="he-IL" smtClean="0"/>
              <a:pPr/>
              <a:t>כ"ט/שבט/תשע"ט</a:t>
            </a:fld>
            <a:endParaRPr lang="en-US" altLang="en-US" dirty="0"/>
          </a:p>
        </p:txBody>
      </p:sp>
      <p:sp>
        <p:nvSpPr>
          <p:cNvPr id="80901" name="מציין מיקום של מספר שקופית 4">
            <a:extLst>
              <a:ext uri="{FF2B5EF4-FFF2-40B4-BE49-F238E27FC236}">
                <a16:creationId xmlns:a16="http://schemas.microsoft.com/office/drawing/2014/main" id="{8EBA2105-8BAF-4A2E-891E-7D843D9AFF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39BB78-DF1E-45FA-ACE1-870D8B5F8C36}" type="slidenum">
              <a:rPr lang="he-IL" altLang="en-US" smtClean="0"/>
              <a:pPr/>
              <a:t>52</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DC10AB3-A3B2-47A4-9367-CD9717D61BD7}"/>
              </a:ext>
            </a:extLst>
          </p:cNvPr>
          <p:cNvSpPr>
            <a:spLocks noGrp="1" noChangeArrowheads="1"/>
          </p:cNvSpPr>
          <p:nvPr>
            <p:ph type="title"/>
          </p:nvPr>
        </p:nvSpPr>
        <p:spPr>
          <a:xfrm>
            <a:off x="179388" y="620713"/>
            <a:ext cx="8064500" cy="576262"/>
          </a:xfrm>
        </p:spPr>
        <p:txBody>
          <a:bodyPr>
            <a:noAutofit/>
          </a:bodyPr>
          <a:lstStyle/>
          <a:p>
            <a:pPr algn="ctr" eaLnBrk="1" fontAlgn="auto" hangingPunct="1">
              <a:spcAft>
                <a:spcPts val="0"/>
              </a:spcAft>
              <a:defRPr/>
            </a:pPr>
            <a:r>
              <a:rPr lang="he-IL" altLang="he-IL" sz="4500" b="1" dirty="0">
                <a:solidFill>
                  <a:srgbClr val="A50021"/>
                </a:solidFill>
                <a:effectLst>
                  <a:outerShdw blurRad="38100" dist="38100" dir="2700000" algn="tl">
                    <a:srgbClr val="000000"/>
                  </a:outerShdw>
                </a:effectLst>
              </a:rPr>
              <a:t>הסמכת ספקים</a:t>
            </a:r>
            <a:endParaRPr lang="en-US" altLang="he-IL" sz="4500" b="1" dirty="0">
              <a:solidFill>
                <a:srgbClr val="A50021"/>
              </a:solidFill>
              <a:effectLst>
                <a:outerShdw blurRad="38100" dist="38100" dir="2700000" algn="tl">
                  <a:srgbClr val="000000"/>
                </a:outerShdw>
              </a:effectLst>
            </a:endParaRPr>
          </a:p>
        </p:txBody>
      </p:sp>
      <p:sp>
        <p:nvSpPr>
          <p:cNvPr id="14339" name="Rectangle 3">
            <a:extLst>
              <a:ext uri="{FF2B5EF4-FFF2-40B4-BE49-F238E27FC236}">
                <a16:creationId xmlns:a16="http://schemas.microsoft.com/office/drawing/2014/main" id="{509FDFEF-D949-4395-9AEB-41F9B2F9B2E6}"/>
              </a:ext>
            </a:extLst>
          </p:cNvPr>
          <p:cNvSpPr>
            <a:spLocks noGrp="1" noChangeArrowheads="1"/>
          </p:cNvSpPr>
          <p:nvPr>
            <p:ph type="body" idx="1"/>
          </p:nvPr>
        </p:nvSpPr>
        <p:spPr>
          <a:xfrm>
            <a:off x="395288" y="1557338"/>
            <a:ext cx="8353425" cy="4537075"/>
          </a:xfrm>
        </p:spPr>
        <p:txBody>
          <a:bodyPr>
            <a:noAutofit/>
          </a:bodyPr>
          <a:lstStyle/>
          <a:p>
            <a:pPr marL="365760" indent="-256032" eaLnBrk="1" fontAlgn="auto" hangingPunct="1">
              <a:lnSpc>
                <a:spcPct val="150000"/>
              </a:lnSpc>
              <a:spcAft>
                <a:spcPts val="0"/>
              </a:spcAft>
              <a:buClr>
                <a:schemeClr val="bg2"/>
              </a:buClr>
              <a:buFont typeface="Georgia"/>
              <a:buChar char="•"/>
              <a:defRPr/>
            </a:pPr>
            <a:r>
              <a:rPr lang="he-IL" altLang="he-IL" sz="2600" dirty="0">
                <a:solidFill>
                  <a:schemeClr val="accent6">
                    <a:lumMod val="50000"/>
                  </a:schemeClr>
                </a:solidFill>
              </a:rPr>
              <a:t>תהליך המהווה לפעמים חלק מיצירת קשרים ארוכי טווח עם הספק</a:t>
            </a:r>
            <a:r>
              <a:rPr lang="en-US" altLang="he-IL" sz="2600" dirty="0">
                <a:solidFill>
                  <a:schemeClr val="accent6">
                    <a:lumMod val="50000"/>
                  </a:schemeClr>
                </a:solidFill>
              </a:rPr>
              <a:t>.</a:t>
            </a:r>
          </a:p>
          <a:p>
            <a:pPr marL="365760" indent="-256032" eaLnBrk="1" fontAlgn="auto" hangingPunct="1">
              <a:lnSpc>
                <a:spcPct val="150000"/>
              </a:lnSpc>
              <a:spcAft>
                <a:spcPts val="0"/>
              </a:spcAft>
              <a:buClr>
                <a:schemeClr val="bg2"/>
              </a:buClr>
              <a:buFont typeface="Georgia"/>
              <a:buChar char="•"/>
              <a:defRPr/>
            </a:pPr>
            <a:r>
              <a:rPr lang="he-IL" altLang="he-IL" sz="2600" dirty="0">
                <a:solidFill>
                  <a:schemeClr val="accent6">
                    <a:lumMod val="50000"/>
                  </a:schemeClr>
                </a:solidFill>
              </a:rPr>
              <a:t>בהסמכה מבצע הלקוח סדרת בדיקות של הספק, תהליכיו, ספקיו ויכולותיו. כתוצאה מבדיקות אלה מוגדר הספק כ-”</a:t>
            </a:r>
            <a:r>
              <a:rPr lang="he-IL" altLang="he-IL" sz="2400" b="1" dirty="0">
                <a:solidFill>
                  <a:srgbClr val="FF3300"/>
                </a:solidFill>
                <a:effectLst>
                  <a:outerShdw blurRad="38100" dist="38100" dir="2700000" algn="tl">
                    <a:srgbClr val="000000"/>
                  </a:outerShdw>
                </a:effectLst>
              </a:rPr>
              <a:t>ספק מאושר ללקוח</a:t>
            </a:r>
            <a:r>
              <a:rPr lang="en-US" altLang="he-IL" sz="2600" dirty="0">
                <a:solidFill>
                  <a:schemeClr val="accent6">
                    <a:lumMod val="50000"/>
                  </a:schemeClr>
                </a:solidFill>
              </a:rPr>
              <a:t>”.</a:t>
            </a:r>
          </a:p>
          <a:p>
            <a:pPr marL="365760" indent="-256032" eaLnBrk="1" fontAlgn="auto" hangingPunct="1">
              <a:lnSpc>
                <a:spcPct val="160000"/>
              </a:lnSpc>
              <a:spcAft>
                <a:spcPts val="0"/>
              </a:spcAft>
              <a:buClr>
                <a:schemeClr val="bg2"/>
              </a:buClr>
              <a:buFont typeface="Georgia"/>
              <a:buChar char="•"/>
              <a:defRPr/>
            </a:pPr>
            <a:r>
              <a:rPr lang="he-IL" altLang="he-IL" sz="2600" dirty="0">
                <a:solidFill>
                  <a:schemeClr val="accent6">
                    <a:lumMod val="50000"/>
                  </a:schemeClr>
                </a:solidFill>
              </a:rPr>
              <a:t>יתכנו רמות אישור שונות, החל מאפשרות רכישה מהספק ועד לביטול הצורך בבדיקת הסחורה</a:t>
            </a:r>
            <a:r>
              <a:rPr lang="en-US" altLang="he-IL" sz="2600" dirty="0">
                <a:solidFill>
                  <a:schemeClr val="accent6">
                    <a:lumMod val="50000"/>
                  </a:schemeClr>
                </a:solidFill>
              </a:rPr>
              <a:t>.</a:t>
            </a:r>
          </a:p>
          <a:p>
            <a:pPr marL="365760" indent="-256032" eaLnBrk="1" fontAlgn="auto" hangingPunct="1">
              <a:lnSpc>
                <a:spcPct val="160000"/>
              </a:lnSpc>
              <a:spcAft>
                <a:spcPts val="0"/>
              </a:spcAft>
              <a:buClr>
                <a:schemeClr val="bg2"/>
              </a:buClr>
              <a:buFont typeface="Georgia"/>
              <a:buChar char="•"/>
              <a:defRPr/>
            </a:pPr>
            <a:r>
              <a:rPr lang="he-IL" altLang="he-IL" sz="2600" dirty="0">
                <a:solidFill>
                  <a:schemeClr val="accent6">
                    <a:lumMod val="50000"/>
                  </a:schemeClr>
                </a:solidFill>
              </a:rPr>
              <a:t>ההסמכה הפשוטה ביותר מתבססת על תקנים בינלאומיים כגון</a:t>
            </a:r>
            <a:r>
              <a:rPr lang="en-US" altLang="he-IL" sz="2600" dirty="0">
                <a:solidFill>
                  <a:schemeClr val="accent6">
                    <a:lumMod val="50000"/>
                  </a:schemeClr>
                </a:solidFill>
              </a:rPr>
              <a:t> ISO, FDA...</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AC1639-C29A-4279-96B8-C0B5549A3B75}"/>
              </a:ext>
            </a:extLst>
          </p:cNvPr>
          <p:cNvSpPr>
            <a:spLocks noGrp="1"/>
          </p:cNvSpPr>
          <p:nvPr>
            <p:ph type="dt" sz="quarter" idx="10"/>
          </p:nvPr>
        </p:nvSpPr>
        <p:spPr/>
        <p:txBody>
          <a:bodyPr/>
          <a:lstStyle/>
          <a:p>
            <a:pPr rtl="1" fontAlgn="auto">
              <a:spcBef>
                <a:spcPts val="0"/>
              </a:spcBef>
              <a:spcAft>
                <a:spcPts val="0"/>
              </a:spcAft>
              <a:defRPr/>
            </a:pPr>
            <a:r>
              <a:rPr lang="he-IL" dirty="0">
                <a:latin typeface="Georgia"/>
                <a:cs typeface="Times New Roman" panose="02020603050405020304" pitchFamily="18" charset="0"/>
              </a:rPr>
              <a:t>.</a:t>
            </a:r>
            <a:endParaRPr lang="en-US" dirty="0">
              <a:latin typeface="Georgia"/>
              <a:cs typeface="+mn-cs"/>
            </a:endParaRPr>
          </a:p>
        </p:txBody>
      </p:sp>
      <p:sp>
        <p:nvSpPr>
          <p:cNvPr id="3" name="מלבן 2">
            <a:extLst>
              <a:ext uri="{FF2B5EF4-FFF2-40B4-BE49-F238E27FC236}">
                <a16:creationId xmlns:a16="http://schemas.microsoft.com/office/drawing/2014/main" id="{992620E5-F637-403C-AFEC-37894145FAEA}"/>
              </a:ext>
            </a:extLst>
          </p:cNvPr>
          <p:cNvSpPr/>
          <p:nvPr/>
        </p:nvSpPr>
        <p:spPr>
          <a:xfrm>
            <a:off x="611188" y="2105025"/>
            <a:ext cx="7254875" cy="2647950"/>
          </a:xfrm>
          <a:prstGeom prst="rect">
            <a:avLst/>
          </a:prstGeom>
        </p:spPr>
        <p:txBody>
          <a:bodyPr>
            <a:spAutoFit/>
          </a:bodyPr>
          <a:lstStyle/>
          <a:p>
            <a:pPr marL="285750" indent="-285750" algn="r" defTabSz="685800" rtl="1" eaLnBrk="1" fontAlgn="auto" hangingPunct="1">
              <a:lnSpc>
                <a:spcPct val="150000"/>
              </a:lnSpc>
              <a:spcBef>
                <a:spcPts val="0"/>
              </a:spcBef>
              <a:spcAft>
                <a:spcPts val="0"/>
              </a:spcAft>
              <a:buFont typeface="Wingdings" panose="05000000000000000000" pitchFamily="2" charset="2"/>
              <a:buChar char="v"/>
              <a:defRPr/>
            </a:pPr>
            <a:r>
              <a:rPr lang="he-IL" sz="3000" b="1" kern="0" dirty="0">
                <a:ln/>
                <a:solidFill>
                  <a:srgbClr val="C4652D"/>
                </a:solidFill>
                <a:latin typeface="Arial"/>
                <a:cs typeface="Arial"/>
              </a:rPr>
              <a:t>קיימות פעילויות לניהול ספקים:</a:t>
            </a:r>
          </a:p>
          <a:p>
            <a:pPr marL="285750" indent="-285750" algn="r" defTabSz="685800" rtl="1" eaLnBrk="1" fontAlgn="auto" hangingPunct="1">
              <a:lnSpc>
                <a:spcPct val="150000"/>
              </a:lnSpc>
              <a:spcBef>
                <a:spcPts val="0"/>
              </a:spcBef>
              <a:spcAft>
                <a:spcPts val="0"/>
              </a:spcAft>
              <a:buFont typeface="Wingdings" panose="05000000000000000000" pitchFamily="2" charset="2"/>
              <a:buChar char="§"/>
              <a:defRPr/>
            </a:pPr>
            <a:r>
              <a:rPr lang="he-IL" sz="2400" dirty="0">
                <a:solidFill>
                  <a:srgbClr val="53548A">
                    <a:lumMod val="50000"/>
                  </a:srgbClr>
                </a:solidFill>
                <a:latin typeface="Georgia"/>
                <a:cs typeface="Times New Roman" panose="02020603050405020304" pitchFamily="18" charset="0"/>
              </a:rPr>
              <a:t> </a:t>
            </a:r>
            <a:r>
              <a:rPr lang="he-IL" sz="2800" dirty="0">
                <a:solidFill>
                  <a:srgbClr val="53548A">
                    <a:lumMod val="50000"/>
                  </a:srgbClr>
                </a:solidFill>
                <a:latin typeface="Georgia"/>
                <a:cs typeface="Times New Roman" panose="02020603050405020304" pitchFamily="18" charset="0"/>
              </a:rPr>
              <a:t>עריכת סקרים ומבדקים אצל ספקים.</a:t>
            </a:r>
          </a:p>
          <a:p>
            <a:pPr marL="285750" indent="-285750" algn="r" defTabSz="685800" rtl="1" eaLnBrk="1" fontAlgn="auto" hangingPunct="1">
              <a:lnSpc>
                <a:spcPct val="150000"/>
              </a:lnSpc>
              <a:spcBef>
                <a:spcPts val="0"/>
              </a:spcBef>
              <a:spcAft>
                <a:spcPts val="0"/>
              </a:spcAft>
              <a:buFont typeface="Wingdings" panose="05000000000000000000" pitchFamily="2" charset="2"/>
              <a:buChar char="§"/>
              <a:defRPr/>
            </a:pPr>
            <a:r>
              <a:rPr lang="he-IL" sz="2800" dirty="0">
                <a:solidFill>
                  <a:srgbClr val="53548A">
                    <a:lumMod val="50000"/>
                  </a:srgbClr>
                </a:solidFill>
                <a:latin typeface="Georgia"/>
                <a:cs typeface="Times New Roman" panose="02020603050405020304" pitchFamily="18" charset="0"/>
              </a:rPr>
              <a:t> איסוף שוטף של נתוני איכות.</a:t>
            </a:r>
          </a:p>
          <a:p>
            <a:pPr marL="285750" indent="-285750" algn="r" defTabSz="685800" rtl="1" eaLnBrk="1" fontAlgn="auto" hangingPunct="1">
              <a:lnSpc>
                <a:spcPct val="150000"/>
              </a:lnSpc>
              <a:spcBef>
                <a:spcPts val="0"/>
              </a:spcBef>
              <a:spcAft>
                <a:spcPts val="0"/>
              </a:spcAft>
              <a:buFont typeface="Wingdings" panose="05000000000000000000" pitchFamily="2" charset="2"/>
              <a:buChar char="§"/>
              <a:defRPr/>
            </a:pPr>
            <a:r>
              <a:rPr lang="he-IL" sz="2800" dirty="0">
                <a:solidFill>
                  <a:srgbClr val="53548A">
                    <a:lumMod val="50000"/>
                  </a:srgbClr>
                </a:solidFill>
                <a:latin typeface="Georgia"/>
                <a:cs typeface="Times New Roman" panose="02020603050405020304" pitchFamily="18" charset="0"/>
              </a:rPr>
              <a:t> הערכת ספקים ודירוגם בהתאם לניסיון המצטבר עימם.</a:t>
            </a:r>
          </a:p>
        </p:txBody>
      </p:sp>
      <p:sp>
        <p:nvSpPr>
          <p:cNvPr id="4" name="מלבן 3">
            <a:extLst>
              <a:ext uri="{FF2B5EF4-FFF2-40B4-BE49-F238E27FC236}">
                <a16:creationId xmlns:a16="http://schemas.microsoft.com/office/drawing/2014/main" id="{01894043-1AD4-4962-8ECF-12DC467892F5}"/>
              </a:ext>
            </a:extLst>
          </p:cNvPr>
          <p:cNvSpPr/>
          <p:nvPr/>
        </p:nvSpPr>
        <p:spPr>
          <a:xfrm>
            <a:off x="2065338" y="873125"/>
            <a:ext cx="4999037" cy="784225"/>
          </a:xfrm>
          <a:prstGeom prst="rect">
            <a:avLst/>
          </a:prstGeom>
        </p:spPr>
        <p:txBody>
          <a:bodyPr wrap="none">
            <a:spAutoFit/>
          </a:bodyPr>
          <a:lstStyle/>
          <a:p>
            <a:pPr algn="r" defTabSz="685800" rtl="1" eaLnBrk="1" fontAlgn="auto" hangingPunct="1">
              <a:spcBef>
                <a:spcPts val="0"/>
              </a:spcBef>
              <a:spcAft>
                <a:spcPts val="0"/>
              </a:spcAft>
              <a:defRPr/>
            </a:pPr>
            <a:r>
              <a:rPr lang="he-IL" sz="4500" b="1" dirty="0">
                <a:solidFill>
                  <a:srgbClr val="A50021"/>
                </a:solidFill>
                <a:effectLst>
                  <a:outerShdw blurRad="38100" dist="38100" dir="2700000" algn="tl">
                    <a:srgbClr val="000000"/>
                  </a:outerShdw>
                </a:effectLst>
                <a:latin typeface="+mj-lt"/>
                <a:ea typeface="+mj-ea"/>
                <a:cs typeface="+mj-cs"/>
              </a:rPr>
              <a:t>הערכה ודירוג ספקים</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47233E98-27A0-408E-8DAB-FB72AC0E7A70}"/>
              </a:ext>
            </a:extLst>
          </p:cNvPr>
          <p:cNvSpPr txBox="1">
            <a:spLocks noChangeArrowheads="1"/>
          </p:cNvSpPr>
          <p:nvPr/>
        </p:nvSpPr>
        <p:spPr bwMode="auto">
          <a:xfrm>
            <a:off x="241300" y="1341438"/>
            <a:ext cx="84343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685800"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742950" indent="-285750" algn="r" defTabSz="685800" rtl="1">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143000" indent="-228600" algn="r" defTabSz="685800" rtl="1">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algn="r" defTabSz="685800" rtl="1">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2057400" indent="-228600" algn="r" defTabSz="685800" rtl="1">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marL="285750" indent="-285750" eaLnBrk="1" fontAlgn="auto" hangingPunct="1">
              <a:lnSpc>
                <a:spcPct val="150000"/>
              </a:lnSpc>
              <a:spcBef>
                <a:spcPct val="0"/>
              </a:spcBef>
              <a:spcAft>
                <a:spcPts val="0"/>
              </a:spcAft>
              <a:buFont typeface="Wingdings" panose="05000000000000000000" pitchFamily="2" charset="2"/>
              <a:buChar char="v"/>
              <a:defRPr/>
            </a:pPr>
            <a:r>
              <a:rPr lang="he-IL" altLang="he-IL" sz="3000" b="1" kern="0" dirty="0">
                <a:ln/>
                <a:solidFill>
                  <a:srgbClr val="C4652D"/>
                </a:solidFill>
                <a:latin typeface="Arial"/>
                <a:cs typeface="Arial"/>
              </a:rPr>
              <a:t>להערכה ודירוג ספקים יש כמה מטרות:</a:t>
            </a:r>
          </a:p>
          <a:p>
            <a:pPr eaLnBrk="1" fontAlgn="auto" hangingPunct="1">
              <a:lnSpc>
                <a:spcPct val="150000"/>
              </a:lnSpc>
              <a:spcBef>
                <a:spcPct val="0"/>
              </a:spcBef>
              <a:spcAft>
                <a:spcPts val="0"/>
              </a:spcAft>
              <a:buFont typeface="Wingdings" panose="05000000000000000000" pitchFamily="2" charset="2"/>
              <a:buChar char="ü"/>
              <a:defRPr/>
            </a:pPr>
            <a:r>
              <a:rPr lang="he-IL" altLang="he-IL" sz="1500" dirty="0">
                <a:solidFill>
                  <a:srgbClr val="000000"/>
                </a:solidFill>
              </a:rPr>
              <a:t> </a:t>
            </a:r>
            <a:r>
              <a:rPr lang="he-IL" altLang="he-IL" dirty="0">
                <a:solidFill>
                  <a:srgbClr val="53548A">
                    <a:lumMod val="50000"/>
                  </a:srgbClr>
                </a:solidFill>
                <a:latin typeface="Georgia"/>
                <a:cs typeface="Times New Roman" panose="02020603050405020304" pitchFamily="18" charset="0"/>
              </a:rPr>
              <a:t>לקבל דירוג כולל של ביצועי ספקים, לצורך קבלת החלטות בתחומי: יכולת</a:t>
            </a:r>
          </a:p>
          <a:p>
            <a:pPr eaLnBrk="1" fontAlgn="auto" hangingPunct="1">
              <a:lnSpc>
                <a:spcPct val="150000"/>
              </a:lnSpc>
              <a:spcBef>
                <a:spcPct val="0"/>
              </a:spcBef>
              <a:spcAft>
                <a:spcPts val="0"/>
              </a:spcAft>
              <a:buFontTx/>
              <a:buNone/>
              <a:defRPr/>
            </a:pPr>
            <a:r>
              <a:rPr lang="he-IL" altLang="he-IL" dirty="0">
                <a:solidFill>
                  <a:srgbClr val="53548A">
                    <a:lumMod val="50000"/>
                  </a:srgbClr>
                </a:solidFill>
                <a:latin typeface="Georgia"/>
                <a:cs typeface="Times New Roman" panose="02020603050405020304" pitchFamily="18" charset="0"/>
              </a:rPr>
              <a:t>    הנדסית וטכנית, רמות איכות התקשרויות רכש ועוד.</a:t>
            </a:r>
          </a:p>
          <a:p>
            <a:pPr eaLnBrk="1" fontAlgn="auto" hangingPunct="1">
              <a:lnSpc>
                <a:spcPct val="150000"/>
              </a:lnSpc>
              <a:spcBef>
                <a:spcPct val="0"/>
              </a:spcBef>
              <a:spcAft>
                <a:spcPts val="0"/>
              </a:spcAft>
              <a:buFont typeface="Wingdings" panose="05000000000000000000" pitchFamily="2" charset="2"/>
              <a:buChar char="ü"/>
              <a:defRPr/>
            </a:pPr>
            <a:r>
              <a:rPr lang="he-IL" altLang="he-IL" dirty="0">
                <a:solidFill>
                  <a:srgbClr val="53548A">
                    <a:lumMod val="50000"/>
                  </a:srgbClr>
                </a:solidFill>
                <a:latin typeface="Georgia"/>
                <a:cs typeface="Times New Roman" panose="02020603050405020304" pitchFamily="18" charset="0"/>
              </a:rPr>
              <a:t> לאפשר תקשורת גלויה ופתוחה עם ספקים באשר לביצועיהם ביחס לאיכות,</a:t>
            </a:r>
          </a:p>
          <a:p>
            <a:pPr eaLnBrk="1" fontAlgn="auto" hangingPunct="1">
              <a:lnSpc>
                <a:spcPct val="150000"/>
              </a:lnSpc>
              <a:spcBef>
                <a:spcPct val="0"/>
              </a:spcBef>
              <a:spcAft>
                <a:spcPts val="0"/>
              </a:spcAft>
              <a:buFontTx/>
              <a:buNone/>
              <a:defRPr/>
            </a:pPr>
            <a:r>
              <a:rPr lang="he-IL" altLang="he-IL" dirty="0">
                <a:solidFill>
                  <a:srgbClr val="53548A">
                    <a:lumMod val="50000"/>
                  </a:srgbClr>
                </a:solidFill>
                <a:latin typeface="Georgia"/>
                <a:cs typeface="Times New Roman" panose="02020603050405020304" pitchFamily="18" charset="0"/>
              </a:rPr>
              <a:t>    שירות, עמידה במועדי אספקה, מהירות תגובה, וכו'.</a:t>
            </a:r>
          </a:p>
          <a:p>
            <a:pPr eaLnBrk="1" fontAlgn="auto" hangingPunct="1">
              <a:lnSpc>
                <a:spcPct val="150000"/>
              </a:lnSpc>
              <a:spcBef>
                <a:spcPct val="0"/>
              </a:spcBef>
              <a:spcAft>
                <a:spcPts val="0"/>
              </a:spcAft>
              <a:buFont typeface="Wingdings" panose="05000000000000000000" pitchFamily="2" charset="2"/>
              <a:buChar char="ü"/>
              <a:defRPr/>
            </a:pPr>
            <a:r>
              <a:rPr lang="he-IL" altLang="he-IL" dirty="0">
                <a:solidFill>
                  <a:srgbClr val="53548A">
                    <a:lumMod val="50000"/>
                  </a:srgbClr>
                </a:solidFill>
                <a:latin typeface="Georgia"/>
                <a:cs typeface="Times New Roman" panose="02020603050405020304" pitchFamily="18" charset="0"/>
              </a:rPr>
              <a:t> לספֵּק לספָּק דוח עובדתי מפורט על ביצועיו, כדי לאפשר פעילות מתקנת.</a:t>
            </a:r>
          </a:p>
          <a:p>
            <a:pPr eaLnBrk="1" fontAlgn="auto" hangingPunct="1">
              <a:lnSpc>
                <a:spcPct val="150000"/>
              </a:lnSpc>
              <a:spcBef>
                <a:spcPct val="0"/>
              </a:spcBef>
              <a:spcAft>
                <a:spcPts val="0"/>
              </a:spcAft>
              <a:buFont typeface="Wingdings" panose="05000000000000000000" pitchFamily="2" charset="2"/>
              <a:buChar char="ü"/>
              <a:defRPr/>
            </a:pPr>
            <a:r>
              <a:rPr lang="he-IL" altLang="he-IL" dirty="0">
                <a:solidFill>
                  <a:srgbClr val="53548A">
                    <a:lumMod val="50000"/>
                  </a:srgbClr>
                </a:solidFill>
                <a:latin typeface="Georgia"/>
                <a:cs typeface="Times New Roman" panose="02020603050405020304" pitchFamily="18" charset="0"/>
              </a:rPr>
              <a:t> לקדם את היחסים בין לקוח לספק הנשענים על עובדות ונתונים מדודים.</a:t>
            </a:r>
          </a:p>
          <a:p>
            <a:pPr eaLnBrk="1" fontAlgn="auto" hangingPunct="1">
              <a:lnSpc>
                <a:spcPct val="150000"/>
              </a:lnSpc>
              <a:spcBef>
                <a:spcPct val="0"/>
              </a:spcBef>
              <a:spcAft>
                <a:spcPts val="0"/>
              </a:spcAft>
              <a:buFont typeface="Wingdings" panose="05000000000000000000" pitchFamily="2" charset="2"/>
              <a:buChar char="ü"/>
              <a:defRPr/>
            </a:pPr>
            <a:r>
              <a:rPr lang="he-IL" altLang="he-IL" dirty="0">
                <a:solidFill>
                  <a:srgbClr val="53548A">
                    <a:lumMod val="50000"/>
                  </a:srgbClr>
                </a:solidFill>
                <a:latin typeface="Georgia"/>
                <a:cs typeface="Times New Roman" panose="02020603050405020304" pitchFamily="18" charset="0"/>
              </a:rPr>
              <a:t> לתגמל ספקים מצטיינים</a:t>
            </a:r>
            <a:r>
              <a:rPr lang="he-IL" altLang="he-IL" sz="2800" dirty="0">
                <a:solidFill>
                  <a:srgbClr val="53548A">
                    <a:lumMod val="50000"/>
                  </a:srgbClr>
                </a:solidFill>
                <a:latin typeface="Georgia"/>
                <a:cs typeface="Times New Roman" panose="02020603050405020304" pitchFamily="18" charset="0"/>
              </a:rPr>
              <a:t>.</a:t>
            </a:r>
          </a:p>
        </p:txBody>
      </p:sp>
      <p:sp>
        <p:nvSpPr>
          <p:cNvPr id="90115" name="מציין מיקום של מספר שקופית 2">
            <a:extLst>
              <a:ext uri="{FF2B5EF4-FFF2-40B4-BE49-F238E27FC236}">
                <a16:creationId xmlns:a16="http://schemas.microsoft.com/office/drawing/2014/main" id="{59DAFB3A-80D1-4524-B931-93DFF2284D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lgn="r" defTabSz="685800" rtl="1">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cs typeface="Times New Roman" panose="02020603050405020304" pitchFamily="18" charset="0"/>
              </a:defRPr>
            </a:lvl1pPr>
            <a:lvl2pPr marL="742950" indent="-285750" algn="r" defTabSz="685800" rtl="1">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cs typeface="Times New Roman" panose="02020603050405020304" pitchFamily="18" charset="0"/>
              </a:defRPr>
            </a:lvl2pPr>
            <a:lvl3pPr marL="1143000" indent="-228600" algn="r" defTabSz="685800" rtl="1">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cs typeface="Times New Roman" panose="02020603050405020304" pitchFamily="18" charset="0"/>
              </a:defRPr>
            </a:lvl3pPr>
            <a:lvl4pPr marL="1600200" indent="-228600" algn="r" defTabSz="685800" rtl="1">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cs typeface="Times New Roman" panose="02020603050405020304" pitchFamily="18" charset="0"/>
              </a:defRPr>
            </a:lvl4pPr>
            <a:lvl5pPr marL="2057400" indent="-228600" algn="r" defTabSz="685800" rtl="1">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5pPr>
            <a:lvl6pPr marL="25146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6pPr>
            <a:lvl7pPr marL="29718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7pPr>
            <a:lvl8pPr marL="34290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8pPr>
            <a:lvl9pPr marL="3886200" indent="-228600" defTabSz="6858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cs typeface="Times New Roman" panose="02020603050405020304" pitchFamily="18" charset="0"/>
              </a:defRPr>
            </a:lvl9pPr>
          </a:lstStyle>
          <a:p>
            <a:pPr algn="l">
              <a:spcBef>
                <a:spcPct val="0"/>
              </a:spcBef>
              <a:buClrTx/>
              <a:buFontTx/>
              <a:buNone/>
            </a:pPr>
            <a:fld id="{931803EF-3EEB-4213-8792-FDC32B6FE8A4}" type="slidenum">
              <a:rPr lang="he-IL" altLang="he-IL" sz="900" smtClean="0">
                <a:solidFill>
                  <a:srgbClr val="898989"/>
                </a:solidFill>
                <a:latin typeface="Calibri" panose="020F0502020204030204" pitchFamily="34" charset="0"/>
                <a:cs typeface="Arial" panose="020B0604020202020204" pitchFamily="34" charset="0"/>
              </a:rPr>
              <a:pPr algn="l">
                <a:spcBef>
                  <a:spcPct val="0"/>
                </a:spcBef>
                <a:buClrTx/>
                <a:buFontTx/>
                <a:buNone/>
              </a:pPr>
              <a:t>8</a:t>
            </a:fld>
            <a:endParaRPr lang="he-IL" altLang="he-IL" sz="900" dirty="0">
              <a:solidFill>
                <a:srgbClr val="898989"/>
              </a:solidFill>
              <a:latin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62877633-ED48-41F6-BCB0-2C215297FB2C}"/>
              </a:ext>
            </a:extLst>
          </p:cNvPr>
          <p:cNvSpPr/>
          <p:nvPr/>
        </p:nvSpPr>
        <p:spPr>
          <a:xfrm>
            <a:off x="1958975" y="601663"/>
            <a:ext cx="4999038" cy="784225"/>
          </a:xfrm>
          <a:prstGeom prst="rect">
            <a:avLst/>
          </a:prstGeom>
        </p:spPr>
        <p:txBody>
          <a:bodyPr wrap="none">
            <a:spAutoFit/>
          </a:bodyPr>
          <a:lstStyle/>
          <a:p>
            <a:pPr algn="r" defTabSz="685800" rtl="1" eaLnBrk="1" fontAlgn="auto" hangingPunct="1">
              <a:spcBef>
                <a:spcPts val="0"/>
              </a:spcBef>
              <a:spcAft>
                <a:spcPts val="0"/>
              </a:spcAft>
              <a:defRPr/>
            </a:pPr>
            <a:r>
              <a:rPr lang="he-IL" sz="4500" b="1" dirty="0">
                <a:solidFill>
                  <a:srgbClr val="A50021"/>
                </a:solidFill>
                <a:effectLst>
                  <a:outerShdw blurRad="38100" dist="38100" dir="2700000" algn="tl">
                    <a:srgbClr val="000000"/>
                  </a:outerShdw>
                </a:effectLst>
                <a:latin typeface="+mj-lt"/>
                <a:ea typeface="+mj-ea"/>
                <a:cs typeface="+mj-cs"/>
              </a:rPr>
              <a:t>הערכה ודירוג ספקים</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C156-B4CC-4775-8C32-CC5DFCA3BF17}"/>
              </a:ext>
            </a:extLst>
          </p:cNvPr>
          <p:cNvSpPr>
            <a:spLocks noGrp="1"/>
          </p:cNvSpPr>
          <p:nvPr>
            <p:ph type="title"/>
          </p:nvPr>
        </p:nvSpPr>
        <p:spPr>
          <a:xfrm>
            <a:off x="457200" y="620713"/>
            <a:ext cx="8229600" cy="1066800"/>
          </a:xfrm>
        </p:spPr>
        <p:txBody>
          <a:bodyPr>
            <a:normAutofit/>
          </a:bodyPr>
          <a:lstStyle/>
          <a:p>
            <a:pPr algn="ctr" eaLnBrk="1" fontAlgn="auto" hangingPunct="1">
              <a:spcAft>
                <a:spcPts val="0"/>
              </a:spcAft>
              <a:defRPr/>
            </a:pPr>
            <a:r>
              <a:rPr lang="he-IL" sz="4500" b="1" dirty="0">
                <a:solidFill>
                  <a:srgbClr val="A50021"/>
                </a:solidFill>
                <a:effectLst>
                  <a:outerShdw blurRad="38100" dist="38100" dir="2700000" algn="tl">
                    <a:srgbClr val="000000"/>
                  </a:outerShdw>
                </a:effectLst>
              </a:rPr>
              <a:t>למה צריך הסמכת ספקים ?</a:t>
            </a:r>
          </a:p>
        </p:txBody>
      </p:sp>
      <p:sp>
        <p:nvSpPr>
          <p:cNvPr id="3" name="Content Placeholder 2">
            <a:extLst>
              <a:ext uri="{FF2B5EF4-FFF2-40B4-BE49-F238E27FC236}">
                <a16:creationId xmlns:a16="http://schemas.microsoft.com/office/drawing/2014/main" id="{C6729242-59D9-40CE-AB40-51005961D9B4}"/>
              </a:ext>
            </a:extLst>
          </p:cNvPr>
          <p:cNvSpPr>
            <a:spLocks noGrp="1" noChangeArrowheads="1"/>
          </p:cNvSpPr>
          <p:nvPr>
            <p:ph idx="1"/>
          </p:nvPr>
        </p:nvSpPr>
        <p:spPr>
          <a:xfrm>
            <a:off x="457201" y="1655763"/>
            <a:ext cx="7931224" cy="4581524"/>
          </a:xfrm>
        </p:spPr>
        <p:txBody>
          <a:bodyPr/>
          <a:lstStyle/>
          <a:p>
            <a:pPr eaLnBrk="1" hangingPunct="1"/>
            <a:r>
              <a:rPr lang="he-IL" altLang="he-IL" dirty="0"/>
              <a:t>איכות המוצר הסופי תלויה באיכות חומרי הגלם</a:t>
            </a:r>
            <a:r>
              <a:rPr lang="en-US" altLang="he-IL" dirty="0"/>
              <a:t>;</a:t>
            </a:r>
            <a:r>
              <a:rPr lang="he-IL" altLang="he-IL" dirty="0"/>
              <a:t> איכות המוצר אינה יכולה להיות טובה יותר מאיכות מרכיביו</a:t>
            </a:r>
          </a:p>
          <a:p>
            <a:pPr eaLnBrk="1" hangingPunct="1"/>
            <a:r>
              <a:rPr lang="he-IL" altLang="he-IL" dirty="0">
                <a:solidFill>
                  <a:srgbClr val="660033"/>
                </a:solidFill>
              </a:rPr>
              <a:t>מניעת נזקים לחברה:</a:t>
            </a:r>
          </a:p>
          <a:p>
            <a:pPr lvl="1" eaLnBrk="1" hangingPunct="1"/>
            <a:r>
              <a:rPr lang="he-IL" altLang="he-IL" dirty="0"/>
              <a:t> </a:t>
            </a:r>
            <a:r>
              <a:rPr lang="he-IL" altLang="he-IL" dirty="0">
                <a:solidFill>
                  <a:srgbClr val="002060"/>
                </a:solidFill>
              </a:rPr>
              <a:t>נזק כספי ישיר (השמדות)</a:t>
            </a:r>
          </a:p>
          <a:p>
            <a:pPr lvl="1" eaLnBrk="1" hangingPunct="1"/>
            <a:r>
              <a:rPr lang="he-IL" altLang="he-IL" dirty="0">
                <a:solidFill>
                  <a:srgbClr val="002060"/>
                </a:solidFill>
              </a:rPr>
              <a:t> החזרות מהשוק</a:t>
            </a:r>
          </a:p>
          <a:p>
            <a:pPr lvl="1" eaLnBrk="1" hangingPunct="1"/>
            <a:r>
              <a:rPr lang="he-IL" altLang="he-IL" dirty="0">
                <a:solidFill>
                  <a:srgbClr val="002060"/>
                </a:solidFill>
              </a:rPr>
              <a:t> פגיעה במוניטין</a:t>
            </a:r>
          </a:p>
          <a:p>
            <a:pPr lvl="1" eaLnBrk="1" hangingPunct="1"/>
            <a:r>
              <a:rPr lang="he-IL" altLang="he-IL" dirty="0">
                <a:solidFill>
                  <a:srgbClr val="002060"/>
                </a:solidFill>
              </a:rPr>
              <a:t> אובדן לקוחות</a:t>
            </a:r>
          </a:p>
          <a:p>
            <a:pPr lvl="1" eaLnBrk="1" hangingPunct="1"/>
            <a:r>
              <a:rPr lang="he-IL" altLang="he-IL" dirty="0">
                <a:solidFill>
                  <a:srgbClr val="002060"/>
                </a:solidFill>
              </a:rPr>
              <a:t> תביעות.</a:t>
            </a:r>
          </a:p>
          <a:p>
            <a:pPr eaLnBrk="1" hangingPunct="1"/>
            <a:r>
              <a:rPr lang="he-IL" altLang="he-IL" dirty="0">
                <a:solidFill>
                  <a:srgbClr val="660033"/>
                </a:solidFill>
              </a:rPr>
              <a:t>דרישה רגולטורית-דוגמא: תקן</a:t>
            </a:r>
            <a:r>
              <a:rPr lang="he-IL" altLang="he-IL" sz="2600" dirty="0">
                <a:solidFill>
                  <a:srgbClr val="002060"/>
                </a:solidFill>
              </a:rPr>
              <a:t> הבוחן איכות תהליכי ייצור בענף המזון </a:t>
            </a:r>
            <a:r>
              <a:rPr lang="he-IL" altLang="he-IL" dirty="0"/>
              <a:t>(</a:t>
            </a:r>
            <a:r>
              <a:rPr lang="en-US" altLang="he-IL" sz="2600" dirty="0">
                <a:solidFill>
                  <a:srgbClr val="002060"/>
                </a:solidFill>
              </a:rPr>
              <a:t>GMP-Good Manufactory Practice</a:t>
            </a:r>
            <a:r>
              <a:rPr lang="he-IL" altLang="he-IL" dirty="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ברלין">
  <a:themeElements>
    <a:clrScheme name="ברלין">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ברלין">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רלין">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9372</TotalTime>
  <Words>3414</Words>
  <Application>Microsoft Office PowerPoint</Application>
  <PresentationFormat>‫הצגה על המסך (4:3)</PresentationFormat>
  <Paragraphs>777</Paragraphs>
  <Slides>52</Slides>
  <Notes>3</Notes>
  <HiddenSlides>0</HiddenSlides>
  <MMClips>0</MMClips>
  <ScaleCrop>false</ScaleCrop>
  <HeadingPairs>
    <vt:vector size="6" baseType="variant">
      <vt:variant>
        <vt:lpstr>גופנים בשימוש</vt:lpstr>
      </vt:variant>
      <vt:variant>
        <vt:i4>9</vt:i4>
      </vt:variant>
      <vt:variant>
        <vt:lpstr>ערכת נושא</vt:lpstr>
      </vt:variant>
      <vt:variant>
        <vt:i4>6</vt:i4>
      </vt:variant>
      <vt:variant>
        <vt:lpstr>כותרות שקופיות</vt:lpstr>
      </vt:variant>
      <vt:variant>
        <vt:i4>52</vt:i4>
      </vt:variant>
    </vt:vector>
  </HeadingPairs>
  <TitlesOfParts>
    <vt:vector size="67" baseType="lpstr">
      <vt:lpstr>Arial</vt:lpstr>
      <vt:lpstr>Calibri</vt:lpstr>
      <vt:lpstr>Calibri Light</vt:lpstr>
      <vt:lpstr>Cambria Math</vt:lpstr>
      <vt:lpstr>Georgia</vt:lpstr>
      <vt:lpstr>Times New Roman</vt:lpstr>
      <vt:lpstr>Trebuchet MS</vt:lpstr>
      <vt:lpstr>Wingdings</vt:lpstr>
      <vt:lpstr>Wingdings 2</vt:lpstr>
      <vt:lpstr>Urban</vt:lpstr>
      <vt:lpstr>ברלין</vt:lpstr>
      <vt:lpstr>ערכת נושא Office</vt:lpstr>
      <vt:lpstr>1_ערכת נושא Office</vt:lpstr>
      <vt:lpstr>2_ערכת נושא Office</vt:lpstr>
      <vt:lpstr>1_Urban</vt:lpstr>
      <vt:lpstr>מדדי ביצוע מרכזיים(KPI) ברכש</vt:lpstr>
      <vt:lpstr>מצגת של PowerPoint‏</vt:lpstr>
      <vt:lpstr>מצגת של PowerPoint‏</vt:lpstr>
      <vt:lpstr>הערכת ספקים</vt:lpstr>
      <vt:lpstr>הערכת ספקים</vt:lpstr>
      <vt:lpstr>הסמכת ספקים</vt:lpstr>
      <vt:lpstr>מצגת של PowerPoint‏</vt:lpstr>
      <vt:lpstr>מצגת של PowerPoint‏</vt:lpstr>
      <vt:lpstr>למה צריך הסמכת ספקים ?</vt:lpstr>
      <vt:lpstr>מצגת של PowerPoint‏</vt:lpstr>
      <vt:lpstr>מצגת של PowerPoint‏</vt:lpstr>
      <vt:lpstr>מצגת של PowerPoint‏</vt:lpstr>
      <vt:lpstr>מצגת של PowerPoint‏</vt:lpstr>
      <vt:lpstr>מערכת המרת תשומות לתפוקות</vt:lpstr>
      <vt:lpstr>הרכש כתהליך המרה</vt:lpstr>
      <vt:lpstr>מצגת של PowerPoint‏</vt:lpstr>
      <vt:lpstr>מדידת ביצועים בשיטת ה-KPI</vt:lpstr>
      <vt:lpstr>מדידת ביצועים בשיטת ה-KPI Key Performance Indicators</vt:lpstr>
      <vt:lpstr>מדידת ביצועים בשיטת ה-KPI Key Performance Indicators</vt:lpstr>
      <vt:lpstr>מדידת ביצועים בשיטת ה-KPI Key Performance Indicators</vt:lpstr>
      <vt:lpstr>סוגי מדדים</vt:lpstr>
      <vt:lpstr>דוגמאות של מדדי ביצוע בארגון עסקי</vt:lpstr>
      <vt:lpstr>דוגמא 1- להמחשת שימוש במדד KPI</vt:lpstr>
      <vt:lpstr>דוגמא 2- להמחשת שימוש במדד KPI</vt:lpstr>
      <vt:lpstr>דוגמא 2- להמחשת שימוש במדד KPI</vt:lpstr>
      <vt:lpstr>דוגמא 2- להמחשת שימוש במדד KPI</vt:lpstr>
      <vt:lpstr>אפקטיביות, יעילות ונצילות-הגדרה</vt:lpstr>
      <vt:lpstr>אפקטיביות, יעילות ונצילות-המחשה</vt:lpstr>
      <vt:lpstr>מדדים אינטגרטיביים</vt:lpstr>
      <vt:lpstr>הצגת נתוני הדוגמא-לפיתוח מדד אינטגרטיבי Riggs Model</vt:lpstr>
      <vt:lpstr>מדד אינטגרטיבי-הכולל מספר מדדים בעלי יחידות מידה שונות-Riggs</vt:lpstr>
      <vt:lpstr>מצגת של PowerPoint‏</vt:lpstr>
      <vt:lpstr>הצגת דוגמא המרת מדדים(עם יחידות מידה שונות) למדד אינטגרטיבי  בשיטת-Max-Min</vt:lpstr>
      <vt:lpstr>הצגת דוגמא המרת מדדים(עם יחידות מידה שונות) למדד אינטגרטיבי  בשיטת-Max-Min</vt:lpstr>
      <vt:lpstr>פתרון הדוגמא המרת מדדים(עם יחידות מידה שונות) למדד אינטגרטיבי  בשיטת-Max-Min</vt:lpstr>
      <vt:lpstr>מדדי ביצוע הרכש-KPI</vt:lpstr>
      <vt:lpstr>מאפייני מערכת מידע להערכת ספקים דוגמא יישומית</vt:lpstr>
      <vt:lpstr>מצגת של PowerPoint‏</vt:lpstr>
      <vt:lpstr>רכש ועבודה עם ספקים</vt:lpstr>
      <vt:lpstr>שיקולים ראשוניים בבחירת ספקים</vt:lpstr>
      <vt:lpstr>קריטריונים לבחירת ספק </vt:lpstr>
      <vt:lpstr>מתודולוגיה לבחירת ספק</vt:lpstr>
      <vt:lpstr>מתודולוגיה לבחירת ספק</vt:lpstr>
      <vt:lpstr>מתודולוגיה לבחירת ספק-דוגמא</vt:lpstr>
      <vt:lpstr>מתודולוגיה לבחירת ספק-דוגמא</vt:lpstr>
      <vt:lpstr>מתודולוגיה לבחירת ספק-דוגמא</vt:lpstr>
      <vt:lpstr>מצגת של PowerPoint‏</vt:lpstr>
      <vt:lpstr>מהי הערכת ספקים</vt:lpstr>
      <vt:lpstr>  מערכת בקרת ביצועי ספק</vt:lpstr>
      <vt:lpstr>ניהול ביצועי ספק-פרמטרים למדידת ספק</vt:lpstr>
      <vt:lpstr>ניהול ביצועי ספק-משקל לפרמטרים</vt:lpstr>
      <vt:lpstr>ניהול ביצועי ספק-איסוף מידע וניתוח ביצועים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השתלמות ניהול פרויקטים קמ"ג</dc:title>
  <dc:creator>אבי רוזנברג</dc:creator>
  <cp:lastModifiedBy>Shimon Eden</cp:lastModifiedBy>
  <cp:revision>230</cp:revision>
  <cp:lastPrinted>2011-01-13T13:04:08Z</cp:lastPrinted>
  <dcterms:modified xsi:type="dcterms:W3CDTF">2019-02-04T08:41:27Z</dcterms:modified>
</cp:coreProperties>
</file>