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4"/>
  </p:sldMasterIdLst>
  <p:sldIdLst>
    <p:sldId id="257" r:id="rId5"/>
    <p:sldId id="258" r:id="rId6"/>
    <p:sldId id="259" r:id="rId7"/>
    <p:sldId id="261" r:id="rId8"/>
    <p:sldId id="264" r:id="rId9"/>
    <p:sldId id="260" r:id="rId10"/>
    <p:sldId id="262" r:id="rId11"/>
    <p:sldId id="263" r:id="rId12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CB43"/>
    <a:srgbClr val="8D3B89"/>
    <a:srgbClr val="B03659"/>
    <a:srgbClr val="EFEF95"/>
    <a:srgbClr val="D2005A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09" autoAdjust="0"/>
    <p:restoredTop sz="94667" autoAdjust="0"/>
  </p:normalViewPr>
  <p:slideViewPr>
    <p:cSldViewPr>
      <p:cViewPr varScale="1">
        <p:scale>
          <a:sx n="69" d="100"/>
          <a:sy n="69" d="100"/>
        </p:scale>
        <p:origin x="54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שולש שווה שוקיים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5" name="מציין מיקום של תאריך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55A6C540-A206-491D-B946-CC63672E203C}" type="datetimeFigureOut">
              <a:rPr lang="he-IL"/>
              <a:pPr>
                <a:defRPr/>
              </a:pPr>
              <a:t>כ"ב/אדר ב/תשע"ט</a:t>
            </a:fld>
            <a:endParaRPr lang="he-IL"/>
          </a:p>
        </p:txBody>
      </p:sp>
      <p:sp>
        <p:nvSpPr>
          <p:cNvPr id="6" name="מציין מיקום של כותרת תחתונה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03E962D-39AF-475C-97E3-960A260BE258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16738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EA550-7A47-483F-88D6-DD439BE9E52C}" type="datetimeFigureOut">
              <a:rPr lang="he-IL"/>
              <a:pPr>
                <a:defRPr/>
              </a:pPr>
              <a:t>כ"ב/אדר ב/תשע"ט</a:t>
            </a:fld>
            <a:endParaRPr lang="he-IL"/>
          </a:p>
        </p:txBody>
      </p:sp>
      <p:sp>
        <p:nvSpPr>
          <p:cNvPr id="5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1A876-9F42-47FF-B8E5-CBA015EC5A01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16072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78E9A-B08A-4FF6-9B6E-65160EC72DDA}" type="datetimeFigureOut">
              <a:rPr lang="he-IL"/>
              <a:pPr>
                <a:defRPr/>
              </a:pPr>
              <a:t>כ"ב/אדר ב/תשע"ט</a:t>
            </a:fld>
            <a:endParaRPr lang="he-IL"/>
          </a:p>
        </p:txBody>
      </p:sp>
      <p:sp>
        <p:nvSpPr>
          <p:cNvPr id="5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F4A9D-F60E-4AB7-9168-D6C2B64E5D4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501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D1BD4-E530-440E-828E-0E2A6BB4EC0D}" type="datetimeFigureOut">
              <a:rPr lang="he-IL"/>
              <a:pPr>
                <a:defRPr/>
              </a:pPr>
              <a:t>כ"ב/אדר 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7B467-7079-458F-865B-6A9566199BCD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7100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שולש ישר-זווית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משולש שווה שוקיים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מחבר ישר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מחבר ישר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8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A755E-05FA-4B8D-B29F-BF1E607CC531}" type="datetimeFigureOut">
              <a:rPr lang="he-IL"/>
              <a:pPr>
                <a:defRPr/>
              </a:pPr>
              <a:t>כ"ב/אדר ב/תשע"ט</a:t>
            </a:fld>
            <a:endParaRPr lang="he-IL"/>
          </a:p>
        </p:txBody>
      </p:sp>
      <p:sp>
        <p:nvSpPr>
          <p:cNvPr id="9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10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24B9D-E954-40EB-AA3D-F79FB52E9D3C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94023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82570-50DC-413B-B112-D7A004E3EB84}" type="datetimeFigureOut">
              <a:rPr lang="he-IL"/>
              <a:pPr>
                <a:defRPr/>
              </a:pPr>
              <a:t>כ"ב/אדר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28AFB-2ADA-47E8-84F9-0DDAEC90438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5000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E4194-6951-40AD-B408-3A7BF13DA170}" type="datetimeFigureOut">
              <a:rPr lang="he-IL"/>
              <a:pPr>
                <a:defRPr/>
              </a:pPr>
              <a:t>כ"ב/אדר ב/תשע"ט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E972F99F-DAE6-4A4C-86E2-36D7CF914E2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477121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4777-89A2-487F-A1AC-29237505CA68}" type="datetimeFigureOut">
              <a:rPr lang="he-IL"/>
              <a:pPr>
                <a:defRPr/>
              </a:pPr>
              <a:t>כ"ב/אדר ב/תשע"ט</a:t>
            </a:fld>
            <a:endParaRPr lang="he-IL"/>
          </a:p>
        </p:txBody>
      </p:sp>
      <p:sp>
        <p:nvSpPr>
          <p:cNvPr id="4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04B31-2C9E-43AC-9109-D7D8ED8CA39F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447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EDEC0-1042-45F2-90B1-CA78B2D449BC}" type="datetimeFigureOut">
              <a:rPr lang="he-IL"/>
              <a:pPr>
                <a:defRPr/>
              </a:pPr>
              <a:t>כ"ב/אדר ב/תשע"ט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מציין מיקום של מספר שקופית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390A4-6598-40F8-ABA8-BF20A9047DC3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3010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36D67874-F0D5-4128-B159-62D975FBEF7F}" type="datetimeFigureOut">
              <a:rPr lang="he-IL"/>
              <a:pPr>
                <a:defRPr/>
              </a:pPr>
              <a:t>כ"ב/אדר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D231B678-30FD-4B37-83B9-78DB2DED67DB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99580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e-IL" noProof="0" smtClean="0"/>
              <a:t>לחץ על הסמל כדי להוסיף תמונה</a:t>
            </a:r>
            <a:endParaRPr lang="en-US" noProof="0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2AABCAD6-E550-4FFC-BDA5-70D0E8002941}" type="datetimeFigureOut">
              <a:rPr lang="he-IL"/>
              <a:pPr>
                <a:defRPr/>
              </a:pPr>
              <a:t>כ"ב/אדר 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59BF9236-A2E6-4F25-8318-1896EE93B5A3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19479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שולש ישר-זווית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מחבר ישר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מחבר ישר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he-IL" altLang="he-IL" smtClean="0"/>
              <a:t>לחץ כדי לערוך סגנון כותרת של תבנית בסיס</a:t>
            </a:r>
          </a:p>
        </p:txBody>
      </p:sp>
      <p:sp>
        <p:nvSpPr>
          <p:cNvPr id="1030" name="מציין מיקום טקסט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 smtClean="0"/>
              <a:t>לחץ כדי לערוך סגנונות טקסט של תבנית בסיס</a:t>
            </a:r>
          </a:p>
          <a:p>
            <a:pPr lvl="1"/>
            <a:r>
              <a:rPr lang="he-IL" altLang="he-IL" smtClean="0"/>
              <a:t>רמה שנייה</a:t>
            </a:r>
          </a:p>
          <a:p>
            <a:pPr lvl="2"/>
            <a:r>
              <a:rPr lang="he-IL" altLang="he-IL" smtClean="0"/>
              <a:t>רמה שלישית</a:t>
            </a:r>
          </a:p>
          <a:p>
            <a:pPr lvl="3"/>
            <a:r>
              <a:rPr lang="he-IL" altLang="he-IL" smtClean="0"/>
              <a:t>רמה רביעית</a:t>
            </a:r>
          </a:p>
          <a:p>
            <a:pPr lvl="4"/>
            <a:r>
              <a:rPr lang="he-IL" altLang="he-IL" smtClean="0"/>
              <a:t>רמה חמישית</a:t>
            </a:r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5BA246-B79F-422D-B17B-6F70DE010944}" type="datetimeFigureOut">
              <a:rPr lang="he-IL"/>
              <a:pPr>
                <a:defRPr/>
              </a:pPr>
              <a:t>כ"ב/אדר ב/תשע"ט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74824F-D80F-4A18-823D-C7682083F2E6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79" r:id="rId6"/>
    <p:sldLayoutId id="2147483680" r:id="rId7"/>
    <p:sldLayoutId id="2147483688" r:id="rId8"/>
    <p:sldLayoutId id="2147483689" r:id="rId9"/>
    <p:sldLayoutId id="2147483681" r:id="rId10"/>
    <p:sldLayoutId id="2147483682" r:id="rId11"/>
  </p:sldLayoutIdLst>
  <p:txStyles>
    <p:titleStyle>
      <a:lvl1pPr marL="484188" indent="-484188" algn="l" rtl="1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1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  <a:cs typeface="Gisha" pitchFamily="34" charset="-79"/>
        </a:defRPr>
      </a:lvl2pPr>
      <a:lvl3pPr marL="484188" indent="-484188" algn="l" rtl="1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  <a:cs typeface="Gisha" pitchFamily="34" charset="-79"/>
        </a:defRPr>
      </a:lvl3pPr>
      <a:lvl4pPr marL="484188" indent="-484188" algn="l" rtl="1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  <a:cs typeface="Gisha" pitchFamily="34" charset="-79"/>
        </a:defRPr>
      </a:lvl4pPr>
      <a:lvl5pPr marL="484188" indent="-484188" algn="l" rtl="1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  <a:cs typeface="Gisha" pitchFamily="34" charset="-79"/>
        </a:defRPr>
      </a:lvl5pPr>
      <a:lvl6pPr marL="941388" indent="-484188" algn="l" rtl="1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  <a:cs typeface="Gisha" pitchFamily="34" charset="-79"/>
        </a:defRPr>
      </a:lvl6pPr>
      <a:lvl7pPr marL="1398588" indent="-484188" algn="l" rtl="1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  <a:cs typeface="Gisha" pitchFamily="34" charset="-79"/>
        </a:defRPr>
      </a:lvl7pPr>
      <a:lvl8pPr marL="1855788" indent="-484188" algn="l" rtl="1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  <a:cs typeface="Gisha" pitchFamily="34" charset="-79"/>
        </a:defRPr>
      </a:lvl8pPr>
      <a:lvl9pPr marL="2312988" indent="-484188" algn="l" rtl="1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  <a:cs typeface="Gisha" pitchFamily="34" charset="-79"/>
        </a:defRPr>
      </a:lvl9pPr>
    </p:titleStyle>
    <p:bodyStyle>
      <a:lvl1pPr marL="447675" indent="-382588" algn="r" rtl="1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r" rtl="1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r" rtl="1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403648" y="1135697"/>
            <a:ext cx="6624736" cy="4248472"/>
          </a:xfrm>
          <a:prstGeom prst="rect">
            <a:avLst/>
          </a:prstGeom>
          <a:noFill/>
          <a:ln>
            <a:noFill/>
          </a:ln>
        </p:spPr>
        <p:txBody>
          <a:bodyPr wrap="none" fromWordArt="1">
            <a:prstTxWarp prst="textPlain">
              <a:avLst>
                <a:gd name="adj" fmla="val 50294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3200" b="1" i="1" u="sng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5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מיומנויות</a:t>
            </a:r>
            <a:r>
              <a:rPr lang="he-IL" sz="32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endParaRPr lang="he-IL" sz="3200" b="1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32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בהבנת</a:t>
            </a:r>
            <a:r>
              <a:rPr lang="he-IL" sz="32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32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הנקרא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he-IL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תכנית הביצוע</a:t>
            </a:r>
            <a:endParaRPr lang="he-IL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0374595"/>
              </p:ext>
            </p:extLst>
          </p:nvPr>
        </p:nvGraphicFramePr>
        <p:xfrm>
          <a:off x="323852" y="1484313"/>
          <a:ext cx="8229598" cy="501490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65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0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6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1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26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23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15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654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580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96315"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kern="1200" dirty="0" smtClean="0">
                          <a:solidFill>
                            <a:schemeClr val="lt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המיומנויות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התאריך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910">
                <a:tc>
                  <a:txBody>
                    <a:bodyPr/>
                    <a:lstStyle/>
                    <a:p>
                      <a:pPr rtl="1"/>
                      <a:r>
                        <a:rPr lang="he-IL" sz="1800" b="1" kern="1200" dirty="0" smtClean="0">
                          <a:solidFill>
                            <a:srgbClr val="3333FF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היכולת לאתר את פרטי המקום בטקסט</a:t>
                      </a:r>
                      <a:endParaRPr lang="he-IL" sz="1800" b="1" dirty="0">
                        <a:solidFill>
                          <a:srgbClr val="3333FF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910">
                <a:tc>
                  <a:txBody>
                    <a:bodyPr/>
                    <a:lstStyle/>
                    <a:p>
                      <a:pPr rtl="1"/>
                      <a:r>
                        <a:rPr lang="he-IL" sz="1800" b="1" kern="1200" dirty="0" smtClean="0">
                          <a:solidFill>
                            <a:srgbClr val="3333FF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היכולת לאתר את פרטי הזמן בטקסט</a:t>
                      </a:r>
                      <a:endParaRPr lang="he-IL" sz="1800" b="1" dirty="0">
                        <a:solidFill>
                          <a:srgbClr val="3333FF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910">
                <a:tc>
                  <a:txBody>
                    <a:bodyPr/>
                    <a:lstStyle/>
                    <a:p>
                      <a:pPr rtl="1"/>
                      <a:r>
                        <a:rPr lang="he-IL" sz="1800" b="1" kern="1200" dirty="0" smtClean="0">
                          <a:solidFill>
                            <a:srgbClr val="3333FF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היכולת לאתר את פרטי הדמויות בטקסט</a:t>
                      </a:r>
                      <a:endParaRPr lang="he-IL" sz="1800" b="1" dirty="0">
                        <a:solidFill>
                          <a:srgbClr val="3333FF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910">
                <a:tc>
                  <a:txBody>
                    <a:bodyPr/>
                    <a:lstStyle/>
                    <a:p>
                      <a:pPr rtl="1"/>
                      <a:r>
                        <a:rPr lang="he-IL" sz="1800" b="1" kern="1200" dirty="0" smtClean="0">
                          <a:solidFill>
                            <a:srgbClr val="3333FF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היכולת לאתר את פרטי הכמות בטקסט</a:t>
                      </a:r>
                      <a:endParaRPr lang="he-IL" sz="1800" b="1" dirty="0">
                        <a:solidFill>
                          <a:srgbClr val="3333FF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202">
                <a:tc>
                  <a:txBody>
                    <a:bodyPr/>
                    <a:lstStyle/>
                    <a:p>
                      <a:pPr rtl="1"/>
                      <a:r>
                        <a:rPr lang="he-IL" sz="1800" b="1" kern="1200" dirty="0" smtClean="0">
                          <a:solidFill>
                            <a:srgbClr val="3333FF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היכולת לאתר את פרטי האופן\ צורה בטקסט</a:t>
                      </a:r>
                      <a:endParaRPr lang="he-IL" sz="1800" b="1" dirty="0">
                        <a:solidFill>
                          <a:srgbClr val="3333FF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 dirty="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910">
                <a:tc>
                  <a:txBody>
                    <a:bodyPr/>
                    <a:lstStyle/>
                    <a:p>
                      <a:pPr rtl="1"/>
                      <a:r>
                        <a:rPr lang="he-IL" sz="1800" b="1" kern="1200" dirty="0" smtClean="0">
                          <a:solidFill>
                            <a:srgbClr val="3333FF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היכולת לאתר את פרטי הסיבה בטקסט</a:t>
                      </a:r>
                      <a:endParaRPr lang="he-IL" sz="1800" b="1" dirty="0">
                        <a:solidFill>
                          <a:srgbClr val="3333FF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202">
                <a:tc>
                  <a:txBody>
                    <a:bodyPr/>
                    <a:lstStyle/>
                    <a:p>
                      <a:pPr rtl="1"/>
                      <a:r>
                        <a:rPr lang="he-IL" sz="1800" b="1" kern="1200" dirty="0" smtClean="0">
                          <a:solidFill>
                            <a:srgbClr val="8D3B89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היכולת לפרש מלים עפ"י ההקשר (הקונטקסט)</a:t>
                      </a:r>
                      <a:endParaRPr lang="he-IL" sz="1800" b="1" dirty="0">
                        <a:solidFill>
                          <a:srgbClr val="8D3B89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910">
                <a:tc>
                  <a:txBody>
                    <a:bodyPr/>
                    <a:lstStyle/>
                    <a:p>
                      <a:pPr rtl="1"/>
                      <a:r>
                        <a:rPr lang="he-IL" sz="1800" b="1" kern="1200" dirty="0" smtClean="0">
                          <a:solidFill>
                            <a:srgbClr val="8D3B89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היכולת לזהות את סוגת הטקסט</a:t>
                      </a:r>
                      <a:endParaRPr lang="he-IL" sz="1800" b="1" dirty="0">
                        <a:solidFill>
                          <a:srgbClr val="8D3B89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910">
                <a:tc>
                  <a:txBody>
                    <a:bodyPr/>
                    <a:lstStyle/>
                    <a:p>
                      <a:pPr rtl="1"/>
                      <a:r>
                        <a:rPr lang="he-IL" sz="1800" b="1" kern="1200" dirty="0" smtClean="0">
                          <a:solidFill>
                            <a:srgbClr val="8D3B89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היכולת לנתח דמות בטקסט</a:t>
                      </a:r>
                      <a:endParaRPr lang="he-IL" sz="1800" b="1" dirty="0">
                        <a:solidFill>
                          <a:srgbClr val="8D3B89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910">
                <a:tc>
                  <a:txBody>
                    <a:bodyPr/>
                    <a:lstStyle/>
                    <a:p>
                      <a:pPr rtl="1"/>
                      <a:r>
                        <a:rPr lang="he-IL" sz="1800" b="1" kern="1200" dirty="0" smtClean="0">
                          <a:solidFill>
                            <a:srgbClr val="8D3B89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היכולת לקשור בין הכותרת לתוכן</a:t>
                      </a:r>
                      <a:endParaRPr lang="he-IL" sz="1800" b="1" dirty="0">
                        <a:solidFill>
                          <a:srgbClr val="8D3B89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910">
                <a:tc>
                  <a:txBody>
                    <a:bodyPr/>
                    <a:lstStyle/>
                    <a:p>
                      <a:pPr rtl="1"/>
                      <a:r>
                        <a:rPr lang="he-IL" sz="1800" b="1" kern="1200" dirty="0" smtClean="0">
                          <a:solidFill>
                            <a:srgbClr val="8D3B89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היכולת לקשור בין האיור לתוכן הטקסט</a:t>
                      </a:r>
                      <a:endParaRPr lang="he-IL" sz="1800" b="1" dirty="0">
                        <a:solidFill>
                          <a:srgbClr val="8D3B89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rtl="1"/>
                      <a:endParaRPr lang="he-IL" sz="1800" dirty="0"/>
                    </a:p>
                  </a:txBody>
                  <a:tcPr marT="45729" marB="45729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מציין מיקום תוכן 3"/>
          <p:cNvGraphicFramePr>
            <a:graphicFrameLocks/>
          </p:cNvGraphicFramePr>
          <p:nvPr/>
        </p:nvGraphicFramePr>
        <p:xfrm>
          <a:off x="468315" y="549275"/>
          <a:ext cx="8229598" cy="59231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65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0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6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1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26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236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155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8654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580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96219">
                <a:tc>
                  <a:txBody>
                    <a:bodyPr/>
                    <a:lstStyle/>
                    <a:p>
                      <a:pPr algn="ctr" rtl="1"/>
                      <a:r>
                        <a:rPr lang="he-IL" sz="2000" b="1" kern="1200" dirty="0" smtClean="0">
                          <a:solidFill>
                            <a:schemeClr val="lt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המיומנויות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>
                          <a:latin typeface="David" pitchFamily="34" charset="-79"/>
                          <a:cs typeface="David" pitchFamily="34" charset="-79"/>
                        </a:rPr>
                        <a:t>התאריך</a:t>
                      </a:r>
                      <a:endParaRPr lang="he-IL" sz="20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20">
                <a:tc>
                  <a:txBody>
                    <a:bodyPr/>
                    <a:lstStyle/>
                    <a:p>
                      <a:pPr rtl="1"/>
                      <a:r>
                        <a:rPr lang="he-IL" sz="1800" b="1" kern="1200" dirty="0" smtClean="0">
                          <a:solidFill>
                            <a:srgbClr val="8D3B89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היכולת למיין ולהכליל דברים בטקסט</a:t>
                      </a:r>
                      <a:endParaRPr lang="he-IL" sz="1800" b="1" dirty="0">
                        <a:solidFill>
                          <a:srgbClr val="8D3B89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46">
                <a:tc>
                  <a:txBody>
                    <a:bodyPr/>
                    <a:lstStyle/>
                    <a:p>
                      <a:pPr rtl="1"/>
                      <a:r>
                        <a:rPr lang="he-IL" sz="1800" b="1" kern="1200" dirty="0" smtClean="0">
                          <a:solidFill>
                            <a:srgbClr val="8D3B89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היכולת לנסח בכתב ובעל- פה את הלקח מהטקסט</a:t>
                      </a:r>
                      <a:endParaRPr lang="he-IL" sz="1800" b="1" dirty="0">
                        <a:solidFill>
                          <a:srgbClr val="8D3B89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20">
                <a:tc>
                  <a:txBody>
                    <a:bodyPr/>
                    <a:lstStyle/>
                    <a:p>
                      <a:pPr rtl="1"/>
                      <a:r>
                        <a:rPr lang="he-IL" sz="1800" b="1" kern="1200" dirty="0" smtClean="0">
                          <a:solidFill>
                            <a:srgbClr val="8D3B89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היכולת להסיק מסקנות מהטקסט</a:t>
                      </a:r>
                      <a:endParaRPr lang="he-IL" sz="1800" b="1" dirty="0">
                        <a:solidFill>
                          <a:srgbClr val="8D3B89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46">
                <a:tc>
                  <a:txBody>
                    <a:bodyPr/>
                    <a:lstStyle/>
                    <a:p>
                      <a:pPr rtl="1"/>
                      <a:r>
                        <a:rPr lang="he-IL" sz="1800" b="1" kern="1200" dirty="0" smtClean="0">
                          <a:solidFill>
                            <a:srgbClr val="8D3B89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היכולת לזהות את הרעיון המרכזי בטקסט</a:t>
                      </a:r>
                      <a:endParaRPr lang="he-IL" sz="1800" b="1" dirty="0">
                        <a:solidFill>
                          <a:srgbClr val="8D3B89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46">
                <a:tc>
                  <a:txBody>
                    <a:bodyPr/>
                    <a:lstStyle/>
                    <a:p>
                      <a:pPr rtl="1"/>
                      <a:r>
                        <a:rPr lang="he-IL" sz="1800" b="1" kern="1200" dirty="0" smtClean="0">
                          <a:solidFill>
                            <a:srgbClr val="8D3B89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היכולת להבין את משמעות מילות הקישור בטקסט</a:t>
                      </a:r>
                      <a:endParaRPr lang="he-IL" sz="1800" b="1" dirty="0">
                        <a:solidFill>
                          <a:srgbClr val="8D3B89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20">
                <a:tc>
                  <a:txBody>
                    <a:bodyPr/>
                    <a:lstStyle/>
                    <a:p>
                      <a:pPr rtl="1"/>
                      <a:r>
                        <a:rPr lang="he-IL" sz="1800" b="1" kern="1200" dirty="0" smtClean="0">
                          <a:solidFill>
                            <a:srgbClr val="8D3B89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היכולת להבחין בין דעה לעובדה</a:t>
                      </a:r>
                      <a:endParaRPr lang="he-IL" sz="1800" b="1" dirty="0">
                        <a:solidFill>
                          <a:srgbClr val="8D3B89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20">
                <a:tc>
                  <a:txBody>
                    <a:bodyPr/>
                    <a:lstStyle/>
                    <a:p>
                      <a:pPr rtl="1"/>
                      <a:r>
                        <a:rPr lang="he-IL" sz="1800" b="1" kern="1200" dirty="0" smtClean="0">
                          <a:solidFill>
                            <a:srgbClr val="8D3B89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היכולת לנבא טקסט עפ"י רמזי תוכן</a:t>
                      </a:r>
                      <a:endParaRPr lang="he-IL" sz="1800" b="1" dirty="0">
                        <a:solidFill>
                          <a:srgbClr val="8D3B89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0046">
                <a:tc>
                  <a:txBody>
                    <a:bodyPr/>
                    <a:lstStyle/>
                    <a:p>
                      <a:pPr rtl="1"/>
                      <a:r>
                        <a:rPr lang="he-IL" sz="1800" b="1" kern="1200" dirty="0" smtClean="0">
                          <a:solidFill>
                            <a:srgbClr val="8D3B89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היכולת לסדר את האירועים לפי סדר התרחשותם </a:t>
                      </a:r>
                      <a:endParaRPr lang="he-IL" sz="1800" b="1" dirty="0">
                        <a:solidFill>
                          <a:srgbClr val="8D3B89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20">
                <a:tc>
                  <a:txBody>
                    <a:bodyPr/>
                    <a:lstStyle/>
                    <a:p>
                      <a:pPr rtl="1"/>
                      <a:r>
                        <a:rPr lang="he-IL" sz="1800" b="1" kern="1200" dirty="0" smtClean="0">
                          <a:solidFill>
                            <a:srgbClr val="8D3B89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היכולת לקשור בין סיבה לתוצאה</a:t>
                      </a:r>
                      <a:endParaRPr lang="he-IL" sz="1800" b="1" dirty="0">
                        <a:solidFill>
                          <a:srgbClr val="8D3B89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20">
                <a:tc>
                  <a:txBody>
                    <a:bodyPr/>
                    <a:lstStyle/>
                    <a:p>
                      <a:pPr rtl="1"/>
                      <a:r>
                        <a:rPr lang="he-IL" sz="1800" b="1" kern="1200" dirty="0" smtClean="0">
                          <a:solidFill>
                            <a:srgbClr val="FF000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היכולת להעריך מצב בטקסט</a:t>
                      </a:r>
                      <a:endParaRPr lang="he-IL" sz="1800" b="1" dirty="0">
                        <a:solidFill>
                          <a:srgbClr val="FF0000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20">
                <a:tc>
                  <a:txBody>
                    <a:bodyPr/>
                    <a:lstStyle/>
                    <a:p>
                      <a:pPr rtl="1"/>
                      <a:r>
                        <a:rPr lang="he-IL" sz="1800" b="1" kern="1200" dirty="0" smtClean="0">
                          <a:solidFill>
                            <a:srgbClr val="FF000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היכולת להעריך דמות בטקסט</a:t>
                      </a:r>
                      <a:endParaRPr lang="he-IL" sz="1800" b="1" dirty="0">
                        <a:solidFill>
                          <a:srgbClr val="FF0000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 dirty="0"/>
                    </a:p>
                  </a:txBody>
                  <a:tcPr marT="45718" marB="45718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20">
                <a:tc>
                  <a:txBody>
                    <a:bodyPr/>
                    <a:lstStyle/>
                    <a:p>
                      <a:pPr rtl="1"/>
                      <a:r>
                        <a:rPr lang="he-IL" sz="1800" b="1" kern="1200" dirty="0" smtClean="0">
                          <a:solidFill>
                            <a:srgbClr val="FF0000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היכולת לחוות את הדעת, בעד\נגד</a:t>
                      </a:r>
                      <a:endParaRPr lang="he-IL" sz="1800" b="1" dirty="0">
                        <a:solidFill>
                          <a:srgbClr val="FF0000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rtl="1"/>
                      <a:endParaRPr lang="he-IL" sz="1800" dirty="0"/>
                    </a:p>
                  </a:txBody>
                  <a:tcPr marT="45718" marB="45718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תרשים זרימה: סרט מנוקב 2"/>
          <p:cNvSpPr/>
          <p:nvPr/>
        </p:nvSpPr>
        <p:spPr>
          <a:xfrm>
            <a:off x="250825" y="981075"/>
            <a:ext cx="8066088" cy="3743325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7715200" cy="2880320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484632" indent="0" algn="r" fontAlgn="auto">
              <a:spcAft>
                <a:spcPts val="0"/>
              </a:spcAft>
              <a:defRPr/>
            </a:pPr>
            <a:r>
              <a:rPr lang="he-IL" b="1" dirty="0">
                <a:solidFill>
                  <a:srgbClr val="FFFF00"/>
                </a:solidFill>
              </a:rPr>
              <a:t>הטקסונומיה של סמית</a:t>
            </a:r>
            <a:r>
              <a:rPr lang="en-US" b="1" dirty="0">
                <a:solidFill>
                  <a:srgbClr val="FFFF00"/>
                </a:solidFill>
              </a:rPr>
              <a:t/>
            </a:r>
            <a:br>
              <a:rPr lang="en-US" b="1" dirty="0">
                <a:solidFill>
                  <a:srgbClr val="FFFF00"/>
                </a:solidFill>
              </a:rPr>
            </a:br>
            <a:r>
              <a:rPr lang="he-IL" b="1" dirty="0" smtClean="0">
                <a:solidFill>
                  <a:srgbClr val="FFFF00"/>
                </a:solidFill>
              </a:rPr>
              <a:t/>
            </a:r>
            <a:br>
              <a:rPr lang="he-IL" b="1" dirty="0" smtClean="0">
                <a:solidFill>
                  <a:srgbClr val="FFFF00"/>
                </a:solidFill>
              </a:rPr>
            </a:br>
            <a:r>
              <a:rPr lang="he-IL" b="1" dirty="0" smtClean="0">
                <a:solidFill>
                  <a:srgbClr val="FFFF00"/>
                </a:solidFill>
              </a:rPr>
              <a:t>         מיומנויות </a:t>
            </a:r>
            <a:r>
              <a:rPr lang="he-IL" b="1" dirty="0">
                <a:solidFill>
                  <a:srgbClr val="FFFF00"/>
                </a:solidFill>
              </a:rPr>
              <a:t>בהבנת הנקרא</a:t>
            </a: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he-IL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260350"/>
            <a:ext cx="8507413" cy="5865813"/>
          </a:xfrm>
        </p:spPr>
        <p:txBody>
          <a:bodyPr>
            <a:normAutofit fontScale="92500"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e-IL" dirty="0">
                <a:latin typeface="David" pitchFamily="34" charset="-79"/>
                <a:cs typeface="David" pitchFamily="34" charset="-79"/>
              </a:rPr>
              <a:t>המושג טקסונומיה (</a:t>
            </a:r>
            <a:r>
              <a:rPr lang="he-IL" dirty="0" err="1">
                <a:latin typeface="David" pitchFamily="34" charset="-79"/>
                <a:cs typeface="David" pitchFamily="34" charset="-79"/>
              </a:rPr>
              <a:t>תסוויג</a:t>
            </a:r>
            <a:r>
              <a:rPr lang="he-IL" dirty="0">
                <a:latin typeface="David" pitchFamily="34" charset="-79"/>
                <a:cs typeface="David" pitchFamily="34" charset="-79"/>
              </a:rPr>
              <a:t>) פירושו מערכת צורנית המסודרת בסדר מדרגי בעל משמעות, </a:t>
            </a:r>
            <a:r>
              <a:rPr lang="he-IL" b="1" dirty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השגת מטרה בשלב גבוה מותנית בהשגת מטרות קודמות לה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.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e-IL" dirty="0">
                <a:latin typeface="David" pitchFamily="34" charset="-79"/>
                <a:cs typeface="David" pitchFamily="34" charset="-79"/>
              </a:rPr>
              <a:t>המונח טקסונומיה מקורו בשתי מלים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יווניות: </a:t>
            </a:r>
            <a:r>
              <a:rPr lang="he-IL" dirty="0" err="1" smtClean="0">
                <a:latin typeface="David" pitchFamily="34" charset="-79"/>
                <a:cs typeface="David" pitchFamily="34" charset="-79"/>
              </a:rPr>
              <a:t>טקסיס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- </a:t>
            </a:r>
            <a:r>
              <a:rPr lang="he-IL" dirty="0">
                <a:latin typeface="David" pitchFamily="34" charset="-79"/>
                <a:cs typeface="David" pitchFamily="34" charset="-79"/>
              </a:rPr>
              <a:t>סידור, </a:t>
            </a:r>
            <a:r>
              <a:rPr lang="he-IL" dirty="0" err="1">
                <a:latin typeface="David" pitchFamily="34" charset="-79"/>
                <a:cs typeface="David" pitchFamily="34" charset="-79"/>
              </a:rPr>
              <a:t>ונומוס</a:t>
            </a:r>
            <a:r>
              <a:rPr lang="he-IL" dirty="0">
                <a:latin typeface="David" pitchFamily="34" charset="-79"/>
                <a:cs typeface="David" pitchFamily="34" charset="-79"/>
              </a:rPr>
              <a:t>_ חוק. המונח הושאל ממדעי הביולוגיה ע"י קבוצת מדענים שבראשם עמד בלום מאוניברסיטת שיקגו </a:t>
            </a:r>
            <a:r>
              <a:rPr lang="he-IL" dirty="0" smtClean="0">
                <a:latin typeface="David" pitchFamily="34" charset="-79"/>
                <a:cs typeface="David" pitchFamily="34" charset="-79"/>
              </a:rPr>
              <a:t>בשנת (1978).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e-IL" b="1" dirty="0">
                <a:solidFill>
                  <a:srgbClr val="FF0000"/>
                </a:solidFill>
                <a:latin typeface="David" pitchFamily="34" charset="-79"/>
                <a:cs typeface="David" pitchFamily="34" charset="-79"/>
              </a:rPr>
              <a:t>הבנה מילולית-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קריאת השורות</a:t>
            </a:r>
            <a:endParaRPr lang="en-US" b="1" dirty="0">
              <a:latin typeface="David" pitchFamily="34" charset="-79"/>
              <a:cs typeface="David" pitchFamily="34" charset="-79"/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n-US" b="1" dirty="0">
              <a:latin typeface="David" pitchFamily="34" charset="-79"/>
              <a:cs typeface="David" pitchFamily="34" charset="-79"/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e-IL" b="1" dirty="0">
                <a:solidFill>
                  <a:srgbClr val="92D050"/>
                </a:solidFill>
                <a:latin typeface="David" pitchFamily="34" charset="-79"/>
                <a:cs typeface="David" pitchFamily="34" charset="-79"/>
              </a:rPr>
              <a:t>הבנה מפרשת-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קריאה בין </a:t>
            </a:r>
            <a:r>
              <a:rPr lang="he-IL" b="1" dirty="0" smtClean="0">
                <a:latin typeface="David" pitchFamily="34" charset="-79"/>
                <a:cs typeface="David" pitchFamily="34" charset="-79"/>
              </a:rPr>
              <a:t>השורות</a:t>
            </a:r>
            <a:endParaRPr lang="en-US" b="1" dirty="0">
              <a:latin typeface="David" pitchFamily="34" charset="-79"/>
              <a:cs typeface="David" pitchFamily="34" charset="-79"/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he-IL" b="1" dirty="0">
                <a:latin typeface="David" pitchFamily="34" charset="-79"/>
                <a:cs typeface="David" pitchFamily="34" charset="-79"/>
              </a:rPr>
              <a:t> </a:t>
            </a:r>
            <a:endParaRPr lang="en-US" b="1" dirty="0">
              <a:latin typeface="David" pitchFamily="34" charset="-79"/>
              <a:cs typeface="David" pitchFamily="34" charset="-79"/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he-IL" b="1" dirty="0">
                <a:solidFill>
                  <a:srgbClr val="FFFF00"/>
                </a:solidFill>
                <a:latin typeface="David" pitchFamily="34" charset="-79"/>
                <a:cs typeface="David" pitchFamily="34" charset="-79"/>
              </a:rPr>
              <a:t>הבנה משתמעת</a:t>
            </a:r>
            <a:r>
              <a:rPr lang="he-IL" dirty="0">
                <a:solidFill>
                  <a:srgbClr val="FFFF00"/>
                </a:solidFill>
                <a:latin typeface="David" pitchFamily="34" charset="-79"/>
                <a:cs typeface="David" pitchFamily="34" charset="-79"/>
              </a:rPr>
              <a:t>-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קריאה מעבר </a:t>
            </a:r>
            <a:r>
              <a:rPr lang="he-IL" b="1" dirty="0" smtClean="0">
                <a:latin typeface="David" pitchFamily="34" charset="-79"/>
                <a:cs typeface="David" pitchFamily="34" charset="-79"/>
              </a:rPr>
              <a:t>לשורות</a:t>
            </a:r>
            <a:endParaRPr lang="en-US" dirty="0">
              <a:latin typeface="David" pitchFamily="34" charset="-79"/>
              <a:cs typeface="David" pitchFamily="34" charset="-79"/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he-IL" dirty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indent="0" fontAlgn="auto">
              <a:spcAft>
                <a:spcPts val="0"/>
              </a:spcAft>
              <a:defRPr/>
            </a:pPr>
            <a:r>
              <a:rPr lang="he-IL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he-IL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he-IL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4339" name="מציין מיקום תוכן 2"/>
          <p:cNvSpPr>
            <a:spLocks noGrp="1"/>
          </p:cNvSpPr>
          <p:nvPr>
            <p:ph idx="1"/>
          </p:nvPr>
        </p:nvSpPr>
        <p:spPr>
          <a:xfrm>
            <a:off x="468313" y="765175"/>
            <a:ext cx="8229600" cy="45259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he-IL" altLang="he-IL" smtClean="0"/>
              <a:t>                                   </a:t>
            </a:r>
          </a:p>
        </p:txBody>
      </p:sp>
      <p:sp>
        <p:nvSpPr>
          <p:cNvPr id="4" name="מלבן 3"/>
          <p:cNvSpPr/>
          <p:nvPr/>
        </p:nvSpPr>
        <p:spPr>
          <a:xfrm>
            <a:off x="5364163" y="765175"/>
            <a:ext cx="3024187" cy="115093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800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הבנה מילולית</a:t>
            </a:r>
            <a:endParaRPr lang="he-IL" sz="2800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1187450" y="692150"/>
            <a:ext cx="3024188" cy="115252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800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קריאה בתוך השורות</a:t>
            </a:r>
            <a:endParaRPr lang="he-IL" sz="2800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4572000" y="1052513"/>
            <a:ext cx="504825" cy="117475"/>
          </a:xfrm>
          <a:prstGeom prst="rect">
            <a:avLst/>
          </a:prstGeom>
          <a:solidFill>
            <a:srgbClr val="23C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8" name="אליפסה 7"/>
          <p:cNvSpPr/>
          <p:nvPr/>
        </p:nvSpPr>
        <p:spPr>
          <a:xfrm>
            <a:off x="6875463" y="2636838"/>
            <a:ext cx="1908175" cy="143986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000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איתור פרטי הזמן</a:t>
            </a:r>
          </a:p>
        </p:txBody>
      </p:sp>
      <p:sp>
        <p:nvSpPr>
          <p:cNvPr id="9" name="אליפסה 8"/>
          <p:cNvSpPr/>
          <p:nvPr/>
        </p:nvSpPr>
        <p:spPr>
          <a:xfrm>
            <a:off x="7019925" y="4581525"/>
            <a:ext cx="1908175" cy="1439863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000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איתור פרטי הסיבה</a:t>
            </a:r>
          </a:p>
        </p:txBody>
      </p:sp>
      <p:sp>
        <p:nvSpPr>
          <p:cNvPr id="10" name="אליפסה 9"/>
          <p:cNvSpPr/>
          <p:nvPr/>
        </p:nvSpPr>
        <p:spPr>
          <a:xfrm>
            <a:off x="4140200" y="4652963"/>
            <a:ext cx="1908175" cy="1368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000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איתור פרטי הכמות</a:t>
            </a:r>
          </a:p>
        </p:txBody>
      </p:sp>
      <p:sp>
        <p:nvSpPr>
          <p:cNvPr id="11" name="אליפסה 10"/>
          <p:cNvSpPr/>
          <p:nvPr/>
        </p:nvSpPr>
        <p:spPr>
          <a:xfrm>
            <a:off x="4067175" y="2565400"/>
            <a:ext cx="1908175" cy="14398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000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איתור פרטי המקום</a:t>
            </a:r>
          </a:p>
        </p:txBody>
      </p:sp>
      <p:sp>
        <p:nvSpPr>
          <p:cNvPr id="12" name="אליפסה 11"/>
          <p:cNvSpPr/>
          <p:nvPr/>
        </p:nvSpPr>
        <p:spPr>
          <a:xfrm>
            <a:off x="1042988" y="4581525"/>
            <a:ext cx="2089150" cy="15113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000" b="1" dirty="0">
                <a:solidFill>
                  <a:srgbClr val="FFFF00"/>
                </a:solidFill>
                <a:latin typeface="David" pitchFamily="34" charset="-79"/>
                <a:cs typeface="David" pitchFamily="34" charset="-79"/>
              </a:rPr>
              <a:t>איתור פרטי הצורה\האופן</a:t>
            </a:r>
          </a:p>
        </p:txBody>
      </p:sp>
      <p:sp>
        <p:nvSpPr>
          <p:cNvPr id="13" name="אליפסה 12"/>
          <p:cNvSpPr/>
          <p:nvPr/>
        </p:nvSpPr>
        <p:spPr>
          <a:xfrm>
            <a:off x="1116013" y="2420938"/>
            <a:ext cx="1906587" cy="1512887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000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איתור פרטי הדמויות</a:t>
            </a:r>
          </a:p>
        </p:txBody>
      </p:sp>
      <p:sp>
        <p:nvSpPr>
          <p:cNvPr id="17" name="מלבן 16"/>
          <p:cNvSpPr/>
          <p:nvPr/>
        </p:nvSpPr>
        <p:spPr>
          <a:xfrm>
            <a:off x="4572000" y="1412875"/>
            <a:ext cx="504825" cy="117475"/>
          </a:xfrm>
          <a:prstGeom prst="rect">
            <a:avLst/>
          </a:prstGeom>
          <a:solidFill>
            <a:srgbClr val="23C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he-IL" altLang="he-IL" smtClean="0"/>
              <a:t>                                         </a:t>
            </a:r>
          </a:p>
        </p:txBody>
      </p:sp>
      <p:sp>
        <p:nvSpPr>
          <p:cNvPr id="4" name="תרשים זרימה: תהליך חלופי 3"/>
          <p:cNvSpPr/>
          <p:nvPr/>
        </p:nvSpPr>
        <p:spPr>
          <a:xfrm>
            <a:off x="5580063" y="620713"/>
            <a:ext cx="2952750" cy="12954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800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הבנה מפרשת</a:t>
            </a:r>
            <a:endParaRPr lang="he-IL" sz="2800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" name="תרשים זרימה: תהליך חלופי 4"/>
          <p:cNvSpPr/>
          <p:nvPr/>
        </p:nvSpPr>
        <p:spPr>
          <a:xfrm>
            <a:off x="1476375" y="620713"/>
            <a:ext cx="2951163" cy="12954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800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קריאה בין השורות</a:t>
            </a:r>
            <a:endParaRPr lang="he-IL" sz="2800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4716463" y="1052513"/>
            <a:ext cx="503237" cy="1905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4716463" y="1484313"/>
            <a:ext cx="503237" cy="2159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8" name="מקבילית 7"/>
          <p:cNvSpPr/>
          <p:nvPr/>
        </p:nvSpPr>
        <p:spPr>
          <a:xfrm>
            <a:off x="7092950" y="2708275"/>
            <a:ext cx="2051050" cy="865188"/>
          </a:xfrm>
          <a:prstGeom prst="parallelogram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000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לקשור בין סיבה לתוצאה</a:t>
            </a:r>
          </a:p>
        </p:txBody>
      </p:sp>
      <p:sp>
        <p:nvSpPr>
          <p:cNvPr id="9" name="מקבילית 8"/>
          <p:cNvSpPr/>
          <p:nvPr/>
        </p:nvSpPr>
        <p:spPr>
          <a:xfrm>
            <a:off x="4932363" y="2636838"/>
            <a:ext cx="2016125" cy="863600"/>
          </a:xfrm>
          <a:prstGeom prst="parallelogram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000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לסדר את המשפטים לפי הרצף</a:t>
            </a:r>
          </a:p>
        </p:txBody>
      </p:sp>
      <p:sp>
        <p:nvSpPr>
          <p:cNvPr id="10" name="מקבילית 9"/>
          <p:cNvSpPr/>
          <p:nvPr/>
        </p:nvSpPr>
        <p:spPr>
          <a:xfrm>
            <a:off x="2916238" y="2565400"/>
            <a:ext cx="1871662" cy="863600"/>
          </a:xfrm>
          <a:prstGeom prst="parallelogram">
            <a:avLst/>
          </a:prstGeom>
          <a:solidFill>
            <a:srgbClr val="D200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000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לנתח דמות בטקסט</a:t>
            </a:r>
          </a:p>
        </p:txBody>
      </p:sp>
      <p:sp>
        <p:nvSpPr>
          <p:cNvPr id="11" name="מקבילית 10"/>
          <p:cNvSpPr/>
          <p:nvPr/>
        </p:nvSpPr>
        <p:spPr>
          <a:xfrm>
            <a:off x="539750" y="2565400"/>
            <a:ext cx="2160588" cy="863600"/>
          </a:xfrm>
          <a:prstGeom prst="parallelogram">
            <a:avLst/>
          </a:prstGeom>
          <a:solidFill>
            <a:srgbClr val="EFEF9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000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למיין ולהכליל דברים בטקסט</a:t>
            </a:r>
          </a:p>
        </p:txBody>
      </p:sp>
      <p:sp>
        <p:nvSpPr>
          <p:cNvPr id="12" name="מקבילית 11"/>
          <p:cNvSpPr/>
          <p:nvPr/>
        </p:nvSpPr>
        <p:spPr>
          <a:xfrm>
            <a:off x="6804025" y="4221163"/>
            <a:ext cx="2089150" cy="863600"/>
          </a:xfrm>
          <a:prstGeom prst="parallelogram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000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הסקת מסקנות מהטקסט</a:t>
            </a:r>
          </a:p>
        </p:txBody>
      </p:sp>
      <p:sp>
        <p:nvSpPr>
          <p:cNvPr id="13" name="מקבילית 12"/>
          <p:cNvSpPr/>
          <p:nvPr/>
        </p:nvSpPr>
        <p:spPr>
          <a:xfrm>
            <a:off x="6875463" y="5732463"/>
            <a:ext cx="2268537" cy="865187"/>
          </a:xfrm>
          <a:prstGeom prst="parallelogram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000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לזהות את הרעיון המרכזי בטקסט</a:t>
            </a:r>
          </a:p>
        </p:txBody>
      </p:sp>
      <p:sp>
        <p:nvSpPr>
          <p:cNvPr id="14" name="מקבילית 13"/>
          <p:cNvSpPr/>
          <p:nvPr/>
        </p:nvSpPr>
        <p:spPr>
          <a:xfrm>
            <a:off x="4787900" y="4149725"/>
            <a:ext cx="1871663" cy="863600"/>
          </a:xfrm>
          <a:prstGeom prst="parallelogram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000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ההבחנה בין דעה לעובדה</a:t>
            </a:r>
          </a:p>
        </p:txBody>
      </p:sp>
      <p:sp>
        <p:nvSpPr>
          <p:cNvPr id="15" name="מקבילית 14"/>
          <p:cNvSpPr/>
          <p:nvPr/>
        </p:nvSpPr>
        <p:spPr>
          <a:xfrm>
            <a:off x="2627313" y="4076700"/>
            <a:ext cx="2089150" cy="865188"/>
          </a:xfrm>
          <a:prstGeom prst="parallelogram">
            <a:avLst/>
          </a:prstGeom>
          <a:solidFill>
            <a:srgbClr val="8D3B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000" b="1" dirty="0">
                <a:solidFill>
                  <a:srgbClr val="FFFF00"/>
                </a:solidFill>
                <a:latin typeface="David" pitchFamily="34" charset="-79"/>
                <a:cs typeface="David" pitchFamily="34" charset="-79"/>
              </a:rPr>
              <a:t>לקשור בין הכותרת לתוכן</a:t>
            </a:r>
          </a:p>
        </p:txBody>
      </p:sp>
      <p:sp>
        <p:nvSpPr>
          <p:cNvPr id="16" name="מקבילית 15"/>
          <p:cNvSpPr/>
          <p:nvPr/>
        </p:nvSpPr>
        <p:spPr>
          <a:xfrm>
            <a:off x="323850" y="4005263"/>
            <a:ext cx="1871663" cy="863600"/>
          </a:xfrm>
          <a:prstGeom prst="parallelogram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000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לקשור בין האיור לתוכן</a:t>
            </a:r>
          </a:p>
        </p:txBody>
      </p:sp>
      <p:sp>
        <p:nvSpPr>
          <p:cNvPr id="17" name="מקבילית 16"/>
          <p:cNvSpPr/>
          <p:nvPr/>
        </p:nvSpPr>
        <p:spPr>
          <a:xfrm>
            <a:off x="4427538" y="5805488"/>
            <a:ext cx="2232025" cy="863600"/>
          </a:xfrm>
          <a:prstGeom prst="parallelogram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000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לזהות את סוגת הטקסט עפ"י רמזי תוכן</a:t>
            </a:r>
          </a:p>
        </p:txBody>
      </p:sp>
      <p:sp>
        <p:nvSpPr>
          <p:cNvPr id="18" name="מקבילית 17"/>
          <p:cNvSpPr/>
          <p:nvPr/>
        </p:nvSpPr>
        <p:spPr>
          <a:xfrm>
            <a:off x="2195513" y="5732463"/>
            <a:ext cx="2089150" cy="865187"/>
          </a:xfrm>
          <a:prstGeom prst="parallelogram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000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לפרש מלים עפ"י הקונטקסט</a:t>
            </a:r>
          </a:p>
        </p:txBody>
      </p:sp>
      <p:sp>
        <p:nvSpPr>
          <p:cNvPr id="19" name="מקבילית 18"/>
          <p:cNvSpPr/>
          <p:nvPr/>
        </p:nvSpPr>
        <p:spPr>
          <a:xfrm>
            <a:off x="179388" y="5732463"/>
            <a:ext cx="1871662" cy="865187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000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לנתח דמות בטקסט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he-IL" altLang="he-IL" smtClean="0"/>
              <a:t>                                   </a:t>
            </a:r>
          </a:p>
        </p:txBody>
      </p:sp>
      <p:sp>
        <p:nvSpPr>
          <p:cNvPr id="4" name="משושה 3"/>
          <p:cNvSpPr/>
          <p:nvPr/>
        </p:nvSpPr>
        <p:spPr>
          <a:xfrm>
            <a:off x="5795963" y="333375"/>
            <a:ext cx="3024187" cy="2016125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800" b="1" dirty="0">
                <a:latin typeface="David" pitchFamily="34" charset="-79"/>
                <a:cs typeface="David" pitchFamily="34" charset="-79"/>
              </a:rPr>
              <a:t>הבנה משתמעת</a:t>
            </a:r>
            <a:endParaRPr lang="he-IL" sz="28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5" name="משושה 4"/>
          <p:cNvSpPr/>
          <p:nvPr/>
        </p:nvSpPr>
        <p:spPr>
          <a:xfrm>
            <a:off x="611188" y="404813"/>
            <a:ext cx="3024187" cy="2016125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800" b="1" dirty="0">
                <a:latin typeface="David" pitchFamily="34" charset="-79"/>
                <a:cs typeface="David" pitchFamily="34" charset="-79"/>
              </a:rPr>
              <a:t>קריאה מעבר לשורות</a:t>
            </a:r>
            <a:endParaRPr lang="he-IL" sz="28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4427538" y="1196975"/>
            <a:ext cx="576262" cy="144463"/>
          </a:xfrm>
          <a:prstGeom prst="rect">
            <a:avLst/>
          </a:prstGeom>
          <a:solidFill>
            <a:srgbClr val="23CB43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4427538" y="1557338"/>
            <a:ext cx="576262" cy="215900"/>
          </a:xfrm>
          <a:prstGeom prst="rect">
            <a:avLst/>
          </a:prstGeom>
          <a:solidFill>
            <a:srgbClr val="23C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/>
          </a:p>
        </p:txBody>
      </p:sp>
      <p:sp>
        <p:nvSpPr>
          <p:cNvPr id="8" name="דמעה 7"/>
          <p:cNvSpPr/>
          <p:nvPr/>
        </p:nvSpPr>
        <p:spPr>
          <a:xfrm>
            <a:off x="6443663" y="3500438"/>
            <a:ext cx="2376487" cy="1728787"/>
          </a:xfrm>
          <a:prstGeom prst="teardrop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000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להעריך דמות בטקסט</a:t>
            </a:r>
          </a:p>
        </p:txBody>
      </p:sp>
      <p:sp>
        <p:nvSpPr>
          <p:cNvPr id="9" name="דמעה 8"/>
          <p:cNvSpPr/>
          <p:nvPr/>
        </p:nvSpPr>
        <p:spPr>
          <a:xfrm>
            <a:off x="3924300" y="4941888"/>
            <a:ext cx="2376488" cy="1727200"/>
          </a:xfrm>
          <a:prstGeom prst="teardrop">
            <a:avLst/>
          </a:prstGeom>
          <a:solidFill>
            <a:srgbClr val="23CB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000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לחוות את הדעת, בעד\נגד</a:t>
            </a:r>
          </a:p>
        </p:txBody>
      </p:sp>
      <p:sp>
        <p:nvSpPr>
          <p:cNvPr id="10" name="דמעה 9"/>
          <p:cNvSpPr/>
          <p:nvPr/>
        </p:nvSpPr>
        <p:spPr>
          <a:xfrm>
            <a:off x="1763713" y="3284538"/>
            <a:ext cx="2376487" cy="1728787"/>
          </a:xfrm>
          <a:prstGeom prst="teardrop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000" b="1" dirty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להעריך מצב בטקסט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התלהבות">
  <a:themeElements>
    <a:clrScheme name="התלהבות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התלהבות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התלהבות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BA39675EE7A7484C80ADCF587ABD38DB" ma:contentTypeVersion="1" ma:contentTypeDescription="צור מסמך חדש." ma:contentTypeScope="" ma:versionID="ff65c724906321aafab93a4742563f95">
  <xsd:schema xmlns:xsd="http://www.w3.org/2001/XMLSchema" xmlns:p="http://schemas.microsoft.com/office/2006/metadata/properties" targetNamespace="http://schemas.microsoft.com/office/2006/metadata/properties" ma:root="true" ma:fieldsID="5ba5c1489e21fa9e15d959051cae83a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 ma:readOnly="true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56AFE8A-CF4F-4279-97E2-51AC380C2D16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9728F81-4D4A-4ABC-BC83-15F37B86D41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499C8F-FE09-48FD-913B-52DF3A5480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104</TotalTime>
  <Words>305</Words>
  <Application>Microsoft Office PowerPoint</Application>
  <PresentationFormat>‫הצגה על המסך (4:3)</PresentationFormat>
  <Paragraphs>70</Paragraphs>
  <Slides>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5" baseType="lpstr">
      <vt:lpstr>Arial</vt:lpstr>
      <vt:lpstr>Century Gothic</vt:lpstr>
      <vt:lpstr>David</vt:lpstr>
      <vt:lpstr>Gisha</vt:lpstr>
      <vt:lpstr>Verdana</vt:lpstr>
      <vt:lpstr>Wingdings 2</vt:lpstr>
      <vt:lpstr>התלהבות</vt:lpstr>
      <vt:lpstr>מצגת של PowerPoint‏</vt:lpstr>
      <vt:lpstr>תכנית הביצוע</vt:lpstr>
      <vt:lpstr>מצגת של PowerPoint‏</vt:lpstr>
      <vt:lpstr>הטקסונומיה של סמית           מיומנויות בהבנת הנקרא </vt:lpstr>
      <vt:lpstr>מצגת של PowerPoint‏</vt:lpstr>
      <vt:lpstr>  </vt:lpstr>
      <vt:lpstr>מצגת של PowerPoint‏</vt:lpstr>
      <vt:lpstr>מצגת של PowerPoint‏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مهارات في فهم المقروء</dc:title>
  <dc:creator>Randa</dc:creator>
  <cp:lastModifiedBy>rabin</cp:lastModifiedBy>
  <cp:revision>14</cp:revision>
  <dcterms:created xsi:type="dcterms:W3CDTF">2010-06-15T17:50:50Z</dcterms:created>
  <dcterms:modified xsi:type="dcterms:W3CDTF">2019-03-29T06:18:22Z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0x010100BA39675EE7A7484C80ADCF587ABD38DB</vt:lpwstr>
  </property>
</Properties>
</file>