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96" r:id="rId2"/>
  </p:sldMasterIdLst>
  <p:notesMasterIdLst>
    <p:notesMasterId r:id="rId73"/>
  </p:notesMasterIdLst>
  <p:handoutMasterIdLst>
    <p:handoutMasterId r:id="rId74"/>
  </p:handoutMasterIdLst>
  <p:sldIdLst>
    <p:sldId id="364" r:id="rId3"/>
    <p:sldId id="354" r:id="rId4"/>
    <p:sldId id="355" r:id="rId5"/>
    <p:sldId id="356" r:id="rId6"/>
    <p:sldId id="357" r:id="rId7"/>
    <p:sldId id="365" r:id="rId8"/>
    <p:sldId id="378" r:id="rId9"/>
    <p:sldId id="309" r:id="rId10"/>
    <p:sldId id="310" r:id="rId11"/>
    <p:sldId id="311" r:id="rId12"/>
    <p:sldId id="312" r:id="rId13"/>
    <p:sldId id="313" r:id="rId14"/>
    <p:sldId id="361" r:id="rId15"/>
    <p:sldId id="314" r:id="rId16"/>
    <p:sldId id="323" r:id="rId17"/>
    <p:sldId id="324" r:id="rId18"/>
    <p:sldId id="325" r:id="rId19"/>
    <p:sldId id="326" r:id="rId20"/>
    <p:sldId id="327" r:id="rId21"/>
    <p:sldId id="328" r:id="rId22"/>
    <p:sldId id="329" r:id="rId23"/>
    <p:sldId id="330" r:id="rId24"/>
    <p:sldId id="331" r:id="rId25"/>
    <p:sldId id="335" r:id="rId26"/>
    <p:sldId id="336" r:id="rId27"/>
    <p:sldId id="337" r:id="rId28"/>
    <p:sldId id="338" r:id="rId29"/>
    <p:sldId id="339" r:id="rId30"/>
    <p:sldId id="379" r:id="rId31"/>
    <p:sldId id="341" r:id="rId32"/>
    <p:sldId id="342" r:id="rId33"/>
    <p:sldId id="343" r:id="rId34"/>
    <p:sldId id="332" r:id="rId35"/>
    <p:sldId id="366" r:id="rId36"/>
    <p:sldId id="367" r:id="rId37"/>
    <p:sldId id="368" r:id="rId38"/>
    <p:sldId id="369" r:id="rId39"/>
    <p:sldId id="370" r:id="rId40"/>
    <p:sldId id="371" r:id="rId41"/>
    <p:sldId id="372" r:id="rId42"/>
    <p:sldId id="373" r:id="rId43"/>
    <p:sldId id="374" r:id="rId44"/>
    <p:sldId id="375" r:id="rId45"/>
    <p:sldId id="377" r:id="rId46"/>
    <p:sldId id="381" r:id="rId47"/>
    <p:sldId id="382" r:id="rId48"/>
    <p:sldId id="383" r:id="rId49"/>
    <p:sldId id="384" r:id="rId50"/>
    <p:sldId id="385" r:id="rId51"/>
    <p:sldId id="386" r:id="rId52"/>
    <p:sldId id="387" r:id="rId53"/>
    <p:sldId id="388" r:id="rId54"/>
    <p:sldId id="389" r:id="rId55"/>
    <p:sldId id="390" r:id="rId56"/>
    <p:sldId id="391" r:id="rId57"/>
    <p:sldId id="392" r:id="rId58"/>
    <p:sldId id="344" r:id="rId59"/>
    <p:sldId id="362" r:id="rId60"/>
    <p:sldId id="302" r:id="rId61"/>
    <p:sldId id="300" r:id="rId62"/>
    <p:sldId id="299" r:id="rId63"/>
    <p:sldId id="345" r:id="rId64"/>
    <p:sldId id="346" r:id="rId65"/>
    <p:sldId id="347" r:id="rId66"/>
    <p:sldId id="348" r:id="rId67"/>
    <p:sldId id="349" r:id="rId68"/>
    <p:sldId id="350" r:id="rId69"/>
    <p:sldId id="380" r:id="rId70"/>
    <p:sldId id="393" r:id="rId71"/>
    <p:sldId id="363" r:id="rId72"/>
  </p:sldIdLst>
  <p:sldSz cx="12192000" cy="6858000"/>
  <p:notesSz cx="6858000" cy="9945688"/>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סגנון בהיר 1 - הדגשה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סגנון בהיר 1 - הדגשה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D083AE6-46FA-4A59-8FB0-9F97EB10719F}" styleName="סגנון בהיר 3 - הדגשה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CAF9ED-07DC-4A11-8D7F-57B35C25682E}" styleName="סגנון ביניים 1 - הדגשה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68" d="100"/>
          <a:sy n="68" d="100"/>
        </p:scale>
        <p:origin x="616"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viewProps" Target="viewProp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5453" y="0"/>
            <a:ext cx="2972547" cy="497842"/>
          </a:xfrm>
          <a:prstGeom prst="rect">
            <a:avLst/>
          </a:prstGeom>
        </p:spPr>
        <p:txBody>
          <a:bodyPr vert="horz" lIns="91870" tIns="45935" rIns="91870" bIns="45935" rtlCol="1"/>
          <a:lstStyle>
            <a:lvl1pPr algn="r">
              <a:defRPr sz="1200"/>
            </a:lvl1pPr>
          </a:lstStyle>
          <a:p>
            <a:endParaRPr lang="he-IL"/>
          </a:p>
        </p:txBody>
      </p:sp>
      <p:sp>
        <p:nvSpPr>
          <p:cNvPr id="3" name="מציין מיקום של תאריך 2"/>
          <p:cNvSpPr>
            <a:spLocks noGrp="1"/>
          </p:cNvSpPr>
          <p:nvPr>
            <p:ph type="dt" sz="quarter" idx="1"/>
          </p:nvPr>
        </p:nvSpPr>
        <p:spPr>
          <a:xfrm>
            <a:off x="1602" y="0"/>
            <a:ext cx="2972547" cy="497842"/>
          </a:xfrm>
          <a:prstGeom prst="rect">
            <a:avLst/>
          </a:prstGeom>
        </p:spPr>
        <p:txBody>
          <a:bodyPr vert="horz" lIns="91870" tIns="45935" rIns="91870" bIns="45935" rtlCol="1"/>
          <a:lstStyle>
            <a:lvl1pPr algn="l">
              <a:defRPr sz="1200"/>
            </a:lvl1pPr>
          </a:lstStyle>
          <a:p>
            <a:fld id="{795D9F76-2CCE-490B-86B4-9A79A7581620}" type="datetimeFigureOut">
              <a:rPr lang="he-IL" smtClean="0"/>
              <a:t>כ'/אדר ב/תשע"ט</a:t>
            </a:fld>
            <a:endParaRPr lang="he-IL"/>
          </a:p>
        </p:txBody>
      </p:sp>
      <p:sp>
        <p:nvSpPr>
          <p:cNvPr id="4" name="מציין מיקום של כותרת תחתונה 3"/>
          <p:cNvSpPr>
            <a:spLocks noGrp="1"/>
          </p:cNvSpPr>
          <p:nvPr>
            <p:ph type="ftr" sz="quarter" idx="2"/>
          </p:nvPr>
        </p:nvSpPr>
        <p:spPr>
          <a:xfrm>
            <a:off x="3885453" y="9447846"/>
            <a:ext cx="2972547" cy="497842"/>
          </a:xfrm>
          <a:prstGeom prst="rect">
            <a:avLst/>
          </a:prstGeom>
        </p:spPr>
        <p:txBody>
          <a:bodyPr vert="horz" lIns="91870" tIns="45935" rIns="91870" bIns="45935" rtlCol="1" anchor="b"/>
          <a:lstStyle>
            <a:lvl1pPr algn="r">
              <a:defRPr sz="1200"/>
            </a:lvl1pPr>
          </a:lstStyle>
          <a:p>
            <a:endParaRPr lang="he-IL"/>
          </a:p>
        </p:txBody>
      </p:sp>
      <p:sp>
        <p:nvSpPr>
          <p:cNvPr id="5" name="מציין מיקום של מספר שקופית 4"/>
          <p:cNvSpPr>
            <a:spLocks noGrp="1"/>
          </p:cNvSpPr>
          <p:nvPr>
            <p:ph type="sldNum" sz="quarter" idx="3"/>
          </p:nvPr>
        </p:nvSpPr>
        <p:spPr>
          <a:xfrm>
            <a:off x="1602" y="9447846"/>
            <a:ext cx="2972547" cy="497842"/>
          </a:xfrm>
          <a:prstGeom prst="rect">
            <a:avLst/>
          </a:prstGeom>
        </p:spPr>
        <p:txBody>
          <a:bodyPr vert="horz" lIns="91870" tIns="45935" rIns="91870" bIns="45935" rtlCol="1" anchor="b"/>
          <a:lstStyle>
            <a:lvl1pPr algn="l">
              <a:defRPr sz="1200"/>
            </a:lvl1pPr>
          </a:lstStyle>
          <a:p>
            <a:fld id="{62B6B761-55D4-417A-A033-F24684DC6FFE}" type="slidenum">
              <a:rPr lang="he-IL" smtClean="0"/>
              <a:t>‹#›</a:t>
            </a:fld>
            <a:endParaRPr lang="he-IL"/>
          </a:p>
        </p:txBody>
      </p:sp>
    </p:spTree>
    <p:extLst>
      <p:ext uri="{BB962C8B-B14F-4D97-AF65-F5344CB8AC3E}">
        <p14:creationId xmlns:p14="http://schemas.microsoft.com/office/powerpoint/2010/main" val="8961740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1" y="0"/>
            <a:ext cx="2971800" cy="499012"/>
          </a:xfrm>
          <a:prstGeom prst="rect">
            <a:avLst/>
          </a:prstGeom>
        </p:spPr>
        <p:txBody>
          <a:bodyPr vert="horz" lIns="91870" tIns="45935" rIns="91870" bIns="45935"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99012"/>
          </a:xfrm>
          <a:prstGeom prst="rect">
            <a:avLst/>
          </a:prstGeom>
        </p:spPr>
        <p:txBody>
          <a:bodyPr vert="horz" lIns="91870" tIns="45935" rIns="91870" bIns="45935" rtlCol="1"/>
          <a:lstStyle>
            <a:lvl1pPr algn="l">
              <a:defRPr sz="1200"/>
            </a:lvl1pPr>
          </a:lstStyle>
          <a:p>
            <a:fld id="{9D28B07E-F5B4-46BE-8086-5F69EF8F7DC7}" type="datetimeFigureOut">
              <a:rPr lang="he-IL" smtClean="0"/>
              <a:t>כ'/אדר ב/תשע"ט</a:t>
            </a:fld>
            <a:endParaRPr lang="he-IL"/>
          </a:p>
        </p:txBody>
      </p:sp>
      <p:sp>
        <p:nvSpPr>
          <p:cNvPr id="4" name="מציין מיקום של תמונת שקופית 3"/>
          <p:cNvSpPr>
            <a:spLocks noGrp="1" noRot="1" noChangeAspect="1"/>
          </p:cNvSpPr>
          <p:nvPr>
            <p:ph type="sldImg" idx="2"/>
          </p:nvPr>
        </p:nvSpPr>
        <p:spPr>
          <a:xfrm>
            <a:off x="446088" y="1244600"/>
            <a:ext cx="5965825" cy="3355975"/>
          </a:xfrm>
          <a:prstGeom prst="rect">
            <a:avLst/>
          </a:prstGeom>
          <a:noFill/>
          <a:ln w="12700">
            <a:solidFill>
              <a:prstClr val="black"/>
            </a:solidFill>
          </a:ln>
        </p:spPr>
        <p:txBody>
          <a:bodyPr vert="horz" lIns="91870" tIns="45935" rIns="91870" bIns="45935" rtlCol="1" anchor="ctr"/>
          <a:lstStyle/>
          <a:p>
            <a:endParaRPr lang="he-IL"/>
          </a:p>
        </p:txBody>
      </p:sp>
      <p:sp>
        <p:nvSpPr>
          <p:cNvPr id="5" name="מציין מיקום של הערות 4"/>
          <p:cNvSpPr>
            <a:spLocks noGrp="1"/>
          </p:cNvSpPr>
          <p:nvPr>
            <p:ph type="body" sz="quarter" idx="3"/>
          </p:nvPr>
        </p:nvSpPr>
        <p:spPr>
          <a:xfrm>
            <a:off x="685801" y="4786362"/>
            <a:ext cx="5486400" cy="3916115"/>
          </a:xfrm>
          <a:prstGeom prst="rect">
            <a:avLst/>
          </a:prstGeom>
        </p:spPr>
        <p:txBody>
          <a:bodyPr vert="horz" lIns="91870" tIns="45935" rIns="91870" bIns="45935"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1" y="9446679"/>
            <a:ext cx="2971800" cy="499011"/>
          </a:xfrm>
          <a:prstGeom prst="rect">
            <a:avLst/>
          </a:prstGeom>
        </p:spPr>
        <p:txBody>
          <a:bodyPr vert="horz" lIns="91870" tIns="45935" rIns="91870" bIns="45935"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9446679"/>
            <a:ext cx="2971800" cy="499011"/>
          </a:xfrm>
          <a:prstGeom prst="rect">
            <a:avLst/>
          </a:prstGeom>
        </p:spPr>
        <p:txBody>
          <a:bodyPr vert="horz" lIns="91870" tIns="45935" rIns="91870" bIns="45935" rtlCol="1" anchor="b"/>
          <a:lstStyle>
            <a:lvl1pPr algn="l">
              <a:defRPr sz="1200"/>
            </a:lvl1pPr>
          </a:lstStyle>
          <a:p>
            <a:fld id="{FFF275C9-37C4-4844-A5CF-FEE7CF3F3A43}" type="slidenum">
              <a:rPr lang="he-IL" smtClean="0"/>
              <a:t>‹#›</a:t>
            </a:fld>
            <a:endParaRPr lang="he-IL"/>
          </a:p>
        </p:txBody>
      </p:sp>
    </p:spTree>
    <p:extLst>
      <p:ext uri="{BB962C8B-B14F-4D97-AF65-F5344CB8AC3E}">
        <p14:creationId xmlns:p14="http://schemas.microsoft.com/office/powerpoint/2010/main" val="11041115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a:xfrm>
            <a:off x="-176213" y="811213"/>
            <a:ext cx="7210426" cy="4056062"/>
          </a:xfrm>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6E5E8631-3ACA-4475-A1E9-0823925BE24F}" type="slidenum">
              <a:rPr lang="he-IL">
                <a:solidFill>
                  <a:prstClr val="black"/>
                </a:solidFill>
              </a:rPr>
              <a:pPr/>
              <a:t>3</a:t>
            </a:fld>
            <a:endParaRPr lang="he-IL">
              <a:solidFill>
                <a:prstClr val="black"/>
              </a:solidFill>
            </a:endParaRPr>
          </a:p>
        </p:txBody>
      </p:sp>
    </p:spTree>
    <p:extLst>
      <p:ext uri="{BB962C8B-B14F-4D97-AF65-F5344CB8AC3E}">
        <p14:creationId xmlns:p14="http://schemas.microsoft.com/office/powerpoint/2010/main" val="4046185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a:xfrm>
            <a:off x="-176213" y="811213"/>
            <a:ext cx="7210426" cy="4056062"/>
          </a:xfrm>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6E5E8631-3ACA-4475-A1E9-0823925BE24F}" type="slidenum">
              <a:rPr lang="he-IL">
                <a:solidFill>
                  <a:prstClr val="black"/>
                </a:solidFill>
              </a:rPr>
              <a:pPr/>
              <a:t>6</a:t>
            </a:fld>
            <a:endParaRPr lang="he-IL">
              <a:solidFill>
                <a:prstClr val="black"/>
              </a:solidFill>
            </a:endParaRPr>
          </a:p>
        </p:txBody>
      </p:sp>
    </p:spTree>
    <p:extLst>
      <p:ext uri="{BB962C8B-B14F-4D97-AF65-F5344CB8AC3E}">
        <p14:creationId xmlns:p14="http://schemas.microsoft.com/office/powerpoint/2010/main" val="505647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lvl1pPr>
              <a:defRPr/>
            </a:lvl1pPr>
          </a:lstStyle>
          <a:p>
            <a:endParaRPr lang="es-E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s-E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9F8B2372-F1EA-46A9-B051-9143CB523502}" type="slidenum">
              <a:rPr lang="es-ES" altLang="he-IL">
                <a:solidFill>
                  <a:srgbClr val="000000"/>
                </a:solidFill>
              </a:rPr>
              <a:pPr/>
              <a:t>‹#›</a:t>
            </a:fld>
            <a:endParaRPr lang="es-ES" altLang="he-IL">
              <a:solidFill>
                <a:srgbClr val="000000"/>
              </a:solidFill>
            </a:endParaRPr>
          </a:p>
        </p:txBody>
      </p:sp>
    </p:spTree>
    <p:extLst>
      <p:ext uri="{BB962C8B-B14F-4D97-AF65-F5344CB8AC3E}">
        <p14:creationId xmlns:p14="http://schemas.microsoft.com/office/powerpoint/2010/main" val="1905273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lvl1pPr>
              <a:defRPr/>
            </a:lvl1pPr>
          </a:lstStyle>
          <a:p>
            <a:endParaRPr lang="es-E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s-E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E2887166-9942-4F39-85CE-43D4FEA36677}" type="slidenum">
              <a:rPr lang="es-ES" altLang="he-IL">
                <a:solidFill>
                  <a:srgbClr val="000000"/>
                </a:solidFill>
              </a:rPr>
              <a:pPr/>
              <a:t>‹#›</a:t>
            </a:fld>
            <a:endParaRPr lang="es-ES" altLang="he-IL">
              <a:solidFill>
                <a:srgbClr val="000000"/>
              </a:solidFill>
            </a:endParaRPr>
          </a:p>
        </p:txBody>
      </p:sp>
    </p:spTree>
    <p:extLst>
      <p:ext uri="{BB962C8B-B14F-4D97-AF65-F5344CB8AC3E}">
        <p14:creationId xmlns:p14="http://schemas.microsoft.com/office/powerpoint/2010/main" val="1992825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839200" y="274639"/>
            <a:ext cx="27432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609600" y="274639"/>
            <a:ext cx="80264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lvl1pPr>
              <a:defRPr/>
            </a:lvl1pPr>
          </a:lstStyle>
          <a:p>
            <a:endParaRPr lang="es-E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s-E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9459E172-DC19-471D-8227-23D2ED2B3F31}" type="slidenum">
              <a:rPr lang="es-ES" altLang="he-IL">
                <a:solidFill>
                  <a:srgbClr val="000000"/>
                </a:solidFill>
              </a:rPr>
              <a:pPr/>
              <a:t>‹#›</a:t>
            </a:fld>
            <a:endParaRPr lang="es-ES" altLang="he-IL">
              <a:solidFill>
                <a:srgbClr val="000000"/>
              </a:solidFill>
            </a:endParaRPr>
          </a:p>
        </p:txBody>
      </p:sp>
    </p:spTree>
    <p:extLst>
      <p:ext uri="{BB962C8B-B14F-4D97-AF65-F5344CB8AC3E}">
        <p14:creationId xmlns:p14="http://schemas.microsoft.com/office/powerpoint/2010/main" val="1761305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lvl1pPr>
              <a:defRPr/>
            </a:lvl1pPr>
          </a:lstStyle>
          <a:p>
            <a:endParaRPr lang="es-E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s-E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9F9551EC-B6B6-4C67-BD4C-9F35D285D2E5}" type="slidenum">
              <a:rPr lang="es-ES" altLang="he-IL">
                <a:solidFill>
                  <a:srgbClr val="000000"/>
                </a:solidFill>
              </a:rPr>
              <a:pPr/>
              <a:t>‹#›</a:t>
            </a:fld>
            <a:endParaRPr lang="es-ES" altLang="he-IL">
              <a:solidFill>
                <a:srgbClr val="000000"/>
              </a:solidFill>
            </a:endParaRPr>
          </a:p>
        </p:txBody>
      </p:sp>
    </p:spTree>
    <p:extLst>
      <p:ext uri="{BB962C8B-B14F-4D97-AF65-F5344CB8AC3E}">
        <p14:creationId xmlns:p14="http://schemas.microsoft.com/office/powerpoint/2010/main" val="56055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lvl1pPr>
              <a:defRPr/>
            </a:lvl1pPr>
          </a:lstStyle>
          <a:p>
            <a:endParaRPr lang="es-E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s-E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4E60823C-2CB6-4576-83B3-7AFC26714EF9}" type="slidenum">
              <a:rPr lang="es-ES" altLang="he-IL">
                <a:solidFill>
                  <a:srgbClr val="000000"/>
                </a:solidFill>
              </a:rPr>
              <a:pPr/>
              <a:t>‹#›</a:t>
            </a:fld>
            <a:endParaRPr lang="es-ES" altLang="he-IL">
              <a:solidFill>
                <a:srgbClr val="000000"/>
              </a:solidFill>
            </a:endParaRPr>
          </a:p>
        </p:txBody>
      </p:sp>
    </p:spTree>
    <p:extLst>
      <p:ext uri="{BB962C8B-B14F-4D97-AF65-F5344CB8AC3E}">
        <p14:creationId xmlns:p14="http://schemas.microsoft.com/office/powerpoint/2010/main" val="42225534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1" y="1709739"/>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endParaRPr lang="es-E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s-E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EDC3362D-FE50-4972-A393-D0CABBC2CF90}" type="slidenum">
              <a:rPr lang="es-ES" altLang="he-IL">
                <a:solidFill>
                  <a:srgbClr val="000000"/>
                </a:solidFill>
              </a:rPr>
              <a:pPr/>
              <a:t>‹#›</a:t>
            </a:fld>
            <a:endParaRPr lang="es-ES" altLang="he-IL">
              <a:solidFill>
                <a:srgbClr val="000000"/>
              </a:solidFill>
            </a:endParaRPr>
          </a:p>
        </p:txBody>
      </p:sp>
    </p:spTree>
    <p:extLst>
      <p:ext uri="{BB962C8B-B14F-4D97-AF65-F5344CB8AC3E}">
        <p14:creationId xmlns:p14="http://schemas.microsoft.com/office/powerpoint/2010/main" val="18136045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609600" y="1600201"/>
            <a:ext cx="5384800" cy="4525963"/>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6197600" y="1600201"/>
            <a:ext cx="5384800" cy="4525963"/>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lvl1pPr>
              <a:defRPr/>
            </a:lvl1pPr>
          </a:lstStyle>
          <a:p>
            <a:endParaRPr lang="es-E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s-E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F884C6C3-BA51-4E18-8921-0EEC16EEB00A}" type="slidenum">
              <a:rPr lang="es-ES" altLang="he-IL">
                <a:solidFill>
                  <a:srgbClr val="000000"/>
                </a:solidFill>
              </a:rPr>
              <a:pPr/>
              <a:t>‹#›</a:t>
            </a:fld>
            <a:endParaRPr lang="es-ES" altLang="he-IL">
              <a:solidFill>
                <a:srgbClr val="000000"/>
              </a:solidFill>
            </a:endParaRPr>
          </a:p>
        </p:txBody>
      </p:sp>
    </p:spTree>
    <p:extLst>
      <p:ext uri="{BB962C8B-B14F-4D97-AF65-F5344CB8AC3E}">
        <p14:creationId xmlns:p14="http://schemas.microsoft.com/office/powerpoint/2010/main" val="3972567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40317" y="365126"/>
            <a:ext cx="10515600" cy="1325563"/>
          </a:xfrm>
        </p:spPr>
        <p:txBody>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840318" y="2505075"/>
            <a:ext cx="5158316"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6172200" y="2505075"/>
            <a:ext cx="518371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lvl1pPr>
              <a:defRPr/>
            </a:lvl1pPr>
          </a:lstStyle>
          <a:p>
            <a:endParaRPr lang="es-ES" altLang="he-IL">
              <a:solidFill>
                <a:srgbClr val="000000"/>
              </a:solidFill>
            </a:endParaRPr>
          </a:p>
        </p:txBody>
      </p:sp>
      <p:sp>
        <p:nvSpPr>
          <p:cNvPr id="8" name="מציין מיקום של כותרת תחתונה 7"/>
          <p:cNvSpPr>
            <a:spLocks noGrp="1"/>
          </p:cNvSpPr>
          <p:nvPr>
            <p:ph type="ftr" sz="quarter" idx="11"/>
          </p:nvPr>
        </p:nvSpPr>
        <p:spPr/>
        <p:txBody>
          <a:bodyPr/>
          <a:lstStyle>
            <a:lvl1pPr>
              <a:defRPr/>
            </a:lvl1pPr>
          </a:lstStyle>
          <a:p>
            <a:endParaRPr lang="es-ES" altLang="he-IL">
              <a:solidFill>
                <a:srgbClr val="000000"/>
              </a:solidFill>
            </a:endParaRPr>
          </a:p>
        </p:txBody>
      </p:sp>
      <p:sp>
        <p:nvSpPr>
          <p:cNvPr id="9" name="מציין מיקום של מספר שקופית 8"/>
          <p:cNvSpPr>
            <a:spLocks noGrp="1"/>
          </p:cNvSpPr>
          <p:nvPr>
            <p:ph type="sldNum" sz="quarter" idx="12"/>
          </p:nvPr>
        </p:nvSpPr>
        <p:spPr/>
        <p:txBody>
          <a:bodyPr/>
          <a:lstStyle>
            <a:lvl1pPr>
              <a:defRPr/>
            </a:lvl1pPr>
          </a:lstStyle>
          <a:p>
            <a:fld id="{E63ECC9E-9F07-4540-AAB4-FE5D434A8E18}" type="slidenum">
              <a:rPr lang="es-ES" altLang="he-IL">
                <a:solidFill>
                  <a:srgbClr val="000000"/>
                </a:solidFill>
              </a:rPr>
              <a:pPr/>
              <a:t>‹#›</a:t>
            </a:fld>
            <a:endParaRPr lang="es-ES" altLang="he-IL">
              <a:solidFill>
                <a:srgbClr val="000000"/>
              </a:solidFill>
            </a:endParaRPr>
          </a:p>
        </p:txBody>
      </p:sp>
    </p:spTree>
    <p:extLst>
      <p:ext uri="{BB962C8B-B14F-4D97-AF65-F5344CB8AC3E}">
        <p14:creationId xmlns:p14="http://schemas.microsoft.com/office/powerpoint/2010/main" val="42278953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lvl1pPr>
              <a:defRPr/>
            </a:lvl1pPr>
          </a:lstStyle>
          <a:p>
            <a:endParaRPr lang="es-ES" altLang="he-IL">
              <a:solidFill>
                <a:srgbClr val="000000"/>
              </a:solidFill>
            </a:endParaRPr>
          </a:p>
        </p:txBody>
      </p:sp>
      <p:sp>
        <p:nvSpPr>
          <p:cNvPr id="4" name="מציין מיקום של כותרת תחתונה 3"/>
          <p:cNvSpPr>
            <a:spLocks noGrp="1"/>
          </p:cNvSpPr>
          <p:nvPr>
            <p:ph type="ftr" sz="quarter" idx="11"/>
          </p:nvPr>
        </p:nvSpPr>
        <p:spPr/>
        <p:txBody>
          <a:bodyPr/>
          <a:lstStyle>
            <a:lvl1pPr>
              <a:defRPr/>
            </a:lvl1pPr>
          </a:lstStyle>
          <a:p>
            <a:endParaRPr lang="es-ES" altLang="he-IL">
              <a:solidFill>
                <a:srgbClr val="000000"/>
              </a:solidFill>
            </a:endParaRPr>
          </a:p>
        </p:txBody>
      </p:sp>
      <p:sp>
        <p:nvSpPr>
          <p:cNvPr id="5" name="מציין מיקום של מספר שקופית 4"/>
          <p:cNvSpPr>
            <a:spLocks noGrp="1"/>
          </p:cNvSpPr>
          <p:nvPr>
            <p:ph type="sldNum" sz="quarter" idx="12"/>
          </p:nvPr>
        </p:nvSpPr>
        <p:spPr/>
        <p:txBody>
          <a:bodyPr/>
          <a:lstStyle>
            <a:lvl1pPr>
              <a:defRPr/>
            </a:lvl1pPr>
          </a:lstStyle>
          <a:p>
            <a:fld id="{BCE4B8FC-F766-4592-801E-E22401B1A854}" type="slidenum">
              <a:rPr lang="es-ES" altLang="he-IL">
                <a:solidFill>
                  <a:srgbClr val="000000"/>
                </a:solidFill>
              </a:rPr>
              <a:pPr/>
              <a:t>‹#›</a:t>
            </a:fld>
            <a:endParaRPr lang="es-ES" altLang="he-IL">
              <a:solidFill>
                <a:srgbClr val="000000"/>
              </a:solidFill>
            </a:endParaRPr>
          </a:p>
        </p:txBody>
      </p:sp>
    </p:spTree>
    <p:extLst>
      <p:ext uri="{BB962C8B-B14F-4D97-AF65-F5344CB8AC3E}">
        <p14:creationId xmlns:p14="http://schemas.microsoft.com/office/powerpoint/2010/main" val="28599448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lvl1pPr>
              <a:defRPr/>
            </a:lvl1pPr>
          </a:lstStyle>
          <a:p>
            <a:endParaRPr lang="es-ES" altLang="he-IL">
              <a:solidFill>
                <a:srgbClr val="000000"/>
              </a:solidFill>
            </a:endParaRPr>
          </a:p>
        </p:txBody>
      </p:sp>
      <p:sp>
        <p:nvSpPr>
          <p:cNvPr id="3" name="מציין מיקום של כותרת תחתונה 2"/>
          <p:cNvSpPr>
            <a:spLocks noGrp="1"/>
          </p:cNvSpPr>
          <p:nvPr>
            <p:ph type="ftr" sz="quarter" idx="11"/>
          </p:nvPr>
        </p:nvSpPr>
        <p:spPr/>
        <p:txBody>
          <a:bodyPr/>
          <a:lstStyle>
            <a:lvl1pPr>
              <a:defRPr/>
            </a:lvl1pPr>
          </a:lstStyle>
          <a:p>
            <a:endParaRPr lang="es-ES" altLang="he-IL">
              <a:solidFill>
                <a:srgbClr val="000000"/>
              </a:solidFill>
            </a:endParaRPr>
          </a:p>
        </p:txBody>
      </p:sp>
      <p:sp>
        <p:nvSpPr>
          <p:cNvPr id="4" name="מציין מיקום של מספר שקופית 3"/>
          <p:cNvSpPr>
            <a:spLocks noGrp="1"/>
          </p:cNvSpPr>
          <p:nvPr>
            <p:ph type="sldNum" sz="quarter" idx="12"/>
          </p:nvPr>
        </p:nvSpPr>
        <p:spPr/>
        <p:txBody>
          <a:bodyPr/>
          <a:lstStyle>
            <a:lvl1pPr>
              <a:defRPr/>
            </a:lvl1pPr>
          </a:lstStyle>
          <a:p>
            <a:fld id="{55E0C4FC-2EAE-4243-9FEC-1F2397C1DB5A}" type="slidenum">
              <a:rPr lang="es-ES" altLang="he-IL">
                <a:solidFill>
                  <a:srgbClr val="000000"/>
                </a:solidFill>
              </a:rPr>
              <a:pPr/>
              <a:t>‹#›</a:t>
            </a:fld>
            <a:endParaRPr lang="es-ES" altLang="he-IL">
              <a:solidFill>
                <a:srgbClr val="000000"/>
              </a:solidFill>
            </a:endParaRPr>
          </a:p>
        </p:txBody>
      </p:sp>
    </p:spTree>
    <p:extLst>
      <p:ext uri="{BB962C8B-B14F-4D97-AF65-F5344CB8AC3E}">
        <p14:creationId xmlns:p14="http://schemas.microsoft.com/office/powerpoint/2010/main" val="34955272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a:t>לחץ כדי לערוך סגנון כותרת של תבנית בסיס</a:t>
            </a:r>
          </a:p>
        </p:txBody>
      </p:sp>
      <p:sp>
        <p:nvSpPr>
          <p:cNvPr id="3" name="מציין מיקום תוכן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s-E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s-E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A9E1A12D-DB72-412C-8F36-14D96484974D}" type="slidenum">
              <a:rPr lang="es-ES" altLang="he-IL">
                <a:solidFill>
                  <a:srgbClr val="000000"/>
                </a:solidFill>
              </a:rPr>
              <a:pPr/>
              <a:t>‹#›</a:t>
            </a:fld>
            <a:endParaRPr lang="es-ES" altLang="he-IL">
              <a:solidFill>
                <a:srgbClr val="000000"/>
              </a:solidFill>
            </a:endParaRPr>
          </a:p>
        </p:txBody>
      </p:sp>
    </p:spTree>
    <p:extLst>
      <p:ext uri="{BB962C8B-B14F-4D97-AF65-F5344CB8AC3E}">
        <p14:creationId xmlns:p14="http://schemas.microsoft.com/office/powerpoint/2010/main" val="3089165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lvl1pPr>
              <a:defRPr/>
            </a:lvl1pPr>
          </a:lstStyle>
          <a:p>
            <a:endParaRPr lang="es-E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s-E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ACF3BF1B-7CF2-46C8-B2E4-F88AFD5EDB6A}" type="slidenum">
              <a:rPr lang="es-ES" altLang="he-IL">
                <a:solidFill>
                  <a:srgbClr val="000000"/>
                </a:solidFill>
              </a:rPr>
              <a:pPr/>
              <a:t>‹#›</a:t>
            </a:fld>
            <a:endParaRPr lang="es-ES" altLang="he-IL">
              <a:solidFill>
                <a:srgbClr val="000000"/>
              </a:solidFill>
            </a:endParaRPr>
          </a:p>
        </p:txBody>
      </p:sp>
    </p:spTree>
    <p:extLst>
      <p:ext uri="{BB962C8B-B14F-4D97-AF65-F5344CB8AC3E}">
        <p14:creationId xmlns:p14="http://schemas.microsoft.com/office/powerpoint/2010/main" val="38494086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s-E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s-E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34A16C78-CD2A-48AB-B8E0-F8CCB4A87928}" type="slidenum">
              <a:rPr lang="es-ES" altLang="he-IL">
                <a:solidFill>
                  <a:srgbClr val="000000"/>
                </a:solidFill>
              </a:rPr>
              <a:pPr/>
              <a:t>‹#›</a:t>
            </a:fld>
            <a:endParaRPr lang="es-ES" altLang="he-IL">
              <a:solidFill>
                <a:srgbClr val="000000"/>
              </a:solidFill>
            </a:endParaRPr>
          </a:p>
        </p:txBody>
      </p:sp>
    </p:spTree>
    <p:extLst>
      <p:ext uri="{BB962C8B-B14F-4D97-AF65-F5344CB8AC3E}">
        <p14:creationId xmlns:p14="http://schemas.microsoft.com/office/powerpoint/2010/main" val="37217882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lvl1pPr>
              <a:defRPr/>
            </a:lvl1pPr>
          </a:lstStyle>
          <a:p>
            <a:endParaRPr lang="es-E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s-E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05DB68F6-6602-4DE3-8294-5AE5418195BB}" type="slidenum">
              <a:rPr lang="es-ES" altLang="he-IL">
                <a:solidFill>
                  <a:srgbClr val="000000"/>
                </a:solidFill>
              </a:rPr>
              <a:pPr/>
              <a:t>‹#›</a:t>
            </a:fld>
            <a:endParaRPr lang="es-ES" altLang="he-IL">
              <a:solidFill>
                <a:srgbClr val="000000"/>
              </a:solidFill>
            </a:endParaRPr>
          </a:p>
        </p:txBody>
      </p:sp>
    </p:spTree>
    <p:extLst>
      <p:ext uri="{BB962C8B-B14F-4D97-AF65-F5344CB8AC3E}">
        <p14:creationId xmlns:p14="http://schemas.microsoft.com/office/powerpoint/2010/main" val="13348961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839200" y="274639"/>
            <a:ext cx="27432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609600" y="274639"/>
            <a:ext cx="80264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lvl1pPr>
              <a:defRPr/>
            </a:lvl1pPr>
          </a:lstStyle>
          <a:p>
            <a:endParaRPr lang="es-E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s-E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E62EFA48-E8A9-4864-A373-758FE137D633}" type="slidenum">
              <a:rPr lang="es-ES" altLang="he-IL">
                <a:solidFill>
                  <a:srgbClr val="000000"/>
                </a:solidFill>
              </a:rPr>
              <a:pPr/>
              <a:t>‹#›</a:t>
            </a:fld>
            <a:endParaRPr lang="es-ES" altLang="he-IL">
              <a:solidFill>
                <a:srgbClr val="000000"/>
              </a:solidFill>
            </a:endParaRPr>
          </a:p>
        </p:txBody>
      </p:sp>
    </p:spTree>
    <p:extLst>
      <p:ext uri="{BB962C8B-B14F-4D97-AF65-F5344CB8AC3E}">
        <p14:creationId xmlns:p14="http://schemas.microsoft.com/office/powerpoint/2010/main" val="3688994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1" y="1709739"/>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endParaRPr lang="es-E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s-E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7FE9C2E4-F780-4ECF-A9E2-19BD6AA30014}" type="slidenum">
              <a:rPr lang="es-ES" altLang="he-IL">
                <a:solidFill>
                  <a:srgbClr val="000000"/>
                </a:solidFill>
              </a:rPr>
              <a:pPr/>
              <a:t>‹#›</a:t>
            </a:fld>
            <a:endParaRPr lang="es-ES" altLang="he-IL">
              <a:solidFill>
                <a:srgbClr val="000000"/>
              </a:solidFill>
            </a:endParaRPr>
          </a:p>
        </p:txBody>
      </p:sp>
    </p:spTree>
    <p:extLst>
      <p:ext uri="{BB962C8B-B14F-4D97-AF65-F5344CB8AC3E}">
        <p14:creationId xmlns:p14="http://schemas.microsoft.com/office/powerpoint/2010/main" val="784844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609600" y="1600201"/>
            <a:ext cx="5384800" cy="4525963"/>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6197600" y="1600201"/>
            <a:ext cx="5384800" cy="4525963"/>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lvl1pPr>
              <a:defRPr/>
            </a:lvl1pPr>
          </a:lstStyle>
          <a:p>
            <a:endParaRPr lang="es-E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s-E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D649A16E-610D-4526-818D-1C92E3BAD610}" type="slidenum">
              <a:rPr lang="es-ES" altLang="he-IL">
                <a:solidFill>
                  <a:srgbClr val="000000"/>
                </a:solidFill>
              </a:rPr>
              <a:pPr/>
              <a:t>‹#›</a:t>
            </a:fld>
            <a:endParaRPr lang="es-ES" altLang="he-IL">
              <a:solidFill>
                <a:srgbClr val="000000"/>
              </a:solidFill>
            </a:endParaRPr>
          </a:p>
        </p:txBody>
      </p:sp>
    </p:spTree>
    <p:extLst>
      <p:ext uri="{BB962C8B-B14F-4D97-AF65-F5344CB8AC3E}">
        <p14:creationId xmlns:p14="http://schemas.microsoft.com/office/powerpoint/2010/main" val="1484872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40317" y="365126"/>
            <a:ext cx="10515600" cy="1325563"/>
          </a:xfrm>
        </p:spPr>
        <p:txBody>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840318" y="2505075"/>
            <a:ext cx="5158316"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6172200" y="2505075"/>
            <a:ext cx="518371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lvl1pPr>
              <a:defRPr/>
            </a:lvl1pPr>
          </a:lstStyle>
          <a:p>
            <a:endParaRPr lang="es-ES" altLang="he-IL">
              <a:solidFill>
                <a:srgbClr val="000000"/>
              </a:solidFill>
            </a:endParaRPr>
          </a:p>
        </p:txBody>
      </p:sp>
      <p:sp>
        <p:nvSpPr>
          <p:cNvPr id="8" name="מציין מיקום של כותרת תחתונה 7"/>
          <p:cNvSpPr>
            <a:spLocks noGrp="1"/>
          </p:cNvSpPr>
          <p:nvPr>
            <p:ph type="ftr" sz="quarter" idx="11"/>
          </p:nvPr>
        </p:nvSpPr>
        <p:spPr/>
        <p:txBody>
          <a:bodyPr/>
          <a:lstStyle>
            <a:lvl1pPr>
              <a:defRPr/>
            </a:lvl1pPr>
          </a:lstStyle>
          <a:p>
            <a:endParaRPr lang="es-ES" altLang="he-IL">
              <a:solidFill>
                <a:srgbClr val="000000"/>
              </a:solidFill>
            </a:endParaRPr>
          </a:p>
        </p:txBody>
      </p:sp>
      <p:sp>
        <p:nvSpPr>
          <p:cNvPr id="9" name="מציין מיקום של מספר שקופית 8"/>
          <p:cNvSpPr>
            <a:spLocks noGrp="1"/>
          </p:cNvSpPr>
          <p:nvPr>
            <p:ph type="sldNum" sz="quarter" idx="12"/>
          </p:nvPr>
        </p:nvSpPr>
        <p:spPr/>
        <p:txBody>
          <a:bodyPr/>
          <a:lstStyle>
            <a:lvl1pPr>
              <a:defRPr/>
            </a:lvl1pPr>
          </a:lstStyle>
          <a:p>
            <a:fld id="{438301FA-654D-413E-835B-2EA1E855D77C}" type="slidenum">
              <a:rPr lang="es-ES" altLang="he-IL">
                <a:solidFill>
                  <a:srgbClr val="000000"/>
                </a:solidFill>
              </a:rPr>
              <a:pPr/>
              <a:t>‹#›</a:t>
            </a:fld>
            <a:endParaRPr lang="es-ES" altLang="he-IL">
              <a:solidFill>
                <a:srgbClr val="000000"/>
              </a:solidFill>
            </a:endParaRPr>
          </a:p>
        </p:txBody>
      </p:sp>
    </p:spTree>
    <p:extLst>
      <p:ext uri="{BB962C8B-B14F-4D97-AF65-F5344CB8AC3E}">
        <p14:creationId xmlns:p14="http://schemas.microsoft.com/office/powerpoint/2010/main" val="2926032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lvl1pPr>
              <a:defRPr/>
            </a:lvl1pPr>
          </a:lstStyle>
          <a:p>
            <a:endParaRPr lang="es-ES" altLang="he-IL">
              <a:solidFill>
                <a:srgbClr val="000000"/>
              </a:solidFill>
            </a:endParaRPr>
          </a:p>
        </p:txBody>
      </p:sp>
      <p:sp>
        <p:nvSpPr>
          <p:cNvPr id="4" name="מציין מיקום של כותרת תחתונה 3"/>
          <p:cNvSpPr>
            <a:spLocks noGrp="1"/>
          </p:cNvSpPr>
          <p:nvPr>
            <p:ph type="ftr" sz="quarter" idx="11"/>
          </p:nvPr>
        </p:nvSpPr>
        <p:spPr/>
        <p:txBody>
          <a:bodyPr/>
          <a:lstStyle>
            <a:lvl1pPr>
              <a:defRPr/>
            </a:lvl1pPr>
          </a:lstStyle>
          <a:p>
            <a:endParaRPr lang="es-ES" altLang="he-IL">
              <a:solidFill>
                <a:srgbClr val="000000"/>
              </a:solidFill>
            </a:endParaRPr>
          </a:p>
        </p:txBody>
      </p:sp>
      <p:sp>
        <p:nvSpPr>
          <p:cNvPr id="5" name="מציין מיקום של מספר שקופית 4"/>
          <p:cNvSpPr>
            <a:spLocks noGrp="1"/>
          </p:cNvSpPr>
          <p:nvPr>
            <p:ph type="sldNum" sz="quarter" idx="12"/>
          </p:nvPr>
        </p:nvSpPr>
        <p:spPr/>
        <p:txBody>
          <a:bodyPr/>
          <a:lstStyle>
            <a:lvl1pPr>
              <a:defRPr/>
            </a:lvl1pPr>
          </a:lstStyle>
          <a:p>
            <a:fld id="{A3C02FCD-5FC8-45C2-A5D1-0D6CE7849CBA}" type="slidenum">
              <a:rPr lang="es-ES" altLang="he-IL">
                <a:solidFill>
                  <a:srgbClr val="000000"/>
                </a:solidFill>
              </a:rPr>
              <a:pPr/>
              <a:t>‹#›</a:t>
            </a:fld>
            <a:endParaRPr lang="es-ES" altLang="he-IL">
              <a:solidFill>
                <a:srgbClr val="000000"/>
              </a:solidFill>
            </a:endParaRPr>
          </a:p>
        </p:txBody>
      </p:sp>
    </p:spTree>
    <p:extLst>
      <p:ext uri="{BB962C8B-B14F-4D97-AF65-F5344CB8AC3E}">
        <p14:creationId xmlns:p14="http://schemas.microsoft.com/office/powerpoint/2010/main" val="1713490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lvl1pPr>
              <a:defRPr/>
            </a:lvl1pPr>
          </a:lstStyle>
          <a:p>
            <a:endParaRPr lang="es-ES" altLang="he-IL">
              <a:solidFill>
                <a:srgbClr val="000000"/>
              </a:solidFill>
            </a:endParaRPr>
          </a:p>
        </p:txBody>
      </p:sp>
      <p:sp>
        <p:nvSpPr>
          <p:cNvPr id="3" name="מציין מיקום של כותרת תחתונה 2"/>
          <p:cNvSpPr>
            <a:spLocks noGrp="1"/>
          </p:cNvSpPr>
          <p:nvPr>
            <p:ph type="ftr" sz="quarter" idx="11"/>
          </p:nvPr>
        </p:nvSpPr>
        <p:spPr/>
        <p:txBody>
          <a:bodyPr/>
          <a:lstStyle>
            <a:lvl1pPr>
              <a:defRPr/>
            </a:lvl1pPr>
          </a:lstStyle>
          <a:p>
            <a:endParaRPr lang="es-ES" altLang="he-IL">
              <a:solidFill>
                <a:srgbClr val="000000"/>
              </a:solidFill>
            </a:endParaRPr>
          </a:p>
        </p:txBody>
      </p:sp>
      <p:sp>
        <p:nvSpPr>
          <p:cNvPr id="4" name="מציין מיקום של מספר שקופית 3"/>
          <p:cNvSpPr>
            <a:spLocks noGrp="1"/>
          </p:cNvSpPr>
          <p:nvPr>
            <p:ph type="sldNum" sz="quarter" idx="12"/>
          </p:nvPr>
        </p:nvSpPr>
        <p:spPr/>
        <p:txBody>
          <a:bodyPr/>
          <a:lstStyle>
            <a:lvl1pPr>
              <a:defRPr/>
            </a:lvl1pPr>
          </a:lstStyle>
          <a:p>
            <a:fld id="{A5768C3E-8639-445E-9A65-7B43F42D7ECF}" type="slidenum">
              <a:rPr lang="es-ES" altLang="he-IL">
                <a:solidFill>
                  <a:srgbClr val="000000"/>
                </a:solidFill>
              </a:rPr>
              <a:pPr/>
              <a:t>‹#›</a:t>
            </a:fld>
            <a:endParaRPr lang="es-ES" altLang="he-IL">
              <a:solidFill>
                <a:srgbClr val="000000"/>
              </a:solidFill>
            </a:endParaRPr>
          </a:p>
        </p:txBody>
      </p:sp>
    </p:spTree>
    <p:extLst>
      <p:ext uri="{BB962C8B-B14F-4D97-AF65-F5344CB8AC3E}">
        <p14:creationId xmlns:p14="http://schemas.microsoft.com/office/powerpoint/2010/main" val="208392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a:t>לחץ כדי לערוך סגנון כותרת של תבנית בסיס</a:t>
            </a:r>
          </a:p>
        </p:txBody>
      </p:sp>
      <p:sp>
        <p:nvSpPr>
          <p:cNvPr id="3" name="מציין מיקום תוכן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s-E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s-E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03D33C56-DD09-46F7-B374-2198741D5D51}" type="slidenum">
              <a:rPr lang="es-ES" altLang="he-IL">
                <a:solidFill>
                  <a:srgbClr val="000000"/>
                </a:solidFill>
              </a:rPr>
              <a:pPr/>
              <a:t>‹#›</a:t>
            </a:fld>
            <a:endParaRPr lang="es-ES" altLang="he-IL">
              <a:solidFill>
                <a:srgbClr val="000000"/>
              </a:solidFill>
            </a:endParaRPr>
          </a:p>
        </p:txBody>
      </p:sp>
    </p:spTree>
    <p:extLst>
      <p:ext uri="{BB962C8B-B14F-4D97-AF65-F5344CB8AC3E}">
        <p14:creationId xmlns:p14="http://schemas.microsoft.com/office/powerpoint/2010/main" val="4262816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s-E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s-E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56FCC9EC-E300-4A44-9C3F-431C93FFA1FA}" type="slidenum">
              <a:rPr lang="es-ES" altLang="he-IL">
                <a:solidFill>
                  <a:srgbClr val="000000"/>
                </a:solidFill>
              </a:rPr>
              <a:pPr/>
              <a:t>‹#›</a:t>
            </a:fld>
            <a:endParaRPr lang="es-ES" altLang="he-IL">
              <a:solidFill>
                <a:srgbClr val="000000"/>
              </a:solidFill>
            </a:endParaRPr>
          </a:p>
        </p:txBody>
      </p:sp>
    </p:spTree>
    <p:extLst>
      <p:ext uri="{BB962C8B-B14F-4D97-AF65-F5344CB8AC3E}">
        <p14:creationId xmlns:p14="http://schemas.microsoft.com/office/powerpoint/2010/main" val="1622747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he-IL"/>
              <a:t>Haga clic para cambiar el estilo de título	</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he-IL"/>
              <a:t>Haga clic para modificar el estilo de texto del patrón</a:t>
            </a:r>
          </a:p>
          <a:p>
            <a:pPr lvl="1"/>
            <a:r>
              <a:rPr lang="es-ES" altLang="he-IL"/>
              <a:t>Segundo nivel</a:t>
            </a:r>
          </a:p>
          <a:p>
            <a:pPr lvl="2"/>
            <a:r>
              <a:rPr lang="es-ES" altLang="he-IL"/>
              <a:t>Tercer nivel</a:t>
            </a:r>
          </a:p>
          <a:p>
            <a:pPr lvl="3"/>
            <a:r>
              <a:rPr lang="es-ES" altLang="he-IL"/>
              <a:t>Cuarto nivel</a:t>
            </a:r>
          </a:p>
          <a:p>
            <a:pPr lvl="4"/>
            <a:r>
              <a:rPr lang="es-ES" altLang="he-IL"/>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lgn="l" rtl="0" fontAlgn="base">
              <a:spcBef>
                <a:spcPct val="0"/>
              </a:spcBef>
              <a:spcAft>
                <a:spcPct val="0"/>
              </a:spcAft>
            </a:pPr>
            <a:endParaRPr lang="es-ES" altLang="he-IL">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rtl="0" fontAlgn="base">
              <a:spcBef>
                <a:spcPct val="0"/>
              </a:spcBef>
              <a:spcAft>
                <a:spcPct val="0"/>
              </a:spcAft>
            </a:pPr>
            <a:endParaRPr lang="es-ES" altLang="he-IL">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rtl="0" fontAlgn="base">
              <a:spcBef>
                <a:spcPct val="0"/>
              </a:spcBef>
              <a:spcAft>
                <a:spcPct val="0"/>
              </a:spcAft>
            </a:pPr>
            <a:fld id="{4A3E6CB1-1A65-49BE-87FB-B269336F66C0}" type="slidenum">
              <a:rPr lang="es-ES" altLang="he-IL">
                <a:solidFill>
                  <a:srgbClr val="000000"/>
                </a:solidFill>
              </a:rPr>
              <a:pPr rtl="0" fontAlgn="base">
                <a:spcBef>
                  <a:spcPct val="0"/>
                </a:spcBef>
                <a:spcAft>
                  <a:spcPct val="0"/>
                </a:spcAft>
              </a:pPr>
              <a:t>‹#›</a:t>
            </a:fld>
            <a:endParaRPr lang="es-ES" altLang="he-IL">
              <a:solidFill>
                <a:srgbClr val="000000"/>
              </a:solidFill>
            </a:endParaRPr>
          </a:p>
        </p:txBody>
      </p:sp>
    </p:spTree>
    <p:extLst>
      <p:ext uri="{BB962C8B-B14F-4D97-AF65-F5344CB8AC3E}">
        <p14:creationId xmlns:p14="http://schemas.microsoft.com/office/powerpoint/2010/main" val="3745467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he-IL"/>
              <a:t>Haga clic para cambiar el estilo de título	</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he-IL"/>
              <a:t>Haga clic para modificar el estilo de texto del patrón</a:t>
            </a:r>
          </a:p>
          <a:p>
            <a:pPr lvl="1"/>
            <a:r>
              <a:rPr lang="es-ES" altLang="he-IL"/>
              <a:t>Segundo nivel</a:t>
            </a:r>
          </a:p>
          <a:p>
            <a:pPr lvl="2"/>
            <a:r>
              <a:rPr lang="es-ES" altLang="he-IL"/>
              <a:t>Tercer nivel</a:t>
            </a:r>
          </a:p>
          <a:p>
            <a:pPr lvl="3"/>
            <a:r>
              <a:rPr lang="es-ES" altLang="he-IL"/>
              <a:t>Cuarto nivel</a:t>
            </a:r>
          </a:p>
          <a:p>
            <a:pPr lvl="4"/>
            <a:r>
              <a:rPr lang="es-ES" altLang="he-IL"/>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lgn="l" rtl="0" fontAlgn="base">
              <a:spcBef>
                <a:spcPct val="0"/>
              </a:spcBef>
              <a:spcAft>
                <a:spcPct val="0"/>
              </a:spcAft>
            </a:pPr>
            <a:endParaRPr lang="es-ES" altLang="he-IL">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rtl="0" fontAlgn="base">
              <a:spcBef>
                <a:spcPct val="0"/>
              </a:spcBef>
              <a:spcAft>
                <a:spcPct val="0"/>
              </a:spcAft>
            </a:pPr>
            <a:endParaRPr lang="es-ES" altLang="he-IL">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rtl="0" fontAlgn="base">
              <a:spcBef>
                <a:spcPct val="0"/>
              </a:spcBef>
              <a:spcAft>
                <a:spcPct val="0"/>
              </a:spcAft>
            </a:pPr>
            <a:fld id="{15B943C9-E181-4A89-8568-A04F614A8324}" type="slidenum">
              <a:rPr lang="es-ES" altLang="he-IL">
                <a:solidFill>
                  <a:srgbClr val="000000"/>
                </a:solidFill>
              </a:rPr>
              <a:pPr rtl="0" fontAlgn="base">
                <a:spcBef>
                  <a:spcPct val="0"/>
                </a:spcBef>
                <a:spcAft>
                  <a:spcPct val="0"/>
                </a:spcAft>
              </a:pPr>
              <a:t>‹#›</a:t>
            </a:fld>
            <a:endParaRPr lang="es-ES" altLang="he-IL">
              <a:solidFill>
                <a:srgbClr val="000000"/>
              </a:solidFill>
            </a:endParaRPr>
          </a:p>
        </p:txBody>
      </p:sp>
    </p:spTree>
    <p:extLst>
      <p:ext uri="{BB962C8B-B14F-4D97-AF65-F5344CB8AC3E}">
        <p14:creationId xmlns:p14="http://schemas.microsoft.com/office/powerpoint/2010/main" val="324168267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6" name="תמונה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7240" y="1299213"/>
            <a:ext cx="5508538" cy="3894293"/>
          </a:xfrm>
          <a:prstGeom prst="rect">
            <a:avLst/>
          </a:prstGeom>
        </p:spPr>
      </p:pic>
      <p:sp>
        <p:nvSpPr>
          <p:cNvPr id="7" name="כותרת משנה 2"/>
          <p:cNvSpPr>
            <a:spLocks noGrp="1"/>
          </p:cNvSpPr>
          <p:nvPr>
            <p:ph type="subTitle" idx="1"/>
          </p:nvPr>
        </p:nvSpPr>
        <p:spPr>
          <a:xfrm>
            <a:off x="302816" y="4812346"/>
            <a:ext cx="7632848" cy="1752600"/>
          </a:xfrm>
        </p:spPr>
        <p:txBody>
          <a:bodyPr>
            <a:normAutofit fontScale="92500"/>
          </a:bodyPr>
          <a:lstStyle/>
          <a:p>
            <a:r>
              <a:rPr lang="he-IL" sz="3200" b="1" dirty="0">
                <a:latin typeface="David" panose="020E0502060401010101" pitchFamily="34" charset="-79"/>
                <a:cs typeface="David" panose="020E0502060401010101" pitchFamily="34" charset="-79"/>
              </a:rPr>
              <a:t>מרצה: יועצת מס גיתית שלומי, ממלאת מקום נשיא לשכת יועצי המס ויו"ר פורום המיסים בלשכה</a:t>
            </a:r>
            <a:endParaRPr lang="en-US" sz="3200" b="1" dirty="0">
              <a:latin typeface="David" panose="020E0502060401010101" pitchFamily="34" charset="-79"/>
              <a:cs typeface="David" panose="020E0502060401010101" pitchFamily="34" charset="-79"/>
            </a:endParaRPr>
          </a:p>
          <a:p>
            <a:r>
              <a:rPr lang="en-US" sz="3200" b="1" dirty="0">
                <a:latin typeface="David" panose="020E0502060401010101" pitchFamily="34" charset="-79"/>
                <a:cs typeface="David" panose="020E0502060401010101" pitchFamily="34" charset="-79"/>
              </a:rPr>
              <a:t>gitit@gstax.co.il</a:t>
            </a:r>
            <a:r>
              <a:rPr lang="he-IL" sz="3200" b="1" dirty="0">
                <a:latin typeface="David" panose="020E0502060401010101" pitchFamily="34" charset="-79"/>
                <a:cs typeface="David" panose="020E0502060401010101" pitchFamily="34" charset="-79"/>
              </a:rPr>
              <a:t>מייל: </a:t>
            </a:r>
          </a:p>
          <a:p>
            <a:endParaRPr lang="he-IL" sz="3200" dirty="0">
              <a:latin typeface="David" panose="020E0502060401010101" pitchFamily="34" charset="-79"/>
              <a:cs typeface="David" panose="020E0502060401010101" pitchFamily="34" charset="-79"/>
            </a:endParaRPr>
          </a:p>
        </p:txBody>
      </p:sp>
      <p:sp>
        <p:nvSpPr>
          <p:cNvPr id="5" name="כותרת 1"/>
          <p:cNvSpPr>
            <a:spLocks noGrp="1"/>
          </p:cNvSpPr>
          <p:nvPr>
            <p:ph type="ctrTitle"/>
          </p:nvPr>
        </p:nvSpPr>
        <p:spPr>
          <a:xfrm>
            <a:off x="302816" y="629329"/>
            <a:ext cx="7920880" cy="2232249"/>
          </a:xfrm>
        </p:spPr>
        <p:txBody>
          <a:bodyPr>
            <a:noAutofit/>
          </a:bodyPr>
          <a:lstStyle/>
          <a:p>
            <a:pPr algn="ctr" rtl="1"/>
            <a:br>
              <a:rPr lang="he-IL" sz="5000" b="1" dirty="0">
                <a:latin typeface="David" panose="020E0502060401010101" pitchFamily="34" charset="-79"/>
                <a:cs typeface="David" panose="020E0502060401010101" pitchFamily="34" charset="-79"/>
              </a:rPr>
            </a:br>
            <a:br>
              <a:rPr lang="he-IL" sz="5000" b="1" dirty="0">
                <a:latin typeface="David" panose="020E0502060401010101" pitchFamily="34" charset="-79"/>
                <a:cs typeface="David" panose="020E0502060401010101" pitchFamily="34" charset="-79"/>
              </a:rPr>
            </a:br>
            <a:br>
              <a:rPr lang="he-IL" sz="5000" b="1" dirty="0">
                <a:latin typeface="David" panose="020E0502060401010101" pitchFamily="34" charset="-79"/>
                <a:cs typeface="David" panose="020E0502060401010101" pitchFamily="34" charset="-79"/>
              </a:rPr>
            </a:br>
            <a:br>
              <a:rPr lang="he-IL" sz="5000" b="1" dirty="0">
                <a:latin typeface="David" panose="020E0502060401010101" pitchFamily="34" charset="-79"/>
                <a:cs typeface="David" panose="020E0502060401010101" pitchFamily="34" charset="-79"/>
              </a:rPr>
            </a:br>
            <a:br>
              <a:rPr lang="en-US" sz="5000" b="1" dirty="0">
                <a:latin typeface="David" panose="020E0502060401010101" pitchFamily="34" charset="-79"/>
                <a:cs typeface="David" panose="020E0502060401010101" pitchFamily="34" charset="-79"/>
              </a:rPr>
            </a:br>
            <a:br>
              <a:rPr lang="en-US" sz="5000" b="1" dirty="0">
                <a:latin typeface="David" panose="020E0502060401010101" pitchFamily="34" charset="-79"/>
                <a:cs typeface="David" panose="020E0502060401010101" pitchFamily="34" charset="-79"/>
              </a:rPr>
            </a:br>
            <a:br>
              <a:rPr lang="en-US" sz="5000" b="1" dirty="0">
                <a:latin typeface="David" panose="020E0502060401010101" pitchFamily="34" charset="-79"/>
                <a:cs typeface="David" panose="020E0502060401010101" pitchFamily="34" charset="-79"/>
              </a:rPr>
            </a:br>
            <a:br>
              <a:rPr lang="en-US" sz="5000" b="1" dirty="0">
                <a:latin typeface="David" panose="020E0502060401010101" pitchFamily="34" charset="-79"/>
                <a:cs typeface="David" panose="020E0502060401010101" pitchFamily="34" charset="-79"/>
              </a:rPr>
            </a:br>
            <a:br>
              <a:rPr lang="en-US" sz="5000" b="1" dirty="0">
                <a:latin typeface="David" panose="020E0502060401010101" pitchFamily="34" charset="-79"/>
                <a:cs typeface="David" panose="020E0502060401010101" pitchFamily="34" charset="-79"/>
              </a:rPr>
            </a:br>
            <a:br>
              <a:rPr lang="en-US" sz="5000" b="1" dirty="0">
                <a:latin typeface="David" panose="020E0502060401010101" pitchFamily="34" charset="-79"/>
                <a:cs typeface="David" panose="020E0502060401010101" pitchFamily="34" charset="-79"/>
              </a:rPr>
            </a:br>
            <a:br>
              <a:rPr lang="en-US" sz="5000" b="1" dirty="0">
                <a:latin typeface="David" panose="020E0502060401010101" pitchFamily="34" charset="-79"/>
                <a:cs typeface="David" panose="020E0502060401010101" pitchFamily="34" charset="-79"/>
              </a:rPr>
            </a:br>
            <a:br>
              <a:rPr lang="en-US" sz="5000" b="1" dirty="0">
                <a:latin typeface="David" panose="020E0502060401010101" pitchFamily="34" charset="-79"/>
                <a:cs typeface="David" panose="020E0502060401010101" pitchFamily="34" charset="-79"/>
              </a:rPr>
            </a:br>
            <a:br>
              <a:rPr lang="en-US" sz="5000" b="1" dirty="0">
                <a:latin typeface="David" panose="020E0502060401010101" pitchFamily="34" charset="-79"/>
                <a:cs typeface="David" panose="020E0502060401010101" pitchFamily="34" charset="-79"/>
              </a:rPr>
            </a:br>
            <a:r>
              <a:rPr lang="he-IL" sz="5000" b="1" dirty="0">
                <a:latin typeface="David" panose="020E0502060401010101" pitchFamily="34" charset="-79"/>
                <a:cs typeface="David" panose="020E0502060401010101" pitchFamily="34" charset="-79"/>
              </a:rPr>
              <a:t>מיסים בעסקים</a:t>
            </a:r>
            <a:endParaRPr lang="en-US" sz="5000" b="1" dirty="0">
              <a:latin typeface="David" panose="020E0502060401010101" pitchFamily="34" charset="-79"/>
              <a:cs typeface="David" panose="020E0502060401010101" pitchFamily="34" charset="-79"/>
            </a:endParaRPr>
          </a:p>
        </p:txBody>
      </p:sp>
      <p:sp>
        <p:nvSpPr>
          <p:cNvPr id="8" name="TextBox 7"/>
          <p:cNvSpPr txBox="1"/>
          <p:nvPr/>
        </p:nvSpPr>
        <p:spPr>
          <a:xfrm>
            <a:off x="3282312" y="1299213"/>
            <a:ext cx="1673856" cy="707886"/>
          </a:xfrm>
          <a:prstGeom prst="rect">
            <a:avLst/>
          </a:prstGeom>
          <a:noFill/>
        </p:spPr>
        <p:txBody>
          <a:bodyPr wrap="none" rtlCol="1">
            <a:spAutoFit/>
          </a:bodyPr>
          <a:lstStyle/>
          <a:p>
            <a:r>
              <a:rPr lang="he-IL" sz="4000" b="1" u="sng" dirty="0">
                <a:solidFill>
                  <a:srgbClr val="000000"/>
                </a:solidFill>
                <a:effectLst>
                  <a:outerShdw blurRad="38100" dist="25400" dir="5400000" algn="tl" rotWithShape="0">
                    <a:srgbClr val="000000">
                      <a:alpha val="43000"/>
                    </a:srgbClr>
                  </a:outerShdw>
                </a:effectLst>
                <a:latin typeface="David" panose="020E0502060401010101" pitchFamily="34" charset="-79"/>
                <a:cs typeface="David" panose="020E0502060401010101" pitchFamily="34" charset="-79"/>
              </a:rPr>
              <a:t>שיעור 1</a:t>
            </a:r>
            <a:endParaRPr lang="he-IL" u="sng" dirty="0">
              <a:solidFill>
                <a:srgbClr val="000000"/>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4080239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כותרת 1"/>
          <p:cNvSpPr txBox="1">
            <a:spLocks/>
          </p:cNvSpPr>
          <p:nvPr/>
        </p:nvSpPr>
        <p:spPr>
          <a:xfrm>
            <a:off x="2209800" y="-192236"/>
            <a:ext cx="8229600" cy="1143000"/>
          </a:xfrm>
          <a:prstGeom prst="rect">
            <a:avLst/>
          </a:prstGeom>
        </p:spPr>
        <p:txBody>
          <a:bodyPr vert="horz" lIns="0" rIns="0" bIns="0" anchor="b">
            <a:norm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4800" b="1" i="0" u="none" strike="noStrike" kern="1200" cap="none" spc="0" normalizeH="0" baseline="0" noProof="0">
                <a:ln>
                  <a:noFill/>
                </a:ln>
                <a:solidFill>
                  <a:schemeClr val="accent4"/>
                </a:solidFill>
                <a:effectLst/>
                <a:uLnTx/>
                <a:uFillTx/>
                <a:latin typeface="Calibri"/>
                <a:ea typeface="+mj-ea"/>
                <a:cs typeface="David" panose="020E0502060401010101" pitchFamily="34" charset="-79"/>
              </a:rPr>
              <a:t>חישוב המס בניכוי נקודות זיכוי</a:t>
            </a:r>
            <a:endParaRPr kumimoji="0" lang="he-IL" sz="4800" b="1" i="0" u="none" strike="noStrike" kern="1200" cap="none" spc="0" normalizeH="0" baseline="0" noProof="0" dirty="0">
              <a:ln>
                <a:noFill/>
              </a:ln>
              <a:solidFill>
                <a:schemeClr val="accent4"/>
              </a:solidFill>
              <a:effectLst/>
              <a:uLnTx/>
              <a:uFillTx/>
              <a:latin typeface="Calibri"/>
              <a:ea typeface="+mj-ea"/>
              <a:cs typeface="David" panose="020E0502060401010101" pitchFamily="34" charset="-79"/>
            </a:endParaRPr>
          </a:p>
        </p:txBody>
      </p:sp>
      <p:sp>
        <p:nvSpPr>
          <p:cNvPr id="4" name="מלבן 3"/>
          <p:cNvSpPr/>
          <p:nvPr/>
        </p:nvSpPr>
        <p:spPr>
          <a:xfrm>
            <a:off x="2688196" y="1341017"/>
            <a:ext cx="7272808" cy="5262979"/>
          </a:xfrm>
          <a:prstGeom prst="rect">
            <a:avLst/>
          </a:prstGeom>
        </p:spPr>
        <p:txBody>
          <a:bodyPr wrap="square">
            <a:spAutoFit/>
          </a:bodyPr>
          <a:lstStyle/>
          <a:p>
            <a:pPr algn="just"/>
            <a:r>
              <a:rPr lang="he-IL" sz="2400" dirty="0">
                <a:solidFill>
                  <a:prstClr val="black"/>
                </a:solidFill>
                <a:latin typeface="Constantia"/>
                <a:cs typeface="David" panose="020E0502060401010101" pitchFamily="34" charset="-79"/>
              </a:rPr>
              <a:t>מס הכנסה לפי מדרגות המס </a:t>
            </a:r>
            <a:r>
              <a:rPr lang="he-IL" sz="2400" b="1" dirty="0">
                <a:solidFill>
                  <a:prstClr val="black"/>
                </a:solidFill>
                <a:latin typeface="Constantia"/>
                <a:cs typeface="David" panose="020E0502060401010101" pitchFamily="34" charset="-79"/>
              </a:rPr>
              <a:t>1,258</a:t>
            </a:r>
            <a:r>
              <a:rPr lang="he-IL" sz="2400" dirty="0">
                <a:solidFill>
                  <a:prstClr val="black"/>
                </a:solidFill>
                <a:latin typeface="Constantia"/>
                <a:cs typeface="David" panose="020E0502060401010101" pitchFamily="34" charset="-79"/>
              </a:rPr>
              <a:t> ₪ לחודש. </a:t>
            </a:r>
          </a:p>
          <a:p>
            <a:pPr algn="just"/>
            <a:endParaRPr lang="he-IL" sz="2400" dirty="0">
              <a:solidFill>
                <a:prstClr val="black"/>
              </a:solidFill>
              <a:latin typeface="Constantia"/>
              <a:cs typeface="David" panose="020E0502060401010101" pitchFamily="34" charset="-79"/>
            </a:endParaRPr>
          </a:p>
          <a:p>
            <a:pPr algn="just"/>
            <a:r>
              <a:rPr lang="he-IL" sz="2400" dirty="0">
                <a:solidFill>
                  <a:prstClr val="black"/>
                </a:solidFill>
                <a:latin typeface="Constantia"/>
                <a:cs typeface="David" panose="020E0502060401010101" pitchFamily="34" charset="-79"/>
              </a:rPr>
              <a:t>נקודות זיכוי עובדת 	* שווי נקודת זיכוי לחודש</a:t>
            </a:r>
          </a:p>
          <a:p>
            <a:pPr algn="just"/>
            <a:r>
              <a:rPr lang="he-IL" sz="2400" dirty="0">
                <a:solidFill>
                  <a:prstClr val="black"/>
                </a:solidFill>
                <a:latin typeface="Constantia"/>
                <a:cs typeface="David" panose="020E0502060401010101" pitchFamily="34" charset="-79"/>
              </a:rPr>
              <a:t>2.75* 218 ₪ = 599 ₪ </a:t>
            </a:r>
          </a:p>
          <a:p>
            <a:pPr algn="just"/>
            <a:endParaRPr lang="he-IL" sz="2400" dirty="0">
              <a:solidFill>
                <a:prstClr val="black"/>
              </a:solidFill>
              <a:latin typeface="Constantia"/>
              <a:cs typeface="David" panose="020E0502060401010101" pitchFamily="34" charset="-79"/>
            </a:endParaRPr>
          </a:p>
          <a:p>
            <a:pPr algn="just"/>
            <a:r>
              <a:rPr lang="he-IL" sz="2400" dirty="0">
                <a:solidFill>
                  <a:prstClr val="black"/>
                </a:solidFill>
                <a:latin typeface="Constantia"/>
                <a:cs typeface="David" panose="020E0502060401010101" pitchFamily="34" charset="-79"/>
              </a:rPr>
              <a:t>מס הכנסה לתשלום בניכוי נקודות זיכוי</a:t>
            </a:r>
          </a:p>
          <a:p>
            <a:pPr algn="just"/>
            <a:r>
              <a:rPr lang="he-IL" sz="2400" dirty="0">
                <a:solidFill>
                  <a:prstClr val="black"/>
                </a:solidFill>
                <a:latin typeface="Constantia"/>
                <a:cs typeface="David" panose="020E0502060401010101" pitchFamily="34" charset="-79"/>
              </a:rPr>
              <a:t>1,258 ₪ – 599 ₪  = 659₪ </a:t>
            </a:r>
          </a:p>
          <a:p>
            <a:pPr algn="just"/>
            <a:endParaRPr lang="he-IL" sz="2400" dirty="0">
              <a:solidFill>
                <a:prstClr val="black"/>
              </a:solidFill>
              <a:latin typeface="Constantia"/>
              <a:cs typeface="David" panose="020E0502060401010101" pitchFamily="34" charset="-79"/>
            </a:endParaRPr>
          </a:p>
          <a:p>
            <a:pPr algn="just"/>
            <a:r>
              <a:rPr lang="he-IL" sz="2400" dirty="0">
                <a:solidFill>
                  <a:prstClr val="black"/>
                </a:solidFill>
                <a:latin typeface="Constantia"/>
                <a:cs typeface="David" panose="020E0502060401010101" pitchFamily="34" charset="-79"/>
              </a:rPr>
              <a:t>סה"כ מס לתשלום :	</a:t>
            </a:r>
            <a:r>
              <a:rPr lang="he-IL" sz="2400" b="1" dirty="0">
                <a:solidFill>
                  <a:prstClr val="black"/>
                </a:solidFill>
                <a:latin typeface="Constantia"/>
                <a:cs typeface="David" panose="020E0502060401010101" pitchFamily="34" charset="-79"/>
              </a:rPr>
              <a:t>659₪ </a:t>
            </a:r>
          </a:p>
          <a:p>
            <a:pPr algn="just"/>
            <a:endParaRPr lang="he-IL" sz="2400" dirty="0">
              <a:solidFill>
                <a:prstClr val="black"/>
              </a:solidFill>
              <a:latin typeface="Constantia"/>
              <a:cs typeface="David" panose="020E0502060401010101" pitchFamily="34" charset="-79"/>
            </a:endParaRPr>
          </a:p>
          <a:p>
            <a:pPr algn="just"/>
            <a:r>
              <a:rPr lang="he-IL" sz="2400" dirty="0">
                <a:solidFill>
                  <a:prstClr val="black"/>
                </a:solidFill>
                <a:latin typeface="Constantia"/>
                <a:cs typeface="David" panose="020E0502060401010101" pitchFamily="34" charset="-79"/>
              </a:rPr>
              <a:t>סופי?</a:t>
            </a:r>
          </a:p>
          <a:p>
            <a:pPr algn="just"/>
            <a:endParaRPr lang="he-IL" sz="2400" dirty="0">
              <a:solidFill>
                <a:prstClr val="black"/>
              </a:solidFill>
              <a:latin typeface="Constantia"/>
              <a:cs typeface="David" panose="020E0502060401010101" pitchFamily="34" charset="-79"/>
            </a:endParaRPr>
          </a:p>
          <a:p>
            <a:pPr algn="just"/>
            <a:endParaRPr lang="he-IL" sz="2400" dirty="0">
              <a:solidFill>
                <a:prstClr val="black"/>
              </a:solidFill>
              <a:latin typeface="Constantia"/>
              <a:cs typeface="David" panose="020E0502060401010101" pitchFamily="34" charset="-79"/>
            </a:endParaRPr>
          </a:p>
          <a:p>
            <a:pPr algn="just"/>
            <a:endParaRPr lang="he-IL" sz="2400" dirty="0">
              <a:solidFill>
                <a:prstClr val="black"/>
              </a:solidFill>
              <a:latin typeface="Constantia"/>
              <a:cs typeface="David" panose="020E0502060401010101" pitchFamily="34" charset="-79"/>
            </a:endParaRPr>
          </a:p>
        </p:txBody>
      </p:sp>
    </p:spTree>
    <p:extLst>
      <p:ext uri="{BB962C8B-B14F-4D97-AF65-F5344CB8AC3E}">
        <p14:creationId xmlns:p14="http://schemas.microsoft.com/office/powerpoint/2010/main" val="3383180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כותרת 1"/>
          <p:cNvSpPr txBox="1">
            <a:spLocks/>
          </p:cNvSpPr>
          <p:nvPr/>
        </p:nvSpPr>
        <p:spPr>
          <a:xfrm>
            <a:off x="3048000" y="-134112"/>
            <a:ext cx="8229600" cy="1143000"/>
          </a:xfrm>
          <a:prstGeom prst="rect">
            <a:avLst/>
          </a:prstGeom>
        </p:spPr>
        <p:txBody>
          <a:bodyPr vert="horz" lIns="0" rIns="0" bIns="0" anchor="b">
            <a:norm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he-IL" sz="5000" b="1" i="0" u="none" strike="noStrike" kern="1200" cap="none" spc="0" normalizeH="0" baseline="0" noProof="0">
                <a:ln>
                  <a:noFill/>
                </a:ln>
                <a:solidFill>
                  <a:schemeClr val="accent4"/>
                </a:solidFill>
                <a:effectLst/>
                <a:uLnTx/>
                <a:uFillTx/>
                <a:latin typeface="Calibri"/>
                <a:ea typeface="+mj-ea"/>
                <a:cs typeface="David" panose="020E0502060401010101" pitchFamily="34" charset="-79"/>
              </a:rPr>
              <a:t>זיכוי ממס בגין הפרשות לגמל</a:t>
            </a:r>
            <a:endParaRPr kumimoji="0" lang="he-IL" sz="5000" b="1" i="0" u="none" strike="noStrike" kern="1200" cap="none" spc="0" normalizeH="0" baseline="0" noProof="0" dirty="0">
              <a:ln>
                <a:noFill/>
              </a:ln>
              <a:solidFill>
                <a:schemeClr val="accent4"/>
              </a:solidFill>
              <a:effectLst/>
              <a:uLnTx/>
              <a:uFillTx/>
              <a:latin typeface="Calibri"/>
              <a:ea typeface="+mj-ea"/>
              <a:cs typeface="David" panose="020E0502060401010101" pitchFamily="34" charset="-79"/>
            </a:endParaRPr>
          </a:p>
        </p:txBody>
      </p:sp>
      <p:sp>
        <p:nvSpPr>
          <p:cNvPr id="4" name="מציין מיקום תוכן 2"/>
          <p:cNvSpPr txBox="1">
            <a:spLocks/>
          </p:cNvSpPr>
          <p:nvPr/>
        </p:nvSpPr>
        <p:spPr>
          <a:xfrm>
            <a:off x="1841500" y="1338580"/>
            <a:ext cx="8229600" cy="4389120"/>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בהנחה כי שכר העובדת מורכב משכר מבוטח (לפנסיה) ושווי רכב לפי החלוקה שלהלן:</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שכר מבוטח לפנסיה 			8,273 ₪ </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שווי רכב				</a:t>
            </a:r>
            <a:r>
              <a:rPr kumimoji="0" lang="he-IL" sz="2600" b="0" i="0" u="sng"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2,000 ₪</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					10,273 ₪ </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הפרשת העובדת 6%		496₪</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זיכוי ממס 35% 		(173₪)</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p:txBody>
      </p:sp>
    </p:spTree>
    <p:extLst>
      <p:ext uri="{BB962C8B-B14F-4D97-AF65-F5344CB8AC3E}">
        <p14:creationId xmlns:p14="http://schemas.microsoft.com/office/powerpoint/2010/main" val="1325830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כותרת 1"/>
          <p:cNvSpPr txBox="1">
            <a:spLocks/>
          </p:cNvSpPr>
          <p:nvPr/>
        </p:nvSpPr>
        <p:spPr>
          <a:xfrm>
            <a:off x="2486844" y="430312"/>
            <a:ext cx="8229600" cy="1143000"/>
          </a:xfrm>
          <a:prstGeom prst="rect">
            <a:avLst/>
          </a:prstGeom>
        </p:spPr>
        <p:txBody>
          <a:bodyPr vert="horz" lIns="0" rIns="0" bIns="0" anchor="b">
            <a:no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4800" b="1" i="0" u="none" strike="noStrike" kern="1200" cap="none" spc="0" normalizeH="0" baseline="0" noProof="0">
                <a:ln>
                  <a:noFill/>
                </a:ln>
                <a:solidFill>
                  <a:schemeClr val="accent4"/>
                </a:solidFill>
                <a:effectLst/>
                <a:uLnTx/>
                <a:uFillTx/>
                <a:latin typeface="Calibri"/>
                <a:ea typeface="+mj-ea"/>
                <a:cs typeface="David" panose="020E0502060401010101" pitchFamily="34" charset="-79"/>
              </a:rPr>
              <a:t>סיכום חישוב המס </a:t>
            </a:r>
            <a:br>
              <a:rPr kumimoji="0" lang="he-IL" sz="4800" b="1" i="0" u="none" strike="noStrike" kern="1200" cap="none" spc="0" normalizeH="0" baseline="0" noProof="0">
                <a:ln>
                  <a:noFill/>
                </a:ln>
                <a:solidFill>
                  <a:schemeClr val="accent4"/>
                </a:solidFill>
                <a:effectLst/>
                <a:uLnTx/>
                <a:uFillTx/>
                <a:latin typeface="Calibri"/>
                <a:ea typeface="+mj-ea"/>
                <a:cs typeface="Arial" panose="020B0604020202020204" pitchFamily="34" charset="0"/>
              </a:rPr>
            </a:br>
            <a:endParaRPr kumimoji="0" lang="he-IL" sz="4800" b="1" i="0" u="none" strike="noStrike" kern="1200" cap="none" spc="0" normalizeH="0" baseline="0" noProof="0" dirty="0">
              <a:ln>
                <a:noFill/>
              </a:ln>
              <a:solidFill>
                <a:schemeClr val="accent4"/>
              </a:solidFill>
              <a:effectLst/>
              <a:uLnTx/>
              <a:uFillTx/>
              <a:latin typeface="Calibri"/>
              <a:ea typeface="+mj-ea"/>
              <a:cs typeface="Arial" panose="020B0604020202020204" pitchFamily="34" charset="0"/>
            </a:endParaRPr>
          </a:p>
        </p:txBody>
      </p:sp>
      <p:sp>
        <p:nvSpPr>
          <p:cNvPr id="4" name="מציין מיקום תוכן 2"/>
          <p:cNvSpPr txBox="1">
            <a:spLocks/>
          </p:cNvSpPr>
          <p:nvPr/>
        </p:nvSpPr>
        <p:spPr>
          <a:xfrm>
            <a:off x="622300" y="1387376"/>
            <a:ext cx="8229600" cy="4896544"/>
          </a:xfrm>
          <a:prstGeom prst="rect">
            <a:avLst/>
          </a:prstGeom>
        </p:spPr>
        <p:txBody>
          <a:bodyPr vert="horz">
            <a:no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3200" b="0" i="0" u="none" strike="noStrike" kern="1200" cap="none" spc="0" normalizeH="0" baseline="0" noProof="0" dirty="0">
                <a:ln>
                  <a:noFill/>
                </a:ln>
                <a:solidFill>
                  <a:schemeClr val="accent4"/>
                </a:solidFill>
                <a:effectLst/>
                <a:uLnTx/>
                <a:uFillTx/>
                <a:latin typeface="Constantia"/>
                <a:ea typeface="+mn-ea"/>
                <a:cs typeface="David" panose="020E0502060401010101" pitchFamily="34" charset="-79"/>
              </a:rPr>
              <a:t>מס לפי מדרגות המס 1,258 ₪ </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3200" b="0" i="0" u="none" strike="noStrike" kern="1200" cap="none" spc="0" normalizeH="0" baseline="0" noProof="0" dirty="0">
              <a:ln>
                <a:noFill/>
              </a:ln>
              <a:solidFill>
                <a:schemeClr val="accent4"/>
              </a:solidFill>
              <a:effectLst/>
              <a:uLnTx/>
              <a:uFillTx/>
              <a:latin typeface="Constantia"/>
              <a:ea typeface="+mn-ea"/>
              <a:cs typeface="David" panose="020E0502060401010101" pitchFamily="34" charset="-79"/>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3200" b="0" i="0" u="none" strike="noStrike" kern="1200" cap="none" spc="0" normalizeH="0" baseline="0" noProof="0" dirty="0">
                <a:ln>
                  <a:noFill/>
                </a:ln>
                <a:solidFill>
                  <a:schemeClr val="accent4"/>
                </a:solidFill>
                <a:effectLst/>
                <a:uLnTx/>
                <a:uFillTx/>
                <a:latin typeface="Constantia"/>
                <a:ea typeface="+mn-ea"/>
                <a:cs typeface="David" panose="020E0502060401010101" pitchFamily="34" charset="-79"/>
              </a:rPr>
              <a:t>מינוס 2.75 נקודות זיכוי = 599₪ </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3200" b="0" i="0" u="none" strike="noStrike" kern="1200" cap="none" spc="0" normalizeH="0" baseline="0" noProof="0" dirty="0">
              <a:ln>
                <a:noFill/>
              </a:ln>
              <a:solidFill>
                <a:schemeClr val="accent4"/>
              </a:solidFill>
              <a:effectLst/>
              <a:uLnTx/>
              <a:uFillTx/>
              <a:latin typeface="Constantia"/>
              <a:ea typeface="+mn-ea"/>
              <a:cs typeface="David" panose="020E0502060401010101" pitchFamily="34" charset="-79"/>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3200" b="0" i="0" u="none" strike="noStrike" kern="1200" cap="none" spc="0" normalizeH="0" baseline="0" noProof="0" dirty="0">
                <a:ln>
                  <a:noFill/>
                </a:ln>
                <a:solidFill>
                  <a:schemeClr val="accent4"/>
                </a:solidFill>
                <a:effectLst/>
                <a:uLnTx/>
                <a:uFillTx/>
                <a:latin typeface="Constantia"/>
                <a:ea typeface="+mn-ea"/>
                <a:cs typeface="David" panose="020E0502060401010101" pitchFamily="34" charset="-79"/>
              </a:rPr>
              <a:t>מינוס  35% זיכוי במס על הפקדות בגמל =173 ₪ </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3200" b="1" i="0" u="none" strike="noStrike" kern="1200" cap="none" spc="0" normalizeH="0" baseline="0" noProof="0" dirty="0">
              <a:ln>
                <a:noFill/>
              </a:ln>
              <a:solidFill>
                <a:schemeClr val="accent4"/>
              </a:solidFill>
              <a:effectLst/>
              <a:uLnTx/>
              <a:uFillTx/>
              <a:latin typeface="Constantia"/>
              <a:ea typeface="+mn-ea"/>
              <a:cs typeface="David" panose="020E0502060401010101" pitchFamily="34" charset="-79"/>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3200" b="1" i="0" u="none" strike="noStrike" kern="1200" cap="none" spc="0" normalizeH="0" baseline="0" noProof="0" dirty="0">
                <a:ln>
                  <a:noFill/>
                </a:ln>
                <a:solidFill>
                  <a:schemeClr val="accent4"/>
                </a:solidFill>
                <a:effectLst/>
                <a:uLnTx/>
                <a:uFillTx/>
                <a:latin typeface="Constantia"/>
                <a:ea typeface="+mn-ea"/>
                <a:cs typeface="David" panose="020E0502060401010101" pitchFamily="34" charset="-79"/>
              </a:rPr>
              <a:t>מס סופי לתשלום : 486₪ </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1400" b="1" i="0" u="none" strike="noStrike" kern="1200" cap="none" spc="0" normalizeH="0" baseline="0" noProof="0" dirty="0">
              <a:ln>
                <a:noFill/>
              </a:ln>
              <a:solidFill>
                <a:schemeClr val="accent4"/>
              </a:solidFill>
              <a:effectLst/>
              <a:uLnTx/>
              <a:uFillTx/>
              <a:latin typeface="Constantia"/>
              <a:ea typeface="+mn-ea"/>
              <a:cs typeface="David" panose="020E0502060401010101" pitchFamily="34" charset="-79"/>
            </a:endParaRP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2"/>
              <a:buChar char=""/>
              <a:tabLst/>
              <a:defRPr/>
            </a:pPr>
            <a:endParaRPr kumimoji="0" lang="he-IL" sz="1400" b="0" i="0" u="none" strike="noStrike" kern="1200" cap="none" spc="0" normalizeH="0" baseline="0" noProof="0" dirty="0">
              <a:ln>
                <a:noFill/>
              </a:ln>
              <a:solidFill>
                <a:schemeClr val="accent4"/>
              </a:solidFill>
              <a:effectLst/>
              <a:uLnTx/>
              <a:uFillTx/>
              <a:latin typeface="Constantia"/>
              <a:ea typeface="+mn-ea"/>
              <a:cs typeface="David" panose="020E0502060401010101" pitchFamily="34" charset="-79"/>
            </a:endParaRPr>
          </a:p>
        </p:txBody>
      </p:sp>
    </p:spTree>
    <p:extLst>
      <p:ext uri="{BB962C8B-B14F-4D97-AF65-F5344CB8AC3E}">
        <p14:creationId xmlns:p14="http://schemas.microsoft.com/office/powerpoint/2010/main" val="2849371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A543662-31A6-4851-8744-59C6D8A9458B}"/>
              </a:ext>
            </a:extLst>
          </p:cNvPr>
          <p:cNvSpPr>
            <a:spLocks noGrp="1"/>
          </p:cNvSpPr>
          <p:nvPr>
            <p:ph type="title"/>
          </p:nvPr>
        </p:nvSpPr>
        <p:spPr>
          <a:xfrm>
            <a:off x="609600" y="37250"/>
            <a:ext cx="10972800" cy="1143000"/>
          </a:xfrm>
        </p:spPr>
        <p:txBody>
          <a:bodyPr/>
          <a:lstStyle/>
          <a:p>
            <a:r>
              <a:rPr lang="he-IL" b="1" dirty="0">
                <a:latin typeface="David" panose="020E0502060401010101" pitchFamily="34" charset="-79"/>
                <a:cs typeface="David" panose="020E0502060401010101" pitchFamily="34" charset="-79"/>
              </a:rPr>
              <a:t>הוצאות מוכרות</a:t>
            </a:r>
          </a:p>
        </p:txBody>
      </p:sp>
      <p:sp>
        <p:nvSpPr>
          <p:cNvPr id="6" name="מציין מיקום תוכן 5">
            <a:extLst>
              <a:ext uri="{FF2B5EF4-FFF2-40B4-BE49-F238E27FC236}">
                <a16:creationId xmlns:a16="http://schemas.microsoft.com/office/drawing/2014/main" id="{2C7DF305-B1CF-4254-B62D-B90B43190F09}"/>
              </a:ext>
            </a:extLst>
          </p:cNvPr>
          <p:cNvSpPr>
            <a:spLocks noGrp="1"/>
          </p:cNvSpPr>
          <p:nvPr>
            <p:ph idx="1"/>
          </p:nvPr>
        </p:nvSpPr>
        <p:spPr>
          <a:xfrm>
            <a:off x="1371600" y="3886493"/>
            <a:ext cx="10298723" cy="1902497"/>
          </a:xfrm>
        </p:spPr>
        <p:txBody>
          <a:bodyPr/>
          <a:lstStyle/>
          <a:p>
            <a:pPr algn="r" rtl="1"/>
            <a:r>
              <a:rPr lang="he-IL" sz="2600" dirty="0">
                <a:latin typeface="David" panose="020E0502060401010101" pitchFamily="34" charset="-79"/>
                <a:cs typeface="David" panose="020E0502060401010101" pitchFamily="34" charset="-79"/>
              </a:rPr>
              <a:t> </a:t>
            </a:r>
            <a:r>
              <a:rPr lang="he-IL" sz="2600" b="1" dirty="0">
                <a:latin typeface="David" panose="020E0502060401010101" pitchFamily="34" charset="-79"/>
                <a:cs typeface="David" panose="020E0502060401010101" pitchFamily="34" charset="-79"/>
              </a:rPr>
              <a:t>אש</a:t>
            </a:r>
            <a:r>
              <a:rPr lang="he-IL" sz="2800" b="1" dirty="0">
                <a:latin typeface="David" panose="020E0502060401010101" pitchFamily="34" charset="-79"/>
                <a:cs typeface="David" panose="020E0502060401010101" pitchFamily="34" charset="-79"/>
              </a:rPr>
              <a:t>"ל בישראל </a:t>
            </a:r>
            <a:r>
              <a:rPr lang="he-IL" sz="2800" dirty="0">
                <a:latin typeface="David" panose="020E0502060401010101" pitchFamily="34" charset="-79"/>
                <a:cs typeface="David" panose="020E0502060401010101" pitchFamily="34" charset="-79"/>
              </a:rPr>
              <a:t>– הוצאות אש"ל בישראל מותרות רק בגין לינה</a:t>
            </a:r>
            <a:r>
              <a:rPr lang="he-IL" sz="2800" dirty="0">
                <a:latin typeface="Constantia"/>
                <a:cs typeface="David" panose="020E0502060401010101" pitchFamily="34" charset="-79"/>
              </a:rPr>
              <a:t>.</a:t>
            </a:r>
          </a:p>
          <a:p>
            <a:pPr marL="0" indent="0" algn="just" rtl="1">
              <a:buClr>
                <a:srgbClr val="0BD0D9"/>
              </a:buClr>
              <a:buFont typeface="Wingdings 2"/>
              <a:buNone/>
              <a:defRPr/>
            </a:pPr>
            <a:r>
              <a:rPr lang="he-IL" sz="2800" dirty="0">
                <a:latin typeface="Constantia"/>
                <a:cs typeface="David" panose="020E0502060401010101" pitchFamily="34" charset="-79"/>
              </a:rPr>
              <a:t>עד 125$ - מלא הסכום, מעבר לזה תוכר 75% מההוצאה ומינימום 125$ ליום. </a:t>
            </a:r>
          </a:p>
          <a:p>
            <a:pPr algn="r" rtl="1"/>
            <a:r>
              <a:rPr lang="he-IL" sz="2600" b="1" dirty="0">
                <a:latin typeface="David" panose="020E0502060401010101" pitchFamily="34" charset="-79"/>
                <a:cs typeface="David" panose="020E0502060401010101" pitchFamily="34" charset="-79"/>
              </a:rPr>
              <a:t>הוצאות בגין עבודה מהבית </a:t>
            </a:r>
            <a:r>
              <a:rPr lang="he-IL" sz="2600" dirty="0">
                <a:latin typeface="David" panose="020E0502060401010101" pitchFamily="34" charset="-79"/>
                <a:cs typeface="David" panose="020E0502060401010101" pitchFamily="34" charset="-79"/>
              </a:rPr>
              <a:t>– הכרה בחלק יחסי של הוצאות מימון משכנתא, הוצאה יחסית של שכ"ד, חשמל, ארנונה, ציוד משרדי, קו טלפון ועוד.  </a:t>
            </a:r>
          </a:p>
          <a:p>
            <a:pPr algn="r" rtl="1"/>
            <a:r>
              <a:rPr lang="he-IL" sz="2600" b="1" dirty="0">
                <a:latin typeface="David" panose="020E0502060401010101" pitchFamily="34" charset="-79"/>
                <a:cs typeface="David" panose="020E0502060401010101" pitchFamily="34" charset="-79"/>
              </a:rPr>
              <a:t>מתנה בשל קשר עסקי </a:t>
            </a:r>
            <a:r>
              <a:rPr lang="he-IL" sz="2600" dirty="0">
                <a:latin typeface="David" panose="020E0502060401010101" pitchFamily="34" charset="-79"/>
                <a:cs typeface="David" panose="020E0502060401010101" pitchFamily="34" charset="-79"/>
              </a:rPr>
              <a:t>(עובד/ ספק) עד תקרה של 210 ₪ לשנה לאדם</a:t>
            </a:r>
          </a:p>
          <a:p>
            <a:pPr algn="r" rtl="1"/>
            <a:endParaRPr lang="he-IL" sz="2600" dirty="0">
              <a:latin typeface="David" panose="020E0502060401010101" pitchFamily="34" charset="-79"/>
              <a:cs typeface="David" panose="020E0502060401010101" pitchFamily="34" charset="-79"/>
            </a:endParaRPr>
          </a:p>
        </p:txBody>
      </p:sp>
      <p:graphicFrame>
        <p:nvGraphicFramePr>
          <p:cNvPr id="7" name="טבלה 6">
            <a:extLst>
              <a:ext uri="{FF2B5EF4-FFF2-40B4-BE49-F238E27FC236}">
                <a16:creationId xmlns:a16="http://schemas.microsoft.com/office/drawing/2014/main" id="{D9D5AD57-00DF-4408-85F8-9C195F45C056}"/>
              </a:ext>
            </a:extLst>
          </p:cNvPr>
          <p:cNvGraphicFramePr>
            <a:graphicFrameLocks noGrp="1"/>
          </p:cNvGraphicFramePr>
          <p:nvPr>
            <p:extLst>
              <p:ext uri="{D42A27DB-BD31-4B8C-83A1-F6EECF244321}">
                <p14:modId xmlns:p14="http://schemas.microsoft.com/office/powerpoint/2010/main" val="3297735827"/>
              </p:ext>
            </p:extLst>
          </p:nvPr>
        </p:nvGraphicFramePr>
        <p:xfrm>
          <a:off x="1257299" y="1180250"/>
          <a:ext cx="9677401" cy="2683383"/>
        </p:xfrm>
        <a:graphic>
          <a:graphicData uri="http://schemas.openxmlformats.org/drawingml/2006/table">
            <a:tbl>
              <a:tblPr rtl="1" firstRow="1" firstCol="1" bandRow="1"/>
              <a:tblGrid>
                <a:gridCol w="6805247">
                  <a:extLst>
                    <a:ext uri="{9D8B030D-6E8A-4147-A177-3AD203B41FA5}">
                      <a16:colId xmlns:a16="http://schemas.microsoft.com/office/drawing/2014/main" val="20003"/>
                    </a:ext>
                  </a:extLst>
                </a:gridCol>
                <a:gridCol w="2872154">
                  <a:extLst>
                    <a:ext uri="{9D8B030D-6E8A-4147-A177-3AD203B41FA5}">
                      <a16:colId xmlns:a16="http://schemas.microsoft.com/office/drawing/2014/main" val="20004"/>
                    </a:ext>
                  </a:extLst>
                </a:gridCol>
              </a:tblGrid>
              <a:tr h="376270">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lnSpc>
                          <a:spcPct val="115000"/>
                        </a:lnSpc>
                        <a:spcAft>
                          <a:spcPts val="1000"/>
                        </a:spcAft>
                      </a:pPr>
                      <a:r>
                        <a:rPr lang="he-IL" sz="2000" dirty="0">
                          <a:effectLst/>
                          <a:latin typeface="David" panose="020E0502060401010101" pitchFamily="34" charset="-79"/>
                          <a:ea typeface="Calibri" panose="020F0502020204030204" pitchFamily="34" charset="0"/>
                          <a:cs typeface="David" panose="020E0502060401010101" pitchFamily="34" charset="-79"/>
                        </a:rPr>
                        <a:t>סוג ההוצאה</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lnSpc>
                          <a:spcPct val="115000"/>
                        </a:lnSpc>
                        <a:spcAft>
                          <a:spcPts val="1000"/>
                        </a:spcAft>
                      </a:pPr>
                      <a:r>
                        <a:rPr lang="he-IL" sz="2000" dirty="0">
                          <a:effectLst/>
                          <a:latin typeface="David" panose="020E0502060401010101" pitchFamily="34" charset="-79"/>
                          <a:ea typeface="Calibri" panose="020F0502020204030204" pitchFamily="34" charset="0"/>
                          <a:cs typeface="David" panose="020E0502060401010101" pitchFamily="34" charset="-79"/>
                        </a:rPr>
                        <a:t>סכום מותר בניכוי ב - $</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extLst>
                  <a:ext uri="{0D108BD9-81ED-4DB2-BD59-A6C34878D82A}">
                    <a16:rowId xmlns:a16="http://schemas.microsoft.com/office/drawing/2014/main" val="10000"/>
                  </a:ext>
                </a:extLst>
              </a:tr>
              <a:tr h="386580">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ea typeface="Calibri" panose="020F0502020204030204" pitchFamily="34" charset="0"/>
                          <a:cs typeface="David" panose="020E0502060401010101" pitchFamily="34" charset="-79"/>
                        </a:rPr>
                        <a:t>לינה לפי קבלות ליממה</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ea typeface="Calibri" panose="020F0502020204030204" pitchFamily="34" charset="0"/>
                          <a:cs typeface="David" panose="020E0502060401010101" pitchFamily="34" charset="-79"/>
                        </a:rPr>
                        <a:t>מ 125 עד 284 דולר</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ap="flat" cmpd="sng" algn="ctr">
                      <a:solidFill>
                        <a:sysClr val="window" lastClr="FFFFFF"/>
                      </a:solidFill>
                      <a:prstDash val="solid"/>
                      <a:round/>
                      <a:headEnd type="none" w="med" len="med"/>
                      <a:tailEnd type="none" w="med" len="med"/>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extLst>
                  <a:ext uri="{0D108BD9-81ED-4DB2-BD59-A6C34878D82A}">
                    <a16:rowId xmlns:a16="http://schemas.microsoft.com/office/drawing/2014/main" val="10001"/>
                  </a:ext>
                </a:extLst>
              </a:tr>
              <a:tr h="702671">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ea typeface="Calibri" panose="020F0502020204030204" pitchFamily="34" charset="0"/>
                          <a:cs typeface="David" panose="020E0502060401010101" pitchFamily="34" charset="-79"/>
                        </a:rPr>
                        <a:t>הוצאות אחרות: אם נדרשו הוצאות לינה לפי קבלות </a:t>
                      </a:r>
                    </a:p>
                    <a:p>
                      <a:pPr algn="just" rtl="1">
                        <a:lnSpc>
                          <a:spcPct val="115000"/>
                        </a:lnSpc>
                        <a:spcAft>
                          <a:spcPts val="1000"/>
                        </a:spcAft>
                      </a:pPr>
                      <a:r>
                        <a:rPr lang="he-IL" sz="2000" dirty="0">
                          <a:effectLst/>
                          <a:latin typeface="David" panose="020E0502060401010101" pitchFamily="34" charset="-79"/>
                          <a:ea typeface="Calibri" panose="020F0502020204030204" pitchFamily="34" charset="0"/>
                          <a:cs typeface="David" panose="020E0502060401010101" pitchFamily="34" charset="-79"/>
                        </a:rPr>
                        <a:t>אם לא הוגשו קבלות על לינה</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ea typeface="Calibri" panose="020F0502020204030204" pitchFamily="34" charset="0"/>
                          <a:cs typeface="David" panose="020E0502060401010101" pitchFamily="34" charset="-79"/>
                        </a:rPr>
                        <a:t>עד 80 דולר ליממה</a:t>
                      </a:r>
                    </a:p>
                    <a:p>
                      <a:pPr algn="just" rtl="1">
                        <a:lnSpc>
                          <a:spcPct val="115000"/>
                        </a:lnSpc>
                        <a:spcAft>
                          <a:spcPts val="1000"/>
                        </a:spcAft>
                      </a:pPr>
                      <a:r>
                        <a:rPr lang="he-IL" sz="2000" dirty="0">
                          <a:effectLst/>
                          <a:latin typeface="David" panose="020E0502060401010101" pitchFamily="34" charset="-79"/>
                          <a:ea typeface="Calibri" panose="020F0502020204030204" pitchFamily="34" charset="0"/>
                          <a:cs typeface="David" panose="020E0502060401010101" pitchFamily="34" charset="-79"/>
                        </a:rPr>
                        <a:t>133 דולר ליממה</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extLst>
                  <a:ext uri="{0D108BD9-81ED-4DB2-BD59-A6C34878D82A}">
                    <a16:rowId xmlns:a16="http://schemas.microsoft.com/office/drawing/2014/main" val="10002"/>
                  </a:ext>
                </a:extLst>
              </a:tr>
              <a:tr h="414313">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ea typeface="Calibri" panose="020F0502020204030204" pitchFamily="34" charset="0"/>
                          <a:cs typeface="David" panose="020E0502060401010101" pitchFamily="34" charset="-79"/>
                        </a:rPr>
                        <a:t>הוצ' שכירות רכב המשמש בייצור הכנסה</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ea typeface="Calibri" panose="020F0502020204030204" pitchFamily="34" charset="0"/>
                          <a:cs typeface="David" panose="020E0502060401010101" pitchFamily="34" charset="-79"/>
                        </a:rPr>
                        <a:t>עד 62 דולר ליממה</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extLst>
                  <a:ext uri="{0D108BD9-81ED-4DB2-BD59-A6C34878D82A}">
                    <a16:rowId xmlns:a16="http://schemas.microsoft.com/office/drawing/2014/main" val="10003"/>
                  </a:ext>
                </a:extLst>
              </a:tr>
              <a:tr h="658570">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ea typeface="Calibri" panose="020F0502020204030204" pitchFamily="34" charset="0"/>
                          <a:cs typeface="David" panose="020E0502060401010101" pitchFamily="34" charset="-79"/>
                        </a:rPr>
                        <a:t>ישנן מדינות בהן ניתן להגדיל את סכום הוצאות הלינה וההוצאות האחרות ב 25%. לדוגמה: אוסטריה, איטליה, </a:t>
                      </a:r>
                      <a:r>
                        <a:rPr lang="he-IL" sz="2000" dirty="0" err="1">
                          <a:effectLst/>
                          <a:latin typeface="David" panose="020E0502060401010101" pitchFamily="34" charset="-79"/>
                          <a:ea typeface="Calibri" panose="020F0502020204030204" pitchFamily="34" charset="0"/>
                          <a:cs typeface="David" panose="020E0502060401010101" pitchFamily="34" charset="-79"/>
                        </a:rPr>
                        <a:t>גרמניה,בריטניה</a:t>
                      </a:r>
                      <a:r>
                        <a:rPr lang="he-IL" sz="2000" dirty="0">
                          <a:effectLst/>
                          <a:latin typeface="David" panose="020E0502060401010101" pitchFamily="34" charset="-79"/>
                          <a:ea typeface="Calibri" panose="020F0502020204030204" pitchFamily="34" charset="0"/>
                          <a:cs typeface="David" panose="020E0502060401010101" pitchFamily="34" charset="-79"/>
                        </a:rPr>
                        <a:t> קנדה ועוד</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190295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כותרת 1"/>
          <p:cNvSpPr txBox="1">
            <a:spLocks/>
          </p:cNvSpPr>
          <p:nvPr/>
        </p:nvSpPr>
        <p:spPr>
          <a:xfrm>
            <a:off x="2451100" y="201588"/>
            <a:ext cx="8363272" cy="648072"/>
          </a:xfrm>
          <a:prstGeom prst="rect">
            <a:avLst/>
          </a:prstGeom>
        </p:spPr>
        <p:txBody>
          <a:bodyPr vert="horz" lIns="0" rIns="0" bIns="0" anchor="b">
            <a:no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4000" b="1" i="0" u="none" strike="noStrike" kern="1200" cap="none" spc="0" normalizeH="0" baseline="0" noProof="0">
                <a:ln>
                  <a:noFill/>
                </a:ln>
                <a:solidFill>
                  <a:schemeClr val="accent4"/>
                </a:solidFill>
                <a:effectLst/>
                <a:uLnTx/>
                <a:uFillTx/>
                <a:latin typeface="Calibri"/>
                <a:ea typeface="+mj-ea"/>
                <a:cs typeface="David" panose="020E0502060401010101" pitchFamily="34" charset="-79"/>
              </a:rPr>
              <a:t>איך מחשבים מס לעצמאי?</a:t>
            </a:r>
            <a:endParaRPr kumimoji="0" lang="he-IL" sz="4000" b="1" i="0" u="none" strike="noStrike" kern="1200" cap="none" spc="0" normalizeH="0" baseline="0" noProof="0" dirty="0">
              <a:ln>
                <a:noFill/>
              </a:ln>
              <a:solidFill>
                <a:schemeClr val="accent4"/>
              </a:solidFill>
              <a:effectLst/>
              <a:uLnTx/>
              <a:uFillTx/>
              <a:latin typeface="Calibri"/>
              <a:ea typeface="+mj-ea"/>
              <a:cs typeface="David" panose="020E0502060401010101" pitchFamily="34" charset="-79"/>
            </a:endParaRPr>
          </a:p>
        </p:txBody>
      </p:sp>
      <p:graphicFrame>
        <p:nvGraphicFramePr>
          <p:cNvPr id="4" name="מציין מיקום תוכן 6"/>
          <p:cNvGraphicFramePr>
            <a:graphicFrameLocks/>
          </p:cNvGraphicFramePr>
          <p:nvPr>
            <p:extLst>
              <p:ext uri="{D42A27DB-BD31-4B8C-83A1-F6EECF244321}">
                <p14:modId xmlns:p14="http://schemas.microsoft.com/office/powerpoint/2010/main" val="1754253041"/>
              </p:ext>
            </p:extLst>
          </p:nvPr>
        </p:nvGraphicFramePr>
        <p:xfrm>
          <a:off x="2991520" y="1074068"/>
          <a:ext cx="6294884" cy="1714573"/>
        </p:xfrm>
        <a:graphic>
          <a:graphicData uri="http://schemas.openxmlformats.org/drawingml/2006/table">
            <a:tbl>
              <a:tblPr rtl="1"/>
              <a:tblGrid>
                <a:gridCol w="3698128">
                  <a:extLst>
                    <a:ext uri="{9D8B030D-6E8A-4147-A177-3AD203B41FA5}">
                      <a16:colId xmlns:a16="http://schemas.microsoft.com/office/drawing/2014/main" val="20000"/>
                    </a:ext>
                  </a:extLst>
                </a:gridCol>
                <a:gridCol w="2596756">
                  <a:extLst>
                    <a:ext uri="{9D8B030D-6E8A-4147-A177-3AD203B41FA5}">
                      <a16:colId xmlns:a16="http://schemas.microsoft.com/office/drawing/2014/main" val="20001"/>
                    </a:ext>
                  </a:extLst>
                </a:gridCol>
              </a:tblGrid>
              <a:tr h="320771">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b"/>
                      <a:r>
                        <a:rPr lang="he-IL" sz="2200" b="1" i="0" u="none" strike="noStrike" dirty="0">
                          <a:solidFill>
                            <a:srgbClr val="000000"/>
                          </a:solidFill>
                          <a:effectLst/>
                          <a:latin typeface="David" panose="020E0502060401010101" pitchFamily="34" charset="-79"/>
                          <a:cs typeface="David" panose="020E0502060401010101" pitchFamily="34" charset="-79"/>
                        </a:rPr>
                        <a:t>רווח שנתי (הכנסות פחות הוצאות ) </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200" b="1" i="0" u="none" strike="noStrike" dirty="0">
                          <a:solidFill>
                            <a:srgbClr val="000000"/>
                          </a:solidFill>
                          <a:effectLst/>
                          <a:latin typeface="David" panose="020E0502060401010101" pitchFamily="34" charset="-79"/>
                          <a:cs typeface="David" panose="020E0502060401010101" pitchFamily="34" charset="-79"/>
                        </a:rPr>
                        <a:t>200,000</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extLst>
                  <a:ext uri="{0D108BD9-81ED-4DB2-BD59-A6C34878D82A}">
                    <a16:rowId xmlns:a16="http://schemas.microsoft.com/office/drawing/2014/main" val="10000"/>
                  </a:ext>
                </a:extLst>
              </a:tr>
              <a:tr h="320771">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b"/>
                      <a:r>
                        <a:rPr lang="he-IL" sz="2200" b="1" i="0" u="none" strike="noStrike" dirty="0">
                          <a:solidFill>
                            <a:srgbClr val="000000"/>
                          </a:solidFill>
                          <a:effectLst/>
                          <a:latin typeface="David" panose="020E0502060401010101" pitchFamily="34" charset="-79"/>
                          <a:cs typeface="David" panose="020E0502060401010101" pitchFamily="34" charset="-79"/>
                        </a:rPr>
                        <a:t>בניכוי הוצאות פחת</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200" b="1" i="0" u="none" strike="noStrike" dirty="0">
                          <a:solidFill>
                            <a:srgbClr val="000000"/>
                          </a:solidFill>
                          <a:effectLst/>
                          <a:latin typeface="David" panose="020E0502060401010101" pitchFamily="34" charset="-79"/>
                          <a:cs typeface="David" panose="020E0502060401010101" pitchFamily="34" charset="-79"/>
                        </a:rPr>
                        <a:t>(10,000)</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20771">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b"/>
                      <a:r>
                        <a:rPr lang="he-IL" sz="2200" b="1" i="0" u="none" strike="noStrike" dirty="0">
                          <a:solidFill>
                            <a:srgbClr val="000000"/>
                          </a:solidFill>
                          <a:effectLst/>
                          <a:latin typeface="David" panose="020E0502060401010101" pitchFamily="34" charset="-79"/>
                          <a:cs typeface="David" panose="020E0502060401010101" pitchFamily="34" charset="-79"/>
                        </a:rPr>
                        <a:t>+ </a:t>
                      </a:r>
                      <a:r>
                        <a:rPr lang="he-IL" sz="1800" b="1" i="0" u="none" strike="noStrike" dirty="0">
                          <a:solidFill>
                            <a:srgbClr val="000000"/>
                          </a:solidFill>
                          <a:effectLst/>
                          <a:latin typeface="David" panose="020E0502060401010101" pitchFamily="34" charset="-79"/>
                          <a:cs typeface="David" panose="020E0502060401010101" pitchFamily="34" charset="-79"/>
                        </a:rPr>
                        <a:t>תיאום הוצאות (</a:t>
                      </a:r>
                      <a:r>
                        <a:rPr lang="he-IL" sz="1800" b="1" i="0" u="none" strike="noStrike" dirty="0">
                          <a:solidFill>
                            <a:srgbClr val="FF0000"/>
                          </a:solidFill>
                          <a:effectLst/>
                          <a:latin typeface="David" panose="020E0502060401010101" pitchFamily="34" charset="-79"/>
                          <a:cs typeface="David" panose="020E0502060401010101" pitchFamily="34" charset="-79"/>
                        </a:rPr>
                        <a:t>רכב, נייד, כיבוד, עבודה מהבית, מלאי מת, בסיס מזומן</a:t>
                      </a:r>
                      <a:r>
                        <a:rPr lang="he-IL" sz="1800" b="1" i="0" u="none" strike="noStrike" dirty="0">
                          <a:solidFill>
                            <a:srgbClr val="000000"/>
                          </a:solidFill>
                          <a:effectLst/>
                          <a:latin typeface="David" panose="020E0502060401010101" pitchFamily="34" charset="-79"/>
                          <a:cs typeface="David" panose="020E0502060401010101" pitchFamily="34" charset="-79"/>
                        </a:rPr>
                        <a:t>)</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200" b="1" i="0" u="none" strike="noStrike" dirty="0">
                          <a:solidFill>
                            <a:srgbClr val="000000"/>
                          </a:solidFill>
                          <a:effectLst/>
                          <a:latin typeface="David" panose="020E0502060401010101" pitchFamily="34" charset="-79"/>
                          <a:cs typeface="David" panose="020E0502060401010101" pitchFamily="34" charset="-79"/>
                        </a:rPr>
                        <a:t>20,000</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extLst>
                  <a:ext uri="{0D108BD9-81ED-4DB2-BD59-A6C34878D82A}">
                    <a16:rowId xmlns:a16="http://schemas.microsoft.com/office/drawing/2014/main" val="10002"/>
                  </a:ext>
                </a:extLst>
              </a:tr>
              <a:tr h="405838">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b"/>
                      <a:r>
                        <a:rPr lang="he-IL" sz="2500" b="1" i="0" u="none" strike="noStrike" dirty="0">
                          <a:solidFill>
                            <a:srgbClr val="000000"/>
                          </a:solidFill>
                          <a:effectLst/>
                          <a:latin typeface="David" panose="020E0502060401010101" pitchFamily="34" charset="-79"/>
                          <a:cs typeface="David" panose="020E0502060401010101" pitchFamily="34" charset="-79"/>
                        </a:rPr>
                        <a:t>רווח שנתי לצרכי מס </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500" b="1" i="0" u="none" strike="noStrike" dirty="0">
                          <a:solidFill>
                            <a:srgbClr val="000000"/>
                          </a:solidFill>
                          <a:effectLst/>
                          <a:latin typeface="David" panose="020E0502060401010101" pitchFamily="34" charset="-79"/>
                          <a:cs typeface="David" panose="020E0502060401010101" pitchFamily="34" charset="-79"/>
                        </a:rPr>
                        <a:t>210,000</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5" name="מלבן 4"/>
          <p:cNvSpPr/>
          <p:nvPr/>
        </p:nvSpPr>
        <p:spPr>
          <a:xfrm>
            <a:off x="1435100" y="2788640"/>
            <a:ext cx="7851304" cy="3754874"/>
          </a:xfrm>
          <a:prstGeom prst="rect">
            <a:avLst/>
          </a:prstGeom>
        </p:spPr>
        <p:txBody>
          <a:bodyPr wrap="square">
            <a:spAutoFit/>
          </a:bodyPr>
          <a:lstStyle/>
          <a:p>
            <a:r>
              <a:rPr lang="he-IL" sz="1600" dirty="0">
                <a:solidFill>
                  <a:prstClr val="black"/>
                </a:solidFill>
                <a:latin typeface="Constantia"/>
                <a:cs typeface="David" panose="020E0502060401010101" pitchFamily="34" charset="-79"/>
              </a:rPr>
              <a:t>חישוב ההכנסה החייבת במס תהיה לאחר הפחתת הניכויים המוכרים במס </a:t>
            </a:r>
          </a:p>
          <a:p>
            <a:pPr algn="just"/>
            <a:r>
              <a:rPr lang="he-IL" sz="1600" b="1" u="sng" dirty="0">
                <a:solidFill>
                  <a:prstClr val="black"/>
                </a:solidFill>
                <a:latin typeface="Constantia"/>
                <a:cs typeface="David" panose="020E0502060401010101" pitchFamily="34" charset="-79"/>
              </a:rPr>
              <a:t>ניכויים:</a:t>
            </a:r>
          </a:p>
          <a:p>
            <a:pPr marL="285750" indent="-285750" algn="just">
              <a:buFont typeface="Arial" pitchFamily="34" charset="0"/>
              <a:buChar char="•"/>
            </a:pPr>
            <a:r>
              <a:rPr lang="he-IL" sz="1600" dirty="0">
                <a:solidFill>
                  <a:prstClr val="black"/>
                </a:solidFill>
                <a:latin typeface="Constantia"/>
                <a:cs typeface="David" panose="020E0502060401010101" pitchFamily="34" charset="-79"/>
              </a:rPr>
              <a:t>11% הפרשה לגמל (בתנאי שהפקיד 16.5% מהרווח עד לתקרה של 211,200)</a:t>
            </a:r>
          </a:p>
          <a:p>
            <a:pPr algn="just"/>
            <a:r>
              <a:rPr lang="he-IL" sz="1600" dirty="0">
                <a:solidFill>
                  <a:prstClr val="black"/>
                </a:solidFill>
                <a:latin typeface="Constantia"/>
                <a:cs typeface="David" panose="020E0502060401010101" pitchFamily="34" charset="-79"/>
              </a:rPr>
              <a:t>211,200*16.5% = 34,848           34,848*0.11/0.165 = 23,232</a:t>
            </a:r>
          </a:p>
          <a:p>
            <a:pPr marL="285750" indent="-285750" algn="just">
              <a:buFont typeface="Arial" pitchFamily="34" charset="0"/>
              <a:buChar char="•"/>
            </a:pPr>
            <a:r>
              <a:rPr lang="he-IL" sz="1600" dirty="0">
                <a:solidFill>
                  <a:prstClr val="black"/>
                </a:solidFill>
                <a:latin typeface="Constantia"/>
                <a:cs typeface="David" panose="020E0502060401010101" pitchFamily="34" charset="-79"/>
              </a:rPr>
              <a:t>קרן השתלמות – תקרה להפקדה : 264,000 </a:t>
            </a:r>
          </a:p>
          <a:p>
            <a:pPr algn="just"/>
            <a:r>
              <a:rPr lang="he-IL" sz="1600" dirty="0">
                <a:solidFill>
                  <a:prstClr val="black"/>
                </a:solidFill>
                <a:latin typeface="Constantia"/>
                <a:cs typeface="David" panose="020E0502060401010101" pitchFamily="34" charset="-79"/>
              </a:rPr>
              <a:t>מאחר ובדוגמה שלנו לא מגיע לתקרה יפריש 4.5% * 210,000 ₪   = 9,450₪ , </a:t>
            </a:r>
          </a:p>
          <a:p>
            <a:pPr algn="just"/>
            <a:r>
              <a:rPr lang="he-IL" sz="1600" dirty="0">
                <a:solidFill>
                  <a:prstClr val="black"/>
                </a:solidFill>
                <a:latin typeface="Constantia"/>
                <a:cs typeface="David" panose="020E0502060401010101" pitchFamily="34" charset="-79"/>
              </a:rPr>
              <a:t>52% מהסכומים ששילמתי לביטוח לאומי  </a:t>
            </a:r>
            <a:r>
              <a:rPr lang="he-IL" sz="1600" dirty="0"/>
              <a:t> </a:t>
            </a:r>
            <a:r>
              <a:rPr lang="he-IL" sz="1600" dirty="0">
                <a:latin typeface="David" panose="020E0502060401010101" pitchFamily="34" charset="-79"/>
                <a:cs typeface="David" panose="020E0502060401010101" pitchFamily="34" charset="-79"/>
              </a:rPr>
              <a:t>(15,433שנתי) </a:t>
            </a:r>
            <a:r>
              <a:rPr lang="he-IL" sz="1600" dirty="0">
                <a:solidFill>
                  <a:prstClr val="black"/>
                </a:solidFill>
                <a:latin typeface="Constantia"/>
                <a:cs typeface="David" panose="020E0502060401010101" pitchFamily="34" charset="-79"/>
              </a:rPr>
              <a:t>.</a:t>
            </a:r>
            <a:endParaRPr lang="he-IL" dirty="0">
              <a:solidFill>
                <a:prstClr val="black"/>
              </a:solidFill>
              <a:latin typeface="Constantia"/>
              <a:cs typeface="David" panose="020E0502060401010101" pitchFamily="34" charset="-79"/>
            </a:endParaRPr>
          </a:p>
          <a:p>
            <a:endParaRPr lang="he-IL" dirty="0">
              <a:solidFill>
                <a:prstClr val="black"/>
              </a:solidFill>
              <a:latin typeface="Constantia"/>
              <a:cs typeface="David" panose="020E0502060401010101" pitchFamily="34" charset="-79"/>
            </a:endParaRPr>
          </a:p>
          <a:p>
            <a:endParaRPr lang="he-IL" dirty="0">
              <a:solidFill>
                <a:prstClr val="black"/>
              </a:solidFill>
              <a:latin typeface="Constantia"/>
              <a:cs typeface="David" panose="020E0502060401010101" pitchFamily="34" charset="-79"/>
            </a:endParaRPr>
          </a:p>
          <a:p>
            <a:endParaRPr lang="he-IL" dirty="0">
              <a:solidFill>
                <a:prstClr val="black"/>
              </a:solidFill>
              <a:latin typeface="Constantia"/>
              <a:cs typeface="David" panose="020E0502060401010101" pitchFamily="34" charset="-79"/>
            </a:endParaRPr>
          </a:p>
          <a:p>
            <a:endParaRPr lang="he-IL" dirty="0">
              <a:solidFill>
                <a:prstClr val="black"/>
              </a:solidFill>
              <a:latin typeface="Constantia"/>
              <a:cs typeface="David" panose="020E0502060401010101" pitchFamily="34" charset="-79"/>
            </a:endParaRPr>
          </a:p>
          <a:p>
            <a:endParaRPr lang="he-IL" dirty="0">
              <a:solidFill>
                <a:prstClr val="black"/>
              </a:solidFill>
              <a:latin typeface="Constantia"/>
              <a:cs typeface="David" panose="020E0502060401010101" pitchFamily="34" charset="-79"/>
            </a:endParaRPr>
          </a:p>
          <a:p>
            <a:endParaRPr lang="he-IL" dirty="0">
              <a:solidFill>
                <a:prstClr val="black"/>
              </a:solidFill>
              <a:latin typeface="Constantia"/>
              <a:cs typeface="David" panose="020E0502060401010101" pitchFamily="34" charset="-79"/>
            </a:endParaRPr>
          </a:p>
          <a:p>
            <a:endParaRPr lang="he-IL" dirty="0">
              <a:solidFill>
                <a:prstClr val="black"/>
              </a:solidFill>
              <a:latin typeface="Constantia"/>
              <a:cs typeface="David" panose="020E0502060401010101" pitchFamily="34" charset="-79"/>
            </a:endParaRPr>
          </a:p>
        </p:txBody>
      </p:sp>
      <p:graphicFrame>
        <p:nvGraphicFramePr>
          <p:cNvPr id="7" name="טבלה 6"/>
          <p:cNvGraphicFramePr>
            <a:graphicFrameLocks noGrp="1"/>
          </p:cNvGraphicFramePr>
          <p:nvPr>
            <p:extLst>
              <p:ext uri="{D42A27DB-BD31-4B8C-83A1-F6EECF244321}">
                <p14:modId xmlns:p14="http://schemas.microsoft.com/office/powerpoint/2010/main" val="964355240"/>
              </p:ext>
            </p:extLst>
          </p:nvPr>
        </p:nvGraphicFramePr>
        <p:xfrm>
          <a:off x="2867211" y="4680033"/>
          <a:ext cx="6419194" cy="1882877"/>
        </p:xfrm>
        <a:graphic>
          <a:graphicData uri="http://schemas.openxmlformats.org/drawingml/2006/table">
            <a:tbl>
              <a:tblPr rtl="1"/>
              <a:tblGrid>
                <a:gridCol w="3668776">
                  <a:extLst>
                    <a:ext uri="{9D8B030D-6E8A-4147-A177-3AD203B41FA5}">
                      <a16:colId xmlns:a16="http://schemas.microsoft.com/office/drawing/2014/main" val="20000"/>
                    </a:ext>
                  </a:extLst>
                </a:gridCol>
                <a:gridCol w="2750418">
                  <a:extLst>
                    <a:ext uri="{9D8B030D-6E8A-4147-A177-3AD203B41FA5}">
                      <a16:colId xmlns:a16="http://schemas.microsoft.com/office/drawing/2014/main" val="20001"/>
                    </a:ext>
                  </a:extLst>
                </a:gridCol>
              </a:tblGrid>
              <a:tr h="337162">
                <a:tc>
                  <a:txBody>
                    <a:bodyPr/>
                    <a:lstStyle/>
                    <a:p>
                      <a:pPr algn="ctr" rtl="1" fontAlgn="b"/>
                      <a:r>
                        <a:rPr lang="he-IL" sz="2200" b="1" i="0" u="none" strike="noStrike" dirty="0">
                          <a:solidFill>
                            <a:srgbClr val="000000"/>
                          </a:solidFill>
                          <a:effectLst/>
                          <a:latin typeface="David" panose="020E0502060401010101" pitchFamily="34" charset="-79"/>
                          <a:cs typeface="David" panose="020E0502060401010101" pitchFamily="34" charset="-79"/>
                        </a:rPr>
                        <a:t>רווח שנתי לצרכי</a:t>
                      </a:r>
                      <a:r>
                        <a:rPr lang="he-IL" sz="2200" b="1" i="0" u="none" strike="noStrike" baseline="0" dirty="0">
                          <a:solidFill>
                            <a:srgbClr val="000000"/>
                          </a:solidFill>
                          <a:effectLst/>
                          <a:latin typeface="David" panose="020E0502060401010101" pitchFamily="34" charset="-79"/>
                          <a:cs typeface="David" panose="020E0502060401010101" pitchFamily="34" charset="-79"/>
                        </a:rPr>
                        <a:t> מס </a:t>
                      </a:r>
                      <a:endParaRPr lang="he-IL" sz="22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rtl="0" fontAlgn="b"/>
                      <a:r>
                        <a:rPr lang="he-IL" sz="2200" b="1" i="0" u="none" strike="noStrike" dirty="0">
                          <a:solidFill>
                            <a:srgbClr val="000000"/>
                          </a:solidFill>
                          <a:effectLst/>
                          <a:latin typeface="David" panose="020E0502060401010101" pitchFamily="34" charset="-79"/>
                          <a:cs typeface="David" panose="020E0502060401010101" pitchFamily="34" charset="-79"/>
                        </a:rPr>
                        <a:t>210,000</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extLst>
                  <a:ext uri="{0D108BD9-81ED-4DB2-BD59-A6C34878D82A}">
                    <a16:rowId xmlns:a16="http://schemas.microsoft.com/office/drawing/2014/main" val="10000"/>
                  </a:ext>
                </a:extLst>
              </a:tr>
              <a:tr h="337162">
                <a:tc>
                  <a:txBody>
                    <a:bodyPr/>
                    <a:lstStyle/>
                    <a:p>
                      <a:pPr algn="ctr" rtl="1" fontAlgn="b"/>
                      <a:r>
                        <a:rPr lang="he-IL" sz="2200" b="1" i="0" u="none" strike="noStrike" dirty="0">
                          <a:solidFill>
                            <a:srgbClr val="000000"/>
                          </a:solidFill>
                          <a:effectLst/>
                          <a:latin typeface="David" panose="020E0502060401010101" pitchFamily="34" charset="-79"/>
                          <a:cs typeface="David" panose="020E0502060401010101" pitchFamily="34" charset="-79"/>
                        </a:rPr>
                        <a:t>ניכוי גמל</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rtl="0" fontAlgn="b"/>
                      <a:r>
                        <a:rPr lang="he-IL" sz="2200" b="1" i="0" u="none" strike="noStrike" dirty="0">
                          <a:solidFill>
                            <a:srgbClr val="000000"/>
                          </a:solidFill>
                          <a:effectLst/>
                          <a:latin typeface="David" panose="020E0502060401010101" pitchFamily="34" charset="-79"/>
                          <a:cs typeface="David" panose="020E0502060401010101" pitchFamily="34" charset="-79"/>
                        </a:rPr>
                        <a:t>(23,232)</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10001"/>
                  </a:ext>
                </a:extLst>
              </a:tr>
              <a:tr h="337162">
                <a:tc>
                  <a:txBody>
                    <a:bodyPr/>
                    <a:lstStyle/>
                    <a:p>
                      <a:pPr algn="ctr" rtl="1" fontAlgn="b"/>
                      <a:r>
                        <a:rPr lang="he-IL" sz="2200" b="1" i="0" u="none" strike="noStrike" dirty="0">
                          <a:solidFill>
                            <a:srgbClr val="000000"/>
                          </a:solidFill>
                          <a:effectLst/>
                          <a:latin typeface="David" panose="020E0502060401010101" pitchFamily="34" charset="-79"/>
                          <a:cs typeface="David" panose="020E0502060401010101" pitchFamily="34" charset="-79"/>
                        </a:rPr>
                        <a:t>ניכוי קרן השתלמות</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rtl="0" fontAlgn="b"/>
                      <a:r>
                        <a:rPr lang="he-IL" sz="2200" b="1" i="0" u="none" strike="noStrike" dirty="0">
                          <a:solidFill>
                            <a:srgbClr val="000000"/>
                          </a:solidFill>
                          <a:effectLst/>
                          <a:latin typeface="David" panose="020E0502060401010101" pitchFamily="34" charset="-79"/>
                          <a:cs typeface="David" panose="020E0502060401010101" pitchFamily="34" charset="-79"/>
                        </a:rPr>
                        <a:t>(9,450)</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extLst>
                  <a:ext uri="{0D108BD9-81ED-4DB2-BD59-A6C34878D82A}">
                    <a16:rowId xmlns:a16="http://schemas.microsoft.com/office/drawing/2014/main" val="10002"/>
                  </a:ext>
                </a:extLst>
              </a:tr>
              <a:tr h="412217">
                <a:tc>
                  <a:txBody>
                    <a:bodyPr/>
                    <a:lstStyle/>
                    <a:p>
                      <a:pPr algn="ctr" rtl="1" fontAlgn="b"/>
                      <a:r>
                        <a:rPr lang="he-IL" sz="2400" b="1" i="0" u="none" strike="noStrike" dirty="0">
                          <a:solidFill>
                            <a:srgbClr val="000000"/>
                          </a:solidFill>
                          <a:effectLst/>
                          <a:latin typeface="David" panose="020E0502060401010101" pitchFamily="34" charset="-79"/>
                          <a:cs typeface="David" panose="020E0502060401010101" pitchFamily="34" charset="-79"/>
                        </a:rPr>
                        <a:t>ניכוי ביטוח לאומי </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rtl="0" fontAlgn="b"/>
                      <a:r>
                        <a:rPr lang="he-IL" sz="2400" b="1" i="0" u="none" strike="noStrike" dirty="0">
                          <a:solidFill>
                            <a:srgbClr val="000000"/>
                          </a:solidFill>
                          <a:effectLst/>
                          <a:latin typeface="David" panose="020E0502060401010101" pitchFamily="34" charset="-79"/>
                          <a:cs typeface="David" panose="020E0502060401010101" pitchFamily="34" charset="-79"/>
                        </a:rPr>
                        <a:t>(8,025)</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10003"/>
                  </a:ext>
                </a:extLst>
              </a:tr>
              <a:tr h="426575">
                <a:tc>
                  <a:txBody>
                    <a:bodyPr/>
                    <a:lstStyle/>
                    <a:p>
                      <a:pPr algn="ctr" rtl="1" fontAlgn="b"/>
                      <a:r>
                        <a:rPr lang="he-IL" sz="2800" b="1" i="0" u="none" strike="noStrike" dirty="0">
                          <a:solidFill>
                            <a:srgbClr val="000000"/>
                          </a:solidFill>
                          <a:effectLst/>
                          <a:latin typeface="David" panose="020E0502060401010101" pitchFamily="34" charset="-79"/>
                          <a:cs typeface="David" panose="020E0502060401010101" pitchFamily="34" charset="-79"/>
                        </a:rPr>
                        <a:t>ההכנסה</a:t>
                      </a:r>
                      <a:r>
                        <a:rPr lang="he-IL" sz="2800" b="1" i="0" u="none" strike="noStrike" baseline="0" dirty="0">
                          <a:solidFill>
                            <a:srgbClr val="000000"/>
                          </a:solidFill>
                          <a:effectLst/>
                          <a:latin typeface="David" panose="020E0502060401010101" pitchFamily="34" charset="-79"/>
                          <a:cs typeface="David" panose="020E0502060401010101" pitchFamily="34" charset="-79"/>
                        </a:rPr>
                        <a:t> החייבת במס</a:t>
                      </a:r>
                      <a:endParaRPr lang="he-IL" sz="28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rtl="0" fontAlgn="b"/>
                      <a:r>
                        <a:rPr lang="he-IL" sz="2800" b="1" i="0" u="none" strike="noStrike" dirty="0">
                          <a:solidFill>
                            <a:srgbClr val="000000"/>
                          </a:solidFill>
                          <a:effectLst/>
                          <a:latin typeface="David" panose="020E0502060401010101" pitchFamily="34" charset="-79"/>
                          <a:cs typeface="David" panose="020E0502060401010101" pitchFamily="34" charset="-79"/>
                        </a:rPr>
                        <a:t>169,293</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889574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כותרת 1"/>
          <p:cNvSpPr txBox="1">
            <a:spLocks/>
          </p:cNvSpPr>
          <p:nvPr/>
        </p:nvSpPr>
        <p:spPr>
          <a:xfrm>
            <a:off x="2209800" y="282848"/>
            <a:ext cx="8229600" cy="1143000"/>
          </a:xfrm>
          <a:prstGeom prst="rect">
            <a:avLst/>
          </a:prstGeom>
        </p:spPr>
        <p:txBody>
          <a:bodyPr vert="horz" lIns="0" rIns="0" bIns="0" anchor="b">
            <a:normAutofit fontScale="90000" lnSpcReduction="20000"/>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5000" b="1" i="0" u="none" strike="noStrike" kern="1200" cap="none" spc="0" normalizeH="0" baseline="0" noProof="0">
                <a:ln>
                  <a:noFill/>
                </a:ln>
                <a:solidFill>
                  <a:schemeClr val="accent4"/>
                </a:solidFill>
                <a:effectLst/>
                <a:uLnTx/>
                <a:uFillTx/>
                <a:latin typeface="Calibri"/>
                <a:ea typeface="+mj-ea"/>
                <a:cs typeface="David" panose="020E0502060401010101" pitchFamily="34" charset="-79"/>
              </a:rPr>
              <a:t>חישוב המס לפי מדרגות המס </a:t>
            </a:r>
            <a:br>
              <a:rPr kumimoji="0" lang="he-IL" sz="5000" b="1" i="0" u="none" strike="noStrike" kern="1200" cap="none" spc="0" normalizeH="0" baseline="0" noProof="0">
                <a:ln>
                  <a:noFill/>
                </a:ln>
                <a:solidFill>
                  <a:schemeClr val="accent4"/>
                </a:solidFill>
                <a:effectLst/>
                <a:uLnTx/>
                <a:uFillTx/>
                <a:latin typeface="Calibri"/>
                <a:ea typeface="+mj-ea"/>
                <a:cs typeface="Arial" panose="020B0604020202020204" pitchFamily="34" charset="0"/>
              </a:rPr>
            </a:br>
            <a:endParaRPr kumimoji="0" lang="he-IL" sz="5000" b="1" i="0" u="none" strike="noStrike" kern="1200" cap="none" spc="0" normalizeH="0" baseline="0" noProof="0" dirty="0">
              <a:ln>
                <a:noFill/>
              </a:ln>
              <a:solidFill>
                <a:schemeClr val="accent4"/>
              </a:solidFill>
              <a:effectLst/>
              <a:uLnTx/>
              <a:uFillTx/>
              <a:latin typeface="Calibri"/>
              <a:ea typeface="+mj-ea"/>
              <a:cs typeface="Arial" panose="020B0604020202020204" pitchFamily="34" charset="0"/>
            </a:endParaRPr>
          </a:p>
        </p:txBody>
      </p:sp>
      <p:graphicFrame>
        <p:nvGraphicFramePr>
          <p:cNvPr id="4" name="טבלה 3"/>
          <p:cNvGraphicFramePr>
            <a:graphicFrameLocks noGrp="1"/>
          </p:cNvGraphicFramePr>
          <p:nvPr>
            <p:extLst>
              <p:ext uri="{D42A27DB-BD31-4B8C-83A1-F6EECF244321}">
                <p14:modId xmlns:p14="http://schemas.microsoft.com/office/powerpoint/2010/main" val="300149870"/>
              </p:ext>
            </p:extLst>
          </p:nvPr>
        </p:nvGraphicFramePr>
        <p:xfrm>
          <a:off x="2209800" y="1518127"/>
          <a:ext cx="8157592" cy="2749149"/>
        </p:xfrm>
        <a:graphic>
          <a:graphicData uri="http://schemas.openxmlformats.org/drawingml/2006/table">
            <a:tbl>
              <a:tblPr rtl="1"/>
              <a:tblGrid>
                <a:gridCol w="2942163">
                  <a:extLst>
                    <a:ext uri="{9D8B030D-6E8A-4147-A177-3AD203B41FA5}">
                      <a16:colId xmlns:a16="http://schemas.microsoft.com/office/drawing/2014/main" val="20000"/>
                    </a:ext>
                  </a:extLst>
                </a:gridCol>
                <a:gridCol w="3546886">
                  <a:extLst>
                    <a:ext uri="{9D8B030D-6E8A-4147-A177-3AD203B41FA5}">
                      <a16:colId xmlns:a16="http://schemas.microsoft.com/office/drawing/2014/main" val="20001"/>
                    </a:ext>
                  </a:extLst>
                </a:gridCol>
                <a:gridCol w="1668543">
                  <a:extLst>
                    <a:ext uri="{9D8B030D-6E8A-4147-A177-3AD203B41FA5}">
                      <a16:colId xmlns:a16="http://schemas.microsoft.com/office/drawing/2014/main" val="20002"/>
                    </a:ext>
                  </a:extLst>
                </a:gridCol>
              </a:tblGrid>
              <a:tr h="340096">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b"/>
                      <a:r>
                        <a:rPr lang="he-IL" sz="2200" b="1" i="0" u="none" strike="noStrike" dirty="0">
                          <a:solidFill>
                            <a:srgbClr val="000000"/>
                          </a:solidFill>
                          <a:effectLst/>
                          <a:latin typeface="David" panose="020E0502060401010101" pitchFamily="34" charset="-79"/>
                          <a:cs typeface="David" panose="020E0502060401010101" pitchFamily="34" charset="-79"/>
                        </a:rPr>
                        <a:t>רווח ב ₪ </a:t>
                      </a:r>
                    </a:p>
                  </a:txBody>
                  <a:tcPr marL="7472" marR="7472" marT="7472"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b"/>
                      <a:r>
                        <a:rPr lang="he-IL" sz="2200" b="1" i="0" u="none" strike="noStrike" dirty="0">
                          <a:solidFill>
                            <a:srgbClr val="000000"/>
                          </a:solidFill>
                          <a:effectLst/>
                          <a:latin typeface="David" panose="020E0502060401010101" pitchFamily="34" charset="-79"/>
                          <a:cs typeface="David" panose="020E0502060401010101" pitchFamily="34" charset="-79"/>
                        </a:rPr>
                        <a:t>חישוב המס</a:t>
                      </a:r>
                    </a:p>
                  </a:txBody>
                  <a:tcPr marL="7472" marR="7472" marT="7472"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b"/>
                      <a:r>
                        <a:rPr lang="he-IL" sz="2200" b="1" i="0" u="none" strike="noStrike">
                          <a:solidFill>
                            <a:srgbClr val="000000"/>
                          </a:solidFill>
                          <a:effectLst/>
                          <a:latin typeface="David" panose="020E0502060401010101" pitchFamily="34" charset="-79"/>
                          <a:cs typeface="David" panose="020E0502060401010101" pitchFamily="34" charset="-79"/>
                        </a:rPr>
                        <a:t>סה"כ מס למדרגה</a:t>
                      </a:r>
                    </a:p>
                  </a:txBody>
                  <a:tcPr marL="7472" marR="7472" marT="7472"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extLst>
                  <a:ext uri="{0D108BD9-81ED-4DB2-BD59-A6C34878D82A}">
                    <a16:rowId xmlns:a16="http://schemas.microsoft.com/office/drawing/2014/main" val="10000"/>
                  </a:ext>
                </a:extLst>
              </a:tr>
              <a:tr h="382321">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200" b="1" i="0" u="none" strike="noStrike" dirty="0">
                          <a:solidFill>
                            <a:srgbClr val="000000"/>
                          </a:solidFill>
                          <a:effectLst/>
                          <a:latin typeface="David" panose="020E0502060401010101" pitchFamily="34" charset="-79"/>
                          <a:cs typeface="David" panose="020E0502060401010101" pitchFamily="34" charset="-79"/>
                        </a:rPr>
                        <a:t>75,720</a:t>
                      </a:r>
                    </a:p>
                  </a:txBody>
                  <a:tcPr marL="7472" marR="7472" marT="7472"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200" b="1" i="0" u="none" strike="noStrike" dirty="0">
                          <a:solidFill>
                            <a:srgbClr val="000000"/>
                          </a:solidFill>
                          <a:effectLst/>
                          <a:latin typeface="David" panose="020E0502060401010101" pitchFamily="34" charset="-79"/>
                          <a:cs typeface="David" panose="020E0502060401010101" pitchFamily="34" charset="-79"/>
                        </a:rPr>
                        <a:t>75,720*10%</a:t>
                      </a:r>
                    </a:p>
                  </a:txBody>
                  <a:tcPr marL="7472" marR="7472" marT="7472"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200" b="1" i="0" u="none" strike="noStrike" dirty="0">
                          <a:solidFill>
                            <a:srgbClr val="000000"/>
                          </a:solidFill>
                          <a:effectLst/>
                          <a:latin typeface="David" panose="020E0502060401010101" pitchFamily="34" charset="-79"/>
                          <a:cs typeface="David" panose="020E0502060401010101" pitchFamily="34" charset="-79"/>
                        </a:rPr>
                        <a:t>7,572</a:t>
                      </a:r>
                    </a:p>
                  </a:txBody>
                  <a:tcPr marL="7472" marR="7472" marT="7472"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11448">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200" b="1" i="0" u="none" strike="noStrike" dirty="0">
                          <a:solidFill>
                            <a:srgbClr val="000000"/>
                          </a:solidFill>
                          <a:effectLst/>
                          <a:latin typeface="David" panose="020E0502060401010101" pitchFamily="34" charset="-79"/>
                          <a:cs typeface="David" panose="020E0502060401010101" pitchFamily="34" charset="-79"/>
                        </a:rPr>
                        <a:t>32,879=108,600-75,721</a:t>
                      </a:r>
                    </a:p>
                  </a:txBody>
                  <a:tcPr marL="7472" marR="7472" marT="7472"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200" b="1" i="0" u="none" strike="noStrike" dirty="0">
                          <a:solidFill>
                            <a:srgbClr val="000000"/>
                          </a:solidFill>
                          <a:effectLst/>
                          <a:latin typeface="David" panose="020E0502060401010101" pitchFamily="34" charset="-79"/>
                          <a:cs typeface="David" panose="020E0502060401010101" pitchFamily="34" charset="-79"/>
                        </a:rPr>
                        <a:t>32,879*14%</a:t>
                      </a:r>
                    </a:p>
                  </a:txBody>
                  <a:tcPr marL="7472" marR="7472" marT="7472"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200" b="1" i="0" u="none" strike="noStrike" dirty="0">
                          <a:solidFill>
                            <a:srgbClr val="000000"/>
                          </a:solidFill>
                          <a:effectLst/>
                          <a:latin typeface="David" panose="020E0502060401010101" pitchFamily="34" charset="-79"/>
                          <a:cs typeface="David" panose="020E0502060401010101" pitchFamily="34" charset="-79"/>
                        </a:rPr>
                        <a:t>4,603</a:t>
                      </a:r>
                    </a:p>
                  </a:txBody>
                  <a:tcPr marL="7472" marR="7472" marT="7472"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extLst>
                  <a:ext uri="{0D108BD9-81ED-4DB2-BD59-A6C34878D82A}">
                    <a16:rowId xmlns:a16="http://schemas.microsoft.com/office/drawing/2014/main" val="10002"/>
                  </a:ext>
                </a:extLst>
              </a:tr>
              <a:tr h="382321">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200" b="1" i="0" u="none" strike="noStrike" dirty="0">
                          <a:solidFill>
                            <a:srgbClr val="000000"/>
                          </a:solidFill>
                          <a:effectLst/>
                          <a:latin typeface="David" panose="020E0502060401010101" pitchFamily="34" charset="-79"/>
                          <a:cs typeface="David" panose="020E0502060401010101" pitchFamily="34" charset="-79"/>
                        </a:rPr>
                        <a:t>60,692=169,293-108,601</a:t>
                      </a:r>
                    </a:p>
                  </a:txBody>
                  <a:tcPr marL="7472" marR="7472" marT="7472"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200" b="1" i="0" u="none" strike="noStrike" dirty="0">
                          <a:solidFill>
                            <a:srgbClr val="000000"/>
                          </a:solidFill>
                          <a:effectLst/>
                          <a:latin typeface="David" panose="020E0502060401010101" pitchFamily="34" charset="-79"/>
                          <a:cs typeface="David" panose="020E0502060401010101" pitchFamily="34" charset="-79"/>
                        </a:rPr>
                        <a:t>60,692*20%</a:t>
                      </a:r>
                    </a:p>
                  </a:txBody>
                  <a:tcPr marL="7472" marR="7472" marT="7472"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200" b="1" i="0" u="none" strike="noStrike" dirty="0">
                          <a:solidFill>
                            <a:srgbClr val="000000"/>
                          </a:solidFill>
                          <a:effectLst/>
                          <a:latin typeface="David" panose="020E0502060401010101" pitchFamily="34" charset="-79"/>
                          <a:cs typeface="David" panose="020E0502060401010101" pitchFamily="34" charset="-79"/>
                        </a:rPr>
                        <a:t>12,138</a:t>
                      </a:r>
                    </a:p>
                  </a:txBody>
                  <a:tcPr marL="7472" marR="7472" marT="7472"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92652">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200" b="1" i="0" u="none" strike="noStrike" dirty="0">
                          <a:solidFill>
                            <a:srgbClr val="000000"/>
                          </a:solidFill>
                          <a:effectLst/>
                          <a:latin typeface="David" panose="020E0502060401010101" pitchFamily="34" charset="-79"/>
                          <a:cs typeface="David" panose="020E0502060401010101" pitchFamily="34" charset="-79"/>
                        </a:rPr>
                        <a:t>סה"כ</a:t>
                      </a:r>
                    </a:p>
                  </a:txBody>
                  <a:tcPr marL="7472" marR="7472" marT="7472"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endParaRPr lang="he-IL" sz="2200" b="1" i="0" u="none" strike="noStrike" dirty="0">
                        <a:solidFill>
                          <a:srgbClr val="000000"/>
                        </a:solidFill>
                        <a:effectLst/>
                        <a:latin typeface="David" panose="020E0502060401010101" pitchFamily="34" charset="-79"/>
                        <a:cs typeface="David" panose="020E0502060401010101" pitchFamily="34" charset="-79"/>
                      </a:endParaRPr>
                    </a:p>
                  </a:txBody>
                  <a:tcPr marL="7472" marR="7472" marT="7472"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200" b="1" i="0" u="none" strike="noStrike" dirty="0">
                          <a:solidFill>
                            <a:srgbClr val="000000"/>
                          </a:solidFill>
                          <a:effectLst/>
                          <a:latin typeface="David" panose="020E0502060401010101" pitchFamily="34" charset="-79"/>
                          <a:cs typeface="David" panose="020E0502060401010101" pitchFamily="34" charset="-79"/>
                        </a:rPr>
                        <a:t>24,313</a:t>
                      </a:r>
                    </a:p>
                  </a:txBody>
                  <a:tcPr marL="7472" marR="7472" marT="7472"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extLst>
                  <a:ext uri="{0D108BD9-81ED-4DB2-BD59-A6C34878D82A}">
                    <a16:rowId xmlns:a16="http://schemas.microsoft.com/office/drawing/2014/main" val="10004"/>
                  </a:ext>
                </a:extLst>
              </a:tr>
              <a:tr h="402375">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endParaRPr lang="he-IL" sz="2200" b="1" i="0" u="none" strike="noStrike" dirty="0">
                        <a:solidFill>
                          <a:srgbClr val="000000"/>
                        </a:solidFill>
                        <a:effectLst/>
                        <a:latin typeface="David" panose="020E0502060401010101" pitchFamily="34" charset="-79"/>
                        <a:cs typeface="David" panose="020E0502060401010101" pitchFamily="34" charset="-79"/>
                      </a:endParaRPr>
                    </a:p>
                  </a:txBody>
                  <a:tcPr marL="7472" marR="7472" marT="7472" marB="0" anchor="b">
                    <a:lnL w="6350" cap="flat" cmpd="sng" algn="ctr">
                      <a:no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endParaRPr lang="he-IL" sz="2200" b="1" i="0" u="none" strike="noStrike" dirty="0">
                        <a:solidFill>
                          <a:srgbClr val="000000"/>
                        </a:solidFill>
                        <a:effectLst/>
                        <a:latin typeface="David" panose="020E0502060401010101" pitchFamily="34" charset="-79"/>
                        <a:cs typeface="David" panose="020E0502060401010101" pitchFamily="34" charset="-79"/>
                      </a:endParaRPr>
                    </a:p>
                  </a:txBody>
                  <a:tcPr marL="7472" marR="7472" marT="7472" marB="0" anchor="b">
                    <a:lnL>
                      <a:noFill/>
                    </a:lnL>
                    <a:lnR>
                      <a:noFill/>
                    </a:lnR>
                    <a:lnT w="6350" cap="flat" cmpd="sng" algn="ctr">
                      <a:solidFill>
                        <a:srgbClr val="95B3D7"/>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endParaRPr lang="he-IL" sz="2200" b="1" i="0" u="none" strike="noStrike" dirty="0">
                        <a:solidFill>
                          <a:srgbClr val="000000"/>
                        </a:solidFill>
                        <a:effectLst/>
                        <a:latin typeface="David" panose="020E0502060401010101" pitchFamily="34" charset="-79"/>
                        <a:cs typeface="David" panose="020E0502060401010101" pitchFamily="34" charset="-79"/>
                      </a:endParaRPr>
                    </a:p>
                  </a:txBody>
                  <a:tcPr marL="7472" marR="7472" marT="7472" marB="0" anchor="b">
                    <a:lnL>
                      <a:noFill/>
                    </a:lnL>
                    <a:lnR w="6350" cap="flat" cmpd="sng" algn="ctr">
                      <a:no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5" name="מציין מיקום תוכן 2"/>
          <p:cNvSpPr txBox="1">
            <a:spLocks/>
          </p:cNvSpPr>
          <p:nvPr/>
        </p:nvSpPr>
        <p:spPr>
          <a:xfrm>
            <a:off x="2461677" y="3531765"/>
            <a:ext cx="7905715" cy="1845472"/>
          </a:xfrm>
          <a:prstGeom prst="rect">
            <a:avLst/>
          </a:prstGeom>
        </p:spPr>
        <p:txBody>
          <a:bodyPr vert="horz">
            <a:normAutofit fontScale="25000" lnSpcReduction="20000"/>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4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4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400" b="1"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10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10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ובסך </a:t>
            </a:r>
            <a:r>
              <a:rPr kumimoji="0" lang="he-IL" sz="10000" b="0" i="0" u="none" strike="noStrike" kern="1200" cap="none" spc="0" normalizeH="0" baseline="0" noProof="0" dirty="0" err="1">
                <a:ln>
                  <a:noFill/>
                </a:ln>
                <a:solidFill>
                  <a:sysClr val="windowText" lastClr="000000"/>
                </a:solidFill>
                <a:effectLst/>
                <a:uLnTx/>
                <a:uFillTx/>
                <a:latin typeface="Constantia"/>
                <a:ea typeface="+mn-ea"/>
                <a:cs typeface="David" panose="020E0502060401010101" pitchFamily="34" charset="-79"/>
              </a:rPr>
              <a:t>הכל</a:t>
            </a:r>
            <a:r>
              <a:rPr kumimoji="0" lang="he-IL" sz="10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 יחויב במס הכנסה בסך של </a:t>
            </a:r>
            <a:r>
              <a:rPr kumimoji="0" lang="he-IL" sz="10000" b="1"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24,313 </a:t>
            </a:r>
            <a:r>
              <a:rPr kumimoji="0" lang="he-IL" sz="10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 שנתי. </a:t>
            </a: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10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10000" b="1"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האם זה המס הסופי?</a:t>
            </a: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4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400" b="1"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a:p>
            <a:pPr marL="274320" marR="0" lvl="0" indent="-274320" algn="r" defTabSz="914400" rtl="1" eaLnBrk="1" fontAlgn="auto" latinLnBrk="0" hangingPunct="1">
              <a:lnSpc>
                <a:spcPct val="100000"/>
              </a:lnSpc>
              <a:spcBef>
                <a:spcPct val="20000"/>
              </a:spcBef>
              <a:spcAft>
                <a:spcPts val="0"/>
              </a:spcAft>
              <a:buClr>
                <a:srgbClr val="0BD0D9"/>
              </a:buClr>
              <a:buSzPct val="95000"/>
              <a:buFont typeface="Wingdings 2"/>
              <a:buChar char=""/>
              <a:tabLst/>
              <a:defRPr/>
            </a:pPr>
            <a:endParaRPr kumimoji="0" lang="he-IL" sz="24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a:p>
            <a:pPr marL="274320" marR="0" lvl="0" indent="-274320" algn="r" defTabSz="914400" rtl="1" eaLnBrk="1" fontAlgn="auto" latinLnBrk="0" hangingPunct="1">
              <a:lnSpc>
                <a:spcPct val="100000"/>
              </a:lnSpc>
              <a:spcBef>
                <a:spcPct val="20000"/>
              </a:spcBef>
              <a:spcAft>
                <a:spcPts val="0"/>
              </a:spcAft>
              <a:buClr>
                <a:srgbClr val="0BD0D9"/>
              </a:buClr>
              <a:buSzPct val="95000"/>
              <a:buFont typeface="Wingdings 2"/>
              <a:buChar char=""/>
              <a:tabLst/>
              <a:defRPr/>
            </a:pPr>
            <a:endParaRPr kumimoji="0" lang="he-IL" sz="24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a:p>
            <a:pPr marL="274320" marR="0" lvl="0" indent="-274320" algn="r" defTabSz="914400" rtl="1" eaLnBrk="1" fontAlgn="auto" latinLnBrk="0" hangingPunct="1">
              <a:lnSpc>
                <a:spcPct val="100000"/>
              </a:lnSpc>
              <a:spcBef>
                <a:spcPct val="20000"/>
              </a:spcBef>
              <a:spcAft>
                <a:spcPts val="0"/>
              </a:spcAft>
              <a:buClr>
                <a:srgbClr val="0BD0D9"/>
              </a:buClr>
              <a:buSzPct val="95000"/>
              <a:buFont typeface="Wingdings 2"/>
              <a:buChar char=""/>
              <a:tabLst/>
              <a:defRPr/>
            </a:pPr>
            <a:endParaRPr kumimoji="0" lang="he-IL" sz="24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a:p>
            <a:pPr marL="274320" marR="0" lvl="0" indent="-274320" algn="r" defTabSz="914400" rtl="1" eaLnBrk="1" fontAlgn="auto" latinLnBrk="0" hangingPunct="1">
              <a:lnSpc>
                <a:spcPct val="100000"/>
              </a:lnSpc>
              <a:spcBef>
                <a:spcPct val="20000"/>
              </a:spcBef>
              <a:spcAft>
                <a:spcPts val="0"/>
              </a:spcAft>
              <a:buClr>
                <a:srgbClr val="0BD0D9"/>
              </a:buClr>
              <a:buSzPct val="95000"/>
              <a:buFont typeface="Wingdings 2"/>
              <a:buChar char=""/>
              <a:tabLst/>
              <a:defRPr/>
            </a:pPr>
            <a:endParaRPr kumimoji="0" lang="he-IL" sz="24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p:txBody>
      </p:sp>
    </p:spTree>
    <p:extLst>
      <p:ext uri="{BB962C8B-B14F-4D97-AF65-F5344CB8AC3E}">
        <p14:creationId xmlns:p14="http://schemas.microsoft.com/office/powerpoint/2010/main" val="3118409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כותרת 1"/>
          <p:cNvSpPr txBox="1">
            <a:spLocks/>
          </p:cNvSpPr>
          <p:nvPr/>
        </p:nvSpPr>
        <p:spPr>
          <a:xfrm>
            <a:off x="2260600" y="-200868"/>
            <a:ext cx="8229600" cy="1143000"/>
          </a:xfrm>
          <a:prstGeom prst="rect">
            <a:avLst/>
          </a:prstGeom>
        </p:spPr>
        <p:txBody>
          <a:bodyPr vert="horz" lIns="0" rIns="0" bIns="0" anchor="b">
            <a:norm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5400" b="1" i="0" u="none" strike="noStrike" kern="1200" cap="none" spc="0" normalizeH="0" baseline="0" noProof="0">
                <a:ln>
                  <a:noFill/>
                </a:ln>
                <a:solidFill>
                  <a:schemeClr val="accent4"/>
                </a:solidFill>
                <a:effectLst/>
                <a:uLnTx/>
                <a:uFillTx/>
                <a:latin typeface="Calibri"/>
                <a:ea typeface="+mj-ea"/>
                <a:cs typeface="David" panose="020E0502060401010101" pitchFamily="34" charset="-79"/>
              </a:rPr>
              <a:t>חישוב המס הסופי </a:t>
            </a:r>
            <a:endParaRPr kumimoji="0" lang="he-IL" sz="5400" b="0" i="0" u="none" strike="noStrike" kern="1200" cap="none" spc="0" normalizeH="0" baseline="0" noProof="0" dirty="0">
              <a:ln>
                <a:noFill/>
              </a:ln>
              <a:solidFill>
                <a:schemeClr val="accent4"/>
              </a:solidFill>
              <a:effectLst/>
              <a:uLnTx/>
              <a:uFillTx/>
              <a:latin typeface="Calibri"/>
              <a:ea typeface="+mj-ea"/>
              <a:cs typeface="David" panose="020E0502060401010101" pitchFamily="34" charset="-79"/>
            </a:endParaRPr>
          </a:p>
        </p:txBody>
      </p:sp>
      <p:sp>
        <p:nvSpPr>
          <p:cNvPr id="4" name="מציין מיקום תוכן 2"/>
          <p:cNvSpPr txBox="1">
            <a:spLocks/>
          </p:cNvSpPr>
          <p:nvPr/>
        </p:nvSpPr>
        <p:spPr>
          <a:xfrm>
            <a:off x="1607657" y="1128361"/>
            <a:ext cx="8229600" cy="5472608"/>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1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מס הכנסה לפי מדרגות המס </a:t>
            </a:r>
            <a:r>
              <a:rPr kumimoji="0" lang="he-IL" sz="1600" b="1"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24,313 </a:t>
            </a:r>
            <a:r>
              <a:rPr kumimoji="0" lang="he-IL" sz="1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 שנתי. </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1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1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מינוס - נקודות זיכוי עצמאי (גבר)* שווי נקודת זיכוי שנתי</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1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2.25* 2,616₪ = </a:t>
            </a:r>
            <a:r>
              <a:rPr kumimoji="0" lang="he-IL" sz="1600" b="1"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5,886</a:t>
            </a:r>
            <a:r>
              <a:rPr kumimoji="0" lang="he-IL" sz="1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 ₪ </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1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1600" b="0" i="0" u="none" strike="noStrike" kern="1200" cap="none" spc="0" normalizeH="0" baseline="0" noProof="0" dirty="0">
                <a:ln>
                  <a:noFill/>
                </a:ln>
                <a:effectLst/>
                <a:uLnTx/>
                <a:uFillTx/>
                <a:latin typeface="Constantia"/>
                <a:ea typeface="+mn-ea"/>
                <a:cs typeface="David" panose="020E0502060401010101" pitchFamily="34" charset="-79"/>
              </a:rPr>
              <a:t>מינוס  זיכוי של ההפקדה לגמל או ההפקדה לביטוח חיים מהסך שלא הוכר:</a:t>
            </a: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1600" b="0" i="0" u="none" strike="noStrike" kern="1200" cap="none" spc="0" normalizeH="0" baseline="0" noProof="0" dirty="0">
                <a:ln>
                  <a:noFill/>
                </a:ln>
                <a:effectLst/>
                <a:uLnTx/>
                <a:uFillTx/>
                <a:latin typeface="Constantia"/>
                <a:ea typeface="+mn-ea"/>
                <a:cs typeface="David" panose="020E0502060401010101" pitchFamily="34" charset="-79"/>
              </a:rPr>
              <a:t>סכום הפקדה מרבי בניכוי ניכוי מרבי:  5.5% </a:t>
            </a:r>
            <a:r>
              <a:rPr kumimoji="0" lang="en-US" sz="1600" b="0" i="0" u="none" strike="noStrike" kern="1200" cap="none" spc="0" normalizeH="0" baseline="0" noProof="0" dirty="0">
                <a:ln>
                  <a:noFill/>
                </a:ln>
                <a:effectLst/>
                <a:uLnTx/>
                <a:uFillTx/>
                <a:latin typeface="Constantia"/>
                <a:ea typeface="+mn-ea"/>
                <a:cs typeface="+mn-cs"/>
              </a:rPr>
              <a:t>X</a:t>
            </a:r>
            <a:r>
              <a:rPr kumimoji="0" lang="he-IL" sz="1600" b="0" i="0" u="none" strike="noStrike" kern="1200" cap="none" spc="0" normalizeH="0" baseline="0" noProof="0" dirty="0">
                <a:ln>
                  <a:noFill/>
                </a:ln>
                <a:effectLst/>
                <a:uLnTx/>
                <a:uFillTx/>
                <a:latin typeface="Constantia"/>
                <a:ea typeface="+mn-ea"/>
                <a:cs typeface="David" panose="020E0502060401010101" pitchFamily="34" charset="-79"/>
              </a:rPr>
              <a:t> 211,200 ₪ = סכום ההפקדה (11,616 ₪ ) </a:t>
            </a:r>
            <a:r>
              <a:rPr kumimoji="0" lang="en-US" sz="1600" b="0" i="0" u="none" strike="noStrike" kern="1200" cap="none" spc="0" normalizeH="0" baseline="0" noProof="0" dirty="0">
                <a:ln>
                  <a:noFill/>
                </a:ln>
                <a:effectLst/>
                <a:uLnTx/>
                <a:uFillTx/>
                <a:latin typeface="Constantia"/>
                <a:ea typeface="+mn-ea"/>
                <a:cs typeface="+mn-cs"/>
              </a:rPr>
              <a:t>X</a:t>
            </a:r>
            <a:r>
              <a:rPr kumimoji="0" lang="he-IL" sz="1600" b="0" i="0" u="none" strike="noStrike" kern="1200" cap="none" spc="0" normalizeH="0" baseline="0" noProof="0" dirty="0">
                <a:ln>
                  <a:noFill/>
                </a:ln>
                <a:effectLst/>
                <a:uLnTx/>
                <a:uFillTx/>
                <a:latin typeface="Constantia"/>
                <a:ea typeface="+mn-ea"/>
                <a:cs typeface="David" panose="020E0502060401010101" pitchFamily="34" charset="-79"/>
              </a:rPr>
              <a:t> 35% זיכוי.</a:t>
            </a: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1600" b="0" i="0" u="none" strike="noStrike" kern="1200" cap="none" spc="0" normalizeH="0" baseline="0" noProof="0" dirty="0">
                <a:ln>
                  <a:noFill/>
                </a:ln>
                <a:effectLst/>
                <a:uLnTx/>
                <a:uFillTx/>
                <a:latin typeface="Constantia"/>
                <a:ea typeface="+mn-ea"/>
                <a:cs typeface="David" panose="020E0502060401010101" pitchFamily="34" charset="-79"/>
              </a:rPr>
              <a:t> 34,848₪  - 23,232₪ = </a:t>
            </a:r>
            <a:r>
              <a:rPr kumimoji="0" lang="he-IL" sz="1600" b="1" i="0" u="none" strike="noStrike" kern="1200" cap="none" spc="0" normalizeH="0" baseline="0" noProof="0" dirty="0">
                <a:ln>
                  <a:noFill/>
                </a:ln>
                <a:effectLst/>
                <a:uLnTx/>
                <a:uFillTx/>
                <a:latin typeface="Constantia"/>
                <a:ea typeface="+mn-ea"/>
                <a:cs typeface="David" panose="020E0502060401010101" pitchFamily="34" charset="-79"/>
              </a:rPr>
              <a:t>11,616 ₪   </a:t>
            </a: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1600" b="0" i="0" u="none" strike="noStrike" kern="1200" cap="none" spc="0" normalizeH="0" baseline="0" noProof="0" dirty="0">
              <a:ln>
                <a:noFill/>
              </a:ln>
              <a:effectLst/>
              <a:uLnTx/>
              <a:uFillTx/>
              <a:latin typeface="Constantia"/>
              <a:ea typeface="+mn-ea"/>
              <a:cs typeface="David" panose="020E0502060401010101" pitchFamily="34" charset="-79"/>
            </a:endParaRP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1600" b="0" i="0" u="none" strike="noStrike" kern="1200" cap="none" spc="0" normalizeH="0" baseline="0" noProof="0" dirty="0">
                <a:ln>
                  <a:noFill/>
                </a:ln>
                <a:effectLst/>
                <a:uLnTx/>
                <a:uFillTx/>
                <a:latin typeface="Constantia"/>
                <a:ea typeface="+mn-ea"/>
                <a:cs typeface="David" panose="020E0502060401010101" pitchFamily="34" charset="-79"/>
              </a:rPr>
              <a:t>שווי מרבי לזיכוי ממס:</a:t>
            </a: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1600" b="0" i="0" u="none" strike="noStrike" kern="1200" cap="none" spc="0" normalizeH="0" baseline="0" noProof="0" dirty="0">
                <a:ln>
                  <a:noFill/>
                </a:ln>
                <a:effectLst/>
                <a:uLnTx/>
                <a:uFillTx/>
                <a:latin typeface="Constantia"/>
                <a:ea typeface="+mn-ea"/>
                <a:cs typeface="David" panose="020E0502060401010101" pitchFamily="34" charset="-79"/>
              </a:rPr>
              <a:t>11,616 ₪ * 35% זיכוי ממס = </a:t>
            </a:r>
            <a:r>
              <a:rPr kumimoji="0" lang="he-IL" sz="1600" b="1" i="0" u="none" strike="noStrike" kern="1200" cap="none" spc="0" normalizeH="0" baseline="0" noProof="0" dirty="0">
                <a:ln>
                  <a:noFill/>
                </a:ln>
                <a:effectLst/>
                <a:uLnTx/>
                <a:uFillTx/>
                <a:latin typeface="Constantia"/>
                <a:ea typeface="+mn-ea"/>
                <a:cs typeface="David" panose="020E0502060401010101" pitchFamily="34" charset="-79"/>
              </a:rPr>
              <a:t>4,065₪ </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8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p:txBody>
      </p:sp>
      <p:graphicFrame>
        <p:nvGraphicFramePr>
          <p:cNvPr id="5" name="טבלה 4"/>
          <p:cNvGraphicFramePr>
            <a:graphicFrameLocks noGrp="1"/>
          </p:cNvGraphicFramePr>
          <p:nvPr>
            <p:extLst>
              <p:ext uri="{D42A27DB-BD31-4B8C-83A1-F6EECF244321}">
                <p14:modId xmlns:p14="http://schemas.microsoft.com/office/powerpoint/2010/main" val="98827579"/>
              </p:ext>
            </p:extLst>
          </p:nvPr>
        </p:nvGraphicFramePr>
        <p:xfrm>
          <a:off x="1524000" y="4427575"/>
          <a:ext cx="8229600" cy="1683327"/>
        </p:xfrm>
        <a:graphic>
          <a:graphicData uri="http://schemas.openxmlformats.org/drawingml/2006/table">
            <a:tbl>
              <a:tblPr rtl="1"/>
              <a:tblGrid>
                <a:gridCol w="3896168">
                  <a:extLst>
                    <a:ext uri="{9D8B030D-6E8A-4147-A177-3AD203B41FA5}">
                      <a16:colId xmlns:a16="http://schemas.microsoft.com/office/drawing/2014/main" val="20000"/>
                    </a:ext>
                  </a:extLst>
                </a:gridCol>
                <a:gridCol w="4333432">
                  <a:extLst>
                    <a:ext uri="{9D8B030D-6E8A-4147-A177-3AD203B41FA5}">
                      <a16:colId xmlns:a16="http://schemas.microsoft.com/office/drawing/2014/main" val="20001"/>
                    </a:ext>
                  </a:extLst>
                </a:gridCol>
              </a:tblGrid>
              <a:tr h="316755">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b"/>
                      <a:r>
                        <a:rPr lang="he-IL" sz="1900" b="1" i="0" u="none" strike="noStrike" dirty="0">
                          <a:solidFill>
                            <a:srgbClr val="000000"/>
                          </a:solidFill>
                          <a:effectLst/>
                          <a:latin typeface="David" panose="020E0502060401010101" pitchFamily="34" charset="-79"/>
                          <a:cs typeface="David" panose="020E0502060401010101" pitchFamily="34" charset="-79"/>
                        </a:rPr>
                        <a:t>מס הכנסה לפי מדרגות המס</a:t>
                      </a:r>
                    </a:p>
                  </a:txBody>
                  <a:tcPr marL="9050" marR="9050" marT="905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1900" b="1" i="0" u="none" strike="noStrike" dirty="0">
                          <a:solidFill>
                            <a:srgbClr val="000000"/>
                          </a:solidFill>
                          <a:effectLst/>
                          <a:latin typeface="David" panose="020E0502060401010101" pitchFamily="34" charset="-79"/>
                          <a:cs typeface="David" panose="020E0502060401010101" pitchFamily="34" charset="-79"/>
                        </a:rPr>
                        <a:t>24,313</a:t>
                      </a:r>
                    </a:p>
                  </a:txBody>
                  <a:tcPr marL="9050" marR="9050" marT="905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extLst>
                  <a:ext uri="{0D108BD9-81ED-4DB2-BD59-A6C34878D82A}">
                    <a16:rowId xmlns:a16="http://schemas.microsoft.com/office/drawing/2014/main" val="10000"/>
                  </a:ext>
                </a:extLst>
              </a:tr>
              <a:tr h="316755">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b"/>
                      <a:r>
                        <a:rPr lang="he-IL" sz="1900" b="1" i="0" u="none" strike="noStrike" dirty="0">
                          <a:solidFill>
                            <a:srgbClr val="000000"/>
                          </a:solidFill>
                          <a:effectLst/>
                          <a:latin typeface="David" panose="020E0502060401010101" pitchFamily="34" charset="-79"/>
                          <a:cs typeface="David" panose="020E0502060401010101" pitchFamily="34" charset="-79"/>
                        </a:rPr>
                        <a:t>מינוס -  נקודות זיכוי</a:t>
                      </a:r>
                    </a:p>
                  </a:txBody>
                  <a:tcPr marL="9050" marR="9050" marT="905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1900" b="1" i="0" u="none" strike="noStrike" dirty="0">
                          <a:solidFill>
                            <a:srgbClr val="000000"/>
                          </a:solidFill>
                          <a:effectLst/>
                          <a:latin typeface="David" panose="020E0502060401010101" pitchFamily="34" charset="-79"/>
                          <a:cs typeface="David" panose="020E0502060401010101" pitchFamily="34" charset="-79"/>
                        </a:rPr>
                        <a:t>(5,886)</a:t>
                      </a:r>
                    </a:p>
                  </a:txBody>
                  <a:tcPr marL="9050" marR="9050" marT="905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16755">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b"/>
                      <a:r>
                        <a:rPr lang="he-IL" sz="1900" b="1" i="0" u="none" strike="noStrike" dirty="0">
                          <a:solidFill>
                            <a:srgbClr val="000000"/>
                          </a:solidFill>
                          <a:effectLst/>
                          <a:latin typeface="David" panose="020E0502060401010101" pitchFamily="34" charset="-79"/>
                          <a:cs typeface="David" panose="020E0502060401010101" pitchFamily="34" charset="-79"/>
                        </a:rPr>
                        <a:t>מינוס זיכוי להפקדה לגמל\ביטוח חיים </a:t>
                      </a:r>
                    </a:p>
                  </a:txBody>
                  <a:tcPr marL="9050" marR="9050" marT="905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1900" b="1" i="0" u="none" strike="noStrike" dirty="0">
                          <a:solidFill>
                            <a:schemeClr val="tx1"/>
                          </a:solidFill>
                          <a:effectLst/>
                          <a:latin typeface="David" panose="020E0502060401010101" pitchFamily="34" charset="-79"/>
                          <a:cs typeface="David" panose="020E0502060401010101" pitchFamily="34" charset="-79"/>
                        </a:rPr>
                        <a:t>(4,065)</a:t>
                      </a:r>
                    </a:p>
                  </a:txBody>
                  <a:tcPr marL="9050" marR="9050" marT="905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extLst>
                  <a:ext uri="{0D108BD9-81ED-4DB2-BD59-A6C34878D82A}">
                    <a16:rowId xmlns:a16="http://schemas.microsoft.com/office/drawing/2014/main" val="10002"/>
                  </a:ext>
                </a:extLst>
              </a:tr>
              <a:tr h="325805">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1900" b="1" i="0" u="none" strike="noStrike" dirty="0">
                          <a:solidFill>
                            <a:srgbClr val="000000"/>
                          </a:solidFill>
                          <a:effectLst/>
                          <a:latin typeface="David" panose="020E0502060401010101" pitchFamily="34" charset="-79"/>
                          <a:cs typeface="David" panose="020E0502060401010101" pitchFamily="34" charset="-79"/>
                        </a:rPr>
                        <a:t>מינוס</a:t>
                      </a:r>
                      <a:r>
                        <a:rPr lang="he-IL" sz="1900" b="1" i="0" u="none" strike="noStrike" baseline="0" dirty="0">
                          <a:solidFill>
                            <a:srgbClr val="000000"/>
                          </a:solidFill>
                          <a:effectLst/>
                          <a:latin typeface="David" panose="020E0502060401010101" pitchFamily="34" charset="-79"/>
                          <a:cs typeface="David" panose="020E0502060401010101" pitchFamily="34" charset="-79"/>
                        </a:rPr>
                        <a:t> 35% זיכוי בגין תרומות </a:t>
                      </a:r>
                      <a:endParaRPr lang="he-IL" sz="1900" b="1" i="0" u="none" strike="noStrike" dirty="0">
                        <a:solidFill>
                          <a:srgbClr val="000000"/>
                        </a:solidFill>
                        <a:effectLst/>
                        <a:latin typeface="David" panose="020E0502060401010101" pitchFamily="34" charset="-79"/>
                        <a:cs typeface="David" panose="020E0502060401010101" pitchFamily="34" charset="-79"/>
                      </a:endParaRPr>
                    </a:p>
                  </a:txBody>
                  <a:tcPr marL="9050" marR="9050" marT="905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1900" b="1" i="0" u="none" strike="noStrike" dirty="0">
                          <a:solidFill>
                            <a:srgbClr val="000000"/>
                          </a:solidFill>
                          <a:effectLst/>
                          <a:latin typeface="David" panose="020E0502060401010101" pitchFamily="34" charset="-79"/>
                          <a:cs typeface="David" panose="020E0502060401010101" pitchFamily="34" charset="-79"/>
                        </a:rPr>
                        <a:t>(350)</a:t>
                      </a:r>
                      <a:r>
                        <a:rPr lang="he-IL" sz="1900" b="1" i="0" u="none" strike="noStrike" baseline="0" dirty="0">
                          <a:solidFill>
                            <a:srgbClr val="000000"/>
                          </a:solidFill>
                          <a:effectLst/>
                          <a:latin typeface="David" panose="020E0502060401010101" pitchFamily="34" charset="-79"/>
                          <a:cs typeface="David" panose="020E0502060401010101" pitchFamily="34" charset="-79"/>
                        </a:rPr>
                        <a:t> </a:t>
                      </a:r>
                      <a:endParaRPr lang="he-IL" sz="1900" b="1" i="0" u="none" strike="noStrike" dirty="0">
                        <a:solidFill>
                          <a:srgbClr val="000000"/>
                        </a:solidFill>
                        <a:effectLst/>
                        <a:latin typeface="David" panose="020E0502060401010101" pitchFamily="34" charset="-79"/>
                        <a:cs typeface="David" panose="020E0502060401010101" pitchFamily="34" charset="-79"/>
                      </a:endParaRPr>
                    </a:p>
                  </a:txBody>
                  <a:tcPr marL="9050" marR="9050" marT="905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07257">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b"/>
                      <a:r>
                        <a:rPr lang="he-IL" sz="2500" b="1" i="0" u="none" strike="noStrike" dirty="0">
                          <a:solidFill>
                            <a:srgbClr val="000000"/>
                          </a:solidFill>
                          <a:effectLst/>
                          <a:latin typeface="David" panose="020E0502060401010101" pitchFamily="34" charset="-79"/>
                          <a:cs typeface="David" panose="020E0502060401010101" pitchFamily="34" charset="-79"/>
                        </a:rPr>
                        <a:t>מס סופי</a:t>
                      </a:r>
                    </a:p>
                  </a:txBody>
                  <a:tcPr marL="9050" marR="9050" marT="905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en-US" sz="2500" b="1" i="0" u="none" strike="noStrike" dirty="0">
                          <a:solidFill>
                            <a:srgbClr val="000000"/>
                          </a:solidFill>
                          <a:effectLst/>
                          <a:latin typeface="David" panose="020E0502060401010101" pitchFamily="34" charset="-79"/>
                          <a:cs typeface="David" panose="020E0502060401010101" pitchFamily="34" charset="-79"/>
                        </a:rPr>
                        <a:t> </a:t>
                      </a:r>
                      <a:r>
                        <a:rPr lang="he-IL" sz="2500" b="1" i="0" u="none" strike="noStrike" dirty="0">
                          <a:solidFill>
                            <a:srgbClr val="000000"/>
                          </a:solidFill>
                          <a:effectLst/>
                          <a:latin typeface="David" panose="020E0502060401010101" pitchFamily="34" charset="-79"/>
                          <a:cs typeface="David" panose="020E0502060401010101" pitchFamily="34" charset="-79"/>
                        </a:rPr>
                        <a:t>14,012 ₪ </a:t>
                      </a:r>
                      <a:r>
                        <a:rPr lang="en-US" sz="2500" b="1" i="0" u="none" strike="noStrike" dirty="0">
                          <a:solidFill>
                            <a:srgbClr val="000000"/>
                          </a:solidFill>
                          <a:effectLst/>
                          <a:latin typeface="David" panose="020E0502060401010101" pitchFamily="34" charset="-79"/>
                          <a:cs typeface="David" panose="020E0502060401010101" pitchFamily="34" charset="-79"/>
                        </a:rPr>
                        <a:t> </a:t>
                      </a:r>
                      <a:endParaRPr lang="he-IL" sz="2500" b="1" i="0" u="none" strike="noStrike" dirty="0">
                        <a:solidFill>
                          <a:srgbClr val="000000"/>
                        </a:solidFill>
                        <a:effectLst/>
                        <a:latin typeface="David" panose="020E0502060401010101" pitchFamily="34" charset="-79"/>
                        <a:cs typeface="David" panose="020E0502060401010101" pitchFamily="34" charset="-79"/>
                      </a:endParaRPr>
                    </a:p>
                  </a:txBody>
                  <a:tcPr marL="9050" marR="9050" marT="905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50247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כותרת 1"/>
          <p:cNvSpPr txBox="1">
            <a:spLocks/>
          </p:cNvSpPr>
          <p:nvPr/>
        </p:nvSpPr>
        <p:spPr>
          <a:xfrm>
            <a:off x="1943100" y="-191616"/>
            <a:ext cx="8229600" cy="1143000"/>
          </a:xfrm>
          <a:prstGeom prst="rect">
            <a:avLst/>
          </a:prstGeom>
        </p:spPr>
        <p:txBody>
          <a:bodyPr vert="horz" lIns="0" rIns="0" bIns="0" anchor="b">
            <a:no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4000" b="1" i="0" u="none" strike="noStrike" kern="1200" cap="none" spc="0" normalizeH="0" baseline="0" noProof="0">
                <a:ln>
                  <a:noFill/>
                </a:ln>
                <a:solidFill>
                  <a:schemeClr val="accent4"/>
                </a:solidFill>
                <a:effectLst/>
                <a:uLnTx/>
                <a:uFillTx/>
                <a:latin typeface="Calibri"/>
                <a:ea typeface="+mj-ea"/>
                <a:cs typeface="David" panose="020E0502060401010101" pitchFamily="34" charset="-79"/>
              </a:rPr>
              <a:t>חישוב דמי בריאות וביטוח לאומי לשכירים</a:t>
            </a:r>
            <a:endParaRPr kumimoji="0" lang="he-IL" sz="4000" b="0" i="0" u="none" strike="noStrike" kern="1200" cap="none" spc="0" normalizeH="0" baseline="0" noProof="0" dirty="0">
              <a:ln>
                <a:noFill/>
              </a:ln>
              <a:solidFill>
                <a:schemeClr val="accent4"/>
              </a:solidFill>
              <a:effectLst/>
              <a:uLnTx/>
              <a:uFillTx/>
              <a:latin typeface="Calibri"/>
              <a:ea typeface="+mj-ea"/>
              <a:cs typeface="David" panose="020E0502060401010101" pitchFamily="34" charset="-79"/>
            </a:endParaRPr>
          </a:p>
        </p:txBody>
      </p:sp>
      <p:graphicFrame>
        <p:nvGraphicFramePr>
          <p:cNvPr id="4" name="טבלה 3"/>
          <p:cNvGraphicFramePr>
            <a:graphicFrameLocks noGrp="1"/>
          </p:cNvGraphicFramePr>
          <p:nvPr>
            <p:extLst>
              <p:ext uri="{D42A27DB-BD31-4B8C-83A1-F6EECF244321}">
                <p14:modId xmlns:p14="http://schemas.microsoft.com/office/powerpoint/2010/main" val="1825293299"/>
              </p:ext>
            </p:extLst>
          </p:nvPr>
        </p:nvGraphicFramePr>
        <p:xfrm>
          <a:off x="2829992" y="1362348"/>
          <a:ext cx="7056784" cy="4104455"/>
        </p:xfrm>
        <a:graphic>
          <a:graphicData uri="http://schemas.openxmlformats.org/drawingml/2006/table">
            <a:tbl>
              <a:tblPr rtl="1" firstRow="1" firstCol="1"/>
              <a:tblGrid>
                <a:gridCol w="1008112">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gridCol w="1008112">
                  <a:extLst>
                    <a:ext uri="{9D8B030D-6E8A-4147-A177-3AD203B41FA5}">
                      <a16:colId xmlns:a16="http://schemas.microsoft.com/office/drawing/2014/main" val="20004"/>
                    </a:ext>
                  </a:extLst>
                </a:gridCol>
                <a:gridCol w="1008112">
                  <a:extLst>
                    <a:ext uri="{9D8B030D-6E8A-4147-A177-3AD203B41FA5}">
                      <a16:colId xmlns:a16="http://schemas.microsoft.com/office/drawing/2014/main" val="20005"/>
                    </a:ext>
                  </a:extLst>
                </a:gridCol>
                <a:gridCol w="1008112">
                  <a:extLst>
                    <a:ext uri="{9D8B030D-6E8A-4147-A177-3AD203B41FA5}">
                      <a16:colId xmlns:a16="http://schemas.microsoft.com/office/drawing/2014/main" val="20006"/>
                    </a:ext>
                  </a:extLst>
                </a:gridCol>
              </a:tblGrid>
              <a:tr h="1237852">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l" rtl="0" fontAlgn="b"/>
                      <a:r>
                        <a:rPr lang="he-IL" sz="2000" b="1" u="none" strike="noStrike" dirty="0">
                          <a:effectLst/>
                          <a:latin typeface="David" panose="020E0502060401010101" pitchFamily="34" charset="-79"/>
                          <a:cs typeface="David" panose="020E0502060401010101" pitchFamily="34" charset="-79"/>
                        </a:rPr>
                        <a:t> </a:t>
                      </a:r>
                      <a:endParaRPr lang="he-IL" sz="20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tc gridSpan="3">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fontAlgn="ctr"/>
                      <a:r>
                        <a:rPr lang="he-IL" sz="2000" b="1" u="none" strike="noStrike" dirty="0">
                          <a:effectLst/>
                          <a:latin typeface="David" panose="020E0502060401010101" pitchFamily="34" charset="-79"/>
                          <a:cs typeface="David" panose="020E0502060401010101" pitchFamily="34" charset="-79"/>
                        </a:rPr>
                        <a:t>מחלק השכר שעד 60% מהשכר הממוצע 6,164 ₪</a:t>
                      </a:r>
                      <a:endParaRPr lang="he-IL" sz="20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tc hMerge="1">
                  <a:txBody>
                    <a:bodyPr/>
                    <a:lstStyle/>
                    <a:p>
                      <a:pPr rtl="1"/>
                      <a:endParaRPr lang="he-IL"/>
                    </a:p>
                  </a:txBody>
                  <a:tcPr/>
                </a:tc>
                <a:tc hMerge="1">
                  <a:txBody>
                    <a:bodyPr/>
                    <a:lstStyle/>
                    <a:p>
                      <a:pPr rtl="1"/>
                      <a:endParaRPr lang="he-IL"/>
                    </a:p>
                  </a:txBody>
                  <a:tcPr/>
                </a:tc>
                <a:tc gridSpan="3">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fontAlgn="ctr"/>
                      <a:r>
                        <a:rPr lang="he-IL" sz="2000" b="1" u="none" strike="noStrike" dirty="0">
                          <a:effectLst/>
                          <a:latin typeface="David" panose="020E0502060401010101" pitchFamily="34" charset="-79"/>
                          <a:cs typeface="David" panose="020E0502060401010101" pitchFamily="34" charset="-79"/>
                        </a:rPr>
                        <a:t>מחלק השכר שמעל 60% מהשכר הממוצע ועד ההכנסה המרבית החייבת בדמי ביטוח - 43,890 ₪</a:t>
                      </a:r>
                      <a:endParaRPr lang="he-IL" sz="20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tc hMerge="1">
                  <a:txBody>
                    <a:bodyPr/>
                    <a:lstStyle/>
                    <a:p>
                      <a:pPr rtl="1"/>
                      <a:endParaRPr lang="he-IL"/>
                    </a:p>
                  </a:txBody>
                  <a:tcPr/>
                </a:tc>
                <a:tc hMerge="1">
                  <a:txBody>
                    <a:bodyPr/>
                    <a:lstStyle/>
                    <a:p>
                      <a:pPr rtl="1"/>
                      <a:endParaRPr lang="he-IL"/>
                    </a:p>
                  </a:txBody>
                  <a:tcPr/>
                </a:tc>
                <a:extLst>
                  <a:ext uri="{0D108BD9-81ED-4DB2-BD59-A6C34878D82A}">
                    <a16:rowId xmlns:a16="http://schemas.microsoft.com/office/drawing/2014/main" val="10000"/>
                  </a:ext>
                </a:extLst>
              </a:tr>
              <a:tr h="673217">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l" rtl="0" fontAlgn="b"/>
                      <a:r>
                        <a:rPr lang="he-IL" sz="2000" b="1" u="none" strike="noStrike">
                          <a:effectLst/>
                          <a:latin typeface="David" panose="020E0502060401010101" pitchFamily="34" charset="-79"/>
                          <a:cs typeface="David" panose="020E0502060401010101" pitchFamily="34" charset="-79"/>
                        </a:rPr>
                        <a:t> </a:t>
                      </a:r>
                      <a:endParaRPr lang="he-IL" sz="2000" b="1" i="0" u="none" strike="noStrike">
                        <a:solidFill>
                          <a:srgbClr val="000000"/>
                        </a:solidFill>
                        <a:effectLst/>
                        <a:latin typeface="David" panose="020E0502060401010101" pitchFamily="34" charset="-79"/>
                        <a:cs typeface="David" panose="020E0502060401010101" pitchFamily="34" charset="-79"/>
                      </a:endParaRPr>
                    </a:p>
                  </a:txBody>
                  <a:tcPr marL="9525" marR="9525" marT="9525" marB="0" anchor="b">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fontAlgn="ctr"/>
                      <a:r>
                        <a:rPr lang="he-IL" sz="2000" b="1" u="none" strike="noStrike">
                          <a:effectLst/>
                          <a:latin typeface="David" panose="020E0502060401010101" pitchFamily="34" charset="-79"/>
                          <a:cs typeface="David" panose="020E0502060401010101" pitchFamily="34" charset="-79"/>
                        </a:rPr>
                        <a:t>מעסיק</a:t>
                      </a:r>
                      <a:endParaRPr lang="he-IL" sz="2000" b="1" i="0" u="none" strike="noStrike">
                        <a:solidFill>
                          <a:srgbClr val="000000"/>
                        </a:solidFill>
                        <a:effectLst/>
                        <a:latin typeface="David" panose="020E0502060401010101" pitchFamily="34" charset="-79"/>
                        <a:cs typeface="David" panose="020E0502060401010101" pitchFamily="34" charset="-79"/>
                      </a:endParaRPr>
                    </a:p>
                  </a:txBody>
                  <a:tcPr marL="9525" marR="9525" marT="9525"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fontAlgn="ctr"/>
                      <a:r>
                        <a:rPr lang="he-IL" sz="2000" b="1" u="none" strike="noStrike">
                          <a:effectLst/>
                          <a:latin typeface="David" panose="020E0502060401010101" pitchFamily="34" charset="-79"/>
                          <a:cs typeface="David" panose="020E0502060401010101" pitchFamily="34" charset="-79"/>
                        </a:rPr>
                        <a:t>עובד</a:t>
                      </a:r>
                      <a:endParaRPr lang="he-IL" sz="2000" b="1" i="0" u="none" strike="noStrike">
                        <a:solidFill>
                          <a:srgbClr val="000000"/>
                        </a:solidFill>
                        <a:effectLst/>
                        <a:latin typeface="David" panose="020E0502060401010101" pitchFamily="34" charset="-79"/>
                        <a:cs typeface="David" panose="020E0502060401010101" pitchFamily="34" charset="-79"/>
                      </a:endParaRPr>
                    </a:p>
                  </a:txBody>
                  <a:tcPr marL="9525" marR="9525" marT="9525"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fontAlgn="ctr"/>
                      <a:r>
                        <a:rPr lang="he-IL" sz="2000" b="1" u="none" strike="noStrike">
                          <a:effectLst/>
                          <a:latin typeface="David" panose="020E0502060401010101" pitchFamily="34" charset="-79"/>
                          <a:cs typeface="David" panose="020E0502060401010101" pitchFamily="34" charset="-79"/>
                        </a:rPr>
                        <a:t>סה"כ</a:t>
                      </a:r>
                      <a:endParaRPr lang="he-IL" sz="2000" b="1" i="0" u="none" strike="noStrike">
                        <a:solidFill>
                          <a:srgbClr val="000000"/>
                        </a:solidFill>
                        <a:effectLst/>
                        <a:latin typeface="David" panose="020E0502060401010101" pitchFamily="34" charset="-79"/>
                        <a:cs typeface="David" panose="020E0502060401010101" pitchFamily="34" charset="-79"/>
                      </a:endParaRPr>
                    </a:p>
                  </a:txBody>
                  <a:tcPr marL="9525" marR="9525" marT="9525"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fontAlgn="ctr"/>
                      <a:r>
                        <a:rPr lang="he-IL" sz="2000" b="1" u="none" strike="noStrike">
                          <a:effectLst/>
                          <a:latin typeface="David" panose="020E0502060401010101" pitchFamily="34" charset="-79"/>
                          <a:cs typeface="David" panose="020E0502060401010101" pitchFamily="34" charset="-79"/>
                        </a:rPr>
                        <a:t>מעסיק</a:t>
                      </a:r>
                      <a:endParaRPr lang="he-IL" sz="2000" b="1" i="0" u="none" strike="noStrike">
                        <a:solidFill>
                          <a:srgbClr val="000000"/>
                        </a:solidFill>
                        <a:effectLst/>
                        <a:latin typeface="David" panose="020E0502060401010101" pitchFamily="34" charset="-79"/>
                        <a:cs typeface="David" panose="020E0502060401010101" pitchFamily="34" charset="-79"/>
                      </a:endParaRPr>
                    </a:p>
                  </a:txBody>
                  <a:tcPr marL="9525" marR="9525" marT="9525"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fontAlgn="ctr"/>
                      <a:r>
                        <a:rPr lang="he-IL" sz="2000" b="1" u="none" strike="noStrike" dirty="0">
                          <a:effectLst/>
                          <a:latin typeface="David" panose="020E0502060401010101" pitchFamily="34" charset="-79"/>
                          <a:cs typeface="David" panose="020E0502060401010101" pitchFamily="34" charset="-79"/>
                        </a:rPr>
                        <a:t>עובד</a:t>
                      </a:r>
                      <a:endParaRPr lang="he-IL" sz="20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fontAlgn="ctr"/>
                      <a:r>
                        <a:rPr lang="he-IL" sz="2000" b="1" u="none" strike="noStrike" dirty="0">
                          <a:effectLst/>
                          <a:latin typeface="David" panose="020E0502060401010101" pitchFamily="34" charset="-79"/>
                          <a:cs typeface="David" panose="020E0502060401010101" pitchFamily="34" charset="-79"/>
                        </a:rPr>
                        <a:t>סה"כ</a:t>
                      </a:r>
                      <a:endParaRPr lang="he-IL" sz="20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extLst>
                  <a:ext uri="{0D108BD9-81ED-4DB2-BD59-A6C34878D82A}">
                    <a16:rowId xmlns:a16="http://schemas.microsoft.com/office/drawing/2014/main" val="10001"/>
                  </a:ext>
                </a:extLst>
              </a:tr>
              <a:tr h="868668">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r" rtl="1" fontAlgn="b"/>
                      <a:r>
                        <a:rPr lang="he-IL" sz="2000" b="1" u="none" strike="noStrike" dirty="0">
                          <a:effectLst/>
                          <a:latin typeface="David" panose="020E0502060401010101" pitchFamily="34" charset="-79"/>
                          <a:cs typeface="David" panose="020E0502060401010101" pitchFamily="34" charset="-79"/>
                        </a:rPr>
                        <a:t>דמי ביטוח לאומי</a:t>
                      </a:r>
                      <a:endParaRPr lang="he-IL" sz="20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0" fontAlgn="ctr"/>
                      <a:r>
                        <a:rPr lang="he-IL" sz="2000" b="1" u="none" strike="noStrike" dirty="0">
                          <a:effectLst/>
                          <a:latin typeface="David" panose="020E0502060401010101" pitchFamily="34" charset="-79"/>
                          <a:cs typeface="David" panose="020E0502060401010101" pitchFamily="34" charset="-79"/>
                        </a:rPr>
                        <a:t>3.55%</a:t>
                      </a:r>
                      <a:endParaRPr lang="he-IL" sz="20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0" fontAlgn="ctr"/>
                      <a:r>
                        <a:rPr lang="he-IL" sz="2000" b="1" u="none" strike="noStrike">
                          <a:effectLst/>
                          <a:latin typeface="David" panose="020E0502060401010101" pitchFamily="34" charset="-79"/>
                          <a:cs typeface="David" panose="020E0502060401010101" pitchFamily="34" charset="-79"/>
                        </a:rPr>
                        <a:t>0.40%</a:t>
                      </a:r>
                      <a:endParaRPr lang="he-IL" sz="2000" b="1" i="0" u="none" strike="noStrike">
                        <a:solidFill>
                          <a:srgbClr val="000000"/>
                        </a:solidFill>
                        <a:effectLst/>
                        <a:latin typeface="David" panose="020E0502060401010101" pitchFamily="34" charset="-79"/>
                        <a:cs typeface="David" panose="020E0502060401010101" pitchFamily="34" charset="-79"/>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0" fontAlgn="ctr"/>
                      <a:r>
                        <a:rPr lang="he-IL" sz="2000" b="1" u="none" strike="noStrike" dirty="0">
                          <a:effectLst/>
                          <a:latin typeface="David" panose="020E0502060401010101" pitchFamily="34" charset="-79"/>
                          <a:cs typeface="David" panose="020E0502060401010101" pitchFamily="34" charset="-79"/>
                        </a:rPr>
                        <a:t>3.95%</a:t>
                      </a:r>
                      <a:endParaRPr lang="he-IL" sz="20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0" fontAlgn="ctr"/>
                      <a:r>
                        <a:rPr lang="he-IL" sz="2000" b="1" u="none" strike="noStrike" dirty="0">
                          <a:effectLst/>
                          <a:latin typeface="David" panose="020E0502060401010101" pitchFamily="34" charset="-79"/>
                          <a:cs typeface="David" panose="020E0502060401010101" pitchFamily="34" charset="-79"/>
                        </a:rPr>
                        <a:t>7.60%</a:t>
                      </a:r>
                      <a:endParaRPr lang="he-IL" sz="20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0" fontAlgn="ctr"/>
                      <a:r>
                        <a:rPr lang="he-IL" sz="2000" b="1" u="none" strike="noStrike">
                          <a:effectLst/>
                          <a:latin typeface="David" panose="020E0502060401010101" pitchFamily="34" charset="-79"/>
                          <a:cs typeface="David" panose="020E0502060401010101" pitchFamily="34" charset="-79"/>
                        </a:rPr>
                        <a:t>7.00%</a:t>
                      </a:r>
                      <a:endParaRPr lang="he-IL" sz="2000" b="1" i="0" u="none" strike="noStrike">
                        <a:solidFill>
                          <a:srgbClr val="000000"/>
                        </a:solidFill>
                        <a:effectLst/>
                        <a:latin typeface="David" panose="020E0502060401010101" pitchFamily="34" charset="-79"/>
                        <a:cs typeface="David" panose="020E0502060401010101" pitchFamily="34" charset="-79"/>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0" fontAlgn="ctr"/>
                      <a:r>
                        <a:rPr lang="he-IL" sz="2000" b="1" u="none" strike="noStrike" dirty="0">
                          <a:effectLst/>
                          <a:latin typeface="David" panose="020E0502060401010101" pitchFamily="34" charset="-79"/>
                          <a:cs typeface="David" panose="020E0502060401010101" pitchFamily="34" charset="-79"/>
                        </a:rPr>
                        <a:t>14.60%</a:t>
                      </a:r>
                      <a:endParaRPr lang="he-IL" sz="20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extLst>
                  <a:ext uri="{0D108BD9-81ED-4DB2-BD59-A6C34878D82A}">
                    <a16:rowId xmlns:a16="http://schemas.microsoft.com/office/drawing/2014/main" val="10002"/>
                  </a:ext>
                </a:extLst>
              </a:tr>
              <a:tr h="868668">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r" rtl="1" fontAlgn="b"/>
                      <a:r>
                        <a:rPr lang="he-IL" sz="2000" b="1" u="none" strike="noStrike">
                          <a:effectLst/>
                          <a:latin typeface="David" panose="020E0502060401010101" pitchFamily="34" charset="-79"/>
                          <a:cs typeface="David" panose="020E0502060401010101" pitchFamily="34" charset="-79"/>
                        </a:rPr>
                        <a:t>דמי ביטוח בריאות</a:t>
                      </a:r>
                      <a:endParaRPr lang="he-IL" sz="2000" b="1" i="0" u="none" strike="noStrike">
                        <a:solidFill>
                          <a:srgbClr val="000000"/>
                        </a:solidFill>
                        <a:effectLst/>
                        <a:latin typeface="David" panose="020E0502060401010101" pitchFamily="34" charset="-79"/>
                        <a:cs typeface="David" panose="020E0502060401010101" pitchFamily="34" charset="-79"/>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0" fontAlgn="ctr"/>
                      <a:r>
                        <a:rPr lang="he-IL" sz="2000" b="1" u="none" strike="noStrike">
                          <a:effectLst/>
                          <a:latin typeface="David" panose="020E0502060401010101" pitchFamily="34" charset="-79"/>
                          <a:cs typeface="David" panose="020E0502060401010101" pitchFamily="34" charset="-79"/>
                        </a:rPr>
                        <a:t>-</a:t>
                      </a:r>
                      <a:endParaRPr lang="he-IL" sz="2000" b="1" i="0" u="none" strike="noStrike">
                        <a:solidFill>
                          <a:srgbClr val="000000"/>
                        </a:solidFill>
                        <a:effectLst/>
                        <a:latin typeface="David" panose="020E0502060401010101" pitchFamily="34" charset="-79"/>
                        <a:cs typeface="David" panose="020E0502060401010101" pitchFamily="34" charset="-79"/>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0" fontAlgn="ctr"/>
                      <a:r>
                        <a:rPr lang="he-IL" sz="2000" b="1" u="none" strike="noStrike">
                          <a:effectLst/>
                          <a:latin typeface="David" panose="020E0502060401010101" pitchFamily="34" charset="-79"/>
                          <a:cs typeface="David" panose="020E0502060401010101" pitchFamily="34" charset="-79"/>
                        </a:rPr>
                        <a:t>3.10%</a:t>
                      </a:r>
                      <a:endParaRPr lang="he-IL" sz="2000" b="1" i="0" u="none" strike="noStrike">
                        <a:solidFill>
                          <a:srgbClr val="000000"/>
                        </a:solidFill>
                        <a:effectLst/>
                        <a:latin typeface="David" panose="020E0502060401010101" pitchFamily="34" charset="-79"/>
                        <a:cs typeface="David" panose="020E0502060401010101" pitchFamily="34" charset="-79"/>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0" fontAlgn="ctr"/>
                      <a:r>
                        <a:rPr lang="he-IL" sz="2000" b="1" u="none" strike="noStrike">
                          <a:effectLst/>
                          <a:latin typeface="David" panose="020E0502060401010101" pitchFamily="34" charset="-79"/>
                          <a:cs typeface="David" panose="020E0502060401010101" pitchFamily="34" charset="-79"/>
                        </a:rPr>
                        <a:t>3.10%</a:t>
                      </a:r>
                      <a:endParaRPr lang="he-IL" sz="2000" b="1" i="0" u="none" strike="noStrike">
                        <a:solidFill>
                          <a:srgbClr val="000000"/>
                        </a:solidFill>
                        <a:effectLst/>
                        <a:latin typeface="David" panose="020E0502060401010101" pitchFamily="34" charset="-79"/>
                        <a:cs typeface="David" panose="020E0502060401010101" pitchFamily="34" charset="-79"/>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0" fontAlgn="ctr"/>
                      <a:r>
                        <a:rPr lang="he-IL" sz="2000" b="1" u="none" strike="noStrike">
                          <a:effectLst/>
                          <a:latin typeface="David" panose="020E0502060401010101" pitchFamily="34" charset="-79"/>
                          <a:cs typeface="David" panose="020E0502060401010101" pitchFamily="34" charset="-79"/>
                        </a:rPr>
                        <a:t>-</a:t>
                      </a:r>
                      <a:endParaRPr lang="he-IL" sz="2000" b="1" i="0" u="none" strike="noStrike">
                        <a:solidFill>
                          <a:srgbClr val="000000"/>
                        </a:solidFill>
                        <a:effectLst/>
                        <a:latin typeface="David" panose="020E0502060401010101" pitchFamily="34" charset="-79"/>
                        <a:cs typeface="David" panose="020E0502060401010101" pitchFamily="34" charset="-79"/>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0" fontAlgn="ctr"/>
                      <a:r>
                        <a:rPr lang="he-IL" sz="2000" b="1" u="none" strike="noStrike" dirty="0">
                          <a:effectLst/>
                          <a:latin typeface="David" panose="020E0502060401010101" pitchFamily="34" charset="-79"/>
                          <a:cs typeface="David" panose="020E0502060401010101" pitchFamily="34" charset="-79"/>
                        </a:rPr>
                        <a:t>5.00%</a:t>
                      </a:r>
                      <a:endParaRPr lang="he-IL" sz="20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0" fontAlgn="ctr"/>
                      <a:r>
                        <a:rPr lang="he-IL" sz="2000" b="1" u="none" strike="noStrike" dirty="0">
                          <a:effectLst/>
                          <a:latin typeface="David" panose="020E0502060401010101" pitchFamily="34" charset="-79"/>
                          <a:cs typeface="David" panose="020E0502060401010101" pitchFamily="34" charset="-79"/>
                        </a:rPr>
                        <a:t>5.00%</a:t>
                      </a:r>
                      <a:endParaRPr lang="he-IL" sz="20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extLst>
                  <a:ext uri="{0D108BD9-81ED-4DB2-BD59-A6C34878D82A}">
                    <a16:rowId xmlns:a16="http://schemas.microsoft.com/office/drawing/2014/main" val="10003"/>
                  </a:ext>
                </a:extLst>
              </a:tr>
              <a:tr h="456050">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r" rtl="1" fontAlgn="b"/>
                      <a:r>
                        <a:rPr lang="he-IL" sz="2000" b="1" u="none" strike="noStrike">
                          <a:effectLst/>
                          <a:latin typeface="David" panose="020E0502060401010101" pitchFamily="34" charset="-79"/>
                          <a:cs typeface="David" panose="020E0502060401010101" pitchFamily="34" charset="-79"/>
                        </a:rPr>
                        <a:t>סך הכל</a:t>
                      </a:r>
                      <a:endParaRPr lang="he-IL" sz="2000" b="1" i="0" u="none" strike="noStrike">
                        <a:solidFill>
                          <a:srgbClr val="000000"/>
                        </a:solidFill>
                        <a:effectLst/>
                        <a:latin typeface="David" panose="020E0502060401010101" pitchFamily="34" charset="-79"/>
                        <a:cs typeface="David" panose="020E0502060401010101" pitchFamily="34" charset="-79"/>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0" fontAlgn="ctr"/>
                      <a:r>
                        <a:rPr lang="he-IL" sz="2000" b="1" u="none" strike="noStrike" dirty="0">
                          <a:effectLst/>
                          <a:latin typeface="David" panose="020E0502060401010101" pitchFamily="34" charset="-79"/>
                          <a:cs typeface="David" panose="020E0502060401010101" pitchFamily="34" charset="-79"/>
                        </a:rPr>
                        <a:t>3.55%</a:t>
                      </a:r>
                      <a:endParaRPr lang="he-IL" sz="20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0" fontAlgn="ctr"/>
                      <a:r>
                        <a:rPr lang="he-IL" sz="2000" b="1" u="none" strike="noStrike">
                          <a:effectLst/>
                          <a:latin typeface="David" panose="020E0502060401010101" pitchFamily="34" charset="-79"/>
                          <a:cs typeface="David" panose="020E0502060401010101" pitchFamily="34" charset="-79"/>
                        </a:rPr>
                        <a:t>3.50%</a:t>
                      </a:r>
                      <a:endParaRPr lang="he-IL" sz="2000" b="1" i="0" u="none" strike="noStrike">
                        <a:solidFill>
                          <a:srgbClr val="000000"/>
                        </a:solidFill>
                        <a:effectLst/>
                        <a:latin typeface="David" panose="020E0502060401010101" pitchFamily="34" charset="-79"/>
                        <a:cs typeface="David" panose="020E0502060401010101" pitchFamily="34" charset="-79"/>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0" fontAlgn="ctr"/>
                      <a:r>
                        <a:rPr lang="he-IL" sz="2000" b="1" u="none" strike="noStrike" dirty="0">
                          <a:effectLst/>
                          <a:latin typeface="David" panose="020E0502060401010101" pitchFamily="34" charset="-79"/>
                          <a:cs typeface="David" panose="020E0502060401010101" pitchFamily="34" charset="-79"/>
                        </a:rPr>
                        <a:t>7.05%</a:t>
                      </a:r>
                      <a:endParaRPr lang="he-IL" sz="20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0" fontAlgn="ctr"/>
                      <a:r>
                        <a:rPr lang="he-IL" sz="2000" b="1" u="none" strike="noStrike" dirty="0">
                          <a:effectLst/>
                          <a:latin typeface="David" panose="020E0502060401010101" pitchFamily="34" charset="-79"/>
                          <a:cs typeface="David" panose="020E0502060401010101" pitchFamily="34" charset="-79"/>
                        </a:rPr>
                        <a:t>7.60%</a:t>
                      </a:r>
                      <a:endParaRPr lang="he-IL" sz="20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0" fontAlgn="ctr"/>
                      <a:r>
                        <a:rPr lang="he-IL" sz="2000" b="1" u="none" strike="noStrike" dirty="0">
                          <a:effectLst/>
                          <a:latin typeface="David" panose="020E0502060401010101" pitchFamily="34" charset="-79"/>
                          <a:cs typeface="David" panose="020E0502060401010101" pitchFamily="34" charset="-79"/>
                        </a:rPr>
                        <a:t>12.00%</a:t>
                      </a:r>
                      <a:endParaRPr lang="he-IL" sz="20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0" fontAlgn="ctr"/>
                      <a:r>
                        <a:rPr lang="he-IL" sz="2000" b="1" u="none" strike="noStrike" dirty="0">
                          <a:effectLst/>
                          <a:latin typeface="David" panose="020E0502060401010101" pitchFamily="34" charset="-79"/>
                          <a:cs typeface="David" panose="020E0502060401010101" pitchFamily="34" charset="-79"/>
                        </a:rPr>
                        <a:t>19.60%</a:t>
                      </a:r>
                      <a:endParaRPr lang="he-IL" sz="20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556614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כותרת 1"/>
          <p:cNvSpPr txBox="1">
            <a:spLocks/>
          </p:cNvSpPr>
          <p:nvPr/>
        </p:nvSpPr>
        <p:spPr>
          <a:xfrm>
            <a:off x="2362200" y="-50800"/>
            <a:ext cx="8229600" cy="1143000"/>
          </a:xfrm>
          <a:prstGeom prst="rect">
            <a:avLst/>
          </a:prstGeom>
        </p:spPr>
        <p:txBody>
          <a:bodyPr vert="horz" lIns="0" rIns="0" bIns="0" anchor="b">
            <a:no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4000" b="1" i="0" u="none" strike="noStrike" kern="1200" cap="none" spc="0" normalizeH="0" baseline="0" noProof="0" dirty="0">
                <a:ln>
                  <a:noFill/>
                </a:ln>
                <a:solidFill>
                  <a:schemeClr val="accent4"/>
                </a:solidFill>
                <a:effectLst/>
                <a:uLnTx/>
                <a:uFillTx/>
                <a:latin typeface="Calibri"/>
                <a:ea typeface="+mj-ea"/>
                <a:cs typeface="David" panose="020E0502060401010101" pitchFamily="34" charset="-79"/>
              </a:rPr>
              <a:t>חישוב דמי הביטוח הלאומי ומס הבריאות החודשי, למשכורת בסך 10,273₪</a:t>
            </a:r>
          </a:p>
        </p:txBody>
      </p:sp>
      <p:graphicFrame>
        <p:nvGraphicFramePr>
          <p:cNvPr id="4" name="מציין מיקום תוכן 5"/>
          <p:cNvGraphicFramePr>
            <a:graphicFrameLocks/>
          </p:cNvGraphicFramePr>
          <p:nvPr>
            <p:extLst>
              <p:ext uri="{D42A27DB-BD31-4B8C-83A1-F6EECF244321}">
                <p14:modId xmlns:p14="http://schemas.microsoft.com/office/powerpoint/2010/main" val="969154913"/>
              </p:ext>
            </p:extLst>
          </p:nvPr>
        </p:nvGraphicFramePr>
        <p:xfrm>
          <a:off x="3174064" y="1638558"/>
          <a:ext cx="6605871" cy="2836644"/>
        </p:xfrm>
        <a:graphic>
          <a:graphicData uri="http://schemas.openxmlformats.org/drawingml/2006/table">
            <a:tbl>
              <a:tblPr rtl="1"/>
              <a:tblGrid>
                <a:gridCol w="1418057">
                  <a:extLst>
                    <a:ext uri="{9D8B030D-6E8A-4147-A177-3AD203B41FA5}">
                      <a16:colId xmlns:a16="http://schemas.microsoft.com/office/drawing/2014/main" val="20000"/>
                    </a:ext>
                  </a:extLst>
                </a:gridCol>
                <a:gridCol w="2370644">
                  <a:extLst>
                    <a:ext uri="{9D8B030D-6E8A-4147-A177-3AD203B41FA5}">
                      <a16:colId xmlns:a16="http://schemas.microsoft.com/office/drawing/2014/main" val="20001"/>
                    </a:ext>
                  </a:extLst>
                </a:gridCol>
                <a:gridCol w="1420763">
                  <a:extLst>
                    <a:ext uri="{9D8B030D-6E8A-4147-A177-3AD203B41FA5}">
                      <a16:colId xmlns:a16="http://schemas.microsoft.com/office/drawing/2014/main" val="20002"/>
                    </a:ext>
                  </a:extLst>
                </a:gridCol>
                <a:gridCol w="1396407">
                  <a:extLst>
                    <a:ext uri="{9D8B030D-6E8A-4147-A177-3AD203B41FA5}">
                      <a16:colId xmlns:a16="http://schemas.microsoft.com/office/drawing/2014/main" val="20003"/>
                    </a:ext>
                  </a:extLst>
                </a:gridCol>
              </a:tblGrid>
              <a:tr h="251761">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b"/>
                      <a:r>
                        <a:rPr lang="he-IL" sz="1800" b="1" i="0" u="none" strike="noStrike" dirty="0">
                          <a:solidFill>
                            <a:srgbClr val="FFFFFF"/>
                          </a:solidFill>
                          <a:effectLst/>
                          <a:latin typeface="David" panose="020E0502060401010101" pitchFamily="34" charset="-79"/>
                          <a:cs typeface="David" panose="020E0502060401010101" pitchFamily="34" charset="-79"/>
                        </a:rPr>
                        <a:t>חלק השכר</a:t>
                      </a:r>
                    </a:p>
                  </a:txBody>
                  <a:tcPr marL="8121" marR="8121" marT="8121"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b"/>
                      <a:r>
                        <a:rPr lang="he-IL" sz="1800" b="1" i="0" u="none" strike="noStrike" dirty="0">
                          <a:solidFill>
                            <a:srgbClr val="FFFFFF"/>
                          </a:solidFill>
                          <a:effectLst/>
                          <a:latin typeface="David" panose="020E0502060401010101" pitchFamily="34" charset="-79"/>
                          <a:cs typeface="David" panose="020E0502060401010101" pitchFamily="34" charset="-79"/>
                        </a:rPr>
                        <a:t>חישוב</a:t>
                      </a:r>
                    </a:p>
                  </a:txBody>
                  <a:tcPr marL="8121" marR="8121" marT="8121"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b"/>
                      <a:r>
                        <a:rPr lang="he-IL" sz="1800" b="1" i="0" u="none" strike="noStrike" dirty="0">
                          <a:solidFill>
                            <a:srgbClr val="FFFFFF"/>
                          </a:solidFill>
                          <a:effectLst/>
                          <a:latin typeface="David" panose="020E0502060401010101" pitchFamily="34" charset="-79"/>
                          <a:cs typeface="David" panose="020E0502060401010101" pitchFamily="34" charset="-79"/>
                        </a:rPr>
                        <a:t>שיעור </a:t>
                      </a:r>
                      <a:r>
                        <a:rPr lang="he-IL" sz="1800" b="1" i="0" u="none" strike="noStrike" dirty="0" err="1">
                          <a:solidFill>
                            <a:srgbClr val="FFFFFF"/>
                          </a:solidFill>
                          <a:effectLst/>
                          <a:latin typeface="David" panose="020E0502060401010101" pitchFamily="34" charset="-79"/>
                          <a:cs typeface="David" panose="020E0502060401010101" pitchFamily="34" charset="-79"/>
                        </a:rPr>
                        <a:t>בטל"א</a:t>
                      </a:r>
                      <a:r>
                        <a:rPr lang="he-IL" sz="1800" b="1" i="0" u="none" strike="noStrike" dirty="0">
                          <a:solidFill>
                            <a:srgbClr val="FFFFFF"/>
                          </a:solidFill>
                          <a:effectLst/>
                          <a:latin typeface="David" panose="020E0502060401010101" pitchFamily="34" charset="-79"/>
                          <a:cs typeface="David" panose="020E0502060401010101" pitchFamily="34" charset="-79"/>
                        </a:rPr>
                        <a:t> ומס בריאות</a:t>
                      </a:r>
                    </a:p>
                  </a:txBody>
                  <a:tcPr marL="8121" marR="8121" marT="8121"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b"/>
                      <a:r>
                        <a:rPr lang="he-IL" sz="1800" b="1" i="0" u="none" strike="noStrike" dirty="0">
                          <a:solidFill>
                            <a:srgbClr val="FFFFFF"/>
                          </a:solidFill>
                          <a:effectLst/>
                          <a:latin typeface="David" panose="020E0502060401010101" pitchFamily="34" charset="-79"/>
                          <a:cs typeface="David" panose="020E0502060401010101" pitchFamily="34" charset="-79"/>
                        </a:rPr>
                        <a:t>סה"כ לתשלום</a:t>
                      </a:r>
                    </a:p>
                  </a:txBody>
                  <a:tcPr marL="8121" marR="8121" marT="8121"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0000"/>
                  </a:ext>
                </a:extLst>
              </a:tr>
              <a:tr h="324853">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b"/>
                      <a:r>
                        <a:rPr lang="he-IL" sz="2400" b="1" i="0" u="none" strike="noStrike" dirty="0">
                          <a:solidFill>
                            <a:srgbClr val="000000"/>
                          </a:solidFill>
                          <a:effectLst/>
                          <a:latin typeface="David" panose="020E0502060401010101" pitchFamily="34" charset="-79"/>
                          <a:cs typeface="David" panose="020E0502060401010101" pitchFamily="34" charset="-79"/>
                        </a:rPr>
                        <a:t>עד 6,164  </a:t>
                      </a:r>
                    </a:p>
                  </a:txBody>
                  <a:tcPr marL="8121" marR="8121" marT="8121"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400" b="1" i="0" u="none" strike="noStrike" dirty="0">
                          <a:solidFill>
                            <a:srgbClr val="000000"/>
                          </a:solidFill>
                          <a:effectLst/>
                          <a:latin typeface="David" panose="020E0502060401010101" pitchFamily="34" charset="-79"/>
                          <a:cs typeface="David" panose="020E0502060401010101" pitchFamily="34" charset="-79"/>
                        </a:rPr>
                        <a:t>6,164=10,273*60%</a:t>
                      </a:r>
                    </a:p>
                  </a:txBody>
                  <a:tcPr marL="8121" marR="8121" marT="8121"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400" b="1" i="0" u="none" strike="noStrike" dirty="0">
                          <a:solidFill>
                            <a:srgbClr val="000000"/>
                          </a:solidFill>
                          <a:effectLst/>
                          <a:latin typeface="David" panose="020E0502060401010101" pitchFamily="34" charset="-79"/>
                          <a:cs typeface="David" panose="020E0502060401010101" pitchFamily="34" charset="-79"/>
                        </a:rPr>
                        <a:t>3.50%</a:t>
                      </a:r>
                    </a:p>
                  </a:txBody>
                  <a:tcPr marL="8121" marR="8121" marT="8121"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endParaRPr lang="he-IL" sz="2400" b="1" i="0" u="none" strike="noStrike" dirty="0">
                        <a:solidFill>
                          <a:srgbClr val="000000"/>
                        </a:solidFill>
                        <a:effectLst/>
                        <a:latin typeface="David" panose="020E0502060401010101" pitchFamily="34" charset="-79"/>
                        <a:cs typeface="David" panose="020E0502060401010101" pitchFamily="34" charset="-79"/>
                      </a:endParaRPr>
                    </a:p>
                    <a:p>
                      <a:pPr algn="ctr" rtl="0" fontAlgn="b"/>
                      <a:r>
                        <a:rPr lang="he-IL" sz="2400" b="1" i="0" u="none" strike="noStrike" dirty="0">
                          <a:solidFill>
                            <a:srgbClr val="000000"/>
                          </a:solidFill>
                          <a:effectLst/>
                          <a:latin typeface="David" panose="020E0502060401010101" pitchFamily="34" charset="-79"/>
                          <a:cs typeface="David" panose="020E0502060401010101" pitchFamily="34" charset="-79"/>
                        </a:rPr>
                        <a:t>216</a:t>
                      </a:r>
                    </a:p>
                  </a:txBody>
                  <a:tcPr marL="8121" marR="8121" marT="8121"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extLst>
                  <a:ext uri="{0D108BD9-81ED-4DB2-BD59-A6C34878D82A}">
                    <a16:rowId xmlns:a16="http://schemas.microsoft.com/office/drawing/2014/main" val="10001"/>
                  </a:ext>
                </a:extLst>
              </a:tr>
              <a:tr h="324853">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400" b="1" i="0" u="none" strike="noStrike" dirty="0">
                          <a:solidFill>
                            <a:srgbClr val="000000"/>
                          </a:solidFill>
                          <a:effectLst/>
                          <a:latin typeface="David" panose="020E0502060401010101" pitchFamily="34" charset="-79"/>
                          <a:cs typeface="David" panose="020E0502060401010101" pitchFamily="34" charset="-79"/>
                        </a:rPr>
                        <a:t>4,109</a:t>
                      </a:r>
                    </a:p>
                  </a:txBody>
                  <a:tcPr marL="8121" marR="8121" marT="8121"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400" b="1" i="0" u="none" strike="noStrike" dirty="0">
                          <a:solidFill>
                            <a:srgbClr val="000000"/>
                          </a:solidFill>
                          <a:effectLst/>
                          <a:latin typeface="David" panose="020E0502060401010101" pitchFamily="34" charset="-79"/>
                          <a:cs typeface="David" panose="020E0502060401010101" pitchFamily="34" charset="-79"/>
                        </a:rPr>
                        <a:t>4,109=10,273-6,164</a:t>
                      </a:r>
                    </a:p>
                  </a:txBody>
                  <a:tcPr marL="8121" marR="8121" marT="8121"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400" b="1" i="0" u="none" strike="noStrike" dirty="0">
                          <a:solidFill>
                            <a:srgbClr val="000000"/>
                          </a:solidFill>
                          <a:effectLst/>
                          <a:latin typeface="David" panose="020E0502060401010101" pitchFamily="34" charset="-79"/>
                          <a:cs typeface="David" panose="020E0502060401010101" pitchFamily="34" charset="-79"/>
                        </a:rPr>
                        <a:t>12%</a:t>
                      </a:r>
                    </a:p>
                  </a:txBody>
                  <a:tcPr marL="8121" marR="8121" marT="8121"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endParaRPr lang="he-IL" sz="2400" b="1" i="0" u="none" strike="noStrike" dirty="0">
                        <a:solidFill>
                          <a:srgbClr val="000000"/>
                        </a:solidFill>
                        <a:effectLst/>
                        <a:latin typeface="David" panose="020E0502060401010101" pitchFamily="34" charset="-79"/>
                        <a:cs typeface="David" panose="020E0502060401010101" pitchFamily="34" charset="-79"/>
                      </a:endParaRPr>
                    </a:p>
                    <a:p>
                      <a:pPr algn="ctr" rtl="0" fontAlgn="b"/>
                      <a:r>
                        <a:rPr lang="he-IL" sz="2400" b="1" i="0" u="none" strike="noStrike" dirty="0">
                          <a:solidFill>
                            <a:srgbClr val="000000"/>
                          </a:solidFill>
                          <a:effectLst/>
                          <a:latin typeface="David" panose="020E0502060401010101" pitchFamily="34" charset="-79"/>
                          <a:cs typeface="David" panose="020E0502060401010101" pitchFamily="34" charset="-79"/>
                        </a:rPr>
                        <a:t>493</a:t>
                      </a:r>
                    </a:p>
                  </a:txBody>
                  <a:tcPr marL="8121" marR="8121" marT="8121"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24853">
                <a:tc gridSpan="3">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r" rtl="1" fontAlgn="b"/>
                      <a:r>
                        <a:rPr lang="he-IL" sz="2800" b="1" i="0" u="none" strike="noStrike" dirty="0">
                          <a:solidFill>
                            <a:srgbClr val="000000"/>
                          </a:solidFill>
                          <a:effectLst/>
                          <a:latin typeface="David" panose="020E0502060401010101" pitchFamily="34" charset="-79"/>
                          <a:cs typeface="David" panose="020E0502060401010101" pitchFamily="34" charset="-79"/>
                        </a:rPr>
                        <a:t>סה"כ לתשלום </a:t>
                      </a:r>
                      <a:r>
                        <a:rPr lang="he-IL" sz="2800" b="1" i="0" u="none" strike="noStrike" dirty="0" err="1">
                          <a:solidFill>
                            <a:srgbClr val="000000"/>
                          </a:solidFill>
                          <a:effectLst/>
                          <a:latin typeface="David" panose="020E0502060401010101" pitchFamily="34" charset="-79"/>
                          <a:cs typeface="David" panose="020E0502060401010101" pitchFamily="34" charset="-79"/>
                        </a:rPr>
                        <a:t>בטל"א</a:t>
                      </a:r>
                      <a:r>
                        <a:rPr lang="he-IL" sz="2800" b="1" i="0" u="none" strike="noStrike" baseline="0" dirty="0">
                          <a:solidFill>
                            <a:srgbClr val="000000"/>
                          </a:solidFill>
                          <a:effectLst/>
                          <a:latin typeface="David" panose="020E0502060401010101" pitchFamily="34" charset="-79"/>
                          <a:cs typeface="David" panose="020E0502060401010101" pitchFamily="34" charset="-79"/>
                        </a:rPr>
                        <a:t> ומס בריאות</a:t>
                      </a:r>
                      <a:endParaRPr lang="he-IL" sz="2800" b="1" i="0" u="none" strike="noStrike" dirty="0">
                        <a:solidFill>
                          <a:srgbClr val="000000"/>
                        </a:solidFill>
                        <a:effectLst/>
                        <a:latin typeface="David" panose="020E0502060401010101" pitchFamily="34" charset="-79"/>
                        <a:cs typeface="David" panose="020E0502060401010101" pitchFamily="34" charset="-79"/>
                      </a:endParaRPr>
                    </a:p>
                  </a:txBody>
                  <a:tcPr marL="8121" marR="8121" marT="8121"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hMerge="1">
                  <a:txBody>
                    <a:bodyPr/>
                    <a:lstStyle/>
                    <a:p>
                      <a:pPr rtl="1"/>
                      <a:endParaRPr lang="he-IL"/>
                    </a:p>
                  </a:txBody>
                  <a:tcPr/>
                </a:tc>
                <a:tc hMerge="1">
                  <a:txBody>
                    <a:bodyPr/>
                    <a:lstStyle/>
                    <a:p>
                      <a:pPr algn="l" rtl="0" fontAlgn="b"/>
                      <a:endParaRPr lang="he-IL" sz="2400" b="1" i="0" u="none" strike="noStrike" dirty="0">
                        <a:solidFill>
                          <a:srgbClr val="000000"/>
                        </a:solidFill>
                        <a:effectLst/>
                        <a:latin typeface="Arial"/>
                      </a:endParaRPr>
                    </a:p>
                  </a:txBody>
                  <a:tcPr marL="8121" marR="8121" marT="8121"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endParaRPr lang="he-IL" sz="2400" b="1" i="0" u="none" strike="noStrike" dirty="0">
                        <a:solidFill>
                          <a:srgbClr val="000000"/>
                        </a:solidFill>
                        <a:effectLst/>
                        <a:latin typeface="David" panose="020E0502060401010101" pitchFamily="34" charset="-79"/>
                        <a:cs typeface="David" panose="020E0502060401010101" pitchFamily="34" charset="-79"/>
                      </a:endParaRPr>
                    </a:p>
                    <a:p>
                      <a:pPr algn="ctr" rtl="0" fontAlgn="b"/>
                      <a:r>
                        <a:rPr lang="he-IL" sz="2800" b="1" i="0" u="none" strike="noStrike" dirty="0">
                          <a:solidFill>
                            <a:srgbClr val="000000"/>
                          </a:solidFill>
                          <a:effectLst/>
                          <a:latin typeface="David" panose="020E0502060401010101" pitchFamily="34" charset="-79"/>
                          <a:cs typeface="David" panose="020E0502060401010101" pitchFamily="34" charset="-79"/>
                        </a:rPr>
                        <a:t> ₪ 709</a:t>
                      </a:r>
                      <a:endParaRPr lang="he-IL" sz="2400" b="1" i="0" u="none" strike="noStrike" dirty="0">
                        <a:solidFill>
                          <a:srgbClr val="000000"/>
                        </a:solidFill>
                        <a:effectLst/>
                        <a:latin typeface="David" panose="020E0502060401010101" pitchFamily="34" charset="-79"/>
                        <a:cs typeface="David" panose="020E0502060401010101" pitchFamily="34" charset="-79"/>
                      </a:endParaRPr>
                    </a:p>
                  </a:txBody>
                  <a:tcPr marL="8121" marR="8121" marT="8121"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79247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כותרת 1"/>
          <p:cNvSpPr txBox="1">
            <a:spLocks/>
          </p:cNvSpPr>
          <p:nvPr/>
        </p:nvSpPr>
        <p:spPr>
          <a:xfrm>
            <a:off x="635000" y="-317500"/>
            <a:ext cx="10934700" cy="1143000"/>
          </a:xfrm>
          <a:prstGeom prst="rect">
            <a:avLst/>
          </a:prstGeom>
        </p:spPr>
        <p:txBody>
          <a:bodyPr vert="horz" lIns="0" rIns="0" bIns="0" anchor="b">
            <a:no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4000" b="1" i="0" u="none" strike="noStrike" kern="1200" cap="none" spc="0" normalizeH="0" baseline="0" noProof="0" dirty="0">
                <a:ln>
                  <a:noFill/>
                </a:ln>
                <a:solidFill>
                  <a:schemeClr val="accent4"/>
                </a:solidFill>
                <a:effectLst/>
                <a:uLnTx/>
                <a:uFillTx/>
                <a:latin typeface="Calibri"/>
                <a:ea typeface="+mj-ea"/>
                <a:cs typeface="David" panose="020E0502060401010101" pitchFamily="34" charset="-79"/>
              </a:rPr>
              <a:t>חישוב עלות מעביד חודשית, למשכורת בסך</a:t>
            </a:r>
            <a:r>
              <a:rPr lang="he-IL" sz="4000" b="1" dirty="0">
                <a:solidFill>
                  <a:schemeClr val="accent4"/>
                </a:solidFill>
                <a:latin typeface="Calibri"/>
                <a:cs typeface="David" panose="020E0502060401010101" pitchFamily="34" charset="-79"/>
              </a:rPr>
              <a:t> </a:t>
            </a:r>
            <a:r>
              <a:rPr kumimoji="0" lang="he-IL" sz="4000" b="1" i="0" u="none" strike="noStrike" kern="1200" cap="none" spc="0" normalizeH="0" baseline="0" noProof="0" dirty="0">
                <a:ln>
                  <a:noFill/>
                </a:ln>
                <a:solidFill>
                  <a:schemeClr val="accent4"/>
                </a:solidFill>
                <a:effectLst/>
                <a:uLnTx/>
                <a:uFillTx/>
                <a:latin typeface="Calibri"/>
                <a:ea typeface="+mj-ea"/>
                <a:cs typeface="David" panose="020E0502060401010101" pitchFamily="34" charset="-79"/>
              </a:rPr>
              <a:t>10,273₪</a:t>
            </a:r>
          </a:p>
        </p:txBody>
      </p:sp>
      <p:graphicFrame>
        <p:nvGraphicFramePr>
          <p:cNvPr id="4" name="מציין מיקום תוכן 5"/>
          <p:cNvGraphicFramePr>
            <a:graphicFrameLocks/>
          </p:cNvGraphicFramePr>
          <p:nvPr>
            <p:extLst>
              <p:ext uri="{D42A27DB-BD31-4B8C-83A1-F6EECF244321}">
                <p14:modId xmlns:p14="http://schemas.microsoft.com/office/powerpoint/2010/main" val="2570975051"/>
              </p:ext>
            </p:extLst>
          </p:nvPr>
        </p:nvGraphicFramePr>
        <p:xfrm>
          <a:off x="3274740" y="1519560"/>
          <a:ext cx="6605871" cy="2562324"/>
        </p:xfrm>
        <a:graphic>
          <a:graphicData uri="http://schemas.openxmlformats.org/drawingml/2006/table">
            <a:tbl>
              <a:tblPr rtl="1"/>
              <a:tblGrid>
                <a:gridCol w="1418057">
                  <a:extLst>
                    <a:ext uri="{9D8B030D-6E8A-4147-A177-3AD203B41FA5}">
                      <a16:colId xmlns:a16="http://schemas.microsoft.com/office/drawing/2014/main" val="20000"/>
                    </a:ext>
                  </a:extLst>
                </a:gridCol>
                <a:gridCol w="2370644">
                  <a:extLst>
                    <a:ext uri="{9D8B030D-6E8A-4147-A177-3AD203B41FA5}">
                      <a16:colId xmlns:a16="http://schemas.microsoft.com/office/drawing/2014/main" val="20001"/>
                    </a:ext>
                  </a:extLst>
                </a:gridCol>
                <a:gridCol w="1420763">
                  <a:extLst>
                    <a:ext uri="{9D8B030D-6E8A-4147-A177-3AD203B41FA5}">
                      <a16:colId xmlns:a16="http://schemas.microsoft.com/office/drawing/2014/main" val="20002"/>
                    </a:ext>
                  </a:extLst>
                </a:gridCol>
                <a:gridCol w="1396407">
                  <a:extLst>
                    <a:ext uri="{9D8B030D-6E8A-4147-A177-3AD203B41FA5}">
                      <a16:colId xmlns:a16="http://schemas.microsoft.com/office/drawing/2014/main" val="20003"/>
                    </a:ext>
                  </a:extLst>
                </a:gridCol>
              </a:tblGrid>
              <a:tr h="251761">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b"/>
                      <a:r>
                        <a:rPr lang="he-IL" sz="1800" b="1" i="0" u="none" strike="noStrike" dirty="0">
                          <a:solidFill>
                            <a:srgbClr val="FFFFFF"/>
                          </a:solidFill>
                          <a:effectLst/>
                          <a:latin typeface="David" panose="020E0502060401010101" pitchFamily="34" charset="-79"/>
                          <a:cs typeface="David" panose="020E0502060401010101" pitchFamily="34" charset="-79"/>
                        </a:rPr>
                        <a:t>חלק השכר</a:t>
                      </a:r>
                    </a:p>
                  </a:txBody>
                  <a:tcPr marL="8121" marR="8121" marT="8121"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b"/>
                      <a:r>
                        <a:rPr lang="he-IL" sz="1800" b="1" i="0" u="none" strike="noStrike" dirty="0">
                          <a:solidFill>
                            <a:srgbClr val="FFFFFF"/>
                          </a:solidFill>
                          <a:effectLst/>
                          <a:latin typeface="David" panose="020E0502060401010101" pitchFamily="34" charset="-79"/>
                          <a:cs typeface="David" panose="020E0502060401010101" pitchFamily="34" charset="-79"/>
                        </a:rPr>
                        <a:t>חישוב</a:t>
                      </a:r>
                    </a:p>
                  </a:txBody>
                  <a:tcPr marL="8121" marR="8121" marT="8121"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b"/>
                      <a:r>
                        <a:rPr lang="he-IL" sz="1800" b="1" i="0" u="none" strike="noStrike" dirty="0">
                          <a:solidFill>
                            <a:srgbClr val="FFFFFF"/>
                          </a:solidFill>
                          <a:effectLst/>
                          <a:latin typeface="David" panose="020E0502060401010101" pitchFamily="34" charset="-79"/>
                          <a:cs typeface="David" panose="020E0502060401010101" pitchFamily="34" charset="-79"/>
                        </a:rPr>
                        <a:t>שיעור </a:t>
                      </a:r>
                      <a:r>
                        <a:rPr lang="he-IL" sz="1800" b="1" i="0" u="none" strike="noStrike" dirty="0" err="1">
                          <a:solidFill>
                            <a:srgbClr val="FFFFFF"/>
                          </a:solidFill>
                          <a:effectLst/>
                          <a:latin typeface="David" panose="020E0502060401010101" pitchFamily="34" charset="-79"/>
                          <a:cs typeface="David" panose="020E0502060401010101" pitchFamily="34" charset="-79"/>
                        </a:rPr>
                        <a:t>בטל"א</a:t>
                      </a:r>
                      <a:endParaRPr lang="he-IL" sz="1800" b="1" i="0" u="none" strike="noStrike" dirty="0">
                        <a:solidFill>
                          <a:srgbClr val="FFFFFF"/>
                        </a:solidFill>
                        <a:effectLst/>
                        <a:latin typeface="David" panose="020E0502060401010101" pitchFamily="34" charset="-79"/>
                        <a:cs typeface="David" panose="020E0502060401010101" pitchFamily="34" charset="-79"/>
                      </a:endParaRPr>
                    </a:p>
                  </a:txBody>
                  <a:tcPr marL="8121" marR="8121" marT="8121"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b"/>
                      <a:r>
                        <a:rPr lang="he-IL" sz="1800" b="1" i="0" u="none" strike="noStrike" dirty="0">
                          <a:solidFill>
                            <a:srgbClr val="FFFFFF"/>
                          </a:solidFill>
                          <a:effectLst/>
                          <a:latin typeface="David" panose="020E0502060401010101" pitchFamily="34" charset="-79"/>
                          <a:cs typeface="David" panose="020E0502060401010101" pitchFamily="34" charset="-79"/>
                        </a:rPr>
                        <a:t>סה"כ לתשלום</a:t>
                      </a:r>
                    </a:p>
                  </a:txBody>
                  <a:tcPr marL="8121" marR="8121" marT="8121"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0000"/>
                  </a:ext>
                </a:extLst>
              </a:tr>
              <a:tr h="324853">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b"/>
                      <a:r>
                        <a:rPr lang="he-IL" sz="2400" b="1" i="0" u="none" strike="noStrike" dirty="0">
                          <a:solidFill>
                            <a:srgbClr val="000000"/>
                          </a:solidFill>
                          <a:effectLst/>
                          <a:latin typeface="David" panose="020E0502060401010101" pitchFamily="34" charset="-79"/>
                          <a:cs typeface="David" panose="020E0502060401010101" pitchFamily="34" charset="-79"/>
                        </a:rPr>
                        <a:t>עד 6,164  </a:t>
                      </a:r>
                    </a:p>
                  </a:txBody>
                  <a:tcPr marL="8121" marR="8121" marT="8121"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400" b="1" i="0" u="none" strike="noStrike" dirty="0">
                          <a:solidFill>
                            <a:srgbClr val="000000"/>
                          </a:solidFill>
                          <a:effectLst/>
                          <a:latin typeface="David" panose="020E0502060401010101" pitchFamily="34" charset="-79"/>
                          <a:cs typeface="David" panose="020E0502060401010101" pitchFamily="34" charset="-79"/>
                        </a:rPr>
                        <a:t>6,164=10,273*60%</a:t>
                      </a:r>
                    </a:p>
                  </a:txBody>
                  <a:tcPr marL="8121" marR="8121" marT="8121"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400" b="1" i="0" u="none" strike="noStrike" dirty="0">
                          <a:solidFill>
                            <a:srgbClr val="000000"/>
                          </a:solidFill>
                          <a:effectLst/>
                          <a:latin typeface="David" panose="020E0502060401010101" pitchFamily="34" charset="-79"/>
                          <a:cs typeface="David" panose="020E0502060401010101" pitchFamily="34" charset="-79"/>
                        </a:rPr>
                        <a:t>3.55%</a:t>
                      </a:r>
                    </a:p>
                  </a:txBody>
                  <a:tcPr marL="8121" marR="8121" marT="8121"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endParaRPr lang="he-IL" sz="2400" b="1" i="0" u="none" strike="noStrike" dirty="0">
                        <a:solidFill>
                          <a:srgbClr val="000000"/>
                        </a:solidFill>
                        <a:effectLst/>
                        <a:latin typeface="David" panose="020E0502060401010101" pitchFamily="34" charset="-79"/>
                        <a:cs typeface="David" panose="020E0502060401010101" pitchFamily="34" charset="-79"/>
                      </a:endParaRPr>
                    </a:p>
                    <a:p>
                      <a:pPr algn="ctr" rtl="0" fontAlgn="b"/>
                      <a:r>
                        <a:rPr lang="he-IL" sz="2400" b="1" i="0" u="none" strike="noStrike" dirty="0">
                          <a:solidFill>
                            <a:srgbClr val="000000"/>
                          </a:solidFill>
                          <a:effectLst/>
                          <a:latin typeface="David" panose="020E0502060401010101" pitchFamily="34" charset="-79"/>
                          <a:cs typeface="David" panose="020E0502060401010101" pitchFamily="34" charset="-79"/>
                        </a:rPr>
                        <a:t>219</a:t>
                      </a:r>
                    </a:p>
                  </a:txBody>
                  <a:tcPr marL="8121" marR="8121" marT="8121"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extLst>
                  <a:ext uri="{0D108BD9-81ED-4DB2-BD59-A6C34878D82A}">
                    <a16:rowId xmlns:a16="http://schemas.microsoft.com/office/drawing/2014/main" val="10001"/>
                  </a:ext>
                </a:extLst>
              </a:tr>
              <a:tr h="324853">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400" b="1" i="0" u="none" strike="noStrike" dirty="0">
                          <a:solidFill>
                            <a:srgbClr val="000000"/>
                          </a:solidFill>
                          <a:effectLst/>
                          <a:latin typeface="David" panose="020E0502060401010101" pitchFamily="34" charset="-79"/>
                          <a:cs typeface="David" panose="020E0502060401010101" pitchFamily="34" charset="-79"/>
                        </a:rPr>
                        <a:t>4,109</a:t>
                      </a:r>
                    </a:p>
                  </a:txBody>
                  <a:tcPr marL="8121" marR="8121" marT="8121"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400" b="1" i="0" u="none" strike="noStrike" dirty="0">
                          <a:solidFill>
                            <a:srgbClr val="000000"/>
                          </a:solidFill>
                          <a:effectLst/>
                          <a:latin typeface="David" panose="020E0502060401010101" pitchFamily="34" charset="-79"/>
                          <a:cs typeface="David" panose="020E0502060401010101" pitchFamily="34" charset="-79"/>
                        </a:rPr>
                        <a:t>4,109=10,273-6,164</a:t>
                      </a:r>
                    </a:p>
                  </a:txBody>
                  <a:tcPr marL="8121" marR="8121" marT="8121"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400" b="1" i="0" u="none" strike="noStrike" dirty="0">
                          <a:solidFill>
                            <a:srgbClr val="000000"/>
                          </a:solidFill>
                          <a:effectLst/>
                          <a:latin typeface="David" panose="020E0502060401010101" pitchFamily="34" charset="-79"/>
                          <a:cs typeface="David" panose="020E0502060401010101" pitchFamily="34" charset="-79"/>
                        </a:rPr>
                        <a:t>7.60%</a:t>
                      </a:r>
                    </a:p>
                  </a:txBody>
                  <a:tcPr marL="8121" marR="8121" marT="8121"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endParaRPr lang="he-IL" sz="2400" b="1" i="0" u="none" strike="noStrike" dirty="0">
                        <a:solidFill>
                          <a:srgbClr val="000000"/>
                        </a:solidFill>
                        <a:effectLst/>
                        <a:latin typeface="David" panose="020E0502060401010101" pitchFamily="34" charset="-79"/>
                        <a:cs typeface="David" panose="020E0502060401010101" pitchFamily="34" charset="-79"/>
                      </a:endParaRPr>
                    </a:p>
                    <a:p>
                      <a:pPr algn="ctr" rtl="0" fontAlgn="b"/>
                      <a:r>
                        <a:rPr lang="he-IL" sz="2400" b="1" i="0" u="none" strike="noStrike" dirty="0">
                          <a:solidFill>
                            <a:srgbClr val="000000"/>
                          </a:solidFill>
                          <a:effectLst/>
                          <a:latin typeface="David" panose="020E0502060401010101" pitchFamily="34" charset="-79"/>
                          <a:cs typeface="David" panose="020E0502060401010101" pitchFamily="34" charset="-79"/>
                        </a:rPr>
                        <a:t>312</a:t>
                      </a:r>
                    </a:p>
                  </a:txBody>
                  <a:tcPr marL="8121" marR="8121" marT="8121"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24853">
                <a:tc gridSpan="3">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r" rtl="1" fontAlgn="b"/>
                      <a:r>
                        <a:rPr lang="he-IL" sz="2800" b="1" i="0" u="none" strike="noStrike" dirty="0">
                          <a:solidFill>
                            <a:srgbClr val="000000"/>
                          </a:solidFill>
                          <a:effectLst/>
                          <a:latin typeface="David" panose="020E0502060401010101" pitchFamily="34" charset="-79"/>
                          <a:cs typeface="David" panose="020E0502060401010101" pitchFamily="34" charset="-79"/>
                        </a:rPr>
                        <a:t>סה"כ לתשלום </a:t>
                      </a:r>
                      <a:r>
                        <a:rPr lang="he-IL" sz="2800" b="1" i="0" u="none" strike="noStrike" dirty="0" err="1">
                          <a:solidFill>
                            <a:srgbClr val="000000"/>
                          </a:solidFill>
                          <a:effectLst/>
                          <a:latin typeface="David" panose="020E0502060401010101" pitchFamily="34" charset="-79"/>
                          <a:cs typeface="David" panose="020E0502060401010101" pitchFamily="34" charset="-79"/>
                        </a:rPr>
                        <a:t>בטל"א</a:t>
                      </a:r>
                      <a:r>
                        <a:rPr lang="he-IL" sz="2800" b="1" i="0" u="none" strike="noStrike" dirty="0">
                          <a:solidFill>
                            <a:srgbClr val="000000"/>
                          </a:solidFill>
                          <a:effectLst/>
                          <a:latin typeface="David" panose="020E0502060401010101" pitchFamily="34" charset="-79"/>
                          <a:cs typeface="David" panose="020E0502060401010101" pitchFamily="34" charset="-79"/>
                        </a:rPr>
                        <a:t> מעביד</a:t>
                      </a:r>
                    </a:p>
                  </a:txBody>
                  <a:tcPr marL="8121" marR="8121" marT="8121"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hMerge="1">
                  <a:txBody>
                    <a:bodyPr/>
                    <a:lstStyle/>
                    <a:p>
                      <a:pPr rtl="1"/>
                      <a:endParaRPr lang="he-IL"/>
                    </a:p>
                  </a:txBody>
                  <a:tcPr/>
                </a:tc>
                <a:tc hMerge="1">
                  <a:txBody>
                    <a:bodyPr/>
                    <a:lstStyle/>
                    <a:p>
                      <a:pPr algn="l" rtl="0" fontAlgn="b"/>
                      <a:endParaRPr lang="he-IL" sz="2400" b="1" i="0" u="none" strike="noStrike" dirty="0">
                        <a:solidFill>
                          <a:srgbClr val="000000"/>
                        </a:solidFill>
                        <a:effectLst/>
                        <a:latin typeface="Arial"/>
                      </a:endParaRPr>
                    </a:p>
                  </a:txBody>
                  <a:tcPr marL="8121" marR="8121" marT="8121"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endParaRPr lang="he-IL" sz="2400" b="1" i="0" u="none" strike="noStrike" dirty="0">
                        <a:solidFill>
                          <a:srgbClr val="000000"/>
                        </a:solidFill>
                        <a:effectLst/>
                        <a:latin typeface="David" panose="020E0502060401010101" pitchFamily="34" charset="-79"/>
                        <a:cs typeface="David" panose="020E0502060401010101" pitchFamily="34" charset="-79"/>
                      </a:endParaRPr>
                    </a:p>
                    <a:p>
                      <a:pPr algn="ctr" rtl="0" fontAlgn="b"/>
                      <a:r>
                        <a:rPr lang="he-IL" sz="2800" b="1" i="0" u="none" strike="noStrike" dirty="0">
                          <a:solidFill>
                            <a:srgbClr val="000000"/>
                          </a:solidFill>
                          <a:effectLst/>
                          <a:latin typeface="David" panose="020E0502060401010101" pitchFamily="34" charset="-79"/>
                          <a:cs typeface="David" panose="020E0502060401010101" pitchFamily="34" charset="-79"/>
                        </a:rPr>
                        <a:t> ₪ 531</a:t>
                      </a:r>
                      <a:endParaRPr lang="he-IL" sz="2400" b="1" i="0" u="none" strike="noStrike" dirty="0">
                        <a:solidFill>
                          <a:srgbClr val="000000"/>
                        </a:solidFill>
                        <a:effectLst/>
                        <a:latin typeface="David" panose="020E0502060401010101" pitchFamily="34" charset="-79"/>
                        <a:cs typeface="David" panose="020E0502060401010101" pitchFamily="34" charset="-79"/>
                      </a:endParaRPr>
                    </a:p>
                  </a:txBody>
                  <a:tcPr marL="8121" marR="8121" marT="8121"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extLst>
                  <a:ext uri="{0D108BD9-81ED-4DB2-BD59-A6C34878D82A}">
                    <a16:rowId xmlns:a16="http://schemas.microsoft.com/office/drawing/2014/main" val="10003"/>
                  </a:ext>
                </a:extLst>
              </a:tr>
            </a:tbl>
          </a:graphicData>
        </a:graphic>
      </p:graphicFrame>
      <p:sp>
        <p:nvSpPr>
          <p:cNvPr id="5" name="כותרת 1"/>
          <p:cNvSpPr txBox="1">
            <a:spLocks/>
          </p:cNvSpPr>
          <p:nvPr/>
        </p:nvSpPr>
        <p:spPr>
          <a:xfrm>
            <a:off x="2462875" y="4488036"/>
            <a:ext cx="8229600" cy="1143000"/>
          </a:xfrm>
          <a:prstGeom prst="rect">
            <a:avLst/>
          </a:prstGeom>
        </p:spPr>
        <p:txBody>
          <a:bodyPr vert="horz" lIns="0" rIns="0" bIns="0" anchor="b">
            <a:no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he-IL" sz="3200" b="1" dirty="0">
                <a:solidFill>
                  <a:schemeClr val="accent4"/>
                </a:solidFill>
                <a:latin typeface="Calibri"/>
                <a:cs typeface="David" panose="020E0502060401010101" pitchFamily="34" charset="-79"/>
              </a:rPr>
              <a:t>סה"כ עובד + מעביד = 1,240 ש"ח</a:t>
            </a:r>
          </a:p>
        </p:txBody>
      </p:sp>
    </p:spTree>
    <p:extLst>
      <p:ext uri="{BB962C8B-B14F-4D97-AF65-F5344CB8AC3E}">
        <p14:creationId xmlns:p14="http://schemas.microsoft.com/office/powerpoint/2010/main" val="511438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8" name="כותרת 1"/>
          <p:cNvSpPr>
            <a:spLocks noGrp="1"/>
          </p:cNvSpPr>
          <p:nvPr>
            <p:ph type="title"/>
          </p:nvPr>
        </p:nvSpPr>
        <p:spPr>
          <a:xfrm>
            <a:off x="1612900" y="0"/>
            <a:ext cx="8229600" cy="1143000"/>
          </a:xfrm>
        </p:spPr>
        <p:txBody>
          <a:bodyPr/>
          <a:lstStyle/>
          <a:p>
            <a:pPr algn="ctr"/>
            <a:r>
              <a:rPr lang="he-IL" b="1" dirty="0">
                <a:latin typeface="David" panose="020E0502060401010101" pitchFamily="34" charset="-79"/>
                <a:cs typeface="David" panose="020E0502060401010101" pitchFamily="34" charset="-79"/>
              </a:rPr>
              <a:t>מה נלמד היום?</a:t>
            </a:r>
          </a:p>
        </p:txBody>
      </p:sp>
      <p:sp>
        <p:nvSpPr>
          <p:cNvPr id="10" name="מציין מיקום תוכן 2"/>
          <p:cNvSpPr txBox="1">
            <a:spLocks/>
          </p:cNvSpPr>
          <p:nvPr/>
        </p:nvSpPr>
        <p:spPr>
          <a:xfrm>
            <a:off x="2044700" y="1478280"/>
            <a:ext cx="8229600" cy="4389120"/>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just">
              <a:buClr>
                <a:srgbClr val="0BD0D9"/>
              </a:buClr>
              <a:buFont typeface="Wingdings" panose="05000000000000000000" pitchFamily="2" charset="2"/>
              <a:buChar char="Ø"/>
              <a:defRPr/>
            </a:pPr>
            <a:endParaRPr lang="he-IL" dirty="0">
              <a:solidFill>
                <a:srgbClr val="000000"/>
              </a:solidFill>
              <a:latin typeface="Constantia"/>
              <a:cs typeface="David" panose="020E0502060401010101" pitchFamily="34" charset="-79"/>
            </a:endParaRPr>
          </a:p>
          <a:p>
            <a:pPr algn="just">
              <a:buClr>
                <a:srgbClr val="0BD0D9"/>
              </a:buClr>
              <a:buFont typeface="Wingdings" panose="05000000000000000000" pitchFamily="2" charset="2"/>
              <a:buChar char="Ø"/>
              <a:defRPr/>
            </a:pPr>
            <a:r>
              <a:rPr lang="he-IL" dirty="0">
                <a:solidFill>
                  <a:srgbClr val="000000"/>
                </a:solidFill>
                <a:latin typeface="Constantia"/>
                <a:cs typeface="David" panose="020E0502060401010101" pitchFamily="34" charset="-79"/>
              </a:rPr>
              <a:t>תלוש השכר כראי לחוקי המס ודיני העבודה מנקודת מבטו של העסק הקטן.</a:t>
            </a:r>
          </a:p>
          <a:p>
            <a:pPr algn="just">
              <a:buClr>
                <a:srgbClr val="0BD0D9"/>
              </a:buClr>
              <a:buFont typeface="Wingdings" panose="05000000000000000000" pitchFamily="2" charset="2"/>
              <a:buChar char="Ø"/>
              <a:defRPr/>
            </a:pPr>
            <a:r>
              <a:rPr lang="he-IL" dirty="0">
                <a:solidFill>
                  <a:srgbClr val="000000"/>
                </a:solidFill>
                <a:latin typeface="Constantia"/>
                <a:cs typeface="David" panose="020E0502060401010101" pitchFamily="34" charset="-79"/>
              </a:rPr>
              <a:t>כיצד מחשבים מס הכנסה וביטוח לאומי .</a:t>
            </a:r>
          </a:p>
          <a:p>
            <a:pPr algn="just">
              <a:buClr>
                <a:srgbClr val="0BD0D9"/>
              </a:buClr>
              <a:buFont typeface="Wingdings" panose="05000000000000000000" pitchFamily="2" charset="2"/>
              <a:buChar char="Ø"/>
              <a:defRPr/>
            </a:pPr>
            <a:r>
              <a:rPr lang="he-IL" dirty="0">
                <a:solidFill>
                  <a:srgbClr val="000000"/>
                </a:solidFill>
                <a:latin typeface="Constantia"/>
                <a:cs typeface="David" panose="020E0502060401010101" pitchFamily="34" charset="-79"/>
              </a:rPr>
              <a:t>מה אנו למדים מתלוש השכר ומה חייב להופיע בתלוש השכר.</a:t>
            </a:r>
          </a:p>
          <a:p>
            <a:pPr algn="just">
              <a:buClr>
                <a:srgbClr val="0BD0D9"/>
              </a:buClr>
              <a:buFont typeface="Wingdings" panose="05000000000000000000" pitchFamily="2" charset="2"/>
              <a:buChar char="Ø"/>
              <a:defRPr/>
            </a:pPr>
            <a:r>
              <a:rPr lang="he-IL" dirty="0">
                <a:solidFill>
                  <a:srgbClr val="000000"/>
                </a:solidFill>
                <a:latin typeface="Constantia"/>
                <a:cs typeface="David" panose="020E0502060401010101" pitchFamily="34" charset="-79"/>
              </a:rPr>
              <a:t>חיסכון וסיוע לעצמאים – פרק ב' לחוק ההסדרים</a:t>
            </a:r>
          </a:p>
          <a:p>
            <a:pPr algn="just">
              <a:buClr>
                <a:srgbClr val="0BD0D9"/>
              </a:buClr>
              <a:buFont typeface="Wingdings" panose="05000000000000000000" pitchFamily="2" charset="2"/>
              <a:buChar char="Ø"/>
              <a:defRPr/>
            </a:pPr>
            <a:r>
              <a:rPr lang="he-IL" dirty="0">
                <a:solidFill>
                  <a:srgbClr val="000000"/>
                </a:solidFill>
                <a:latin typeface="Constantia"/>
                <a:cs typeface="David" panose="020E0502060401010101" pitchFamily="34" charset="-79"/>
              </a:rPr>
              <a:t>טיפים במיסוי וביטוח לאומי</a:t>
            </a:r>
          </a:p>
          <a:p>
            <a:pPr algn="just">
              <a:buClr>
                <a:srgbClr val="0BD0D9"/>
              </a:buClr>
              <a:buFont typeface="Wingdings" panose="05000000000000000000" pitchFamily="2" charset="2"/>
              <a:buChar char="Ø"/>
              <a:defRPr/>
            </a:pPr>
            <a:r>
              <a:rPr lang="he-IL" dirty="0">
                <a:solidFill>
                  <a:srgbClr val="000000"/>
                </a:solidFill>
                <a:latin typeface="Constantia"/>
                <a:cs typeface="David" panose="020E0502060401010101" pitchFamily="34" charset="-79"/>
              </a:rPr>
              <a:t>מתי כדאי לפעול כיחיד או כחברה?  </a:t>
            </a:r>
          </a:p>
          <a:p>
            <a:pPr algn="just">
              <a:buClr>
                <a:srgbClr val="0BD0D9"/>
              </a:buClr>
              <a:buFont typeface="Wingdings" panose="05000000000000000000" pitchFamily="2" charset="2"/>
              <a:buChar char="Ø"/>
              <a:defRPr/>
            </a:pPr>
            <a:endParaRPr lang="he-IL" dirty="0">
              <a:solidFill>
                <a:srgbClr val="000000"/>
              </a:solidFill>
              <a:latin typeface="Constantia"/>
              <a:cs typeface="David" panose="020E0502060401010101" pitchFamily="34" charset="-79"/>
            </a:endParaRPr>
          </a:p>
        </p:txBody>
      </p:sp>
    </p:spTree>
    <p:extLst>
      <p:ext uri="{BB962C8B-B14F-4D97-AF65-F5344CB8AC3E}">
        <p14:creationId xmlns:p14="http://schemas.microsoft.com/office/powerpoint/2010/main" val="31487073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כותרת 1"/>
          <p:cNvSpPr txBox="1">
            <a:spLocks/>
          </p:cNvSpPr>
          <p:nvPr/>
        </p:nvSpPr>
        <p:spPr>
          <a:xfrm>
            <a:off x="2070100" y="-255116"/>
            <a:ext cx="8229600" cy="1143000"/>
          </a:xfrm>
          <a:prstGeom prst="rect">
            <a:avLst/>
          </a:prstGeom>
        </p:spPr>
        <p:txBody>
          <a:bodyPr vert="horz" lIns="0" rIns="0" bIns="0" anchor="b">
            <a:no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4000" b="1" i="0" u="none" strike="noStrike" kern="1200" cap="none" spc="0" normalizeH="0" baseline="0" noProof="0">
                <a:ln>
                  <a:noFill/>
                </a:ln>
                <a:solidFill>
                  <a:schemeClr val="accent4"/>
                </a:solidFill>
                <a:effectLst/>
                <a:uLnTx/>
                <a:uFillTx/>
                <a:latin typeface="Calibri"/>
                <a:ea typeface="+mj-ea"/>
                <a:cs typeface="David" panose="020E0502060401010101" pitchFamily="34" charset="-79"/>
              </a:rPr>
              <a:t>חישוב דמי בריאות וביטוח לאומי לעצמאים</a:t>
            </a:r>
            <a:endParaRPr kumimoji="0" lang="he-IL" sz="4000" b="0" i="0" u="none" strike="noStrike" kern="1200" cap="none" spc="0" normalizeH="0" baseline="0" noProof="0" dirty="0">
              <a:ln>
                <a:noFill/>
              </a:ln>
              <a:solidFill>
                <a:schemeClr val="accent4"/>
              </a:solidFill>
              <a:effectLst/>
              <a:uLnTx/>
              <a:uFillTx/>
              <a:latin typeface="Calibri"/>
              <a:ea typeface="+mj-ea"/>
              <a:cs typeface="David" panose="020E0502060401010101" pitchFamily="34" charset="-79"/>
            </a:endParaRPr>
          </a:p>
        </p:txBody>
      </p:sp>
      <p:graphicFrame>
        <p:nvGraphicFramePr>
          <p:cNvPr id="4" name="טבלה 3"/>
          <p:cNvGraphicFramePr>
            <a:graphicFrameLocks noGrp="1"/>
          </p:cNvGraphicFramePr>
          <p:nvPr>
            <p:extLst>
              <p:ext uri="{D42A27DB-BD31-4B8C-83A1-F6EECF244321}">
                <p14:modId xmlns:p14="http://schemas.microsoft.com/office/powerpoint/2010/main" val="3263567167"/>
              </p:ext>
            </p:extLst>
          </p:nvPr>
        </p:nvGraphicFramePr>
        <p:xfrm>
          <a:off x="2255230" y="1286150"/>
          <a:ext cx="7859340" cy="4104453"/>
        </p:xfrm>
        <a:graphic>
          <a:graphicData uri="http://schemas.openxmlformats.org/drawingml/2006/table">
            <a:tbl>
              <a:tblPr rtl="1" firstRow="1" firstCol="1"/>
              <a:tblGrid>
                <a:gridCol w="1131736">
                  <a:extLst>
                    <a:ext uri="{9D8B030D-6E8A-4147-A177-3AD203B41FA5}">
                      <a16:colId xmlns:a16="http://schemas.microsoft.com/office/drawing/2014/main" val="20000"/>
                    </a:ext>
                  </a:extLst>
                </a:gridCol>
                <a:gridCol w="3363802">
                  <a:extLst>
                    <a:ext uri="{9D8B030D-6E8A-4147-A177-3AD203B41FA5}">
                      <a16:colId xmlns:a16="http://schemas.microsoft.com/office/drawing/2014/main" val="20001"/>
                    </a:ext>
                  </a:extLst>
                </a:gridCol>
                <a:gridCol w="3363802">
                  <a:extLst>
                    <a:ext uri="{9D8B030D-6E8A-4147-A177-3AD203B41FA5}">
                      <a16:colId xmlns:a16="http://schemas.microsoft.com/office/drawing/2014/main" val="20002"/>
                    </a:ext>
                  </a:extLst>
                </a:gridCol>
              </a:tblGrid>
              <a:tr h="1356261">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0" fontAlgn="b"/>
                      <a:r>
                        <a:rPr lang="he-IL" sz="2000" b="1" u="none" strike="noStrike" dirty="0">
                          <a:effectLst/>
                          <a:latin typeface="David" panose="020E0502060401010101" pitchFamily="34" charset="-79"/>
                          <a:cs typeface="David" panose="020E0502060401010101" pitchFamily="34" charset="-79"/>
                        </a:rPr>
                        <a:t> </a:t>
                      </a:r>
                      <a:endParaRPr lang="he-IL" sz="20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fontAlgn="ctr"/>
                      <a:r>
                        <a:rPr lang="he-IL" sz="2000" b="1" u="none" strike="noStrike" dirty="0">
                          <a:effectLst/>
                          <a:latin typeface="David" panose="020E0502060401010101" pitchFamily="34" charset="-79"/>
                          <a:cs typeface="David" panose="020E0502060401010101" pitchFamily="34" charset="-79"/>
                        </a:rPr>
                        <a:t>מחלק ההכנסה שעד 60% מהשכר הממוצע 5,944 ₪</a:t>
                      </a:r>
                      <a:endParaRPr lang="he-IL" sz="20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fontAlgn="ctr"/>
                      <a:r>
                        <a:rPr lang="he-IL" sz="2000" b="1" u="none" strike="noStrike" dirty="0">
                          <a:effectLst/>
                          <a:latin typeface="David" panose="020E0502060401010101" pitchFamily="34" charset="-79"/>
                          <a:cs typeface="David" panose="020E0502060401010101" pitchFamily="34" charset="-79"/>
                        </a:rPr>
                        <a:t>מחלק ההכנסה שמעל 60% מהשכר הממוצע ועד ההכנסה המרבית החייבת בדמי ביטוח - 43,370 ₪</a:t>
                      </a:r>
                      <a:endParaRPr lang="he-IL" sz="20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extLst>
                  <a:ext uri="{0D108BD9-81ED-4DB2-BD59-A6C34878D82A}">
                    <a16:rowId xmlns:a16="http://schemas.microsoft.com/office/drawing/2014/main" val="10000"/>
                  </a:ext>
                </a:extLst>
              </a:tr>
              <a:tr h="916064">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fontAlgn="b"/>
                      <a:r>
                        <a:rPr lang="he-IL" sz="2000" b="1" u="none" strike="noStrike" dirty="0">
                          <a:effectLst/>
                          <a:latin typeface="David" panose="020E0502060401010101" pitchFamily="34" charset="-79"/>
                          <a:cs typeface="David" panose="020E0502060401010101" pitchFamily="34" charset="-79"/>
                        </a:rPr>
                        <a:t>דמי ביטוח לאומי</a:t>
                      </a:r>
                      <a:endParaRPr lang="he-IL" sz="20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b">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0" fontAlgn="ctr"/>
                      <a:r>
                        <a:rPr lang="he-IL" sz="2000" b="1" u="none" strike="noStrike" dirty="0">
                          <a:effectLst/>
                          <a:latin typeface="David" panose="020E0502060401010101" pitchFamily="34" charset="-79"/>
                          <a:cs typeface="David" panose="020E0502060401010101" pitchFamily="34" charset="-79"/>
                        </a:rPr>
                        <a:t>2.87%</a:t>
                      </a:r>
                      <a:endParaRPr lang="he-IL" sz="20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0" fontAlgn="ctr"/>
                      <a:r>
                        <a:rPr lang="he-IL" sz="2000" b="1" u="none" strike="noStrike" dirty="0">
                          <a:effectLst/>
                          <a:latin typeface="David" panose="020E0502060401010101" pitchFamily="34" charset="-79"/>
                          <a:cs typeface="David" panose="020E0502060401010101" pitchFamily="34" charset="-79"/>
                        </a:rPr>
                        <a:t>12.83%</a:t>
                      </a:r>
                      <a:endParaRPr lang="he-IL" sz="20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extLst>
                  <a:ext uri="{0D108BD9-81ED-4DB2-BD59-A6C34878D82A}">
                    <a16:rowId xmlns:a16="http://schemas.microsoft.com/office/drawing/2014/main" val="10001"/>
                  </a:ext>
                </a:extLst>
              </a:tr>
              <a:tr h="916064">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fontAlgn="b"/>
                      <a:r>
                        <a:rPr lang="he-IL" sz="2000" b="1" u="none" strike="noStrike" dirty="0">
                          <a:effectLst/>
                          <a:latin typeface="David" panose="020E0502060401010101" pitchFamily="34" charset="-79"/>
                          <a:cs typeface="David" panose="020E0502060401010101" pitchFamily="34" charset="-79"/>
                        </a:rPr>
                        <a:t>דמי ביטוח בריאות</a:t>
                      </a:r>
                      <a:endParaRPr lang="he-IL" sz="20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0" fontAlgn="ctr"/>
                      <a:r>
                        <a:rPr lang="he-IL" sz="2000" b="1" u="none" strike="noStrike" dirty="0">
                          <a:effectLst/>
                          <a:latin typeface="David" panose="020E0502060401010101" pitchFamily="34" charset="-79"/>
                          <a:cs typeface="David" panose="020E0502060401010101" pitchFamily="34" charset="-79"/>
                        </a:rPr>
                        <a:t>3.10%</a:t>
                      </a:r>
                      <a:endParaRPr lang="he-IL" sz="20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0" fontAlgn="ctr"/>
                      <a:r>
                        <a:rPr lang="he-IL" sz="2000" b="1" u="none" strike="noStrike" dirty="0">
                          <a:effectLst/>
                          <a:latin typeface="David" panose="020E0502060401010101" pitchFamily="34" charset="-79"/>
                          <a:cs typeface="David" panose="020E0502060401010101" pitchFamily="34" charset="-79"/>
                        </a:rPr>
                        <a:t>5.00%</a:t>
                      </a:r>
                      <a:endParaRPr lang="he-IL" sz="20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extLst>
                  <a:ext uri="{0D108BD9-81ED-4DB2-BD59-A6C34878D82A}">
                    <a16:rowId xmlns:a16="http://schemas.microsoft.com/office/drawing/2014/main" val="10002"/>
                  </a:ext>
                </a:extLst>
              </a:tr>
              <a:tr h="916064">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fontAlgn="b"/>
                      <a:r>
                        <a:rPr lang="he-IL" sz="2000" b="1" u="none" strike="noStrike">
                          <a:effectLst/>
                          <a:latin typeface="David" panose="020E0502060401010101" pitchFamily="34" charset="-79"/>
                          <a:cs typeface="David" panose="020E0502060401010101" pitchFamily="34" charset="-79"/>
                        </a:rPr>
                        <a:t>סך הכל</a:t>
                      </a:r>
                      <a:endParaRPr lang="he-IL" sz="2000" b="1" i="0" u="none" strike="noStrike">
                        <a:solidFill>
                          <a:srgbClr val="000000"/>
                        </a:solidFill>
                        <a:effectLst/>
                        <a:latin typeface="David" panose="020E0502060401010101" pitchFamily="34" charset="-79"/>
                        <a:cs typeface="David" panose="020E0502060401010101" pitchFamily="34" charset="-79"/>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0" fontAlgn="ctr"/>
                      <a:r>
                        <a:rPr lang="he-IL" sz="2000" b="1" u="none" strike="noStrike" dirty="0">
                          <a:effectLst/>
                          <a:latin typeface="David" panose="020E0502060401010101" pitchFamily="34" charset="-79"/>
                          <a:cs typeface="David" panose="020E0502060401010101" pitchFamily="34" charset="-79"/>
                        </a:rPr>
                        <a:t>5.97%</a:t>
                      </a:r>
                      <a:endParaRPr lang="he-IL" sz="20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0" fontAlgn="ctr"/>
                      <a:r>
                        <a:rPr lang="he-IL" sz="2000" b="1" u="none" strike="noStrike" dirty="0">
                          <a:effectLst/>
                          <a:latin typeface="David" panose="020E0502060401010101" pitchFamily="34" charset="-79"/>
                          <a:cs typeface="David" panose="020E0502060401010101" pitchFamily="34" charset="-79"/>
                        </a:rPr>
                        <a:t>17.83%</a:t>
                      </a:r>
                      <a:endParaRPr lang="he-IL" sz="20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extLst>
                  <a:ext uri="{0D108BD9-81ED-4DB2-BD59-A6C34878D82A}">
                    <a16:rowId xmlns:a16="http://schemas.microsoft.com/office/drawing/2014/main" val="10003"/>
                  </a:ext>
                </a:extLst>
              </a:tr>
            </a:tbl>
          </a:graphicData>
        </a:graphic>
      </p:graphicFrame>
      <p:sp>
        <p:nvSpPr>
          <p:cNvPr id="5" name="כותרת 1">
            <a:extLst>
              <a:ext uri="{FF2B5EF4-FFF2-40B4-BE49-F238E27FC236}">
                <a16:creationId xmlns:a16="http://schemas.microsoft.com/office/drawing/2014/main" id="{F87ADE82-24FD-41D4-B1DF-4A75A8538F8F}"/>
              </a:ext>
            </a:extLst>
          </p:cNvPr>
          <p:cNvSpPr txBox="1">
            <a:spLocks/>
          </p:cNvSpPr>
          <p:nvPr/>
        </p:nvSpPr>
        <p:spPr>
          <a:xfrm>
            <a:off x="4915928" y="5506303"/>
            <a:ext cx="8229600" cy="1143000"/>
          </a:xfrm>
          <a:prstGeom prst="rect">
            <a:avLst/>
          </a:prstGeom>
        </p:spPr>
        <p:txBody>
          <a:bodyPr vert="horz" lIns="0" rIns="0" bIns="0" anchor="b">
            <a:no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he-IL" sz="3200" b="1" dirty="0">
                <a:solidFill>
                  <a:schemeClr val="accent4"/>
                </a:solidFill>
                <a:latin typeface="Calibri"/>
                <a:cs typeface="David" panose="020E0502060401010101" pitchFamily="34" charset="-79"/>
              </a:rPr>
              <a:t>**גמלה חוסמת</a:t>
            </a:r>
          </a:p>
          <a:p>
            <a:pPr marL="457200" indent="-457200" algn="ctr">
              <a:buFont typeface="Arial" panose="020B0604020202020204" pitchFamily="34" charset="0"/>
              <a:buChar char="•"/>
            </a:pPr>
            <a:endParaRPr lang="he-IL" sz="3200" b="1" dirty="0">
              <a:solidFill>
                <a:schemeClr val="accent4"/>
              </a:solidFill>
              <a:latin typeface="Calibri"/>
              <a:cs typeface="David" panose="020E0502060401010101" pitchFamily="34" charset="-79"/>
            </a:endParaRPr>
          </a:p>
        </p:txBody>
      </p:sp>
    </p:spTree>
    <p:extLst>
      <p:ext uri="{BB962C8B-B14F-4D97-AF65-F5344CB8AC3E}">
        <p14:creationId xmlns:p14="http://schemas.microsoft.com/office/powerpoint/2010/main" val="35736575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כותרת 1"/>
          <p:cNvSpPr txBox="1">
            <a:spLocks/>
          </p:cNvSpPr>
          <p:nvPr/>
        </p:nvSpPr>
        <p:spPr>
          <a:xfrm>
            <a:off x="2135956" y="-108712"/>
            <a:ext cx="8229600" cy="1143000"/>
          </a:xfrm>
          <a:prstGeom prst="rect">
            <a:avLst/>
          </a:prstGeom>
        </p:spPr>
        <p:txBody>
          <a:bodyPr vert="horz" lIns="0" rIns="0" bIns="0" anchor="b">
            <a:no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3600" b="1" i="0" u="none" strike="noStrike" kern="1200" cap="none" spc="0" normalizeH="0" baseline="0" noProof="0" dirty="0">
                <a:ln>
                  <a:noFill/>
                </a:ln>
                <a:solidFill>
                  <a:schemeClr val="accent4"/>
                </a:solidFill>
                <a:effectLst/>
                <a:uLnTx/>
                <a:uFillTx/>
                <a:latin typeface="Calibri"/>
                <a:ea typeface="+mj-ea"/>
                <a:cs typeface="David" panose="020E0502060401010101" pitchFamily="34" charset="-79"/>
              </a:rPr>
              <a:t>חישוב דמי הביטוח הלאומי ומס הבריאות החודשי לעצמאי להכנסה של 10,273 ₪</a:t>
            </a:r>
          </a:p>
        </p:txBody>
      </p:sp>
      <p:graphicFrame>
        <p:nvGraphicFramePr>
          <p:cNvPr id="4" name="מציין מיקום תוכן 4"/>
          <p:cNvGraphicFramePr>
            <a:graphicFrameLocks/>
          </p:cNvGraphicFramePr>
          <p:nvPr>
            <p:extLst>
              <p:ext uri="{D42A27DB-BD31-4B8C-83A1-F6EECF244321}">
                <p14:modId xmlns:p14="http://schemas.microsoft.com/office/powerpoint/2010/main" val="3151196792"/>
              </p:ext>
            </p:extLst>
          </p:nvPr>
        </p:nvGraphicFramePr>
        <p:xfrm>
          <a:off x="2947820" y="1639064"/>
          <a:ext cx="6605871" cy="2836644"/>
        </p:xfrm>
        <a:graphic>
          <a:graphicData uri="http://schemas.openxmlformats.org/drawingml/2006/table">
            <a:tbl>
              <a:tblPr rtl="1"/>
              <a:tblGrid>
                <a:gridCol w="1418057">
                  <a:extLst>
                    <a:ext uri="{9D8B030D-6E8A-4147-A177-3AD203B41FA5}">
                      <a16:colId xmlns:a16="http://schemas.microsoft.com/office/drawing/2014/main" val="20000"/>
                    </a:ext>
                  </a:extLst>
                </a:gridCol>
                <a:gridCol w="2370644">
                  <a:extLst>
                    <a:ext uri="{9D8B030D-6E8A-4147-A177-3AD203B41FA5}">
                      <a16:colId xmlns:a16="http://schemas.microsoft.com/office/drawing/2014/main" val="20001"/>
                    </a:ext>
                  </a:extLst>
                </a:gridCol>
                <a:gridCol w="1420763">
                  <a:extLst>
                    <a:ext uri="{9D8B030D-6E8A-4147-A177-3AD203B41FA5}">
                      <a16:colId xmlns:a16="http://schemas.microsoft.com/office/drawing/2014/main" val="20002"/>
                    </a:ext>
                  </a:extLst>
                </a:gridCol>
                <a:gridCol w="1396407">
                  <a:extLst>
                    <a:ext uri="{9D8B030D-6E8A-4147-A177-3AD203B41FA5}">
                      <a16:colId xmlns:a16="http://schemas.microsoft.com/office/drawing/2014/main" val="20003"/>
                    </a:ext>
                  </a:extLst>
                </a:gridCol>
              </a:tblGrid>
              <a:tr h="251761">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b"/>
                      <a:r>
                        <a:rPr lang="he-IL" sz="1800" b="1" i="0" u="none" strike="noStrike" dirty="0">
                          <a:solidFill>
                            <a:srgbClr val="FFFFFF"/>
                          </a:solidFill>
                          <a:effectLst/>
                          <a:latin typeface="David" panose="020E0502060401010101" pitchFamily="34" charset="-79"/>
                          <a:cs typeface="David" panose="020E0502060401010101" pitchFamily="34" charset="-79"/>
                        </a:rPr>
                        <a:t>חלק השכר</a:t>
                      </a:r>
                    </a:p>
                  </a:txBody>
                  <a:tcPr marL="8121" marR="8121" marT="8121"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b"/>
                      <a:r>
                        <a:rPr lang="he-IL" sz="1800" b="1" i="0" u="none" strike="noStrike" dirty="0">
                          <a:solidFill>
                            <a:srgbClr val="FFFFFF"/>
                          </a:solidFill>
                          <a:effectLst/>
                          <a:latin typeface="David" panose="020E0502060401010101" pitchFamily="34" charset="-79"/>
                          <a:cs typeface="David" panose="020E0502060401010101" pitchFamily="34" charset="-79"/>
                        </a:rPr>
                        <a:t>חישוב</a:t>
                      </a:r>
                    </a:p>
                  </a:txBody>
                  <a:tcPr marL="8121" marR="8121" marT="8121"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b"/>
                      <a:r>
                        <a:rPr lang="he-IL" sz="1800" b="1" i="0" u="none" strike="noStrike" dirty="0">
                          <a:solidFill>
                            <a:srgbClr val="FFFFFF"/>
                          </a:solidFill>
                          <a:effectLst/>
                          <a:latin typeface="David" panose="020E0502060401010101" pitchFamily="34" charset="-79"/>
                          <a:cs typeface="David" panose="020E0502060401010101" pitchFamily="34" charset="-79"/>
                        </a:rPr>
                        <a:t>שיעור </a:t>
                      </a:r>
                      <a:r>
                        <a:rPr lang="he-IL" sz="1800" b="1" i="0" u="none" strike="noStrike" dirty="0" err="1">
                          <a:solidFill>
                            <a:srgbClr val="FFFFFF"/>
                          </a:solidFill>
                          <a:effectLst/>
                          <a:latin typeface="David" panose="020E0502060401010101" pitchFamily="34" charset="-79"/>
                          <a:cs typeface="David" panose="020E0502060401010101" pitchFamily="34" charset="-79"/>
                        </a:rPr>
                        <a:t>בטל"א</a:t>
                      </a:r>
                      <a:r>
                        <a:rPr lang="he-IL" sz="1800" b="1" i="0" u="none" strike="noStrike" dirty="0">
                          <a:solidFill>
                            <a:srgbClr val="FFFFFF"/>
                          </a:solidFill>
                          <a:effectLst/>
                          <a:latin typeface="David" panose="020E0502060401010101" pitchFamily="34" charset="-79"/>
                          <a:cs typeface="David" panose="020E0502060401010101" pitchFamily="34" charset="-79"/>
                        </a:rPr>
                        <a:t> ומס בריאות</a:t>
                      </a:r>
                    </a:p>
                  </a:txBody>
                  <a:tcPr marL="8121" marR="8121" marT="8121"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b"/>
                      <a:r>
                        <a:rPr lang="he-IL" sz="1800" b="1" i="0" u="none" strike="noStrike" dirty="0">
                          <a:solidFill>
                            <a:srgbClr val="FFFFFF"/>
                          </a:solidFill>
                          <a:effectLst/>
                          <a:latin typeface="David" panose="020E0502060401010101" pitchFamily="34" charset="-79"/>
                          <a:cs typeface="David" panose="020E0502060401010101" pitchFamily="34" charset="-79"/>
                        </a:rPr>
                        <a:t>סה"כ לתשלום</a:t>
                      </a:r>
                    </a:p>
                  </a:txBody>
                  <a:tcPr marL="8121" marR="8121" marT="8121"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0000"/>
                  </a:ext>
                </a:extLst>
              </a:tr>
              <a:tr h="324853">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b"/>
                      <a:r>
                        <a:rPr lang="he-IL" sz="2400" b="1" i="0" u="none" strike="noStrike" dirty="0">
                          <a:solidFill>
                            <a:srgbClr val="000000"/>
                          </a:solidFill>
                          <a:effectLst/>
                          <a:latin typeface="David" panose="020E0502060401010101" pitchFamily="34" charset="-79"/>
                          <a:cs typeface="David" panose="020E0502060401010101" pitchFamily="34" charset="-79"/>
                        </a:rPr>
                        <a:t>עד 6,164  </a:t>
                      </a:r>
                    </a:p>
                  </a:txBody>
                  <a:tcPr marL="8121" marR="8121" marT="8121"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400" b="1" i="0" u="none" strike="noStrike" dirty="0">
                          <a:solidFill>
                            <a:srgbClr val="000000"/>
                          </a:solidFill>
                          <a:effectLst/>
                          <a:latin typeface="David" panose="020E0502060401010101" pitchFamily="34" charset="-79"/>
                          <a:cs typeface="David" panose="020E0502060401010101" pitchFamily="34" charset="-79"/>
                        </a:rPr>
                        <a:t>6,164=10,273*60%</a:t>
                      </a:r>
                    </a:p>
                  </a:txBody>
                  <a:tcPr marL="8121" marR="8121" marT="8121"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400" b="1" i="0" u="none" strike="noStrike" dirty="0">
                          <a:solidFill>
                            <a:srgbClr val="000000"/>
                          </a:solidFill>
                          <a:effectLst/>
                          <a:latin typeface="David" panose="020E0502060401010101" pitchFamily="34" charset="-79"/>
                          <a:cs typeface="David" panose="020E0502060401010101" pitchFamily="34" charset="-79"/>
                        </a:rPr>
                        <a:t>5.97%</a:t>
                      </a:r>
                    </a:p>
                  </a:txBody>
                  <a:tcPr marL="8121" marR="8121" marT="8121"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endParaRPr lang="he-IL" sz="2400" b="1" i="0" u="none" strike="noStrike" dirty="0">
                        <a:solidFill>
                          <a:srgbClr val="000000"/>
                        </a:solidFill>
                        <a:effectLst/>
                        <a:latin typeface="David" panose="020E0502060401010101" pitchFamily="34" charset="-79"/>
                        <a:cs typeface="David" panose="020E0502060401010101" pitchFamily="34" charset="-79"/>
                      </a:endParaRPr>
                    </a:p>
                    <a:p>
                      <a:pPr algn="ctr" rtl="0" fontAlgn="b"/>
                      <a:r>
                        <a:rPr lang="he-IL" sz="2400" b="1" i="0" u="none" strike="noStrike" dirty="0">
                          <a:solidFill>
                            <a:srgbClr val="000000"/>
                          </a:solidFill>
                          <a:effectLst/>
                          <a:latin typeface="David" panose="020E0502060401010101" pitchFamily="34" charset="-79"/>
                          <a:cs typeface="David" panose="020E0502060401010101" pitchFamily="34" charset="-79"/>
                        </a:rPr>
                        <a:t>368</a:t>
                      </a:r>
                    </a:p>
                  </a:txBody>
                  <a:tcPr marL="8121" marR="8121" marT="8121"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extLst>
                  <a:ext uri="{0D108BD9-81ED-4DB2-BD59-A6C34878D82A}">
                    <a16:rowId xmlns:a16="http://schemas.microsoft.com/office/drawing/2014/main" val="10001"/>
                  </a:ext>
                </a:extLst>
              </a:tr>
              <a:tr h="324853">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b"/>
                      <a:r>
                        <a:rPr lang="he-IL" sz="2400" b="1" i="0" u="none" strike="noStrike" dirty="0">
                          <a:solidFill>
                            <a:srgbClr val="000000"/>
                          </a:solidFill>
                          <a:effectLst/>
                          <a:latin typeface="David" panose="020E0502060401010101" pitchFamily="34" charset="-79"/>
                          <a:cs typeface="David" panose="020E0502060401010101" pitchFamily="34" charset="-79"/>
                        </a:rPr>
                        <a:t>4,109</a:t>
                      </a:r>
                    </a:p>
                  </a:txBody>
                  <a:tcPr marL="8121" marR="8121" marT="8121"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400" b="1" i="0" u="none" strike="noStrike" dirty="0">
                          <a:solidFill>
                            <a:srgbClr val="000000"/>
                          </a:solidFill>
                          <a:effectLst/>
                          <a:latin typeface="David" panose="020E0502060401010101" pitchFamily="34" charset="-79"/>
                          <a:cs typeface="David" panose="020E0502060401010101" pitchFamily="34" charset="-79"/>
                        </a:rPr>
                        <a:t>3,869=10,273-6,164</a:t>
                      </a:r>
                    </a:p>
                  </a:txBody>
                  <a:tcPr marL="8121" marR="8121" marT="8121"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400" b="1" i="0" u="none" strike="noStrike" dirty="0">
                          <a:solidFill>
                            <a:srgbClr val="000000"/>
                          </a:solidFill>
                          <a:effectLst/>
                          <a:latin typeface="David" panose="020E0502060401010101" pitchFamily="34" charset="-79"/>
                          <a:cs typeface="David" panose="020E0502060401010101" pitchFamily="34" charset="-79"/>
                        </a:rPr>
                        <a:t>17.83%</a:t>
                      </a:r>
                    </a:p>
                  </a:txBody>
                  <a:tcPr marL="8121" marR="8121" marT="8121"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endParaRPr lang="he-IL" sz="2400" b="1" i="0" u="none" strike="noStrike" dirty="0">
                        <a:solidFill>
                          <a:srgbClr val="000000"/>
                        </a:solidFill>
                        <a:effectLst/>
                        <a:latin typeface="David" panose="020E0502060401010101" pitchFamily="34" charset="-79"/>
                        <a:cs typeface="David" panose="020E0502060401010101" pitchFamily="34" charset="-79"/>
                      </a:endParaRPr>
                    </a:p>
                    <a:p>
                      <a:pPr algn="ctr" rtl="0" fontAlgn="b"/>
                      <a:r>
                        <a:rPr lang="he-IL" sz="2400" b="1" i="0" u="none" strike="noStrike" dirty="0">
                          <a:solidFill>
                            <a:srgbClr val="000000"/>
                          </a:solidFill>
                          <a:effectLst/>
                          <a:latin typeface="David" panose="020E0502060401010101" pitchFamily="34" charset="-79"/>
                          <a:cs typeface="David" panose="020E0502060401010101" pitchFamily="34" charset="-79"/>
                        </a:rPr>
                        <a:t>733</a:t>
                      </a:r>
                    </a:p>
                  </a:txBody>
                  <a:tcPr marL="8121" marR="8121" marT="8121"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24853">
                <a:tc gridSpan="3">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r" rtl="1" fontAlgn="b"/>
                      <a:r>
                        <a:rPr lang="he-IL" sz="2800" b="1" i="0" u="none" strike="noStrike" dirty="0">
                          <a:solidFill>
                            <a:srgbClr val="000000"/>
                          </a:solidFill>
                          <a:effectLst/>
                          <a:latin typeface="David" panose="020E0502060401010101" pitchFamily="34" charset="-79"/>
                          <a:cs typeface="David" panose="020E0502060401010101" pitchFamily="34" charset="-79"/>
                        </a:rPr>
                        <a:t>סה"כ לתשלום בטל"א ומס בריאות</a:t>
                      </a:r>
                    </a:p>
                  </a:txBody>
                  <a:tcPr marL="8121" marR="8121" marT="8121"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hMerge="1">
                  <a:txBody>
                    <a:bodyPr/>
                    <a:lstStyle/>
                    <a:p>
                      <a:pPr rtl="1"/>
                      <a:endParaRPr lang="he-IL"/>
                    </a:p>
                  </a:txBody>
                  <a:tcPr/>
                </a:tc>
                <a:tc hMerge="1">
                  <a:txBody>
                    <a:bodyPr/>
                    <a:lstStyle/>
                    <a:p>
                      <a:pPr algn="l" rtl="0" fontAlgn="b"/>
                      <a:endParaRPr lang="he-IL" sz="2400" b="1" i="0" u="none" strike="noStrike" dirty="0">
                        <a:solidFill>
                          <a:srgbClr val="000000"/>
                        </a:solidFill>
                        <a:effectLst/>
                        <a:latin typeface="Arial"/>
                      </a:endParaRPr>
                    </a:p>
                  </a:txBody>
                  <a:tcPr marL="8121" marR="8121" marT="8121"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endParaRPr lang="he-IL" sz="2400" b="1" i="0" u="none" strike="noStrike" dirty="0">
                        <a:solidFill>
                          <a:srgbClr val="000000"/>
                        </a:solidFill>
                        <a:effectLst/>
                        <a:latin typeface="David" panose="020E0502060401010101" pitchFamily="34" charset="-79"/>
                        <a:cs typeface="David" panose="020E0502060401010101" pitchFamily="34" charset="-79"/>
                      </a:endParaRPr>
                    </a:p>
                    <a:p>
                      <a:pPr algn="ctr" rtl="0" fontAlgn="b"/>
                      <a:r>
                        <a:rPr lang="he-IL" sz="2800" b="1" i="0" u="none" strike="noStrike" dirty="0">
                          <a:solidFill>
                            <a:srgbClr val="000000"/>
                          </a:solidFill>
                          <a:effectLst/>
                          <a:latin typeface="David" panose="020E0502060401010101" pitchFamily="34" charset="-79"/>
                          <a:cs typeface="David" panose="020E0502060401010101" pitchFamily="34" charset="-79"/>
                        </a:rPr>
                        <a:t>1,101 ₪ </a:t>
                      </a:r>
                      <a:endParaRPr lang="he-IL" sz="2400" b="1" i="0" u="none" strike="noStrike" dirty="0">
                        <a:solidFill>
                          <a:srgbClr val="000000"/>
                        </a:solidFill>
                        <a:effectLst/>
                        <a:latin typeface="David" panose="020E0502060401010101" pitchFamily="34" charset="-79"/>
                        <a:cs typeface="David" panose="020E0502060401010101" pitchFamily="34" charset="-79"/>
                      </a:endParaRPr>
                    </a:p>
                  </a:txBody>
                  <a:tcPr marL="8121" marR="8121" marT="8121"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093805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כותרת 1"/>
          <p:cNvSpPr txBox="1">
            <a:spLocks/>
          </p:cNvSpPr>
          <p:nvPr/>
        </p:nvSpPr>
        <p:spPr>
          <a:xfrm>
            <a:off x="2565400" y="-197612"/>
            <a:ext cx="8229600" cy="1143000"/>
          </a:xfrm>
          <a:prstGeom prst="rect">
            <a:avLst/>
          </a:prstGeom>
        </p:spPr>
        <p:txBody>
          <a:bodyPr vert="horz" lIns="0" rIns="0" bIns="0" anchor="b">
            <a:norm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5000" b="1" i="0" u="none" strike="noStrike" kern="1200" cap="none" spc="0" normalizeH="0" baseline="0" noProof="0">
                <a:ln>
                  <a:noFill/>
                </a:ln>
                <a:solidFill>
                  <a:schemeClr val="accent4"/>
                </a:solidFill>
                <a:effectLst/>
                <a:uLnTx/>
                <a:uFillTx/>
                <a:latin typeface="Calibri"/>
                <a:ea typeface="+mj-ea"/>
                <a:cs typeface="David" panose="020E0502060401010101" pitchFamily="34" charset="-79"/>
              </a:rPr>
              <a:t>חוק הפנסיה</a:t>
            </a:r>
            <a:endParaRPr kumimoji="0" lang="he-IL" sz="5000" b="1" i="0" u="none" strike="noStrike" kern="1200" cap="none" spc="0" normalizeH="0" baseline="0" noProof="0" dirty="0">
              <a:ln>
                <a:noFill/>
              </a:ln>
              <a:solidFill>
                <a:schemeClr val="accent4"/>
              </a:solidFill>
              <a:effectLst/>
              <a:uLnTx/>
              <a:uFillTx/>
              <a:latin typeface="Calibri"/>
              <a:ea typeface="+mj-ea"/>
              <a:cs typeface="David" panose="020E0502060401010101" pitchFamily="34" charset="-79"/>
            </a:endParaRPr>
          </a:p>
        </p:txBody>
      </p:sp>
      <p:sp>
        <p:nvSpPr>
          <p:cNvPr id="4" name="מציין מיקום תוכן 2"/>
          <p:cNvSpPr txBox="1">
            <a:spLocks/>
          </p:cNvSpPr>
          <p:nvPr/>
        </p:nvSpPr>
        <p:spPr>
          <a:xfrm>
            <a:off x="1524000" y="1325880"/>
            <a:ext cx="8229600" cy="4389120"/>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600" b="1"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הפקדה לפנסיה –</a:t>
            </a:r>
            <a:r>
              <a:rPr kumimoji="0" lang="he-IL" sz="26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 בהתאם לצו הרחבה (נוסח משולב) לפנסיה חובה לפי חוק הסכמים קיבוציים, התשי"ז 1957 נקבע כי כל עובד אשר אינו מבוטח בביטוח פנסיוני מיטיב זכאי להיות מבוטח ולבחור, בהודעה בכתב למעסיקו, בפנסיה מקיפה/ קופת גמל לקצבה בתנאי שתכלול כיסויים למקרי מוות ונכות.</a:t>
            </a:r>
            <a:endParaRPr kumimoji="0" lang="en-US" sz="2600" b="0" i="0" u="none" strike="noStrike" kern="1200" cap="none" spc="0" normalizeH="0" baseline="0" noProof="0">
              <a:ln>
                <a:noFill/>
              </a:ln>
              <a:solidFill>
                <a:sysClr val="windowText" lastClr="000000"/>
              </a:solidFill>
              <a:effectLst/>
              <a:uLnTx/>
              <a:uFillTx/>
              <a:latin typeface="Constantia"/>
              <a:ea typeface="+mn-ea"/>
              <a:cs typeface="+mn-cs"/>
            </a:endParaRP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6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בכל מקרה בו לא יקבל המעביד הודעה כאמור, אזי המעביד יבטח את העובד בקרן פנסיה מקיפה חדשה. העובד יהיה רשאי לבחור או לעבור לקופת גמל אחרת ובתנאי שתכלול כיסויים למקרי מוות ונכות.  </a:t>
            </a:r>
            <a:endParaRPr kumimoji="0" lang="en-US" sz="2600" b="0" i="0" u="none" strike="noStrike" kern="1200" cap="none" spc="0" normalizeH="0" baseline="0" noProof="0">
              <a:ln>
                <a:noFill/>
              </a:ln>
              <a:solidFill>
                <a:sysClr val="windowText" lastClr="000000"/>
              </a:solidFill>
              <a:effectLst/>
              <a:uLnTx/>
              <a:uFillTx/>
              <a:latin typeface="Constantia"/>
              <a:ea typeface="+mn-ea"/>
              <a:cs typeface="+mn-cs"/>
            </a:endParaRP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endPar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p:txBody>
      </p:sp>
    </p:spTree>
    <p:extLst>
      <p:ext uri="{BB962C8B-B14F-4D97-AF65-F5344CB8AC3E}">
        <p14:creationId xmlns:p14="http://schemas.microsoft.com/office/powerpoint/2010/main" val="14871125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כותרת 1"/>
          <p:cNvSpPr txBox="1">
            <a:spLocks/>
          </p:cNvSpPr>
          <p:nvPr/>
        </p:nvSpPr>
        <p:spPr>
          <a:xfrm>
            <a:off x="2489200" y="-172212"/>
            <a:ext cx="8229600" cy="1143000"/>
          </a:xfrm>
          <a:prstGeom prst="rect">
            <a:avLst/>
          </a:prstGeom>
        </p:spPr>
        <p:txBody>
          <a:bodyPr vert="horz" lIns="0" rIns="0" bIns="0" anchor="b">
            <a:norm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5000" b="1" i="0" u="none" strike="noStrike" kern="1200" cap="none" spc="0" normalizeH="0" baseline="0" noProof="0">
                <a:ln>
                  <a:noFill/>
                </a:ln>
                <a:solidFill>
                  <a:schemeClr val="accent4"/>
                </a:solidFill>
                <a:effectLst/>
                <a:uLnTx/>
                <a:uFillTx/>
                <a:latin typeface="Calibri"/>
                <a:ea typeface="+mj-ea"/>
                <a:cs typeface="David" panose="020E0502060401010101" pitchFamily="34" charset="-79"/>
              </a:rPr>
              <a:t>ביטוח פנסיוני מיטיב</a:t>
            </a:r>
            <a:endParaRPr kumimoji="0" lang="he-IL" sz="5000" b="1" i="0" u="none" strike="noStrike" kern="1200" cap="none" spc="0" normalizeH="0" baseline="0" noProof="0" dirty="0">
              <a:ln>
                <a:noFill/>
              </a:ln>
              <a:solidFill>
                <a:schemeClr val="accent4"/>
              </a:solidFill>
              <a:effectLst/>
              <a:uLnTx/>
              <a:uFillTx/>
              <a:latin typeface="Calibri"/>
              <a:ea typeface="+mj-ea"/>
              <a:cs typeface="David" panose="020E0502060401010101" pitchFamily="34" charset="-79"/>
            </a:endParaRPr>
          </a:p>
        </p:txBody>
      </p:sp>
      <p:sp>
        <p:nvSpPr>
          <p:cNvPr id="4" name="מציין מיקום תוכן 2"/>
          <p:cNvSpPr txBox="1">
            <a:spLocks/>
          </p:cNvSpPr>
          <p:nvPr/>
        </p:nvSpPr>
        <p:spPr>
          <a:xfrm>
            <a:off x="2055044" y="1502969"/>
            <a:ext cx="8229600" cy="4389120"/>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6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ביטוח לעובד אשר שיעור ההפקדות הביטוחיות לפנסיה מקיפה / קופת גמל גבוה משיעור ההפקדות הקבוע בצו ההרחבה</a:t>
            </a:r>
            <a:endParaRPr kumimoji="0" lang="en-US" sz="2600" b="0" i="0" u="none" strike="noStrike" kern="1200" cap="none" spc="0" normalizeH="0" baseline="0" noProof="0">
              <a:ln>
                <a:noFill/>
              </a:ln>
              <a:solidFill>
                <a:sysClr val="windowText" lastClr="000000"/>
              </a:solidFill>
              <a:effectLst/>
              <a:uLnTx/>
              <a:uFillTx/>
              <a:latin typeface="Constantia"/>
              <a:ea typeface="+mn-ea"/>
              <a:cs typeface="+mn-cs"/>
            </a:endParaRP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6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ההפקדה לפנסיה כוללת את חלק העובד 6% וחלק המעסיק 6.5% (בנוסף מוטל על המעביד להפקיד לפיצויים סך של 6% מהשכר המשולם לעובד כאמור בסעיף פיצויים שלהלן ובסך הכל ההפקדות  סוציאליות 18.5%).</a:t>
            </a: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600" b="1"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על ההפקדות לפיצויים חל סעיף 14 לחוק</a:t>
            </a:r>
            <a:endParaRPr kumimoji="0" lang="en-US" sz="2600" b="1" i="0" u="none" strike="noStrike" kern="1200" cap="none" spc="0" normalizeH="0" baseline="0" noProof="0">
              <a:ln>
                <a:noFill/>
              </a:ln>
              <a:solidFill>
                <a:sysClr val="windowText" lastClr="000000"/>
              </a:solidFill>
              <a:effectLst/>
              <a:uLnTx/>
              <a:uFillTx/>
              <a:latin typeface="Constantia"/>
              <a:ea typeface="+mn-ea"/>
              <a:cs typeface="+mn-cs"/>
            </a:endParaRP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6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חלק העובד ינוכה משכרו ויועבר לחברת הביטוח ע"י המעביד.</a:t>
            </a:r>
            <a:endParaRPr kumimoji="0" lang="en-US" sz="2600" b="0" i="0" u="none" strike="noStrike" kern="1200" cap="none" spc="0" normalizeH="0" baseline="0" noProof="0">
              <a:ln>
                <a:noFill/>
              </a:ln>
              <a:solidFill>
                <a:sysClr val="windowText" lastClr="000000"/>
              </a:solidFill>
              <a:effectLst/>
              <a:uLnTx/>
              <a:uFillTx/>
              <a:latin typeface="Constantia"/>
              <a:ea typeface="+mn-ea"/>
              <a:cs typeface="+mn-cs"/>
            </a:endParaRP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endPar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p:txBody>
      </p:sp>
    </p:spTree>
    <p:extLst>
      <p:ext uri="{BB962C8B-B14F-4D97-AF65-F5344CB8AC3E}">
        <p14:creationId xmlns:p14="http://schemas.microsoft.com/office/powerpoint/2010/main" val="29910784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כותרת 1"/>
          <p:cNvSpPr txBox="1">
            <a:spLocks/>
          </p:cNvSpPr>
          <p:nvPr/>
        </p:nvSpPr>
        <p:spPr>
          <a:xfrm>
            <a:off x="2768600" y="-243036"/>
            <a:ext cx="8229600" cy="1728192"/>
          </a:xfrm>
          <a:prstGeom prst="rect">
            <a:avLst/>
          </a:prstGeom>
        </p:spPr>
        <p:txBody>
          <a:bodyPr vert="horz" lIns="0" rIns="0" bIns="0" anchor="b">
            <a:norm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he-IL" sz="4400" b="1" i="0" u="none" strike="noStrike" kern="1200" cap="none" spc="0" normalizeH="0" baseline="0" noProof="0" dirty="0">
                <a:ln>
                  <a:noFill/>
                </a:ln>
                <a:solidFill>
                  <a:schemeClr val="accent4"/>
                </a:solidFill>
                <a:effectLst/>
                <a:uLnTx/>
                <a:uFillTx/>
                <a:latin typeface="Calibri"/>
                <a:ea typeface="+mj-ea"/>
                <a:cs typeface="David" panose="020E0502060401010101" pitchFamily="34" charset="-79"/>
              </a:rPr>
              <a:t>דוגמה לחישוב פיצויים בתנאי סעיף 14</a:t>
            </a:r>
            <a:br>
              <a:rPr kumimoji="0" lang="he-IL" sz="4400" b="1" i="0" u="none" strike="noStrike" kern="1200" cap="none" spc="0" normalizeH="0" baseline="0" noProof="0" dirty="0">
                <a:ln>
                  <a:noFill/>
                </a:ln>
                <a:solidFill>
                  <a:schemeClr val="accent4"/>
                </a:solidFill>
                <a:effectLst/>
                <a:uLnTx/>
                <a:uFillTx/>
                <a:latin typeface="Calibri"/>
                <a:ea typeface="+mj-ea"/>
                <a:cs typeface="David" panose="020E0502060401010101" pitchFamily="34" charset="-79"/>
              </a:rPr>
            </a:br>
            <a:r>
              <a:rPr kumimoji="0" lang="he-IL" sz="4400" b="1" i="0" u="none" strike="noStrike" kern="1200" cap="none" spc="0" normalizeH="0" baseline="0" noProof="0" dirty="0">
                <a:ln>
                  <a:noFill/>
                </a:ln>
                <a:solidFill>
                  <a:schemeClr val="accent4"/>
                </a:solidFill>
                <a:effectLst/>
                <a:uLnTx/>
                <a:uFillTx/>
                <a:latin typeface="Calibri"/>
                <a:ea typeface="+mj-ea"/>
                <a:cs typeface="David" panose="020E0502060401010101" pitchFamily="34" charset="-79"/>
              </a:rPr>
              <a:t> </a:t>
            </a:r>
          </a:p>
        </p:txBody>
      </p:sp>
      <p:sp>
        <p:nvSpPr>
          <p:cNvPr id="4" name="מציין מיקום תוכן 2"/>
          <p:cNvSpPr txBox="1">
            <a:spLocks/>
          </p:cNvSpPr>
          <p:nvPr/>
        </p:nvSpPr>
        <p:spPr>
          <a:xfrm>
            <a:off x="1498600" y="1485156"/>
            <a:ext cx="8229600" cy="4389120"/>
          </a:xfrm>
          <a:prstGeom prst="rect">
            <a:avLst/>
          </a:prstGeom>
        </p:spPr>
        <p:txBody>
          <a:bodyPr vert="horz">
            <a:normAutofit fontScale="77500" lnSpcReduction="20000"/>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עובדת עבדה 3 שנים</a:t>
            </a: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	</a:t>
            </a:r>
            <a:r>
              <a:rPr kumimoji="0" lang="he-IL" sz="2600" b="0" i="0" u="sng"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שכר  לחודש בשנה 1</a:t>
            </a: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        </a:t>
            </a:r>
            <a:r>
              <a:rPr kumimoji="0" lang="he-IL" sz="2600" b="0" i="0" u="sng"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שכר  לחודש בשנה 2</a:t>
            </a: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	    </a:t>
            </a:r>
            <a:r>
              <a:rPr kumimoji="0" lang="he-IL" sz="2600" b="0" i="0" u="sng"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שכר לחודש  שנה 3</a:t>
            </a: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     	 5,000 ₪ 			6,000 ₪ 		    	8,000 ₪ </a:t>
            </a: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1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הפרשה 6%</a:t>
            </a: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	 3,600 ₪			4,320 ₪			5,760 ₪ </a:t>
            </a: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1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שנתית</a:t>
            </a: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 </a:t>
            </a: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סה"כ הפקדות לפי 6%: 	13,680 ₪.</a:t>
            </a: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משמעות - שיעור  הפיצויים המוגן מפני עליית השכר 8.33%/6% = </a:t>
            </a:r>
            <a:r>
              <a:rPr kumimoji="0" lang="he-IL" sz="2600" b="1"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72%</a:t>
            </a: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 </a:t>
            </a: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	 </a:t>
            </a: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מה החבות לפיצויים ( במידה ולא היה סעיף 14 ) – שכר חודשי אחרון </a:t>
            </a:r>
            <a:r>
              <a:rPr kumimoji="0" lang="en-US" sz="2600" b="0" i="0" u="none" strike="noStrike" kern="1200" cap="none" spc="0" normalizeH="0" baseline="0" noProof="0" dirty="0">
                <a:ln>
                  <a:noFill/>
                </a:ln>
                <a:solidFill>
                  <a:sysClr val="windowText" lastClr="000000"/>
                </a:solidFill>
                <a:effectLst/>
                <a:uLnTx/>
                <a:uFillTx/>
                <a:latin typeface="Constantia"/>
                <a:ea typeface="+mn-ea"/>
                <a:cs typeface="+mn-cs"/>
              </a:rPr>
              <a:t>X</a:t>
            </a: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 הוותק.</a:t>
            </a: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קרי - 		8,000*3 = 24,000 ₪</a:t>
            </a: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ז"א על המעביד להשלים לפיצויים סך של 24,000-13,680 = </a:t>
            </a:r>
            <a:r>
              <a:rPr kumimoji="0" lang="he-IL" sz="2600" b="1"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10,320 ₪ </a:t>
            </a: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a:p>
            <a:pPr marL="274320" marR="0" lvl="0" indent="-274320" algn="r" defTabSz="914400" rtl="1" eaLnBrk="1" fontAlgn="auto" latinLnBrk="0" hangingPunct="1">
              <a:lnSpc>
                <a:spcPct val="100000"/>
              </a:lnSpc>
              <a:spcBef>
                <a:spcPct val="20000"/>
              </a:spcBef>
              <a:spcAft>
                <a:spcPts val="0"/>
              </a:spcAft>
              <a:buClr>
                <a:srgbClr val="0BD0D9"/>
              </a:buClr>
              <a:buSzPct val="95000"/>
              <a:buFont typeface="Wingdings 2"/>
              <a:buChar char=""/>
              <a:tabLst/>
              <a:defRPr/>
            </a:pPr>
            <a:endPar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p:txBody>
      </p:sp>
    </p:spTree>
    <p:extLst>
      <p:ext uri="{BB962C8B-B14F-4D97-AF65-F5344CB8AC3E}">
        <p14:creationId xmlns:p14="http://schemas.microsoft.com/office/powerpoint/2010/main" val="33063949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מציין מיקום תוכן 2"/>
          <p:cNvSpPr txBox="1">
            <a:spLocks/>
          </p:cNvSpPr>
          <p:nvPr/>
        </p:nvSpPr>
        <p:spPr>
          <a:xfrm>
            <a:off x="1574800" y="1298352"/>
            <a:ext cx="8003232" cy="5127848"/>
          </a:xfrm>
          <a:prstGeom prst="rect">
            <a:avLst/>
          </a:prstGeom>
        </p:spPr>
        <p:txBody>
          <a:bodyPr vert="horz">
            <a:normAutofit fontScale="47500" lnSpcReduction="20000"/>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51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אבל בפועל , מאחר והמעסיק הפקיד לעובד לפיצויים במסגרת חוק הפנסיה או תחת סעיף 14 הוא היה מוגן והשלים את חלקו באופן סופי על 72 אחוז מהשכר . 6/8.33 אחוז .</a:t>
            </a: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6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endParaRP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6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endParaRP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3300" b="1" i="0" u="sng"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ובדוגמה שלנו:</a:t>
            </a: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3300" b="1" i="0" u="sng"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endParaRP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3300" b="1" i="0" u="sng"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במקום השלמה לפיצויים של 10,320 ₪ .</a:t>
            </a: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3300" b="1" i="0" u="sng"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endParaRP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3300" b="1" i="0" u="sng"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עליו להשלים את תשלום הפיצויים לעובד בסכום של  6,720 ₪ בלבד.</a:t>
            </a: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3300" b="1" i="0" u="sng"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endParaRP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3300" b="1" i="0" u="sng"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למה : </a:t>
            </a: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33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endParaRP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33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28%*8,000 = 2,240 ₪ לשנה</a:t>
            </a: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33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endParaRP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33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2,240 ₪ * 3שנות וותק  = 6,720 ₪ </a:t>
            </a: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33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endParaRP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33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endParaRP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33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סך החיסכון : </a:t>
            </a:r>
            <a:r>
              <a:rPr kumimoji="0" lang="he-IL" sz="3300" b="1"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3,600 ₪ </a:t>
            </a:r>
            <a:r>
              <a:rPr kumimoji="0" lang="he-IL" sz="2600" b="1"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a:t>
            </a: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6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endParaRP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6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endParaRPr>
          </a:p>
          <a:p>
            <a:pPr marL="274320" marR="0" lvl="0" indent="-274320" algn="r" defTabSz="914400" rtl="1" eaLnBrk="1" fontAlgn="auto" latinLnBrk="0" hangingPunct="1">
              <a:lnSpc>
                <a:spcPct val="100000"/>
              </a:lnSpc>
              <a:spcBef>
                <a:spcPct val="20000"/>
              </a:spcBef>
              <a:spcAft>
                <a:spcPts val="0"/>
              </a:spcAft>
              <a:buClr>
                <a:srgbClr val="0BD0D9"/>
              </a:buClr>
              <a:buSzPct val="95000"/>
              <a:buFont typeface="Wingdings 2"/>
              <a:buChar char=""/>
              <a:tabLst/>
              <a:defRPr/>
            </a:pPr>
            <a:endPar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p:txBody>
      </p:sp>
    </p:spTree>
    <p:extLst>
      <p:ext uri="{BB962C8B-B14F-4D97-AF65-F5344CB8AC3E}">
        <p14:creationId xmlns:p14="http://schemas.microsoft.com/office/powerpoint/2010/main" val="21018425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כותרת 1"/>
          <p:cNvSpPr txBox="1">
            <a:spLocks/>
          </p:cNvSpPr>
          <p:nvPr/>
        </p:nvSpPr>
        <p:spPr>
          <a:xfrm>
            <a:off x="2082800" y="-123428"/>
            <a:ext cx="8806384" cy="1143000"/>
          </a:xfrm>
          <a:prstGeom prst="rect">
            <a:avLst/>
          </a:prstGeom>
        </p:spPr>
        <p:txBody>
          <a:bodyPr vert="horz" lIns="0" rIns="0" bIns="0" anchor="b">
            <a:no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he-IL" sz="4400" b="1" i="0" u="none" strike="noStrike" kern="1200" cap="none" spc="0" normalizeH="0" baseline="0" noProof="0">
                <a:ln>
                  <a:noFill/>
                </a:ln>
                <a:solidFill>
                  <a:schemeClr val="accent4"/>
                </a:solidFill>
                <a:effectLst/>
                <a:uLnTx/>
                <a:uFillTx/>
                <a:latin typeface="Calibri"/>
                <a:ea typeface="+mj-ea"/>
                <a:cs typeface="David" panose="020E0502060401010101" pitchFamily="34" charset="-79"/>
              </a:rPr>
              <a:t>מהו המועד החוקי להפקדות סוציאליות?</a:t>
            </a:r>
            <a:endParaRPr kumimoji="0" lang="he-IL" sz="4400" b="1" i="0" u="none" strike="noStrike" kern="1200" cap="none" spc="0" normalizeH="0" baseline="0" noProof="0" dirty="0">
              <a:ln>
                <a:noFill/>
              </a:ln>
              <a:solidFill>
                <a:schemeClr val="accent4"/>
              </a:solidFill>
              <a:effectLst/>
              <a:uLnTx/>
              <a:uFillTx/>
              <a:latin typeface="Calibri"/>
              <a:ea typeface="+mj-ea"/>
              <a:cs typeface="David" panose="020E0502060401010101" pitchFamily="34" charset="-79"/>
            </a:endParaRPr>
          </a:p>
        </p:txBody>
      </p:sp>
      <p:sp>
        <p:nvSpPr>
          <p:cNvPr id="4" name="מציין מיקום תוכן 2"/>
          <p:cNvSpPr txBox="1">
            <a:spLocks/>
          </p:cNvSpPr>
          <p:nvPr/>
        </p:nvSpPr>
        <p:spPr>
          <a:xfrm>
            <a:off x="2082800" y="1532012"/>
            <a:ext cx="8229600" cy="3509744"/>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עובד שהתקבל לעבודה כשהוא מבוטח בביטוח פנסיוני כלשהו זכאי לביצוע ההפקדות החל מהיום הראשון לעבודתו. ההפקדות יבוצעו רטרואקטיבית ליום תחילת עבודתו לאחר 3 חודשי עבודה או בתום שנת המס – המועד המוקדם מבניהם.</a:t>
            </a:r>
          </a:p>
          <a:p>
            <a:pPr marL="0" marR="0" lvl="0" indent="0" algn="just" defTabSz="914400" rtl="1" eaLnBrk="1" fontAlgn="auto" latinLnBrk="0" hangingPunct="1">
              <a:lnSpc>
                <a:spcPct val="100000"/>
              </a:lnSpc>
              <a:spcBef>
                <a:spcPct val="20000"/>
              </a:spcBef>
              <a:spcAft>
                <a:spcPts val="0"/>
              </a:spcAft>
              <a:buClr>
                <a:srgbClr val="0BD0D9"/>
              </a:buClr>
              <a:buSzPct val="95000"/>
              <a:buNone/>
              <a:tabLst/>
              <a:defRPr/>
            </a:pPr>
            <a:endParaRPr kumimoji="0" lang="en-US" sz="2600" b="0" i="0" u="none" strike="noStrike" kern="1200" cap="none" spc="0" normalizeH="0" baseline="0" noProof="0" dirty="0">
              <a:ln>
                <a:noFill/>
              </a:ln>
              <a:solidFill>
                <a:sysClr val="windowText" lastClr="000000"/>
              </a:solidFill>
              <a:effectLst/>
              <a:uLnTx/>
              <a:uFillTx/>
              <a:latin typeface="Constantia"/>
              <a:ea typeface="+mn-ea"/>
              <a:cs typeface="+mn-cs"/>
            </a:endParaRP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עובד שהתקבל לעבודה כשהוא לא מבוטח בביטוח פנסיוני כלשהו העובד יהיה זכאי לביטוח פנסיוני ולביצוע ההפקדות, מיד בתום 6 חודשים מתחילת העבודה (להלן: "תקופת ההמתנה").  </a:t>
            </a:r>
            <a:endParaRPr kumimoji="0" lang="en-US" sz="2600" b="0" i="0" u="none" strike="noStrike" kern="1200" cap="none" spc="0" normalizeH="0" baseline="0" noProof="0" dirty="0">
              <a:ln>
                <a:noFill/>
              </a:ln>
              <a:solidFill>
                <a:sysClr val="windowText" lastClr="000000"/>
              </a:solidFill>
              <a:effectLst/>
              <a:uLnTx/>
              <a:uFillTx/>
              <a:latin typeface="Constantia"/>
              <a:ea typeface="+mn-ea"/>
              <a:cs typeface="+mn-cs"/>
            </a:endParaRP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endPar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p:txBody>
      </p:sp>
    </p:spTree>
    <p:extLst>
      <p:ext uri="{BB962C8B-B14F-4D97-AF65-F5344CB8AC3E}">
        <p14:creationId xmlns:p14="http://schemas.microsoft.com/office/powerpoint/2010/main" val="34023016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מציין מיקום תוכן 2"/>
          <p:cNvSpPr txBox="1">
            <a:spLocks/>
          </p:cNvSpPr>
          <p:nvPr/>
        </p:nvSpPr>
        <p:spPr>
          <a:xfrm>
            <a:off x="2184400" y="1018828"/>
            <a:ext cx="8229600" cy="6480720"/>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000" b="1"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ההפקדות הפנסיוניות יחולו גם על העובדים הבאים:</a:t>
            </a:r>
            <a:endParaRPr kumimoji="0" lang="en-US" sz="2000" b="0" i="0" u="none" strike="noStrike" kern="1200" cap="none" spc="0" normalizeH="0" baseline="0" noProof="0" dirty="0">
              <a:ln>
                <a:noFill/>
              </a:ln>
              <a:solidFill>
                <a:sysClr val="windowText" lastClr="000000"/>
              </a:solidFill>
              <a:effectLst/>
              <a:uLnTx/>
              <a:uFillTx/>
              <a:latin typeface="Constantia"/>
              <a:ea typeface="+mn-ea"/>
              <a:cs typeface="+mn-cs"/>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עובד מגיל 21 ועובדת מגיל 20 ובלבד שבמקרה בו החלו עבודתם לפני </a:t>
            </a:r>
            <a:r>
              <a:rPr kumimoji="0" lang="he-IL" sz="2000" b="0" i="0" u="none" strike="noStrike" kern="1200" cap="none" spc="0" normalizeH="0" baseline="0" noProof="0" dirty="0" err="1">
                <a:ln>
                  <a:noFill/>
                </a:ln>
                <a:solidFill>
                  <a:sysClr val="windowText" lastClr="000000"/>
                </a:solidFill>
                <a:effectLst/>
                <a:uLnTx/>
                <a:uFillTx/>
                <a:latin typeface="Constantia"/>
                <a:ea typeface="+mn-ea"/>
                <a:cs typeface="David" panose="020E0502060401010101" pitchFamily="34" charset="-79"/>
              </a:rPr>
              <a:t>הגיעם</a:t>
            </a: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 לגיל זה, תילקח בחשבון תקופת עבודתם כ"תקופת ההמתנה" לעניין מועד תחילת ההפקדות הפנסיוניות.</a:t>
            </a: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2"/>
              <a:buChar char=""/>
              <a:tabLst/>
              <a:defRPr/>
            </a:pPr>
            <a:endParaRPr kumimoji="0" lang="en-US" sz="2000" b="0" i="0" u="none" strike="noStrike" kern="1200" cap="none" spc="0" normalizeH="0" baseline="0" noProof="0" dirty="0">
              <a:ln>
                <a:noFill/>
              </a:ln>
              <a:solidFill>
                <a:sysClr val="windowText" lastClr="000000"/>
              </a:solidFill>
              <a:effectLst/>
              <a:uLnTx/>
              <a:uFillTx/>
              <a:latin typeface="Constantia"/>
              <a:ea typeface="+mn-ea"/>
              <a:cs typeface="+mn-cs"/>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000" b="1"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מהו בסיס השכר אשר בגינו יופקדו ההפקדות הפנסיוניות (השכר המבוטח)?</a:t>
            </a:r>
            <a:endParaRPr kumimoji="0" lang="en-US" sz="2000" b="0" i="0" u="none" strike="noStrike" kern="1200" cap="none" spc="0" normalizeH="0" baseline="0" noProof="0" dirty="0">
              <a:ln>
                <a:noFill/>
              </a:ln>
              <a:solidFill>
                <a:sysClr val="windowText" lastClr="000000"/>
              </a:solidFill>
              <a:effectLst/>
              <a:uLnTx/>
              <a:uFillTx/>
              <a:latin typeface="Constantia"/>
              <a:ea typeface="+mn-ea"/>
              <a:cs typeface="+mn-cs"/>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השכר המבוטח הוא השכר הכולל את </a:t>
            </a:r>
            <a:r>
              <a:rPr kumimoji="0" lang="he-IL" sz="2000" b="1"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שכר הבסיס </a:t>
            </a: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ואת כל </a:t>
            </a:r>
            <a:r>
              <a:rPr kumimoji="0" lang="he-IL" sz="2000" b="1"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התוספות הקבועות</a:t>
            </a: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 מהן נהנה העובד.  </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en-US" sz="2000" b="0" i="0" u="none" strike="noStrike" kern="1200" cap="none" spc="0" normalizeH="0" baseline="0" noProof="0" dirty="0">
              <a:ln>
                <a:noFill/>
              </a:ln>
              <a:solidFill>
                <a:sysClr val="windowText" lastClr="000000"/>
              </a:solidFill>
              <a:effectLst/>
              <a:uLnTx/>
              <a:uFillTx/>
              <a:latin typeface="Constantia"/>
              <a:ea typeface="+mn-ea"/>
              <a:cs typeface="+mn-cs"/>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000" b="1"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מהי תקרת השכר להפקדות הפנסיוניות? (לפי צו ההרחבה)</a:t>
            </a:r>
            <a:endParaRPr kumimoji="0" lang="en-US" sz="2000" b="0" i="0" u="none" strike="noStrike" kern="1200" cap="none" spc="0" normalizeH="0" baseline="0" noProof="0" dirty="0">
              <a:ln>
                <a:noFill/>
              </a:ln>
              <a:solidFill>
                <a:sysClr val="windowText" lastClr="000000"/>
              </a:solidFill>
              <a:effectLst/>
              <a:uLnTx/>
              <a:uFillTx/>
              <a:latin typeface="Constantia"/>
              <a:ea typeface="+mn-ea"/>
              <a:cs typeface="+mn-cs"/>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תקרת השכר להפקדות הפנסיוניות הינה השכר הממוצע במשק. מכאן כי חובת הביטוח הפנסיוני תחול על השכר המשולם לעובד או השכר הממוצע במשק – לפי הנמוך מבין השניים. </a:t>
            </a:r>
            <a:endParaRPr kumimoji="0" lang="en-US" sz="2000" b="0" i="0" u="none" strike="noStrike" kern="1200" cap="none" spc="0" normalizeH="0" baseline="0" noProof="0" dirty="0">
              <a:ln>
                <a:noFill/>
              </a:ln>
              <a:solidFill>
                <a:sysClr val="windowText" lastClr="000000"/>
              </a:solidFill>
              <a:effectLst/>
              <a:uLnTx/>
              <a:uFillTx/>
              <a:latin typeface="Constantia"/>
              <a:ea typeface="+mn-ea"/>
              <a:cs typeface="+mn-cs"/>
            </a:endParaRP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2"/>
              <a:buChar char=""/>
              <a:tabLst/>
              <a:defRPr/>
            </a:pPr>
            <a:endPar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p:txBody>
      </p:sp>
    </p:spTree>
    <p:extLst>
      <p:ext uri="{BB962C8B-B14F-4D97-AF65-F5344CB8AC3E}">
        <p14:creationId xmlns:p14="http://schemas.microsoft.com/office/powerpoint/2010/main" val="38131085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5" name="כותרת 1"/>
          <p:cNvSpPr txBox="1">
            <a:spLocks/>
          </p:cNvSpPr>
          <p:nvPr/>
        </p:nvSpPr>
        <p:spPr bwMode="auto">
          <a:xfrm>
            <a:off x="2136775" y="227012"/>
            <a:ext cx="8458200"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pPr>
            <a:r>
              <a:rPr lang="he-IL" altLang="he-IL" sz="4000" b="1" dirty="0">
                <a:solidFill>
                  <a:srgbClr val="000000"/>
                </a:solidFill>
                <a:latin typeface="David" panose="020E0502060401010101" pitchFamily="34" charset="-79"/>
                <a:cs typeface="David" panose="020E0502060401010101" pitchFamily="34" charset="-79"/>
              </a:rPr>
              <a:t>חוק פנסיה חובה לעצמאים – חובת ההפקדה</a:t>
            </a:r>
          </a:p>
        </p:txBody>
      </p:sp>
      <p:sp>
        <p:nvSpPr>
          <p:cNvPr id="7" name="מציין מיקום טקסט 6"/>
          <p:cNvSpPr txBox="1">
            <a:spLocks/>
          </p:cNvSpPr>
          <p:nvPr/>
        </p:nvSpPr>
        <p:spPr bwMode="auto">
          <a:xfrm>
            <a:off x="2251075" y="1450975"/>
            <a:ext cx="8229600" cy="4783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algn="just" rtl="1">
              <a:spcAft>
                <a:spcPts val="1200"/>
              </a:spcAft>
              <a:buFont typeface="Wingdings" panose="05000000000000000000" pitchFamily="2" charset="2"/>
              <a:buChar char="Ø"/>
            </a:pPr>
            <a:r>
              <a:rPr lang="he-IL" altLang="he-IL" sz="2400" kern="0">
                <a:solidFill>
                  <a:srgbClr val="000000"/>
                </a:solidFill>
                <a:latin typeface="David" panose="020E0502060401010101" pitchFamily="34" charset="-79"/>
                <a:cs typeface="David" panose="020E0502060401010101" pitchFamily="34" charset="-79"/>
              </a:rPr>
              <a:t>החל מיום 1.1.2017, יפקיד עצמאי תשלומים לקופת גמל לקצבה בשל הכנסה חייבת בהפקדה, בשנת מס.</a:t>
            </a:r>
          </a:p>
          <a:p>
            <a:pPr algn="just" rtl="1">
              <a:spcAft>
                <a:spcPts val="1200"/>
              </a:spcAft>
              <a:buFont typeface="Wingdings" panose="05000000000000000000" pitchFamily="2" charset="2"/>
              <a:buChar char="Ø"/>
            </a:pPr>
            <a:r>
              <a:rPr lang="he-IL" altLang="he-IL" sz="2400" kern="0">
                <a:solidFill>
                  <a:srgbClr val="000000"/>
                </a:solidFill>
                <a:latin typeface="David" panose="020E0502060401010101" pitchFamily="34" charset="-79"/>
                <a:cs typeface="David" panose="020E0502060401010101" pitchFamily="34" charset="-79"/>
              </a:rPr>
              <a:t>עצמאי לא יהיה חייב להפקיד לקופת גמל במקרים אלה:</a:t>
            </a:r>
          </a:p>
          <a:p>
            <a:pPr algn="just" rtl="1">
              <a:spcAft>
                <a:spcPts val="1200"/>
              </a:spcAft>
              <a:buFont typeface="Wingdings" panose="05000000000000000000" pitchFamily="2" charset="2"/>
              <a:buChar char="Ø"/>
            </a:pPr>
            <a:r>
              <a:rPr lang="he-IL" altLang="he-IL" sz="2400" kern="0">
                <a:solidFill>
                  <a:srgbClr val="000000"/>
                </a:solidFill>
                <a:latin typeface="David" panose="020E0502060401010101" pitchFamily="34" charset="-79"/>
                <a:cs typeface="David" panose="020E0502060401010101" pitchFamily="34" charset="-79"/>
              </a:rPr>
              <a:t>עצמאי שמתקיים לגביו, בתום שנת המס, אחד מאלה:</a:t>
            </a:r>
          </a:p>
          <a:p>
            <a:pPr algn="just" rtl="1">
              <a:spcAft>
                <a:spcPts val="1200"/>
              </a:spcAft>
              <a:buFont typeface="Wingdings" panose="05000000000000000000" pitchFamily="2" charset="2"/>
              <a:buChar char="Ø"/>
            </a:pPr>
            <a:r>
              <a:rPr lang="he-IL" altLang="he-IL" sz="2400" kern="0">
                <a:solidFill>
                  <a:srgbClr val="000000"/>
                </a:solidFill>
                <a:latin typeface="David" panose="020E0502060401010101" pitchFamily="34" charset="-79"/>
                <a:cs typeface="David" panose="020E0502060401010101" pitchFamily="34" charset="-79"/>
              </a:rPr>
              <a:t>טרם מלאו לו 21 שנים;</a:t>
            </a:r>
            <a:endParaRPr lang="en-US" altLang="he-IL" sz="2400" kern="0">
              <a:solidFill>
                <a:srgbClr val="000000"/>
              </a:solidFill>
              <a:latin typeface="David" panose="020E0502060401010101" pitchFamily="34" charset="-79"/>
              <a:cs typeface="David" panose="020E0502060401010101" pitchFamily="34" charset="-79"/>
            </a:endParaRPr>
          </a:p>
          <a:p>
            <a:pPr algn="just" rtl="1">
              <a:spcAft>
                <a:spcPts val="1200"/>
              </a:spcAft>
              <a:buFont typeface="Wingdings" panose="05000000000000000000" pitchFamily="2" charset="2"/>
              <a:buChar char="Ø"/>
            </a:pPr>
            <a:r>
              <a:rPr lang="he-IL" altLang="he-IL" sz="2400" kern="0">
                <a:solidFill>
                  <a:srgbClr val="000000"/>
                </a:solidFill>
                <a:latin typeface="David" panose="020E0502060401010101" pitchFamily="34" charset="-79"/>
                <a:cs typeface="David" panose="020E0502060401010101" pitchFamily="34" charset="-79"/>
              </a:rPr>
              <a:t>הוא הגיע לגיל פרישה מוקדמת (60);</a:t>
            </a:r>
          </a:p>
          <a:p>
            <a:pPr algn="just" rtl="1">
              <a:spcAft>
                <a:spcPts val="1200"/>
              </a:spcAft>
              <a:buFont typeface="Wingdings" panose="05000000000000000000" pitchFamily="2" charset="2"/>
              <a:buChar char="Ø"/>
            </a:pPr>
            <a:r>
              <a:rPr lang="he-IL" altLang="he-IL" sz="2400" kern="0">
                <a:solidFill>
                  <a:srgbClr val="000000"/>
                </a:solidFill>
                <a:latin typeface="David" panose="020E0502060401010101" pitchFamily="34" charset="-79"/>
                <a:cs typeface="David" panose="020E0502060401010101" pitchFamily="34" charset="-79"/>
              </a:rPr>
              <a:t>טרם חלפו 6 חודשים מהמועד שבו העצמאי נרשם לראשונה כעוסק לפי חוק מע"מ;</a:t>
            </a:r>
          </a:p>
          <a:p>
            <a:pPr algn="just" rtl="1">
              <a:spcAft>
                <a:spcPts val="1200"/>
              </a:spcAft>
              <a:buFont typeface="Wingdings" panose="05000000000000000000" pitchFamily="2" charset="2"/>
              <a:buChar char="Ø"/>
            </a:pPr>
            <a:r>
              <a:rPr lang="he-IL" altLang="he-IL" sz="2400" kern="0">
                <a:solidFill>
                  <a:srgbClr val="000000"/>
                </a:solidFill>
                <a:latin typeface="David" panose="020E0502060401010101" pitchFamily="34" charset="-79"/>
                <a:cs typeface="David" panose="020E0502060401010101" pitchFamily="34" charset="-79"/>
              </a:rPr>
              <a:t>עצמאי שמלאו לו 55 שנים ביום 1.1.2017.</a:t>
            </a:r>
            <a:endParaRPr lang="he-IL" altLang="he-IL" sz="2400" kern="0" dirty="0">
              <a:solidFill>
                <a:srgbClr val="000000"/>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1711901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כותרת 1"/>
          <p:cNvSpPr txBox="1">
            <a:spLocks/>
          </p:cNvSpPr>
          <p:nvPr/>
        </p:nvSpPr>
        <p:spPr bwMode="auto">
          <a:xfrm>
            <a:off x="1409700" y="88900"/>
            <a:ext cx="933450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altLang="he-IL" sz="4000" b="1" i="0" u="none" strike="noStrike" kern="1200" cap="none" spc="0" normalizeH="0" baseline="0" noProof="0" dirty="0">
                <a:ln>
                  <a:noFill/>
                </a:ln>
                <a:solidFill>
                  <a:srgbClr val="000000"/>
                </a:solidFill>
                <a:effectLst/>
                <a:uLnTx/>
                <a:uFillTx/>
                <a:latin typeface="David" panose="020E0502060401010101" pitchFamily="34" charset="-79"/>
                <a:ea typeface="+mn-ea"/>
                <a:cs typeface="David" panose="020E0502060401010101" pitchFamily="34" charset="-79"/>
              </a:rPr>
              <a:t>חוק פנסיה חובה לעצמאים – שיעור ההפקדה</a:t>
            </a:r>
          </a:p>
        </p:txBody>
      </p:sp>
      <p:sp>
        <p:nvSpPr>
          <p:cNvPr id="4" name="מציין מיקום טקסט 7"/>
          <p:cNvSpPr txBox="1">
            <a:spLocks/>
          </p:cNvSpPr>
          <p:nvPr/>
        </p:nvSpPr>
        <p:spPr bwMode="auto">
          <a:xfrm>
            <a:off x="1798638" y="1049338"/>
            <a:ext cx="8229600" cy="5521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just" defTabSz="914400" rtl="1" eaLnBrk="1" fontAlgn="base" latinLnBrk="0" hangingPunct="1">
              <a:lnSpc>
                <a:spcPct val="100000"/>
              </a:lnSpc>
              <a:spcBef>
                <a:spcPct val="20000"/>
              </a:spcBef>
              <a:spcAft>
                <a:spcPts val="1200"/>
              </a:spcAft>
              <a:buClrTx/>
              <a:buSzTx/>
              <a:buFont typeface="Wingdings" panose="05000000000000000000" pitchFamily="2" charset="2"/>
              <a:buChar char="Ø"/>
              <a:tabLst/>
              <a:defRPr/>
            </a:pPr>
            <a:r>
              <a:rPr kumimoji="0" lang="he-IL" altLang="he-IL" sz="2200" b="0" i="0" u="none" strike="noStrike" kern="1200" cap="none" spc="0" normalizeH="0" baseline="0" noProof="0" dirty="0">
                <a:ln>
                  <a:noFill/>
                </a:ln>
                <a:solidFill>
                  <a:srgbClr val="000000"/>
                </a:solidFill>
                <a:effectLst/>
                <a:uLnTx/>
                <a:uFillTx/>
                <a:latin typeface="David" panose="020E0502060401010101" pitchFamily="34" charset="-79"/>
                <a:ea typeface="+mn-ea"/>
                <a:cs typeface="David" panose="020E0502060401010101" pitchFamily="34" charset="-79"/>
              </a:rPr>
              <a:t>העצמאי יפקיד לקופת גמל 4.45% מהכנסתו החייבת בהפקדה על חלקה </a:t>
            </a:r>
            <a:r>
              <a:rPr kumimoji="0" lang="he-IL" altLang="he-IL" sz="2200" b="1" i="0" u="none" strike="noStrike" kern="1200" cap="none" spc="0" normalizeH="0" baseline="0" noProof="0" dirty="0">
                <a:ln>
                  <a:noFill/>
                </a:ln>
                <a:solidFill>
                  <a:srgbClr val="000000"/>
                </a:solidFill>
                <a:effectLst/>
                <a:uLnTx/>
                <a:uFillTx/>
                <a:latin typeface="David" panose="020E0502060401010101" pitchFamily="34" charset="-79"/>
                <a:ea typeface="+mn-ea"/>
                <a:cs typeface="David" panose="020E0502060401010101" pitchFamily="34" charset="-79"/>
              </a:rPr>
              <a:t>שאינו</a:t>
            </a:r>
            <a:r>
              <a:rPr kumimoji="0" lang="he-IL" altLang="he-IL" sz="2200" b="0" i="0" u="none" strike="noStrike" kern="1200" cap="none" spc="0" normalizeH="0" baseline="0" noProof="0" dirty="0">
                <a:ln>
                  <a:noFill/>
                </a:ln>
                <a:solidFill>
                  <a:srgbClr val="000000"/>
                </a:solidFill>
                <a:effectLst/>
                <a:uLnTx/>
                <a:uFillTx/>
                <a:latin typeface="David" panose="020E0502060401010101" pitchFamily="34" charset="-79"/>
                <a:ea typeface="+mn-ea"/>
                <a:cs typeface="David" panose="020E0502060401010101" pitchFamily="34" charset="-79"/>
              </a:rPr>
              <a:t> עולה על מחצית השכר הממוצע במשק;</a:t>
            </a:r>
          </a:p>
          <a:p>
            <a:pPr marL="342900" marR="0" lvl="0" indent="-342900" algn="just" defTabSz="914400" rtl="1" eaLnBrk="1" fontAlgn="base" latinLnBrk="0" hangingPunct="1">
              <a:lnSpc>
                <a:spcPct val="100000"/>
              </a:lnSpc>
              <a:spcBef>
                <a:spcPct val="20000"/>
              </a:spcBef>
              <a:spcAft>
                <a:spcPts val="1200"/>
              </a:spcAft>
              <a:buClrTx/>
              <a:buSzTx/>
              <a:buFont typeface="Wingdings" panose="05000000000000000000" pitchFamily="2" charset="2"/>
              <a:buChar char="Ø"/>
              <a:tabLst/>
              <a:defRPr/>
            </a:pPr>
            <a:r>
              <a:rPr kumimoji="0" lang="he-IL" altLang="he-IL" sz="2400" b="0" i="0" u="none" strike="noStrike" kern="1200" cap="none" spc="0" normalizeH="0" baseline="0" noProof="0" dirty="0">
                <a:ln>
                  <a:noFill/>
                </a:ln>
                <a:solidFill>
                  <a:srgbClr val="000000"/>
                </a:solidFill>
                <a:effectLst/>
                <a:uLnTx/>
                <a:uFillTx/>
                <a:latin typeface="David" panose="020E0502060401010101" pitchFamily="34" charset="-79"/>
                <a:ea typeface="+mn-ea"/>
                <a:cs typeface="David" panose="020E0502060401010101" pitchFamily="34" charset="-79"/>
              </a:rPr>
              <a:t>     </a:t>
            </a:r>
            <a:r>
              <a:rPr kumimoji="0" lang="he-IL" altLang="he-IL" sz="2200" b="0" i="0" u="none" strike="noStrike" kern="1200" cap="none" spc="0" normalizeH="0" baseline="0" noProof="0" dirty="0">
                <a:ln>
                  <a:noFill/>
                </a:ln>
                <a:solidFill>
                  <a:srgbClr val="000000"/>
                </a:solidFill>
                <a:effectLst/>
                <a:uLnTx/>
                <a:uFillTx/>
                <a:latin typeface="David" panose="020E0502060401010101" pitchFamily="34" charset="-79"/>
                <a:ea typeface="+mn-ea"/>
                <a:cs typeface="David" panose="020E0502060401010101" pitchFamily="34" charset="-79"/>
              </a:rPr>
              <a:t>עד הכנסה של 5,136 ₪                     228 ₪ לחודש  </a:t>
            </a:r>
          </a:p>
          <a:p>
            <a:pPr marL="342900" marR="0" lvl="0" indent="-342900" algn="just" defTabSz="914400" rtl="1" eaLnBrk="1" fontAlgn="base" latinLnBrk="0" hangingPunct="1">
              <a:lnSpc>
                <a:spcPct val="100000"/>
              </a:lnSpc>
              <a:spcBef>
                <a:spcPct val="20000"/>
              </a:spcBef>
              <a:spcAft>
                <a:spcPts val="1200"/>
              </a:spcAft>
              <a:buClrTx/>
              <a:buSzTx/>
              <a:buFont typeface="Wingdings" panose="05000000000000000000" pitchFamily="2" charset="2"/>
              <a:buChar char="Ø"/>
              <a:tabLst/>
              <a:defRPr/>
            </a:pPr>
            <a:r>
              <a:rPr kumimoji="0" lang="he-IL" altLang="he-IL" sz="2200" b="0" i="0" u="none" strike="noStrike" kern="1200" cap="none" spc="0" normalizeH="0" baseline="0" noProof="0" dirty="0">
                <a:ln>
                  <a:noFill/>
                </a:ln>
                <a:solidFill>
                  <a:srgbClr val="000000"/>
                </a:solidFill>
                <a:effectLst/>
                <a:uLnTx/>
                <a:uFillTx/>
                <a:latin typeface="David" panose="020E0502060401010101" pitchFamily="34" charset="-79"/>
                <a:ea typeface="+mn-ea"/>
                <a:cs typeface="David" panose="020E0502060401010101" pitchFamily="34" charset="-79"/>
              </a:rPr>
              <a:t>העצמאי יפקיד לקופת גמל 12.55% מהכנסתו החייבת בהפקדה על חלקה </a:t>
            </a:r>
            <a:r>
              <a:rPr kumimoji="0" lang="he-IL" altLang="he-IL" sz="2200" b="1" i="0" u="none" strike="noStrike" kern="1200" cap="none" spc="0" normalizeH="0" baseline="0" noProof="0" dirty="0">
                <a:ln>
                  <a:noFill/>
                </a:ln>
                <a:solidFill>
                  <a:srgbClr val="000000"/>
                </a:solidFill>
                <a:effectLst/>
                <a:uLnTx/>
                <a:uFillTx/>
                <a:latin typeface="David" panose="020E0502060401010101" pitchFamily="34" charset="-79"/>
                <a:ea typeface="+mn-ea"/>
                <a:cs typeface="David" panose="020E0502060401010101" pitchFamily="34" charset="-79"/>
              </a:rPr>
              <a:t>שעולה</a:t>
            </a:r>
            <a:r>
              <a:rPr kumimoji="0" lang="he-IL" altLang="he-IL" sz="2200" b="0" i="0" u="none" strike="noStrike" kern="1200" cap="none" spc="0" normalizeH="0" baseline="0" noProof="0" dirty="0">
                <a:ln>
                  <a:noFill/>
                </a:ln>
                <a:solidFill>
                  <a:srgbClr val="000000"/>
                </a:solidFill>
                <a:effectLst/>
                <a:uLnTx/>
                <a:uFillTx/>
                <a:latin typeface="David" panose="020E0502060401010101" pitchFamily="34" charset="-79"/>
                <a:ea typeface="+mn-ea"/>
                <a:cs typeface="David" panose="020E0502060401010101" pitchFamily="34" charset="-79"/>
              </a:rPr>
              <a:t> על מחצית השכר הממוצע במשק </a:t>
            </a:r>
            <a:r>
              <a:rPr kumimoji="0" lang="he-IL" altLang="he-IL" sz="2200" b="1" i="0" u="none" strike="noStrike" kern="1200" cap="none" spc="0" normalizeH="0" baseline="0" noProof="0" dirty="0">
                <a:ln>
                  <a:noFill/>
                </a:ln>
                <a:solidFill>
                  <a:srgbClr val="000000"/>
                </a:solidFill>
                <a:effectLst/>
                <a:uLnTx/>
                <a:uFillTx/>
                <a:latin typeface="David" panose="020E0502060401010101" pitchFamily="34" charset="-79"/>
                <a:ea typeface="+mn-ea"/>
                <a:cs typeface="David" panose="020E0502060401010101" pitchFamily="34" charset="-79"/>
              </a:rPr>
              <a:t>ואינו</a:t>
            </a:r>
            <a:r>
              <a:rPr kumimoji="0" lang="he-IL" altLang="he-IL" sz="2200" b="0" i="0" u="none" strike="noStrike" kern="1200" cap="none" spc="0" normalizeH="0" baseline="0" noProof="0" dirty="0">
                <a:ln>
                  <a:noFill/>
                </a:ln>
                <a:solidFill>
                  <a:srgbClr val="000000"/>
                </a:solidFill>
                <a:effectLst/>
                <a:uLnTx/>
                <a:uFillTx/>
                <a:latin typeface="David" panose="020E0502060401010101" pitchFamily="34" charset="-79"/>
                <a:ea typeface="+mn-ea"/>
                <a:cs typeface="David" panose="020E0502060401010101" pitchFamily="34" charset="-79"/>
              </a:rPr>
              <a:t> עולה על השכר הממוצע במשק.</a:t>
            </a:r>
          </a:p>
          <a:p>
            <a:pPr marL="342900" marR="0" lvl="0" indent="-342900" algn="just" defTabSz="914400" rtl="1" eaLnBrk="1" fontAlgn="base" latinLnBrk="0" hangingPunct="1">
              <a:lnSpc>
                <a:spcPct val="100000"/>
              </a:lnSpc>
              <a:spcBef>
                <a:spcPct val="20000"/>
              </a:spcBef>
              <a:spcAft>
                <a:spcPts val="1200"/>
              </a:spcAft>
              <a:buClrTx/>
              <a:buSzTx/>
              <a:buFont typeface="Wingdings" panose="05000000000000000000" pitchFamily="2" charset="2"/>
              <a:buChar char="Ø"/>
              <a:tabLst/>
              <a:defRPr/>
            </a:pPr>
            <a:r>
              <a:rPr kumimoji="0" lang="he-IL" altLang="he-IL" sz="2200" b="0" i="0" u="none" strike="noStrike" kern="1200" cap="none" spc="0" normalizeH="0" baseline="0" noProof="0" dirty="0">
                <a:ln>
                  <a:noFill/>
                </a:ln>
                <a:solidFill>
                  <a:srgbClr val="000000"/>
                </a:solidFill>
                <a:effectLst/>
                <a:uLnTx/>
                <a:uFillTx/>
                <a:latin typeface="David" panose="020E0502060401010101" pitchFamily="34" charset="-79"/>
                <a:ea typeface="+mn-ea"/>
                <a:cs typeface="David" panose="020E0502060401010101" pitchFamily="34" charset="-79"/>
              </a:rPr>
              <a:t>על חלק ההכנסה מ 5,136 ₪ ועד  10,273 ₪                  644  ₪ לחודש  </a:t>
            </a:r>
          </a:p>
          <a:p>
            <a:pPr marL="342900" marR="0" lvl="0" indent="-342900" algn="r" defTabSz="914400" rtl="1" eaLnBrk="1" fontAlgn="base" latinLnBrk="0" hangingPunct="1">
              <a:lnSpc>
                <a:spcPct val="100000"/>
              </a:lnSpc>
              <a:spcBef>
                <a:spcPct val="20000"/>
              </a:spcBef>
              <a:spcAft>
                <a:spcPts val="1200"/>
              </a:spcAft>
              <a:buClrTx/>
              <a:buSzTx/>
              <a:buFont typeface="Wingdings" panose="05000000000000000000" pitchFamily="2" charset="2"/>
              <a:buChar char="Ø"/>
              <a:tabLst/>
              <a:defRPr/>
            </a:pPr>
            <a:r>
              <a:rPr kumimoji="0" lang="he-IL" altLang="he-IL" sz="2200" b="0" i="0" u="none" strike="noStrike" kern="1200" cap="none" spc="0" normalizeH="0" baseline="0" noProof="0" dirty="0">
                <a:ln>
                  <a:noFill/>
                </a:ln>
                <a:solidFill>
                  <a:srgbClr val="000000"/>
                </a:solidFill>
                <a:effectLst/>
                <a:uLnTx/>
                <a:uFillTx/>
                <a:latin typeface="David" panose="020E0502060401010101" pitchFamily="34" charset="-79"/>
                <a:ea typeface="+mn-ea"/>
                <a:cs typeface="David" panose="020E0502060401010101" pitchFamily="34" charset="-79"/>
              </a:rPr>
              <a:t>דהיינו, המשתכר בשכר הממוצע במשק או למעלה ממנו, יידרש להפקיד סך של 872 בחודש (10,464 ₪  בשנה)</a:t>
            </a:r>
          </a:p>
          <a:p>
            <a:pPr marL="342900" marR="0" lvl="0" indent="-342900" algn="just" defTabSz="914400" rtl="1" eaLnBrk="1" fontAlgn="base" latinLnBrk="0" hangingPunct="1">
              <a:lnSpc>
                <a:spcPct val="100000"/>
              </a:lnSpc>
              <a:spcBef>
                <a:spcPct val="20000"/>
              </a:spcBef>
              <a:spcAft>
                <a:spcPts val="1200"/>
              </a:spcAft>
              <a:buClrTx/>
              <a:buSzTx/>
              <a:buFont typeface="Wingdings" panose="05000000000000000000" pitchFamily="2" charset="2"/>
              <a:buChar char="Ø"/>
              <a:tabLst/>
              <a:defRPr/>
            </a:pPr>
            <a:r>
              <a:rPr kumimoji="0" lang="he-IL" altLang="he-IL" sz="2200" b="0" i="0" u="none" strike="noStrike" kern="1200" cap="none" spc="0" normalizeH="0" baseline="0" noProof="0" dirty="0">
                <a:ln>
                  <a:noFill/>
                </a:ln>
                <a:solidFill>
                  <a:srgbClr val="000000"/>
                </a:solidFill>
                <a:effectLst/>
                <a:uLnTx/>
                <a:uFillTx/>
                <a:latin typeface="David" panose="020E0502060401010101" pitchFamily="34" charset="-79"/>
                <a:ea typeface="+mn-ea"/>
                <a:cs typeface="David" panose="020E0502060401010101" pitchFamily="34" charset="-79"/>
              </a:rPr>
              <a:t>לעניין זה </a:t>
            </a:r>
            <a:r>
              <a:rPr kumimoji="0" lang="he-IL" altLang="he-IL" sz="2200" b="1" i="0" u="none" strike="noStrike" kern="1200" cap="none" spc="0" normalizeH="0" baseline="0" noProof="0" dirty="0">
                <a:ln>
                  <a:noFill/>
                </a:ln>
                <a:solidFill>
                  <a:srgbClr val="000000"/>
                </a:solidFill>
                <a:effectLst/>
                <a:uLnTx/>
                <a:uFillTx/>
                <a:latin typeface="David" panose="020E0502060401010101" pitchFamily="34" charset="-79"/>
                <a:ea typeface="+mn-ea"/>
                <a:cs typeface="David" panose="020E0502060401010101" pitchFamily="34" charset="-79"/>
              </a:rPr>
              <a:t>"הכנסה חייבת בהפקדה" </a:t>
            </a:r>
            <a:r>
              <a:rPr kumimoji="0" lang="he-IL" altLang="he-IL" sz="2200" b="0" i="0" u="none" strike="noStrike" kern="1200" cap="none" spc="0" normalizeH="0" baseline="0" noProof="0" dirty="0">
                <a:ln>
                  <a:noFill/>
                </a:ln>
                <a:solidFill>
                  <a:srgbClr val="000000"/>
                </a:solidFill>
                <a:effectLst/>
                <a:uLnTx/>
                <a:uFillTx/>
                <a:latin typeface="David" panose="020E0502060401010101" pitchFamily="34" charset="-79"/>
                <a:ea typeface="+mn-ea"/>
                <a:cs typeface="David" panose="020E0502060401010101" pitchFamily="34" charset="-79"/>
              </a:rPr>
              <a:t>הינה הכנסה לפי סעיפים 2(1) או 2(8) לפקודת מס הכנסה (מתן שירותים, עיסוק במקצועות חופשיים, עסק או חקלאות) לאחר הניכויים שהותרו ממנה ולפני הקיזוזים </a:t>
            </a:r>
          </a:p>
          <a:p>
            <a:pPr marL="342900" marR="0" lvl="0" indent="-342900" algn="just" defTabSz="914400" rtl="1" eaLnBrk="1" fontAlgn="base" latinLnBrk="0" hangingPunct="1">
              <a:lnSpc>
                <a:spcPct val="100000"/>
              </a:lnSpc>
              <a:spcBef>
                <a:spcPct val="20000"/>
              </a:spcBef>
              <a:spcAft>
                <a:spcPts val="1200"/>
              </a:spcAft>
              <a:buClrTx/>
              <a:buSzTx/>
              <a:buFont typeface="Wingdings" panose="05000000000000000000" pitchFamily="2" charset="2"/>
              <a:buChar char="Ø"/>
              <a:tabLst/>
              <a:defRPr/>
            </a:pPr>
            <a:r>
              <a:rPr kumimoji="0" lang="he-IL" altLang="he-IL" sz="2200" b="0" i="0" u="none" strike="noStrike" kern="1200" cap="none" spc="0" normalizeH="0" baseline="0" noProof="0" dirty="0">
                <a:ln>
                  <a:noFill/>
                </a:ln>
                <a:solidFill>
                  <a:srgbClr val="000000"/>
                </a:solidFill>
                <a:effectLst/>
                <a:uLnTx/>
                <a:uFillTx/>
                <a:latin typeface="David" panose="020E0502060401010101" pitchFamily="34" charset="-79"/>
                <a:ea typeface="+mn-ea"/>
                <a:cs typeface="David" panose="020E0502060401010101" pitchFamily="34" charset="-79"/>
              </a:rPr>
              <a:t> והפטורים שהותרו ממנה, ולמעט תשלומים ממרכיב חיסכון למצב אבטלה.</a:t>
            </a:r>
          </a:p>
        </p:txBody>
      </p:sp>
      <p:sp>
        <p:nvSpPr>
          <p:cNvPr id="5" name="חץ שמאלה 1"/>
          <p:cNvSpPr>
            <a:spLocks noChangeArrowheads="1"/>
          </p:cNvSpPr>
          <p:nvPr/>
        </p:nvSpPr>
        <p:spPr bwMode="auto">
          <a:xfrm>
            <a:off x="5781675" y="1976438"/>
            <a:ext cx="949325" cy="484187"/>
          </a:xfrm>
          <a:prstGeom prst="leftArrow">
            <a:avLst>
              <a:gd name="adj1" fmla="val 50000"/>
              <a:gd name="adj2" fmla="val 50024"/>
            </a:avLst>
          </a:prstGeom>
          <a:solidFill>
            <a:srgbClr val="FF0000"/>
          </a:solidFill>
          <a:ln w="9525" algn="ctr">
            <a:solidFill>
              <a:schemeClr val="tx2"/>
            </a:solidFill>
            <a:round/>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altLang="he-IL"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 name="חץ שמאלה 1"/>
          <p:cNvSpPr>
            <a:spLocks noChangeArrowheads="1"/>
          </p:cNvSpPr>
          <p:nvPr/>
        </p:nvSpPr>
        <p:spPr bwMode="auto">
          <a:xfrm>
            <a:off x="4287132" y="3398044"/>
            <a:ext cx="977900" cy="484187"/>
          </a:xfrm>
          <a:prstGeom prst="leftArrow">
            <a:avLst>
              <a:gd name="adj1" fmla="val 50000"/>
              <a:gd name="adj2" fmla="val 50024"/>
            </a:avLst>
          </a:prstGeom>
          <a:solidFill>
            <a:srgbClr val="FF0000"/>
          </a:solidFill>
          <a:ln w="9525" algn="ctr">
            <a:solidFill>
              <a:schemeClr val="tx2"/>
            </a:solidFill>
            <a:round/>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altLang="he-IL"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27999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C:\Users\nir\Desktop\תלוש.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5680" y="32985"/>
            <a:ext cx="5688632" cy="6805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4136858"/>
      </p:ext>
    </p:extLst>
  </p:cSld>
  <p:clrMapOvr>
    <a:masterClrMapping/>
  </p:clrMapOvr>
  <p:transition spd="slow">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כותרת 1"/>
          <p:cNvSpPr txBox="1">
            <a:spLocks/>
          </p:cNvSpPr>
          <p:nvPr/>
        </p:nvSpPr>
        <p:spPr bwMode="auto">
          <a:xfrm>
            <a:off x="1841500" y="120650"/>
            <a:ext cx="918210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pPr>
            <a:r>
              <a:rPr lang="he-IL" altLang="he-IL" sz="4000" b="1" dirty="0">
                <a:solidFill>
                  <a:srgbClr val="000000"/>
                </a:solidFill>
                <a:latin typeface="David" panose="020E0502060401010101" pitchFamily="34" charset="-79"/>
                <a:cs typeface="David" panose="020E0502060401010101" pitchFamily="34" charset="-79"/>
              </a:rPr>
              <a:t>חוק </a:t>
            </a:r>
            <a:r>
              <a:rPr lang="he-IL" altLang="he-IL" sz="3600" b="1" dirty="0">
                <a:solidFill>
                  <a:srgbClr val="000000"/>
                </a:solidFill>
                <a:latin typeface="David" panose="020E0502060401010101" pitchFamily="34" charset="-79"/>
                <a:cs typeface="David" panose="020E0502060401010101" pitchFamily="34" charset="-79"/>
              </a:rPr>
              <a:t>פנסיה</a:t>
            </a:r>
            <a:r>
              <a:rPr lang="he-IL" altLang="he-IL" sz="4000" b="1" dirty="0">
                <a:solidFill>
                  <a:srgbClr val="000000"/>
                </a:solidFill>
                <a:latin typeface="David" panose="020E0502060401010101" pitchFamily="34" charset="-79"/>
                <a:cs typeface="David" panose="020E0502060401010101" pitchFamily="34" charset="-79"/>
              </a:rPr>
              <a:t> חובה לעצמאים – תוצאות ההפקדה</a:t>
            </a:r>
          </a:p>
        </p:txBody>
      </p:sp>
      <p:sp>
        <p:nvSpPr>
          <p:cNvPr id="4" name="מציין מיקום טקסט 5"/>
          <p:cNvSpPr txBox="1">
            <a:spLocks/>
          </p:cNvSpPr>
          <p:nvPr/>
        </p:nvSpPr>
        <p:spPr bwMode="auto">
          <a:xfrm>
            <a:off x="2146300" y="1136650"/>
            <a:ext cx="8229600" cy="6900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1" anchor="t" anchorCtr="0" compatLnSpc="1">
            <a:prstTxWarp prst="textNoShape">
              <a:avLst/>
            </a:prstTxWarp>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just" rtl="1">
              <a:buFontTx/>
              <a:buNone/>
              <a:defRPr/>
            </a:pPr>
            <a:r>
              <a:rPr lang="he-IL" sz="2400" b="1" kern="0">
                <a:solidFill>
                  <a:prstClr val="black"/>
                </a:solidFill>
                <a:latin typeface="David" panose="020E0502060401010101" pitchFamily="34" charset="-79"/>
                <a:cs typeface="David" panose="020E0502060401010101" pitchFamily="34" charset="-79"/>
              </a:rPr>
              <a:t>התנאים למשיכת הכספים :</a:t>
            </a:r>
          </a:p>
          <a:p>
            <a:pPr marL="0" indent="0" algn="just" rtl="1">
              <a:buFontTx/>
              <a:buNone/>
              <a:defRPr/>
            </a:pPr>
            <a:r>
              <a:rPr lang="he-IL" sz="2000" kern="0">
                <a:solidFill>
                  <a:prstClr val="black"/>
                </a:solidFill>
                <a:latin typeface="David" panose="020E0502060401010101" pitchFamily="34" charset="-79"/>
                <a:cs typeface="David" panose="020E0502060401010101" pitchFamily="34" charset="-79"/>
              </a:rPr>
              <a:t>1.במצב שבו עצמאי חדל לעסוק במשלח ידו או סגר את עסקו, או מצב שבו הגיע העצמאי לגיל פרישה, ואין לו הכנסה חייבת בהפקדה ( הכנסה מ 2(1) או 2(8)). </a:t>
            </a:r>
          </a:p>
          <a:p>
            <a:pPr marL="0" indent="0" algn="just" rtl="1">
              <a:buFontTx/>
              <a:buNone/>
              <a:defRPr/>
            </a:pPr>
            <a:endParaRPr lang="he-IL" sz="2000" b="1" u="sng" kern="0">
              <a:solidFill>
                <a:prstClr val="black"/>
              </a:solidFill>
              <a:latin typeface="David" panose="020E0502060401010101" pitchFamily="34" charset="-79"/>
              <a:cs typeface="David" panose="020E0502060401010101" pitchFamily="34" charset="-79"/>
            </a:endParaRPr>
          </a:p>
          <a:p>
            <a:pPr marL="0" indent="0" algn="just" rtl="1">
              <a:buFontTx/>
              <a:buNone/>
              <a:defRPr/>
            </a:pPr>
            <a:r>
              <a:rPr lang="he-IL" sz="2000" b="1" u="sng" kern="0">
                <a:solidFill>
                  <a:prstClr val="black"/>
                </a:solidFill>
                <a:latin typeface="David" panose="020E0502060401010101" pitchFamily="34" charset="-79"/>
                <a:cs typeface="David" panose="020E0502060401010101" pitchFamily="34" charset="-79"/>
              </a:rPr>
              <a:t>2.א- תנאי סף למשיכה בעת סגירת עסק או סיום משלח יד: </a:t>
            </a:r>
            <a:r>
              <a:rPr lang="he-IL" sz="2000" kern="0">
                <a:solidFill>
                  <a:prstClr val="black"/>
                </a:solidFill>
                <a:latin typeface="David" panose="020E0502060401010101" pitchFamily="34" charset="-79"/>
                <a:cs typeface="David" panose="020E0502060401010101" pitchFamily="34" charset="-79"/>
              </a:rPr>
              <a:t>הפקדה לקופת גמל לקצבה בעבור שנתיים לפחות מתוך 3 שנות המס שקדמו למועד המשיכה.  </a:t>
            </a:r>
          </a:p>
          <a:p>
            <a:pPr algn="just" rtl="1">
              <a:defRPr/>
            </a:pPr>
            <a:endParaRPr lang="he-IL" sz="2000" kern="0">
              <a:solidFill>
                <a:prstClr val="black"/>
              </a:solidFill>
              <a:latin typeface="David" panose="020E0502060401010101" pitchFamily="34" charset="-79"/>
              <a:cs typeface="David" panose="020E0502060401010101" pitchFamily="34" charset="-79"/>
            </a:endParaRPr>
          </a:p>
          <a:p>
            <a:pPr marL="0" indent="0" algn="just" rtl="1">
              <a:buFontTx/>
              <a:buNone/>
              <a:defRPr/>
            </a:pPr>
            <a:r>
              <a:rPr lang="he-IL" sz="2000" b="1" u="sng" kern="0">
                <a:solidFill>
                  <a:prstClr val="black"/>
                </a:solidFill>
                <a:latin typeface="David" panose="020E0502060401010101" pitchFamily="34" charset="-79"/>
                <a:cs typeface="David" panose="020E0502060401010101" pitchFamily="34" charset="-79"/>
              </a:rPr>
              <a:t> ב - תנאי סף למשיכה בעת פרישה: </a:t>
            </a:r>
            <a:r>
              <a:rPr lang="he-IL" sz="2000" kern="0">
                <a:solidFill>
                  <a:prstClr val="black"/>
                </a:solidFill>
                <a:latin typeface="David" panose="020E0502060401010101" pitchFamily="34" charset="-79"/>
                <a:cs typeface="David" panose="020E0502060401010101" pitchFamily="34" charset="-79"/>
              </a:rPr>
              <a:t>הפקדה לקופת גמל לקצבה או לקופת גמל לתגמולים עבור 2 שנות מס לפחות מתוך 4 השנים שקדמו למועד הפרישה.</a:t>
            </a:r>
          </a:p>
          <a:p>
            <a:pPr marL="0" indent="0" algn="just" rtl="1">
              <a:buFontTx/>
              <a:buNone/>
              <a:defRPr/>
            </a:pPr>
            <a:endParaRPr lang="he-IL" sz="2000" b="1" u="sng" kern="0">
              <a:solidFill>
                <a:prstClr val="black"/>
              </a:solidFill>
              <a:latin typeface="David" panose="020E0502060401010101" pitchFamily="34" charset="-79"/>
              <a:cs typeface="David" panose="020E0502060401010101" pitchFamily="34" charset="-79"/>
            </a:endParaRPr>
          </a:p>
          <a:p>
            <a:pPr marL="0" indent="0" algn="just" rtl="1">
              <a:buFontTx/>
              <a:buNone/>
              <a:defRPr/>
            </a:pPr>
            <a:r>
              <a:rPr lang="he-IL" sz="2200" b="1" u="sng" kern="0">
                <a:solidFill>
                  <a:prstClr val="black"/>
                </a:solidFill>
                <a:latin typeface="David" panose="020E0502060401010101" pitchFamily="34" charset="-79"/>
                <a:cs typeface="David" panose="020E0502060401010101" pitchFamily="34" charset="-79"/>
              </a:rPr>
              <a:t>אופן משיכת הכספים </a:t>
            </a:r>
          </a:p>
          <a:p>
            <a:pPr algn="just" rtl="1">
              <a:defRPr/>
            </a:pPr>
            <a:r>
              <a:rPr lang="he-IL" sz="2000" b="1" u="sng" kern="0">
                <a:solidFill>
                  <a:prstClr val="black"/>
                </a:solidFill>
                <a:latin typeface="David" panose="020E0502060401010101" pitchFamily="34" charset="-79"/>
                <a:cs typeface="David" panose="020E0502060401010101" pitchFamily="34" charset="-79"/>
              </a:rPr>
              <a:t>בפרישה – בסכום הוני אחד </a:t>
            </a:r>
          </a:p>
          <a:p>
            <a:pPr algn="just" rtl="1">
              <a:defRPr/>
            </a:pPr>
            <a:r>
              <a:rPr lang="he-IL" sz="2000" b="1" u="sng" kern="0">
                <a:solidFill>
                  <a:prstClr val="black"/>
                </a:solidFill>
                <a:latin typeface="David" panose="020E0502060401010101" pitchFamily="34" charset="-79"/>
                <a:cs typeface="David" panose="020E0502060401010101" pitchFamily="34" charset="-79"/>
              </a:rPr>
              <a:t>בסגירת  עסק -   </a:t>
            </a:r>
            <a:r>
              <a:rPr lang="he-IL" sz="2000" kern="0">
                <a:solidFill>
                  <a:prstClr val="black"/>
                </a:solidFill>
                <a:latin typeface="David" panose="020E0502060401010101" pitchFamily="34" charset="-79"/>
                <a:cs typeface="David" panose="020E0502060401010101" pitchFamily="34" charset="-79"/>
              </a:rPr>
              <a:t>בפריסה ל – 3 תשלומים.</a:t>
            </a:r>
          </a:p>
          <a:p>
            <a:pPr marL="0" indent="0" algn="just" rtl="1">
              <a:buFontTx/>
              <a:buNone/>
              <a:defRPr/>
            </a:pPr>
            <a:r>
              <a:rPr lang="he-IL" sz="2000" kern="0">
                <a:solidFill>
                  <a:prstClr val="black"/>
                </a:solidFill>
                <a:latin typeface="David" panose="020E0502060401010101" pitchFamily="34" charset="-79"/>
                <a:cs typeface="David" panose="020E0502060401010101" pitchFamily="34" charset="-79"/>
              </a:rPr>
              <a:t>לדוגמא 1/3 מיתרת הקרן הצבורה הוא 100,000 ₪ - תשלום 1 – 90000 תשלום 2 = 5,000  תשלום 3=5,000 .</a:t>
            </a:r>
          </a:p>
          <a:p>
            <a:pPr algn="just" rtl="1">
              <a:defRPr/>
            </a:pPr>
            <a:endParaRPr lang="he-IL" sz="2000" kern="0">
              <a:solidFill>
                <a:prstClr val="black"/>
              </a:solidFill>
              <a:latin typeface="David" panose="020E0502060401010101" pitchFamily="34" charset="-79"/>
              <a:cs typeface="David" panose="020E0502060401010101" pitchFamily="34" charset="-79"/>
            </a:endParaRPr>
          </a:p>
          <a:p>
            <a:pPr algn="just" rtl="1">
              <a:defRPr/>
            </a:pPr>
            <a:endParaRPr lang="he-IL" sz="2000" kern="0">
              <a:solidFill>
                <a:prstClr val="black"/>
              </a:solidFill>
              <a:latin typeface="David" panose="020E0502060401010101" pitchFamily="34" charset="-79"/>
              <a:cs typeface="David" panose="020E0502060401010101" pitchFamily="34" charset="-79"/>
            </a:endParaRPr>
          </a:p>
          <a:p>
            <a:pPr algn="just" rtl="1">
              <a:defRPr/>
            </a:pPr>
            <a:endParaRPr lang="he-IL" sz="2000" kern="0">
              <a:solidFill>
                <a:prstClr val="black"/>
              </a:solidFill>
              <a:latin typeface="David" panose="020E0502060401010101" pitchFamily="34" charset="-79"/>
              <a:cs typeface="David" panose="020E0502060401010101" pitchFamily="34" charset="-79"/>
            </a:endParaRPr>
          </a:p>
          <a:p>
            <a:pPr algn="just" rtl="1">
              <a:defRPr/>
            </a:pPr>
            <a:endParaRPr lang="he-IL" sz="2000" kern="0" dirty="0">
              <a:solidFill>
                <a:prstClr val="black"/>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5520868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כותרת 1"/>
          <p:cNvSpPr txBox="1">
            <a:spLocks/>
          </p:cNvSpPr>
          <p:nvPr/>
        </p:nvSpPr>
        <p:spPr bwMode="auto">
          <a:xfrm>
            <a:off x="1943100" y="101600"/>
            <a:ext cx="897890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he-IL" altLang="he-IL" sz="4000" b="1" dirty="0">
                <a:solidFill>
                  <a:srgbClr val="000000"/>
                </a:solidFill>
                <a:latin typeface="David" panose="020E0502060401010101" pitchFamily="34" charset="-79"/>
                <a:cs typeface="David" panose="020E0502060401010101" pitchFamily="34" charset="-79"/>
              </a:rPr>
              <a:t>חוק פנסיה חובה לעצמאים – תוצאות ההפקדה</a:t>
            </a:r>
          </a:p>
        </p:txBody>
      </p:sp>
      <p:sp>
        <p:nvSpPr>
          <p:cNvPr id="4" name="מציין מיקום טקסט 6"/>
          <p:cNvSpPr txBox="1">
            <a:spLocks/>
          </p:cNvSpPr>
          <p:nvPr/>
        </p:nvSpPr>
        <p:spPr bwMode="auto">
          <a:xfrm>
            <a:off x="2324100" y="482600"/>
            <a:ext cx="8191500" cy="6272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1" anchor="t" anchorCtr="0" compatLnSpc="1">
            <a:prstTxWarp prst="textNoShape">
              <a:avLst/>
            </a:prstTxWarp>
            <a:spAutoFit/>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defRPr/>
            </a:pPr>
            <a:endParaRPr lang="he-IL" sz="2000" dirty="0">
              <a:solidFill>
                <a:prstClr val="black"/>
              </a:solidFill>
              <a:latin typeface="David" panose="020E0502060401010101" pitchFamily="34" charset="-79"/>
              <a:cs typeface="David" panose="020E0502060401010101" pitchFamily="34" charset="-79"/>
            </a:endParaRPr>
          </a:p>
          <a:p>
            <a:pPr marL="0" indent="0" algn="r" rtl="1">
              <a:buFontTx/>
              <a:buNone/>
              <a:defRPr/>
            </a:pPr>
            <a:r>
              <a:rPr lang="he-IL" sz="2000" b="1" dirty="0">
                <a:solidFill>
                  <a:prstClr val="black"/>
                </a:solidFill>
                <a:latin typeface="David" panose="020E0502060401010101" pitchFamily="34" charset="-79"/>
                <a:cs typeface="David" panose="020E0502060401010101" pitchFamily="34" charset="-79"/>
              </a:rPr>
              <a:t>כמה ניתן למשוך בעת סגירת עסק או סיום משלח יד? </a:t>
            </a:r>
            <a:r>
              <a:rPr lang="he-IL" sz="2800" b="1" dirty="0">
                <a:solidFill>
                  <a:srgbClr val="FF0000"/>
                </a:solidFill>
                <a:latin typeface="David" panose="020E0502060401010101" pitchFamily="34" charset="-79"/>
                <a:cs typeface="David" panose="020E0502060401010101" pitchFamily="34" charset="-79"/>
              </a:rPr>
              <a:t>והכל בפטור ממס !</a:t>
            </a:r>
          </a:p>
          <a:p>
            <a:pPr algn="r" rtl="1">
              <a:defRPr/>
            </a:pPr>
            <a:endParaRPr lang="he-IL" sz="2000" dirty="0">
              <a:solidFill>
                <a:prstClr val="black"/>
              </a:solidFill>
              <a:latin typeface="David" panose="020E0502060401010101" pitchFamily="34" charset="-79"/>
              <a:cs typeface="David" panose="020E0502060401010101" pitchFamily="34" charset="-79"/>
            </a:endParaRPr>
          </a:p>
          <a:p>
            <a:pPr marL="0" indent="0" algn="r" rtl="1">
              <a:buFontTx/>
              <a:buNone/>
              <a:defRPr/>
            </a:pPr>
            <a:r>
              <a:rPr lang="he-IL" sz="2000" dirty="0">
                <a:solidFill>
                  <a:prstClr val="black"/>
                </a:solidFill>
                <a:latin typeface="David" panose="020E0502060401010101" pitchFamily="34" charset="-79"/>
                <a:cs typeface="David" panose="020E0502060401010101" pitchFamily="34" charset="-79"/>
              </a:rPr>
              <a:t> 1/3 מהקרן הצבורה בקופת הגמל  			</a:t>
            </a:r>
          </a:p>
          <a:p>
            <a:pPr marL="0" indent="0" algn="r" rtl="1">
              <a:buFontTx/>
              <a:buNone/>
              <a:defRPr/>
            </a:pPr>
            <a:r>
              <a:rPr lang="he-IL" sz="2000" dirty="0">
                <a:solidFill>
                  <a:prstClr val="black"/>
                </a:solidFill>
                <a:latin typeface="David" panose="020E0502060401010101" pitchFamily="34" charset="-79"/>
                <a:cs typeface="David" panose="020E0502060401010101" pitchFamily="34" charset="-79"/>
              </a:rPr>
              <a:t>או 						     כנמוך 		  </a:t>
            </a:r>
          </a:p>
          <a:p>
            <a:pPr marL="0" indent="0" algn="r" rtl="1">
              <a:buFontTx/>
              <a:buNone/>
              <a:defRPr/>
            </a:pPr>
            <a:r>
              <a:rPr lang="he-IL" sz="2000" dirty="0">
                <a:solidFill>
                  <a:prstClr val="black"/>
                </a:solidFill>
                <a:latin typeface="David" panose="020E0502060401010101" pitchFamily="34" charset="-79"/>
                <a:cs typeface="David" panose="020E0502060401010101" pitchFamily="34" charset="-79"/>
              </a:rPr>
              <a:t>12,200 ₪ כפול מספר שנות ההפקדה לקופת גמל לקצבה. 			   </a:t>
            </a:r>
          </a:p>
          <a:p>
            <a:pPr marL="0" indent="0" algn="r" rtl="1">
              <a:buFontTx/>
              <a:buNone/>
              <a:defRPr/>
            </a:pPr>
            <a:endParaRPr lang="he-IL" sz="2000" dirty="0">
              <a:solidFill>
                <a:prstClr val="black"/>
              </a:solidFill>
              <a:latin typeface="David" panose="020E0502060401010101" pitchFamily="34" charset="-79"/>
              <a:cs typeface="David" panose="020E0502060401010101" pitchFamily="34" charset="-79"/>
            </a:endParaRPr>
          </a:p>
          <a:p>
            <a:pPr marL="0" indent="0" algn="r" rtl="1">
              <a:buFontTx/>
              <a:buNone/>
              <a:defRPr/>
            </a:pPr>
            <a:r>
              <a:rPr lang="he-IL" sz="2000" b="1" dirty="0">
                <a:solidFill>
                  <a:srgbClr val="FF0000"/>
                </a:solidFill>
                <a:latin typeface="David" panose="020E0502060401010101" pitchFamily="34" charset="-79"/>
                <a:cs typeface="David" panose="020E0502060401010101" pitchFamily="34" charset="-79"/>
              </a:rPr>
              <a:t>שימו לב לראשונה העצמאים זכאים למשיכה הונית פטורה ממס מקרן פנסיה או </a:t>
            </a:r>
            <a:r>
              <a:rPr lang="he-IL" sz="2000" b="1" dirty="0" err="1">
                <a:solidFill>
                  <a:srgbClr val="FF0000"/>
                </a:solidFill>
                <a:latin typeface="David" panose="020E0502060401010101" pitchFamily="34" charset="-79"/>
                <a:cs typeface="David" panose="020E0502060401010101" pitchFamily="34" charset="-79"/>
              </a:rPr>
              <a:t>קופ"ג</a:t>
            </a:r>
            <a:r>
              <a:rPr lang="he-IL" sz="2000" b="1" dirty="0">
                <a:solidFill>
                  <a:srgbClr val="FF0000"/>
                </a:solidFill>
                <a:latin typeface="David" panose="020E0502060401010101" pitchFamily="34" charset="-79"/>
                <a:cs typeface="David" panose="020E0502060401010101" pitchFamily="34" charset="-79"/>
              </a:rPr>
              <a:t> לקצבה והבשורה העיקרית כאן שזה חל גם רטרו על וותק וכספים שהופקדו טרם תחולת החוק.</a:t>
            </a:r>
          </a:p>
          <a:p>
            <a:pPr marL="0" indent="0" algn="r" rtl="1">
              <a:buNone/>
              <a:defRPr/>
            </a:pPr>
            <a:endParaRPr lang="he-IL" sz="2000" dirty="0">
              <a:solidFill>
                <a:prstClr val="black"/>
              </a:solidFill>
              <a:latin typeface="David" panose="020E0502060401010101" pitchFamily="34" charset="-79"/>
              <a:cs typeface="David" panose="020E0502060401010101" pitchFamily="34" charset="-79"/>
            </a:endParaRPr>
          </a:p>
          <a:p>
            <a:pPr marL="0" indent="0" algn="r" rtl="1">
              <a:buFontTx/>
              <a:buNone/>
              <a:defRPr/>
            </a:pPr>
            <a:r>
              <a:rPr lang="he-IL" sz="2000" dirty="0">
                <a:solidFill>
                  <a:prstClr val="black"/>
                </a:solidFill>
                <a:latin typeface="David" panose="020E0502060401010101" pitchFamily="34" charset="-79"/>
                <a:cs typeface="David" panose="020E0502060401010101" pitchFamily="34" charset="-79"/>
              </a:rPr>
              <a:t>בכל מקרה במידה ו1/3 מהקרן הצבורה נמוך מ 3 פעמים שכר מינימום, יהיה ניתן למשוך סכום זה לפחות . (במידה ולא היו יותר מ 2 משיכות בעבר) </a:t>
            </a:r>
          </a:p>
          <a:p>
            <a:pPr marL="0" indent="0" algn="r" rtl="1">
              <a:buFontTx/>
              <a:buNone/>
              <a:defRPr/>
            </a:pPr>
            <a:r>
              <a:rPr lang="he-IL" sz="2000" dirty="0">
                <a:solidFill>
                  <a:prstClr val="black"/>
                </a:solidFill>
                <a:latin typeface="David" panose="020E0502060401010101" pitchFamily="34" charset="-79"/>
                <a:cs typeface="David" panose="020E0502060401010101" pitchFamily="34" charset="-79"/>
              </a:rPr>
              <a:t>   </a:t>
            </a:r>
          </a:p>
          <a:p>
            <a:pPr marL="0" indent="0" algn="just" rtl="1">
              <a:buFontTx/>
              <a:buNone/>
              <a:defRPr/>
            </a:pPr>
            <a:r>
              <a:rPr lang="he-IL" sz="2000" dirty="0">
                <a:solidFill>
                  <a:prstClr val="black"/>
                </a:solidFill>
                <a:latin typeface="David" panose="020E0502060401010101" pitchFamily="34" charset="-79"/>
                <a:cs typeface="David" panose="020E0502060401010101" pitchFamily="34" charset="-79"/>
              </a:rPr>
              <a:t>לעניין זה </a:t>
            </a:r>
            <a:r>
              <a:rPr lang="he-IL" sz="2000" b="1" dirty="0">
                <a:solidFill>
                  <a:prstClr val="black"/>
                </a:solidFill>
                <a:latin typeface="David" panose="020E0502060401010101" pitchFamily="34" charset="-79"/>
                <a:cs typeface="David" panose="020E0502060401010101" pitchFamily="34" charset="-79"/>
              </a:rPr>
              <a:t>"מצב אבטלה"</a:t>
            </a:r>
            <a:r>
              <a:rPr lang="he-IL" sz="2000" dirty="0">
                <a:solidFill>
                  <a:prstClr val="black"/>
                </a:solidFill>
                <a:latin typeface="David" panose="020E0502060401010101" pitchFamily="34" charset="-79"/>
                <a:cs typeface="David" panose="020E0502060401010101" pitchFamily="34" charset="-79"/>
              </a:rPr>
              <a:t> ביחס לעצמאי הינו מצב שבו עצמאי חדל לעסוק במשלח </a:t>
            </a:r>
          </a:p>
          <a:p>
            <a:pPr marL="0" indent="0" algn="just" rtl="1">
              <a:buFontTx/>
              <a:buNone/>
              <a:defRPr/>
            </a:pPr>
            <a:r>
              <a:rPr lang="he-IL" sz="2000" dirty="0">
                <a:solidFill>
                  <a:prstClr val="black"/>
                </a:solidFill>
                <a:latin typeface="David" panose="020E0502060401010101" pitchFamily="34" charset="-79"/>
                <a:cs typeface="David" panose="020E0502060401010101" pitchFamily="34" charset="-79"/>
              </a:rPr>
              <a:t>ידו או סגר את עסקו, או מצב שבו הגיע העצמאי לגיל פרישה, ואין לו הכנסה </a:t>
            </a:r>
          </a:p>
          <a:p>
            <a:pPr marL="0" indent="0" algn="just" rtl="1">
              <a:buFontTx/>
              <a:buNone/>
              <a:defRPr/>
            </a:pPr>
            <a:r>
              <a:rPr lang="he-IL" sz="2000" dirty="0">
                <a:solidFill>
                  <a:prstClr val="black"/>
                </a:solidFill>
                <a:latin typeface="David" panose="020E0502060401010101" pitchFamily="34" charset="-79"/>
                <a:cs typeface="David" panose="020E0502060401010101" pitchFamily="34" charset="-79"/>
              </a:rPr>
              <a:t>חייבת בהפקדה. </a:t>
            </a:r>
          </a:p>
        </p:txBody>
      </p:sp>
      <p:sp>
        <p:nvSpPr>
          <p:cNvPr id="5" name="סוגר מסולסל שמאלי 4"/>
          <p:cNvSpPr/>
          <p:nvPr/>
        </p:nvSpPr>
        <p:spPr>
          <a:xfrm>
            <a:off x="4930775" y="1781175"/>
            <a:ext cx="155575" cy="914400"/>
          </a:xfrm>
          <a:prstGeom prst="leftBrace">
            <a:avLst/>
          </a:prstGeom>
          <a:solidFill>
            <a:srgbClr val="FF0000"/>
          </a:solidFill>
          <a:ln w="6350" cap="flat" cmpd="sng" algn="ctr">
            <a:solidFill>
              <a:srgbClr val="FF0000"/>
            </a:solidFill>
            <a:prstDash val="solid"/>
            <a:miter lim="800000"/>
          </a:ln>
          <a:effectLst/>
        </p:spPr>
        <p:txBody>
          <a:bodyPr rtlCol="1" anchor="ctr"/>
          <a:lstStyle/>
          <a:p>
            <a:pPr algn="ctr" rtl="1" eaLnBrk="1" fontAlgn="auto" hangingPunct="1">
              <a:spcBef>
                <a:spcPts val="0"/>
              </a:spcBef>
              <a:spcAft>
                <a:spcPts val="0"/>
              </a:spcAft>
              <a:defRPr/>
            </a:pPr>
            <a:endParaRPr lang="he-IL" kern="0">
              <a:solidFill>
                <a:prstClr val="black"/>
              </a:solidFill>
              <a:latin typeface="Calibri" panose="020F0502020204030204"/>
            </a:endParaRPr>
          </a:p>
        </p:txBody>
      </p:sp>
    </p:spTree>
    <p:extLst>
      <p:ext uri="{BB962C8B-B14F-4D97-AF65-F5344CB8AC3E}">
        <p14:creationId xmlns:p14="http://schemas.microsoft.com/office/powerpoint/2010/main" val="40403038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כותרת 1"/>
          <p:cNvSpPr txBox="1">
            <a:spLocks/>
          </p:cNvSpPr>
          <p:nvPr/>
        </p:nvSpPr>
        <p:spPr bwMode="auto">
          <a:xfrm>
            <a:off x="2093913" y="175251"/>
            <a:ext cx="8894763" cy="847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pPr>
            <a:r>
              <a:rPr lang="he-IL" altLang="he-IL" sz="4000" b="1" dirty="0">
                <a:solidFill>
                  <a:srgbClr val="000000"/>
                </a:solidFill>
                <a:latin typeface="David" panose="020E0502060401010101" pitchFamily="34" charset="-79"/>
                <a:cs typeface="David" panose="020E0502060401010101" pitchFamily="34" charset="-79"/>
              </a:rPr>
              <a:t>חוק פנסיה חובה לעצמאים – תוצאות ההפקדה</a:t>
            </a:r>
          </a:p>
        </p:txBody>
      </p:sp>
      <p:sp>
        <p:nvSpPr>
          <p:cNvPr id="4" name="מציין מיקום טקסט 5"/>
          <p:cNvSpPr txBox="1">
            <a:spLocks/>
          </p:cNvSpPr>
          <p:nvPr/>
        </p:nvSpPr>
        <p:spPr bwMode="auto">
          <a:xfrm>
            <a:off x="2093913" y="1179513"/>
            <a:ext cx="8229600" cy="519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1" anchor="t" anchorCtr="0" compatLnSpc="1">
            <a:prstTxWarp prst="textNoShape">
              <a:avLst/>
            </a:prstTxWarp>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algn="just" rtl="1">
              <a:spcAft>
                <a:spcPts val="1200"/>
              </a:spcAft>
              <a:buFont typeface="Wingdings" panose="05000000000000000000" pitchFamily="2" charset="2"/>
              <a:buChar char="Ø"/>
              <a:defRPr/>
            </a:pPr>
            <a:r>
              <a:rPr lang="he-IL" sz="2600" kern="0" dirty="0">
                <a:solidFill>
                  <a:prstClr val="black"/>
                </a:solidFill>
                <a:latin typeface="David" panose="020E0502060401010101" pitchFamily="34" charset="-79"/>
                <a:cs typeface="David" panose="020E0502060401010101" pitchFamily="34" charset="-79"/>
              </a:rPr>
              <a:t>דמי הביטוח הלאומי פחתו מ-6.72% ל-2.87% על חלק השכר שאינו עולה על 60% מהשכר הממוצע, ועלו מ-11.23% ל-12.83% על החלק העולה על 60%.</a:t>
            </a:r>
          </a:p>
          <a:p>
            <a:pPr algn="just" rtl="1">
              <a:spcAft>
                <a:spcPts val="1200"/>
              </a:spcAft>
              <a:buFont typeface="Wingdings" panose="05000000000000000000" pitchFamily="2" charset="2"/>
              <a:buChar char="Ø"/>
              <a:defRPr/>
            </a:pPr>
            <a:r>
              <a:rPr lang="he-IL" sz="2600" kern="0" dirty="0">
                <a:solidFill>
                  <a:prstClr val="black"/>
                </a:solidFill>
                <a:latin typeface="David" panose="020E0502060401010101" pitchFamily="34" charset="-79"/>
                <a:cs typeface="David" panose="020E0502060401010101" pitchFamily="34" charset="-79"/>
              </a:rPr>
              <a:t>על מנת לייצר הכנסה פנויה לעצמאים לצורך הפקדה לפנסיה הופחתו שיעורי הביטוח הלאומי לעצמאים, כך שבגין הכנסתו של העצמאי עד לגובה של 21,000 ₪ ישלם פחות דמי ביטוח לאומי ביחס לערב החקיקה.</a:t>
            </a:r>
          </a:p>
          <a:p>
            <a:pPr algn="just" rtl="1">
              <a:spcAft>
                <a:spcPts val="1200"/>
              </a:spcAft>
              <a:buFont typeface="Wingdings" panose="05000000000000000000" pitchFamily="2" charset="2"/>
              <a:buChar char="Ø"/>
              <a:defRPr/>
            </a:pPr>
            <a:endParaRPr lang="he-IL" sz="2600" kern="0" dirty="0">
              <a:solidFill>
                <a:prstClr val="black"/>
              </a:solidFill>
              <a:latin typeface="David" panose="020E0502060401010101" pitchFamily="34" charset="-79"/>
              <a:cs typeface="David" panose="020E0502060401010101" pitchFamily="34" charset="-79"/>
            </a:endParaRPr>
          </a:p>
          <a:p>
            <a:pPr algn="just" rtl="1">
              <a:spcAft>
                <a:spcPts val="1200"/>
              </a:spcAft>
              <a:buFont typeface="Wingdings" panose="05000000000000000000" pitchFamily="2" charset="2"/>
              <a:buChar char="Ø"/>
              <a:defRPr/>
            </a:pPr>
            <a:r>
              <a:rPr lang="he-IL" sz="2600" kern="0" dirty="0">
                <a:solidFill>
                  <a:prstClr val="black"/>
                </a:solidFill>
                <a:latin typeface="David" panose="020E0502060401010101" pitchFamily="34" charset="-79"/>
                <a:cs typeface="David" panose="020E0502060401010101" pitchFamily="34" charset="-79"/>
              </a:rPr>
              <a:t>הזכאות להטבות מס לעצמאים בגין הפרשה לחיסכון פנסיוני תעלה מ-16% מההכנסה המזכה ל-16.5%, באמצעות הגדלת הטבת המס לזיכוי מ-5% ל-5.5%.</a:t>
            </a:r>
          </a:p>
        </p:txBody>
      </p:sp>
    </p:spTree>
    <p:extLst>
      <p:ext uri="{BB962C8B-B14F-4D97-AF65-F5344CB8AC3E}">
        <p14:creationId xmlns:p14="http://schemas.microsoft.com/office/powerpoint/2010/main" val="36517632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4" name="כותרת 1"/>
          <p:cNvSpPr txBox="1">
            <a:spLocks/>
          </p:cNvSpPr>
          <p:nvPr/>
        </p:nvSpPr>
        <p:spPr bwMode="auto">
          <a:xfrm>
            <a:off x="1651000" y="139700"/>
            <a:ext cx="937260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he-IL" altLang="he-IL" sz="4000" b="1">
                <a:solidFill>
                  <a:srgbClr val="000000"/>
                </a:solidFill>
                <a:latin typeface="David" panose="020E0502060401010101" pitchFamily="34" charset="-79"/>
                <a:cs typeface="David" panose="020E0502060401010101" pitchFamily="34" charset="-79"/>
              </a:rPr>
              <a:t>חוק פנסיה חובה לעצמאים – תוצאות אי ההפקדה</a:t>
            </a:r>
          </a:p>
        </p:txBody>
      </p:sp>
      <p:sp>
        <p:nvSpPr>
          <p:cNvPr id="5" name="TextBox 6"/>
          <p:cNvSpPr txBox="1">
            <a:spLocks noChangeArrowheads="1"/>
          </p:cNvSpPr>
          <p:nvPr/>
        </p:nvSpPr>
        <p:spPr bwMode="auto">
          <a:xfrm>
            <a:off x="2641600" y="1371600"/>
            <a:ext cx="7391400" cy="400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spcAft>
                <a:spcPts val="1200"/>
              </a:spcAft>
              <a:buFont typeface="Wingdings" panose="05000000000000000000" pitchFamily="2" charset="2"/>
              <a:buChar char="Ø"/>
            </a:pPr>
            <a:r>
              <a:rPr lang="he-IL" altLang="he-IL" sz="2600" dirty="0">
                <a:solidFill>
                  <a:srgbClr val="000000"/>
                </a:solidFill>
                <a:latin typeface="David" panose="020E0502060401010101" pitchFamily="34" charset="-79"/>
                <a:cs typeface="David" panose="020E0502060401010101" pitchFamily="34" charset="-79"/>
              </a:rPr>
              <a:t>עצמאי שלא הפקיד לקופת גמל לקצבה, ושהכנסתו החייבת בהפקדה, בשנת מס, עולה על סכום השווה ל־ 12 פעמים שכר מינימום באותה שנת מס, ישלח לו המרכז לגביית קנסות, אגרות והוצאות התראה ולפיה אם לא יפקיד את התשלומים כאמור, בתוך 90 ימים ממועד משלוח ההתראה, יוטל עליו קנס. </a:t>
            </a:r>
          </a:p>
          <a:p>
            <a:pPr algn="just" rtl="1" eaLnBrk="1" hangingPunct="1">
              <a:spcAft>
                <a:spcPts val="1200"/>
              </a:spcAft>
              <a:buFont typeface="Wingdings" panose="05000000000000000000" pitchFamily="2" charset="2"/>
              <a:buChar char="Ø"/>
            </a:pPr>
            <a:endParaRPr lang="he-IL" altLang="he-IL" sz="2600" dirty="0">
              <a:solidFill>
                <a:srgbClr val="000000"/>
              </a:solidFill>
              <a:latin typeface="David" panose="020E0502060401010101" pitchFamily="34" charset="-79"/>
              <a:cs typeface="David" panose="020E0502060401010101" pitchFamily="34" charset="-79"/>
            </a:endParaRPr>
          </a:p>
          <a:p>
            <a:pPr algn="just" rtl="1" eaLnBrk="1" hangingPunct="1">
              <a:spcAft>
                <a:spcPts val="1200"/>
              </a:spcAft>
              <a:buFont typeface="Wingdings" panose="05000000000000000000" pitchFamily="2" charset="2"/>
              <a:buChar char="Ø"/>
            </a:pPr>
            <a:r>
              <a:rPr lang="he-IL" altLang="he-IL" sz="2600" dirty="0">
                <a:solidFill>
                  <a:srgbClr val="000000"/>
                </a:solidFill>
                <a:latin typeface="David" panose="020E0502060401010101" pitchFamily="34" charset="-79"/>
                <a:cs typeface="David" panose="020E0502060401010101" pitchFamily="34" charset="-79"/>
              </a:rPr>
              <a:t>עצמאי שהומצאה לו התראה בשל אי הפקדה לקופת גמל לקצבה ולא הפקיד, דינו קנס 500 ₪.</a:t>
            </a:r>
          </a:p>
        </p:txBody>
      </p:sp>
    </p:spTree>
    <p:extLst>
      <p:ext uri="{BB962C8B-B14F-4D97-AF65-F5344CB8AC3E}">
        <p14:creationId xmlns:p14="http://schemas.microsoft.com/office/powerpoint/2010/main" val="39929738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כותרת 1"/>
          <p:cNvSpPr txBox="1">
            <a:spLocks/>
          </p:cNvSpPr>
          <p:nvPr/>
        </p:nvSpPr>
        <p:spPr>
          <a:xfrm>
            <a:off x="3511996" y="277912"/>
            <a:ext cx="8229600" cy="1143000"/>
          </a:xfrm>
          <a:prstGeom prst="rect">
            <a:avLst/>
          </a:prstGeom>
        </p:spPr>
        <p:txBody>
          <a:bodyPr vert="horz" lIns="0" rIns="0" bIns="0" anchor="b">
            <a:normAutofit fontScale="82500" lnSpcReduction="20000"/>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he-IL" sz="5000" b="1" i="0" u="none" strike="noStrike" kern="1200" cap="none" spc="0" normalizeH="0" baseline="0" noProof="0">
                <a:ln>
                  <a:noFill/>
                </a:ln>
                <a:solidFill>
                  <a:schemeClr val="accent4"/>
                </a:solidFill>
                <a:effectLst/>
                <a:uLnTx/>
                <a:uFillTx/>
                <a:latin typeface="Calibri"/>
                <a:ea typeface="+mj-ea"/>
                <a:cs typeface="David" panose="020E0502060401010101" pitchFamily="34" charset="-79"/>
              </a:rPr>
              <a:t>דיני עבודה על קצה המזלג</a:t>
            </a:r>
            <a:br>
              <a:rPr kumimoji="0" lang="en-US" sz="5000" b="1" i="0" u="none" strike="noStrike" kern="1200" cap="none" spc="0" normalizeH="0" baseline="0" noProof="0">
                <a:ln>
                  <a:noFill/>
                </a:ln>
                <a:solidFill>
                  <a:schemeClr val="accent4"/>
                </a:solidFill>
                <a:effectLst/>
                <a:uLnTx/>
                <a:uFillTx/>
                <a:latin typeface="Calibri"/>
                <a:ea typeface="+mj-ea"/>
              </a:rPr>
            </a:br>
            <a:endParaRPr kumimoji="0" lang="he-IL" sz="5000" b="1" i="0" u="none" strike="noStrike" kern="1200" cap="none" spc="0" normalizeH="0" baseline="0" noProof="0" dirty="0">
              <a:ln>
                <a:noFill/>
              </a:ln>
              <a:solidFill>
                <a:schemeClr val="accent4"/>
              </a:solidFill>
              <a:effectLst/>
              <a:uLnTx/>
              <a:uFillTx/>
              <a:latin typeface="Calibri"/>
              <a:ea typeface="+mj-ea"/>
              <a:cs typeface="David" panose="020E0502060401010101" pitchFamily="34" charset="-79"/>
            </a:endParaRPr>
          </a:p>
        </p:txBody>
      </p:sp>
      <p:sp>
        <p:nvSpPr>
          <p:cNvPr id="4" name="מציין מיקום תוכן 2"/>
          <p:cNvSpPr txBox="1">
            <a:spLocks/>
          </p:cNvSpPr>
          <p:nvPr/>
        </p:nvSpPr>
        <p:spPr>
          <a:xfrm>
            <a:off x="1339404" y="1482676"/>
            <a:ext cx="8928992" cy="5616624"/>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400" b="1"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שכר יסוד –</a:t>
            </a:r>
            <a:r>
              <a:rPr kumimoji="0" lang="he-IL" sz="24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 זהו השכר </a:t>
            </a:r>
            <a:r>
              <a:rPr kumimoji="0" lang="en-US" sz="2400" b="0" i="0" u="none" strike="noStrike" kern="1200" cap="none" spc="0" normalizeH="0" baseline="0" noProof="0" dirty="0">
                <a:ln>
                  <a:noFill/>
                </a:ln>
                <a:solidFill>
                  <a:sysClr val="windowText" lastClr="000000"/>
                </a:solidFill>
                <a:effectLst/>
                <a:uLnTx/>
                <a:uFillTx/>
                <a:latin typeface="Constantia"/>
                <a:ea typeface="+mn-ea"/>
                <a:cs typeface="+mn-cs"/>
              </a:rPr>
              <a:t> </a:t>
            </a:r>
            <a:r>
              <a:rPr kumimoji="0" lang="he-IL" sz="24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הבסיסי לפי תעריפי השכר המוסכמים בחוזה העבודה בין העובד והמעביד. </a:t>
            </a:r>
            <a:endParaRPr kumimoji="0" lang="en-US" sz="2400" b="0" i="0" u="none" strike="noStrike" kern="1200" cap="none" spc="0" normalizeH="0" baseline="0" noProof="0" dirty="0">
              <a:ln>
                <a:noFill/>
              </a:ln>
              <a:solidFill>
                <a:sysClr val="windowText" lastClr="000000"/>
              </a:solidFill>
              <a:effectLst/>
              <a:uLnTx/>
              <a:uFillTx/>
              <a:latin typeface="Constantia"/>
              <a:ea typeface="+mn-ea"/>
              <a:cs typeface="+mn-cs"/>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4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בהתאם חוק שכר מינימום, תשמ"ז 1987 שכר זה לא יפחת מהסכומים שלהלן:</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4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400" b="1"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שכר מינימום חודשי למשרה מלאה</a:t>
            </a:r>
            <a:r>
              <a:rPr lang="he-IL" sz="2400" b="1" dirty="0">
                <a:solidFill>
                  <a:sysClr val="windowText" lastClr="000000"/>
                </a:solidFill>
                <a:latin typeface="Constantia"/>
                <a:cs typeface="David" panose="020E0502060401010101" pitchFamily="34" charset="-79"/>
              </a:rPr>
              <a:t>   </a:t>
            </a:r>
            <a:r>
              <a:rPr kumimoji="0" lang="en-US" sz="2400" b="0" i="0" u="none" strike="noStrike" kern="1200" cap="none" spc="0" normalizeH="0" baseline="0" noProof="0" dirty="0">
                <a:ln>
                  <a:noFill/>
                </a:ln>
                <a:solidFill>
                  <a:sysClr val="windowText" lastClr="000000"/>
                </a:solidFill>
                <a:effectLst/>
                <a:uLnTx/>
                <a:uFillTx/>
                <a:latin typeface="Constantia"/>
                <a:ea typeface="+mn-ea"/>
                <a:cs typeface="+mn-cs"/>
                <a:sym typeface="Wingdings"/>
              </a:rPr>
              <a:t>  </a:t>
            </a:r>
            <a:r>
              <a:rPr kumimoji="0" lang="he-IL" sz="24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 5,300 ₪ החל מ 01.12.2017</a:t>
            </a:r>
            <a:r>
              <a:rPr kumimoji="0" lang="en-US" sz="2400" b="0" i="0" u="none" strike="noStrike" kern="1200" cap="none" spc="0" normalizeH="0" baseline="0" noProof="0" dirty="0">
                <a:ln>
                  <a:noFill/>
                </a:ln>
                <a:solidFill>
                  <a:sysClr val="windowText" lastClr="000000"/>
                </a:solidFill>
                <a:effectLst/>
                <a:uLnTx/>
                <a:uFillTx/>
                <a:latin typeface="Constantia"/>
                <a:ea typeface="+mn-ea"/>
                <a:cs typeface="+mn-cs"/>
              </a:rPr>
              <a:t>		</a:t>
            </a:r>
            <a:endParaRPr kumimoji="0" lang="he-IL" sz="24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4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400" b="1"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שכר מינימום לשעה</a:t>
            </a:r>
            <a:endParaRPr kumimoji="0" lang="he-IL" sz="24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lang="he-IL" sz="2400" dirty="0">
                <a:solidFill>
                  <a:sysClr val="windowText" lastClr="000000"/>
                </a:solidFill>
                <a:latin typeface="Constantia"/>
                <a:cs typeface="David" panose="020E0502060401010101" pitchFamily="34" charset="-79"/>
              </a:rPr>
              <a:t>קיימת מחלוקת האם שכר המינימום הינו לפי 186 שעות עבודה בחודש קרי,</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4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5300:186=28.49 ₪  או שמא נגזר מ – 182 שעות עבודה בשבוע - </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4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שכר המינימום חלקי 182 שהם 29.12 ₪ לשעה.</a:t>
            </a:r>
            <a:endParaRPr kumimoji="0" lang="en-US" sz="2400" b="0" i="0" u="none" strike="noStrike" kern="1200" cap="none" spc="0" normalizeH="0" baseline="0" noProof="0" dirty="0">
              <a:ln>
                <a:noFill/>
              </a:ln>
              <a:solidFill>
                <a:sysClr val="windowText" lastClr="000000"/>
              </a:solidFill>
              <a:effectLst/>
              <a:uLnTx/>
              <a:uFillTx/>
              <a:latin typeface="Constantia"/>
              <a:ea typeface="+mn-ea"/>
              <a:cs typeface="+mn-cs"/>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4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p:txBody>
      </p:sp>
    </p:spTree>
    <p:extLst>
      <p:ext uri="{BB962C8B-B14F-4D97-AF65-F5344CB8AC3E}">
        <p14:creationId xmlns:p14="http://schemas.microsoft.com/office/powerpoint/2010/main" val="34186320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4" name="כותרת 1"/>
          <p:cNvSpPr>
            <a:spLocks noGrp="1"/>
          </p:cNvSpPr>
          <p:nvPr>
            <p:ph type="title"/>
          </p:nvPr>
        </p:nvSpPr>
        <p:spPr>
          <a:xfrm>
            <a:off x="2659584" y="88900"/>
            <a:ext cx="8229600" cy="1331640"/>
          </a:xfrm>
        </p:spPr>
        <p:txBody>
          <a:bodyPr>
            <a:normAutofit/>
          </a:bodyPr>
          <a:lstStyle/>
          <a:p>
            <a:r>
              <a:rPr lang="he-IL" sz="4400" b="1" dirty="0">
                <a:latin typeface="David" panose="020E0502060401010101" pitchFamily="34" charset="-79"/>
                <a:cs typeface="David" panose="020E0502060401010101" pitchFamily="34" charset="-79"/>
              </a:rPr>
              <a:t>שעות נוספות</a:t>
            </a:r>
          </a:p>
        </p:txBody>
      </p:sp>
      <p:sp>
        <p:nvSpPr>
          <p:cNvPr id="5" name="מציין מיקום תוכן 2"/>
          <p:cNvSpPr txBox="1">
            <a:spLocks/>
          </p:cNvSpPr>
          <p:nvPr/>
        </p:nvSpPr>
        <p:spPr>
          <a:xfrm>
            <a:off x="2095500" y="1023144"/>
            <a:ext cx="8229600" cy="6048672"/>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18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חוק שעות עבודה ומנוחה, תשי"א 1951 קובע כי שעות נוספות הן השעות בהן עבודת העובד עוברת את מכסת השעות ביום עבודה מלא או בשבוע עבודה מלא.</a:t>
            </a:r>
            <a:endParaRPr kumimoji="0" lang="en-US" sz="1800" b="0" i="0" u="none" strike="noStrike" kern="1200" cap="none" spc="0" normalizeH="0" baseline="0" noProof="0" dirty="0">
              <a:ln>
                <a:noFill/>
              </a:ln>
              <a:solidFill>
                <a:sysClr val="windowText" lastClr="000000"/>
              </a:solidFill>
              <a:effectLst/>
              <a:uLnTx/>
              <a:uFillTx/>
              <a:latin typeface="Constantia"/>
              <a:ea typeface="+mn-ea"/>
              <a:cs typeface="+mn-cs"/>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1800" b="1"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עבודה בשעות נוספות מזכה את העובד בגמול שעות נוספות.</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1800" b="1"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000" b="1"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מהו יום עבודה?</a:t>
            </a: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 </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000" b="1"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בעבודת יום </a:t>
            </a:r>
            <a:r>
              <a:rPr kumimoji="0" lang="en-US" sz="2000" b="0" i="0" u="none" strike="noStrike" kern="1200" cap="none" spc="0" normalizeH="0" baseline="0" noProof="0" dirty="0">
                <a:ln>
                  <a:noFill/>
                </a:ln>
                <a:solidFill>
                  <a:sysClr val="windowText" lastClr="000000"/>
                </a:solidFill>
                <a:effectLst/>
                <a:uLnTx/>
                <a:uFillTx/>
                <a:latin typeface="Constantia"/>
                <a:ea typeface="+mn-ea"/>
                <a:cs typeface="+mn-cs"/>
                <a:sym typeface="Wingdings"/>
              </a:rPr>
              <a:t></a:t>
            </a: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sym typeface="Wingdings"/>
              </a:rPr>
              <a:t> </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sym typeface="Wingdings"/>
              </a:rPr>
              <a:t>5 ימים בשבוע -</a:t>
            </a: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 עד 8 שעות וארבעים דקות (אם העובד שוחרר להפסקה השעה הנוספת הראשונה אחרי 9 שעות ועשר דקות)</a:t>
            </a: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החובה לשחרור העובד להפסקה חלה אחרי 6 שעות עבודה למשך חצי שעה רציפה.</a:t>
            </a: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הפסקה למנוחה זו הפסקה אשר במהלכה העובד </a:t>
            </a:r>
            <a:r>
              <a:rPr kumimoji="0" lang="he-IL" sz="2000" b="1" i="0" u="sng"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רשאי</a:t>
            </a: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 לצאת ממקום העבודה (ולא לעבוד).       במקרה שכזה, החצי שעה לא נחשבת כחלק משעות העבודה. </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6 ימים בשבוע – 8 שעות</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בעבודת לילה </a:t>
            </a:r>
            <a:r>
              <a:rPr kumimoji="0" lang="en-US" sz="2000" b="0" i="0" u="none" strike="noStrike" kern="1200" cap="none" spc="0" normalizeH="0" baseline="0" noProof="0" dirty="0">
                <a:ln>
                  <a:noFill/>
                </a:ln>
                <a:solidFill>
                  <a:sysClr val="windowText" lastClr="000000"/>
                </a:solidFill>
                <a:effectLst/>
                <a:uLnTx/>
                <a:uFillTx/>
                <a:latin typeface="Constantia"/>
                <a:ea typeface="+mn-ea"/>
                <a:cs typeface="+mn-cs"/>
                <a:sym typeface="Wingdings"/>
              </a:rPr>
              <a:t></a:t>
            </a: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 עד 7 שעות</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18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עבודת לילה היא עבודה  ששתי שעות ממנה לפחות הן בתחום שבין 22:00 ל 06:00.</a:t>
            </a:r>
          </a:p>
          <a:p>
            <a:pPr marL="0" lvl="0" indent="0" algn="just">
              <a:buClr>
                <a:srgbClr val="0BD0D9"/>
              </a:buClr>
              <a:buNone/>
              <a:defRPr/>
            </a:pPr>
            <a:r>
              <a:rPr lang="he-IL" sz="2000" dirty="0">
                <a:solidFill>
                  <a:sysClr val="windowText" lastClr="000000"/>
                </a:solidFill>
                <a:latin typeface="Constantia"/>
                <a:cs typeface="David" panose="020E0502060401010101" pitchFamily="34" charset="-79"/>
              </a:rPr>
              <a:t>בעבודה לפני יום המנוחה השבועי </a:t>
            </a:r>
            <a:r>
              <a:rPr lang="en-US" sz="2000" dirty="0">
                <a:solidFill>
                  <a:sysClr val="windowText" lastClr="000000"/>
                </a:solidFill>
                <a:latin typeface="Constantia"/>
                <a:sym typeface="Wingdings"/>
              </a:rPr>
              <a:t></a:t>
            </a:r>
            <a:r>
              <a:rPr lang="he-IL" sz="2000" dirty="0">
                <a:solidFill>
                  <a:sysClr val="windowText" lastClr="000000"/>
                </a:solidFill>
                <a:latin typeface="Constantia"/>
                <a:cs typeface="David" panose="020E0502060401010101" pitchFamily="34" charset="-79"/>
              </a:rPr>
              <a:t> עד 7 שעות</a:t>
            </a:r>
            <a:endParaRPr lang="en-US" sz="2000" dirty="0">
              <a:solidFill>
                <a:sysClr val="windowText" lastClr="000000"/>
              </a:solidFill>
              <a:latin typeface="Constantia"/>
            </a:endParaRPr>
          </a:p>
          <a:p>
            <a:pPr marL="0" lvl="0" indent="0" algn="just">
              <a:buClr>
                <a:srgbClr val="0BD0D9"/>
              </a:buClr>
              <a:buNone/>
              <a:defRPr/>
            </a:pPr>
            <a:r>
              <a:rPr lang="he-IL" sz="2000" dirty="0">
                <a:solidFill>
                  <a:sysClr val="windowText" lastClr="000000"/>
                </a:solidFill>
                <a:latin typeface="Constantia"/>
                <a:cs typeface="David" panose="020E0502060401010101" pitchFamily="34" charset="-79"/>
              </a:rPr>
              <a:t>בעבודה לפני חג שהעובד אינו עובד בו עפ"י חוק/הסכם/נוהג </a:t>
            </a:r>
            <a:r>
              <a:rPr lang="en-US" sz="2000" dirty="0">
                <a:solidFill>
                  <a:sysClr val="windowText" lastClr="000000"/>
                </a:solidFill>
                <a:latin typeface="Constantia"/>
                <a:sym typeface="Wingdings"/>
              </a:rPr>
              <a:t></a:t>
            </a:r>
            <a:r>
              <a:rPr lang="he-IL" sz="2000" dirty="0">
                <a:solidFill>
                  <a:sysClr val="windowText" lastClr="000000"/>
                </a:solidFill>
                <a:latin typeface="Constantia"/>
                <a:cs typeface="David" panose="020E0502060401010101" pitchFamily="34" charset="-79"/>
              </a:rPr>
              <a:t> עד 7 שעות.</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en-US" sz="1800" b="0" i="0" u="none" strike="noStrike" kern="1200" cap="none" spc="0" normalizeH="0" baseline="0" noProof="0" dirty="0">
              <a:ln>
                <a:noFill/>
              </a:ln>
              <a:solidFill>
                <a:sysClr val="windowText" lastClr="000000"/>
              </a:solidFill>
              <a:effectLst/>
              <a:uLnTx/>
              <a:uFillTx/>
              <a:latin typeface="Constantia"/>
              <a:ea typeface="+mn-ea"/>
              <a:cs typeface="+mn-cs"/>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1800" b="1"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2"/>
              <a:buChar char=""/>
              <a:tabLst/>
              <a:defRPr/>
            </a:pPr>
            <a:endParaRPr kumimoji="0" lang="he-IL" sz="18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p:txBody>
      </p:sp>
    </p:spTree>
    <p:extLst>
      <p:ext uri="{BB962C8B-B14F-4D97-AF65-F5344CB8AC3E}">
        <p14:creationId xmlns:p14="http://schemas.microsoft.com/office/powerpoint/2010/main" val="5759739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מציין מיקום תוכן 2"/>
          <p:cNvSpPr txBox="1">
            <a:spLocks/>
          </p:cNvSpPr>
          <p:nvPr/>
        </p:nvSpPr>
        <p:spPr>
          <a:xfrm>
            <a:off x="574838" y="697583"/>
            <a:ext cx="11042323" cy="6761257"/>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en-US" sz="2000" b="0" i="0" u="none" strike="noStrike" kern="1200" cap="none" spc="0" normalizeH="0" baseline="0" noProof="0" dirty="0">
              <a:ln>
                <a:noFill/>
              </a:ln>
              <a:solidFill>
                <a:sysClr val="windowText" lastClr="000000"/>
              </a:solidFill>
              <a:effectLst/>
              <a:uLnTx/>
              <a:uFillTx/>
              <a:latin typeface="Constantia"/>
              <a:ea typeface="+mn-ea"/>
              <a:cs typeface="+mn-cs"/>
            </a:endParaRPr>
          </a:p>
          <a:p>
            <a:pPr marL="0" lvl="0" indent="0" algn="just">
              <a:buClr>
                <a:srgbClr val="0BD0D9"/>
              </a:buClr>
              <a:buNone/>
              <a:defRPr/>
            </a:pPr>
            <a:r>
              <a:rPr kumimoji="0" lang="he-IL" sz="2000" b="1"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כמה שעות בשבוע עבודה?</a:t>
            </a: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 </a:t>
            </a:r>
            <a:r>
              <a:rPr lang="he-IL" sz="2000" dirty="0">
                <a:solidFill>
                  <a:sysClr val="windowText" lastClr="000000"/>
                </a:solidFill>
                <a:latin typeface="Constantia"/>
                <a:cs typeface="David" panose="020E0502060401010101" pitchFamily="34" charset="-79"/>
              </a:rPr>
              <a:t>עד 43 שעות</a:t>
            </a:r>
          </a:p>
          <a:p>
            <a:pPr marL="0" lvl="0" indent="0" algn="just">
              <a:buClr>
                <a:srgbClr val="0BD0D9"/>
              </a:buClr>
              <a:buNone/>
              <a:defRPr/>
            </a:pPr>
            <a:r>
              <a:rPr kumimoji="0" lang="he-IL" sz="2000" b="1" i="0" u="none" strike="noStrike" kern="1200" cap="none" spc="0" normalizeH="0" baseline="0" noProof="0" dirty="0">
                <a:ln>
                  <a:noFill/>
                </a:ln>
                <a:solidFill>
                  <a:srgbClr val="FF0000"/>
                </a:solidFill>
                <a:effectLst/>
                <a:uLnTx/>
                <a:uFillTx/>
                <a:latin typeface="Constantia"/>
                <a:ea typeface="+mn-ea"/>
                <a:cs typeface="David" panose="020E0502060401010101" pitchFamily="34" charset="-79"/>
              </a:rPr>
              <a:t>אבל...</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הצו אשר חל החל מיום 01.04.2018 קובע כי שבוע העבודה במשק</a:t>
            </a:r>
            <a:r>
              <a:rPr kumimoji="0" lang="he-IL" sz="2000" b="0" i="0" u="none" strike="noStrike" kern="1200" cap="none" spc="0" normalizeH="0" noProof="0" dirty="0">
                <a:ln>
                  <a:noFill/>
                </a:ln>
                <a:solidFill>
                  <a:sysClr val="windowText" lastClr="000000"/>
                </a:solidFill>
                <a:effectLst/>
                <a:uLnTx/>
                <a:uFillTx/>
                <a:latin typeface="Constantia"/>
                <a:ea typeface="+mn-ea"/>
                <a:cs typeface="David" panose="020E0502060401010101" pitchFamily="34" charset="-79"/>
              </a:rPr>
              <a:t> יקוצר בשעה אחת, כך שמספר השעות השבועיות של עובד יעמוד על 42 שעות </a:t>
            </a:r>
            <a:r>
              <a:rPr lang="he-IL" sz="2000" b="1" dirty="0">
                <a:solidFill>
                  <a:sysClr val="windowText" lastClr="000000"/>
                </a:solidFill>
                <a:latin typeface="Constantia"/>
                <a:cs typeface="David" panose="020E0502060401010101" pitchFamily="34" charset="-79"/>
              </a:rPr>
              <a:t>ללא הפחתה בשכר העובד</a:t>
            </a:r>
            <a:r>
              <a:rPr lang="he-IL" sz="2000" dirty="0">
                <a:solidFill>
                  <a:sysClr val="windowText" lastClr="000000"/>
                </a:solidFill>
                <a:latin typeface="Constantia"/>
                <a:cs typeface="David" panose="020E0502060401010101" pitchFamily="34" charset="-79"/>
              </a:rPr>
              <a:t>. הצו חל גם על עובדים העובדים 42.5 שעות בשבוע.</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קיצור שבוע העבודה יבוצע על ידי הפחתת שעת עבודה אחת ביום מוגדר וקבוע במהלך שבוע העבודה. ניתן לשנות את היום מעת לעת.</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lang="he-IL" sz="2000" dirty="0">
                <a:solidFill>
                  <a:sysClr val="windowText" lastClr="000000"/>
                </a:solidFill>
                <a:latin typeface="Constantia"/>
                <a:cs typeface="David" panose="020E0502060401010101" pitchFamily="34" charset="-79"/>
              </a:rPr>
              <a:t>המעסיק יכול לקבוע מה יהיה היום המקוצר בהתאם לצרכי העבודה, למקובל בפועל, וככל הניתן בהתחשב בבקשות וצרכי העובד.</a:t>
            </a:r>
            <a:endPar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שעות נוספות יחושבו על בסיס יומי ולמי שעבד 42 שעות במשך 5 ימים בשבוע אזי ביום העבודה השישי מניין השעות הנוספות יחלו להיספר החל משעת העבודה הראשונה. </a:t>
            </a:r>
          </a:p>
          <a:p>
            <a:pPr marR="0" lvl="0" algn="just" defTabSz="914400" rtl="1" eaLnBrk="1" fontAlgn="auto" latinLnBrk="0" hangingPunct="1">
              <a:lnSpc>
                <a:spcPct val="100000"/>
              </a:lnSpc>
              <a:spcBef>
                <a:spcPct val="20000"/>
              </a:spcBef>
              <a:spcAft>
                <a:spcPts val="0"/>
              </a:spcAft>
              <a:buClr>
                <a:srgbClr val="0BD0D9"/>
              </a:buClr>
              <a:buSzPct val="95000"/>
              <a:buFont typeface="Arial" panose="020B0604020202020204" pitchFamily="34" charset="0"/>
              <a:buChar char="•"/>
              <a:tabLst/>
              <a:defRPr/>
            </a:pPr>
            <a:r>
              <a:rPr lang="he-IL" sz="2000" dirty="0">
                <a:solidFill>
                  <a:sysClr val="windowText" lastClr="000000"/>
                </a:solidFill>
                <a:latin typeface="Constantia"/>
                <a:cs typeface="David" panose="020E0502060401010101" pitchFamily="34" charset="-79"/>
              </a:rPr>
              <a:t>הוראות הצו אינן גורעות מהסכמים והסדרים מיטיבים</a:t>
            </a:r>
          </a:p>
          <a:p>
            <a:pPr marL="0" marR="0" lvl="0" indent="0" algn="just" defTabSz="914400" rtl="1" eaLnBrk="1" fontAlgn="auto" latinLnBrk="0" hangingPunct="1">
              <a:lnSpc>
                <a:spcPct val="100000"/>
              </a:lnSpc>
              <a:spcBef>
                <a:spcPct val="20000"/>
              </a:spcBef>
              <a:spcAft>
                <a:spcPts val="0"/>
              </a:spcAft>
              <a:buClr>
                <a:srgbClr val="0BD0D9"/>
              </a:buClr>
              <a:buSzPct val="95000"/>
              <a:buNone/>
              <a:tabLst/>
              <a:defRPr/>
            </a:pP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השכר השעתי של העובד יחושב על בסיס של 182 שעות עבודה לחודש ולא 186</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000" b="1"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מהו יום המנוחה השבועי? </a:t>
            </a:r>
            <a:endPar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sym typeface="Wingdings"/>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ליהודי </a:t>
            </a:r>
            <a:r>
              <a:rPr kumimoji="0" lang="en-US" sz="2000" b="0" i="0" u="none" strike="noStrike" kern="1200" cap="none" spc="0" normalizeH="0" baseline="0" noProof="0" dirty="0">
                <a:ln>
                  <a:noFill/>
                </a:ln>
                <a:solidFill>
                  <a:sysClr val="windowText" lastClr="000000"/>
                </a:solidFill>
                <a:effectLst/>
                <a:uLnTx/>
                <a:uFillTx/>
                <a:latin typeface="Constantia"/>
                <a:ea typeface="+mn-ea"/>
                <a:cs typeface="+mn-cs"/>
                <a:sym typeface="Wingdings"/>
              </a:rPr>
              <a:t></a:t>
            </a: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 שבת</a:t>
            </a:r>
            <a:endParaRPr kumimoji="0" lang="en-US" sz="2000" b="0" i="0" u="none" strike="noStrike" kern="1200" cap="none" spc="0" normalizeH="0" baseline="0" noProof="0" dirty="0">
              <a:ln>
                <a:noFill/>
              </a:ln>
              <a:solidFill>
                <a:sysClr val="windowText" lastClr="000000"/>
              </a:solidFill>
              <a:effectLst/>
              <a:uLnTx/>
              <a:uFillTx/>
              <a:latin typeface="Constantia"/>
              <a:ea typeface="+mn-ea"/>
              <a:cs typeface="+mn-cs"/>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למי שאינו יהודי </a:t>
            </a:r>
            <a:r>
              <a:rPr kumimoji="0" lang="en-US" sz="2000" b="0" i="0" u="none" strike="noStrike" kern="1200" cap="none" spc="0" normalizeH="0" baseline="0" noProof="0" dirty="0">
                <a:ln>
                  <a:noFill/>
                </a:ln>
                <a:solidFill>
                  <a:sysClr val="windowText" lastClr="000000"/>
                </a:solidFill>
                <a:effectLst/>
                <a:uLnTx/>
                <a:uFillTx/>
                <a:latin typeface="Constantia"/>
                <a:ea typeface="+mn-ea"/>
                <a:cs typeface="+mn-cs"/>
                <a:sym typeface="Wingdings"/>
              </a:rPr>
              <a:t></a:t>
            </a: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 שבת/ ראשון/ שישי לפי המקובל על העובד.</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על יום</a:t>
            </a:r>
            <a:r>
              <a:rPr kumimoji="0" lang="he-IL" sz="2000" b="0" i="0" u="none" strike="noStrike" kern="1200" cap="none" spc="0" normalizeH="0" noProof="0" dirty="0">
                <a:ln>
                  <a:noFill/>
                </a:ln>
                <a:solidFill>
                  <a:sysClr val="windowText" lastClr="000000"/>
                </a:solidFill>
                <a:effectLst/>
                <a:uLnTx/>
                <a:uFillTx/>
                <a:latin typeface="Constantia"/>
                <a:ea typeface="+mn-ea"/>
                <a:cs typeface="David" panose="020E0502060401010101" pitchFamily="34" charset="-79"/>
              </a:rPr>
              <a:t> המנוחה השבועי להחיל 36 שעות רצופות.</a:t>
            </a:r>
            <a:endPar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2"/>
              <a:buChar char=""/>
              <a:tabLst/>
              <a:defRPr/>
            </a:pPr>
            <a:endPar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p:txBody>
      </p:sp>
      <p:sp>
        <p:nvSpPr>
          <p:cNvPr id="2" name="TextBox 1">
            <a:extLst>
              <a:ext uri="{FF2B5EF4-FFF2-40B4-BE49-F238E27FC236}">
                <a16:creationId xmlns:a16="http://schemas.microsoft.com/office/drawing/2014/main" id="{B8826B7A-90D9-4232-A311-F65198B5C554}"/>
              </a:ext>
            </a:extLst>
          </p:cNvPr>
          <p:cNvSpPr txBox="1"/>
          <p:nvPr/>
        </p:nvSpPr>
        <p:spPr>
          <a:xfrm>
            <a:off x="1206632" y="169681"/>
            <a:ext cx="10077254" cy="707886"/>
          </a:xfrm>
          <a:prstGeom prst="rect">
            <a:avLst/>
          </a:prstGeom>
          <a:noFill/>
        </p:spPr>
        <p:txBody>
          <a:bodyPr wrap="square" rtlCol="1">
            <a:spAutoFit/>
          </a:bodyPr>
          <a:lstStyle/>
          <a:p>
            <a:pPr lvl="0" algn="ctr">
              <a:buClr>
                <a:srgbClr val="0BD0D9"/>
              </a:buClr>
              <a:defRPr/>
            </a:pPr>
            <a:r>
              <a:rPr lang="he-IL" sz="4000" b="1" dirty="0">
                <a:solidFill>
                  <a:sysClr val="windowText" lastClr="000000"/>
                </a:solidFill>
                <a:latin typeface="Constantia"/>
                <a:cs typeface="David" panose="020E0502060401010101" pitchFamily="34" charset="-79"/>
              </a:rPr>
              <a:t>צו הרחבה בדבר קיצור שבוע העבודה במשק</a:t>
            </a:r>
          </a:p>
        </p:txBody>
      </p:sp>
    </p:spTree>
    <p:extLst>
      <p:ext uri="{BB962C8B-B14F-4D97-AF65-F5344CB8AC3E}">
        <p14:creationId xmlns:p14="http://schemas.microsoft.com/office/powerpoint/2010/main" val="35572828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כותרת 1"/>
          <p:cNvSpPr txBox="1">
            <a:spLocks/>
          </p:cNvSpPr>
          <p:nvPr/>
        </p:nvSpPr>
        <p:spPr>
          <a:xfrm>
            <a:off x="3053284" y="287164"/>
            <a:ext cx="8229600" cy="1143000"/>
          </a:xfrm>
          <a:prstGeom prst="rect">
            <a:avLst/>
          </a:prstGeom>
        </p:spPr>
        <p:txBody>
          <a:bodyPr vert="horz" lIns="0" rIns="0" bIns="0" anchor="b">
            <a:normAutofit fontScale="82500" lnSpcReduction="20000"/>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he-IL" sz="5000" b="1" i="0" u="none" strike="noStrike" kern="1200" cap="none" spc="0" normalizeH="0" baseline="0" noProof="0" dirty="0">
                <a:ln>
                  <a:noFill/>
                </a:ln>
                <a:solidFill>
                  <a:schemeClr val="accent4"/>
                </a:solidFill>
                <a:effectLst/>
                <a:uLnTx/>
                <a:uFillTx/>
                <a:latin typeface="Calibri"/>
                <a:ea typeface="+mj-ea"/>
                <a:cs typeface="David" panose="020E0502060401010101" pitchFamily="34" charset="-79"/>
              </a:rPr>
              <a:t>מהו הגמול על השעות הנוספות?</a:t>
            </a:r>
            <a:br>
              <a:rPr kumimoji="0" lang="en-US" sz="5000" b="0" i="0" u="none" strike="noStrike" kern="1200" cap="none" spc="0" normalizeH="0" baseline="0" noProof="0" dirty="0">
                <a:ln>
                  <a:noFill/>
                </a:ln>
                <a:solidFill>
                  <a:schemeClr val="accent4"/>
                </a:solidFill>
                <a:effectLst/>
                <a:uLnTx/>
                <a:uFillTx/>
                <a:latin typeface="Calibri"/>
                <a:ea typeface="+mj-ea"/>
              </a:rPr>
            </a:br>
            <a:endParaRPr kumimoji="0" lang="he-IL" sz="5000" b="0" i="0" u="none" strike="noStrike" kern="1200" cap="none" spc="0" normalizeH="0" baseline="0" noProof="0" dirty="0">
              <a:ln>
                <a:noFill/>
              </a:ln>
              <a:solidFill>
                <a:schemeClr val="accent4"/>
              </a:solidFill>
              <a:effectLst/>
              <a:uLnTx/>
              <a:uFillTx/>
              <a:latin typeface="Calibri"/>
              <a:ea typeface="+mj-ea"/>
              <a:cs typeface="David" panose="020E0502060401010101" pitchFamily="34" charset="-79"/>
            </a:endParaRPr>
          </a:p>
        </p:txBody>
      </p:sp>
      <p:sp>
        <p:nvSpPr>
          <p:cNvPr id="4" name="מציין מיקום תוכן 2"/>
          <p:cNvSpPr txBox="1">
            <a:spLocks/>
          </p:cNvSpPr>
          <p:nvPr/>
        </p:nvSpPr>
        <p:spPr>
          <a:xfrm>
            <a:off x="2032000" y="1309995"/>
            <a:ext cx="8229600" cy="4767808"/>
          </a:xfrm>
          <a:prstGeom prst="rect">
            <a:avLst/>
          </a:prstGeom>
        </p:spPr>
        <p:txBody>
          <a:bodyPr vert="horz">
            <a:normAutofit fontScale="92500" lnSpcReduction="10000"/>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בעד 2 השעות הנוספות הראשונות שבאותו יום  125% משכר העבודה הרגיל (שכר העבודה הרגיל הוא שכר היסוד והתוספות הקבועות הניתנות לעובד, אם ניתנות).</a:t>
            </a:r>
            <a:endParaRPr kumimoji="0" lang="en-US" sz="2600" b="0" i="0" u="none" strike="noStrike" kern="1200" cap="none" spc="0" normalizeH="0" baseline="0" noProof="0" dirty="0">
              <a:ln>
                <a:noFill/>
              </a:ln>
              <a:solidFill>
                <a:sysClr val="windowText" lastClr="000000"/>
              </a:solidFill>
              <a:effectLst/>
              <a:uLnTx/>
              <a:uFillTx/>
              <a:latin typeface="Constantia"/>
              <a:ea typeface="+mn-ea"/>
              <a:cs typeface="+mn-cs"/>
            </a:endParaRP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בעד כל שעה נוספת שאחרי השעתיים הראשונות שבאותו יום  150% מהשכר הרגיל.</a:t>
            </a: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בעד כל שעת עבודה מעבר ל 42 שעות שבועיות יהיה זכאי לשעות נוספות. עבור השעתיים הראשונות 125% ולאחריהן 150%.</a:t>
            </a:r>
            <a:endParaRPr kumimoji="0" lang="en-US" sz="2600" b="0" i="0" u="none" strike="noStrike" kern="1200" cap="none" spc="0" normalizeH="0" baseline="0" noProof="0" dirty="0">
              <a:ln>
                <a:noFill/>
              </a:ln>
              <a:solidFill>
                <a:sysClr val="windowText" lastClr="000000"/>
              </a:solidFill>
              <a:effectLst/>
              <a:uLnTx/>
              <a:uFillTx/>
              <a:latin typeface="Constantia"/>
              <a:ea typeface="+mn-ea"/>
              <a:cs typeface="+mn-cs"/>
            </a:endParaRP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בעד כל שעה עד  8 שעות ביום המנוחה השבועית  150% מהשכר הרגיל. בעד 2 שעות נוספות ראשונות באותו יום 175% משכר העבודה הרגיל ובעד השעה השלישית ואילך 200% מהשכר הרגיל</a:t>
            </a: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אם עבר את מכסת ה 42 השבועיות אזי ביום המנוחה השבועי זכאי העובד ל 175% מהשכר בשעתיים הראשונות והחל מהשעה השלישית 200%.</a:t>
            </a: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endParaRPr kumimoji="0" lang="en-US" sz="2600" b="0" i="0" u="none" strike="noStrike" kern="1200" cap="none" spc="0" normalizeH="0" baseline="0" noProof="0" dirty="0">
              <a:ln>
                <a:noFill/>
              </a:ln>
              <a:solidFill>
                <a:sysClr val="windowText" lastClr="000000"/>
              </a:solidFill>
              <a:effectLst/>
              <a:uLnTx/>
              <a:uFillTx/>
              <a:latin typeface="Constantia"/>
              <a:ea typeface="+mn-ea"/>
              <a:cs typeface="+mn-cs"/>
            </a:endParaRP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endPar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p:txBody>
      </p:sp>
    </p:spTree>
    <p:extLst>
      <p:ext uri="{BB962C8B-B14F-4D97-AF65-F5344CB8AC3E}">
        <p14:creationId xmlns:p14="http://schemas.microsoft.com/office/powerpoint/2010/main" val="42757457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כותרת 1"/>
          <p:cNvSpPr txBox="1">
            <a:spLocks/>
          </p:cNvSpPr>
          <p:nvPr/>
        </p:nvSpPr>
        <p:spPr>
          <a:xfrm>
            <a:off x="2327848" y="-268560"/>
            <a:ext cx="8229600" cy="1143000"/>
          </a:xfrm>
          <a:prstGeom prst="rect">
            <a:avLst/>
          </a:prstGeom>
        </p:spPr>
        <p:txBody>
          <a:bodyPr vert="horz" lIns="0" rIns="0" bIns="0" anchor="b">
            <a:norm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5000" b="1" i="0" u="none" strike="noStrike" kern="1200" cap="none" spc="0" normalizeH="0" baseline="0" noProof="0" dirty="0">
                <a:ln>
                  <a:noFill/>
                </a:ln>
                <a:solidFill>
                  <a:schemeClr val="accent4"/>
                </a:solidFill>
                <a:effectLst/>
                <a:uLnTx/>
                <a:uFillTx/>
                <a:latin typeface="Calibri"/>
                <a:ea typeface="+mj-ea"/>
                <a:cs typeface="David" panose="020E0502060401010101" pitchFamily="34" charset="-79"/>
              </a:rPr>
              <a:t>נסיעות</a:t>
            </a:r>
            <a:endParaRPr kumimoji="0" lang="he-IL" sz="5000" b="0" i="0" u="none" strike="noStrike" kern="1200" cap="none" spc="0" normalizeH="0" baseline="0" noProof="0" dirty="0">
              <a:ln>
                <a:noFill/>
              </a:ln>
              <a:solidFill>
                <a:schemeClr val="accent4"/>
              </a:solidFill>
              <a:effectLst/>
              <a:uLnTx/>
              <a:uFillTx/>
              <a:latin typeface="Calibri"/>
              <a:ea typeface="+mj-ea"/>
              <a:cs typeface="David" panose="020E0502060401010101" pitchFamily="34" charset="-79"/>
            </a:endParaRPr>
          </a:p>
        </p:txBody>
      </p:sp>
      <p:sp>
        <p:nvSpPr>
          <p:cNvPr id="4" name="מציין מיקום תוכן 2"/>
          <p:cNvSpPr txBox="1">
            <a:spLocks/>
          </p:cNvSpPr>
          <p:nvPr/>
        </p:nvSpPr>
        <p:spPr>
          <a:xfrm>
            <a:off x="1879600" y="1328068"/>
            <a:ext cx="8229600" cy="5764906"/>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000" b="1"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סעיף זה מבטא את החזר הוצאות הנסיעה המשתלם לעובד מאת המעביד. נקבע כי כל עובד הזקוק לתחבורה ציבורית כדי להגיע למקום עבודתו (לפחות שתי תחנות נסיעה) זכאי להשתתפות מעבידו בהוצאות הנסיעות. </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en-US" sz="2000" b="1" i="0" u="none" strike="noStrike" kern="1200" cap="none" spc="0" normalizeH="0" baseline="0" noProof="0">
              <a:ln>
                <a:noFill/>
              </a:ln>
              <a:solidFill>
                <a:sysClr val="windowText" lastClr="000000"/>
              </a:solidFill>
              <a:effectLst/>
              <a:uLnTx/>
              <a:uFillTx/>
              <a:latin typeface="Constantia"/>
              <a:ea typeface="+mn-ea"/>
              <a:cs typeface="+mn-cs"/>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000" b="1"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בעד איזה ימים העובד זכאי להחזר בגין הוצאות הנסיעה?</a:t>
            </a:r>
            <a:endParaRPr kumimoji="0" lang="en-US" sz="2000" b="1" i="0" u="none" strike="noStrike" kern="1200" cap="none" spc="0" normalizeH="0" baseline="0" noProof="0">
              <a:ln>
                <a:noFill/>
              </a:ln>
              <a:solidFill>
                <a:sysClr val="windowText" lastClr="000000"/>
              </a:solidFill>
              <a:effectLst/>
              <a:uLnTx/>
              <a:uFillTx/>
              <a:latin typeface="Constantia"/>
              <a:ea typeface="+mn-ea"/>
              <a:cs typeface="+mn-cs"/>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0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עובד יהיה זכאי להחזר הוצאות נסיעה בהתאם למספר ימי העבודה שלו בפועל. קרי, עובד הנעדר מעבודתו בשל חופשה או מחלה, לא יהיה זכאי להחזר הוצאות נסיעה בגין ימים אלה.</a:t>
            </a:r>
            <a:endParaRPr kumimoji="0" lang="en-US" sz="2000" b="0" i="0" u="none" strike="noStrike" kern="1200" cap="none" spc="0" normalizeH="0" baseline="0" noProof="0">
              <a:ln>
                <a:noFill/>
              </a:ln>
              <a:solidFill>
                <a:sysClr val="windowText" lastClr="000000"/>
              </a:solidFill>
              <a:effectLst/>
              <a:uLnTx/>
              <a:uFillTx/>
              <a:latin typeface="Constantia"/>
              <a:ea typeface="+mn-ea"/>
              <a:cs typeface="+mn-cs"/>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000" b="1"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מי לא זכאי להחזר הוצאות נסיעה? </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0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עובד שמוסע לעבודה על חשבון המעביד או מטעמו.</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000" b="0" i="0" u="none" strike="noStrike" kern="1200" cap="none" spc="0" normalizeH="0" baseline="0" noProof="0">
              <a:ln>
                <a:noFill/>
              </a:ln>
              <a:solidFill>
                <a:srgbClr val="FF0000"/>
              </a:solidFill>
              <a:effectLst/>
              <a:uLnTx/>
              <a:uFillTx/>
              <a:latin typeface="Constantia"/>
              <a:ea typeface="+mn-ea"/>
              <a:cs typeface="David" panose="020E0502060401010101" pitchFamily="34" charset="-79"/>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0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הסכום המכסימלי ליום עבודה 22.6₪.</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p:txBody>
      </p:sp>
    </p:spTree>
    <p:extLst>
      <p:ext uri="{BB962C8B-B14F-4D97-AF65-F5344CB8AC3E}">
        <p14:creationId xmlns:p14="http://schemas.microsoft.com/office/powerpoint/2010/main" val="22461338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כותרת 1"/>
          <p:cNvSpPr txBox="1">
            <a:spLocks/>
          </p:cNvSpPr>
          <p:nvPr/>
        </p:nvSpPr>
        <p:spPr>
          <a:xfrm>
            <a:off x="5446316" y="-132520"/>
            <a:ext cx="8229600" cy="1143000"/>
          </a:xfrm>
          <a:prstGeom prst="rect">
            <a:avLst/>
          </a:prstGeom>
        </p:spPr>
        <p:txBody>
          <a:bodyPr vert="horz" lIns="0" rIns="0" bIns="0" anchor="b">
            <a:norm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he-IL" sz="5000" b="1" i="0" u="none" strike="noStrike" kern="1200" cap="none" spc="0" normalizeH="0" baseline="0" noProof="0" dirty="0">
                <a:ln>
                  <a:noFill/>
                </a:ln>
                <a:solidFill>
                  <a:schemeClr val="accent4"/>
                </a:solidFill>
                <a:effectLst/>
                <a:uLnTx/>
                <a:uFillTx/>
                <a:latin typeface="Calibri"/>
                <a:ea typeface="+mj-ea"/>
                <a:cs typeface="David" panose="020E0502060401010101" pitchFamily="34" charset="-79"/>
              </a:rPr>
              <a:t>חופשה</a:t>
            </a:r>
          </a:p>
        </p:txBody>
      </p:sp>
      <p:sp>
        <p:nvSpPr>
          <p:cNvPr id="4" name="מציין מיקום תוכן 2"/>
          <p:cNvSpPr txBox="1">
            <a:spLocks/>
          </p:cNvSpPr>
          <p:nvPr/>
        </p:nvSpPr>
        <p:spPr>
          <a:xfrm>
            <a:off x="1331516" y="1010480"/>
            <a:ext cx="8229600" cy="6120680"/>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000" b="1"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חופשת העובד מעוגנת בחוק הקובע כי כל עובד זכאי לחופשה. </a:t>
            </a: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2"/>
              <a:buChar char=""/>
              <a:tabLst/>
              <a:defRPr/>
            </a:pPr>
            <a:endPar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p:txBody>
      </p:sp>
      <p:graphicFrame>
        <p:nvGraphicFramePr>
          <p:cNvPr id="5" name="טבלה 4"/>
          <p:cNvGraphicFramePr>
            <a:graphicFrameLocks noGrp="1"/>
          </p:cNvGraphicFramePr>
          <p:nvPr>
            <p:extLst/>
          </p:nvPr>
        </p:nvGraphicFramePr>
        <p:xfrm>
          <a:off x="3063044" y="1461861"/>
          <a:ext cx="7260805" cy="5217918"/>
        </p:xfrm>
        <a:graphic>
          <a:graphicData uri="http://schemas.openxmlformats.org/drawingml/2006/table">
            <a:tbl>
              <a:tblPr rtl="1" firstRow="1" bandRow="1"/>
              <a:tblGrid>
                <a:gridCol w="1452161">
                  <a:extLst>
                    <a:ext uri="{9D8B030D-6E8A-4147-A177-3AD203B41FA5}">
                      <a16:colId xmlns:a16="http://schemas.microsoft.com/office/drawing/2014/main" val="20000"/>
                    </a:ext>
                  </a:extLst>
                </a:gridCol>
                <a:gridCol w="1452161">
                  <a:extLst>
                    <a:ext uri="{9D8B030D-6E8A-4147-A177-3AD203B41FA5}">
                      <a16:colId xmlns:a16="http://schemas.microsoft.com/office/drawing/2014/main" val="20001"/>
                    </a:ext>
                  </a:extLst>
                </a:gridCol>
                <a:gridCol w="1452161">
                  <a:extLst>
                    <a:ext uri="{9D8B030D-6E8A-4147-A177-3AD203B41FA5}">
                      <a16:colId xmlns:a16="http://schemas.microsoft.com/office/drawing/2014/main" val="20002"/>
                    </a:ext>
                  </a:extLst>
                </a:gridCol>
                <a:gridCol w="1452161">
                  <a:extLst>
                    <a:ext uri="{9D8B030D-6E8A-4147-A177-3AD203B41FA5}">
                      <a16:colId xmlns:a16="http://schemas.microsoft.com/office/drawing/2014/main" val="20003"/>
                    </a:ext>
                  </a:extLst>
                </a:gridCol>
                <a:gridCol w="1452161">
                  <a:extLst>
                    <a:ext uri="{9D8B030D-6E8A-4147-A177-3AD203B41FA5}">
                      <a16:colId xmlns:a16="http://schemas.microsoft.com/office/drawing/2014/main" val="20004"/>
                    </a:ext>
                  </a:extLst>
                </a:gridCol>
              </a:tblGrid>
              <a:tr h="720080">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r>
                        <a:rPr lang="he-IL" sz="1400" dirty="0"/>
                        <a:t>ותק בשנים</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r>
                        <a:rPr lang="he-IL" sz="1400" dirty="0"/>
                        <a:t>נטו לפי 5 ימי עבודה</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r>
                        <a:rPr lang="he-IL" sz="1400" dirty="0"/>
                        <a:t>נטו לפי</a:t>
                      </a:r>
                      <a:r>
                        <a:rPr lang="he-IL" sz="1400" baseline="0" dirty="0"/>
                        <a:t> 6 ימי עבודה</a:t>
                      </a:r>
                      <a:endParaRPr lang="he-IL" sz="14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r>
                        <a:rPr lang="he-IL" sz="1400" dirty="0"/>
                        <a:t>החל מ  01.07.16</a:t>
                      </a:r>
                      <a:r>
                        <a:rPr lang="he-IL" sz="1400" baseline="0" dirty="0"/>
                        <a:t> נטו לפי 5 ימי עבודה</a:t>
                      </a:r>
                      <a:endParaRPr lang="he-IL" sz="14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r>
                        <a:rPr lang="he-IL" sz="1400" dirty="0"/>
                        <a:t>החל מ 01.07.16 נטו לפי 6 ימי עבודה</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extLst>
                  <a:ext uri="{0D108BD9-81ED-4DB2-BD59-A6C34878D82A}">
                    <a16:rowId xmlns:a16="http://schemas.microsoft.com/office/drawing/2014/main" val="10000"/>
                  </a:ext>
                </a:extLst>
              </a:tr>
              <a:tr h="320457">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1-4</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10</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12</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12</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14</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extLst>
                  <a:ext uri="{0D108BD9-81ED-4DB2-BD59-A6C34878D82A}">
                    <a16:rowId xmlns:a16="http://schemas.microsoft.com/office/drawing/2014/main" val="10001"/>
                  </a:ext>
                </a:extLst>
              </a:tr>
              <a:tr h="320457">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5</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12</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14</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14</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16</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extLst>
                  <a:ext uri="{0D108BD9-81ED-4DB2-BD59-A6C34878D82A}">
                    <a16:rowId xmlns:a16="http://schemas.microsoft.com/office/drawing/2014/main" val="10002"/>
                  </a:ext>
                </a:extLst>
              </a:tr>
              <a:tr h="320457">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6</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14</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16</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16</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18</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extLst>
                  <a:ext uri="{0D108BD9-81ED-4DB2-BD59-A6C34878D82A}">
                    <a16:rowId xmlns:a16="http://schemas.microsoft.com/office/drawing/2014/main" val="10003"/>
                  </a:ext>
                </a:extLst>
              </a:tr>
              <a:tr h="320457">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7</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15</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18</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18</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21</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extLst>
                  <a:ext uri="{0D108BD9-81ED-4DB2-BD59-A6C34878D82A}">
                    <a16:rowId xmlns:a16="http://schemas.microsoft.com/office/drawing/2014/main" val="10004"/>
                  </a:ext>
                </a:extLst>
              </a:tr>
              <a:tr h="320457">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8</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16</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19</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19</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22</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extLst>
                  <a:ext uri="{0D108BD9-81ED-4DB2-BD59-A6C34878D82A}">
                    <a16:rowId xmlns:a16="http://schemas.microsoft.com/office/drawing/2014/main" val="10005"/>
                  </a:ext>
                </a:extLst>
              </a:tr>
              <a:tr h="320457">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9</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17</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20</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20</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23</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extLst>
                  <a:ext uri="{0D108BD9-81ED-4DB2-BD59-A6C34878D82A}">
                    <a16:rowId xmlns:a16="http://schemas.microsoft.com/office/drawing/2014/main" val="10006"/>
                  </a:ext>
                </a:extLst>
              </a:tr>
              <a:tr h="320457">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10</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18</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21</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21</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24</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extLst>
                  <a:ext uri="{0D108BD9-81ED-4DB2-BD59-A6C34878D82A}">
                    <a16:rowId xmlns:a16="http://schemas.microsoft.com/office/drawing/2014/main" val="10007"/>
                  </a:ext>
                </a:extLst>
              </a:tr>
              <a:tr h="320457">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11</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19</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22</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22</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25</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extLst>
                  <a:ext uri="{0D108BD9-81ED-4DB2-BD59-A6C34878D82A}">
                    <a16:rowId xmlns:a16="http://schemas.microsoft.com/office/drawing/2014/main" val="10008"/>
                  </a:ext>
                </a:extLst>
              </a:tr>
              <a:tr h="320457">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12</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20</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23</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23</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26</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extLst>
                  <a:ext uri="{0D108BD9-81ED-4DB2-BD59-A6C34878D82A}">
                    <a16:rowId xmlns:a16="http://schemas.microsoft.com/office/drawing/2014/main" val="10009"/>
                  </a:ext>
                </a:extLst>
              </a:tr>
              <a:tr h="320457">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13</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20</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24</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24</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27</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extLst>
                  <a:ext uri="{0D108BD9-81ED-4DB2-BD59-A6C34878D82A}">
                    <a16:rowId xmlns:a16="http://schemas.microsoft.com/office/drawing/2014/main" val="10010"/>
                  </a:ext>
                </a:extLst>
              </a:tr>
              <a:tr h="320457">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14</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20</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24</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25</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28</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extLst>
                  <a:ext uri="{0D108BD9-81ED-4DB2-BD59-A6C34878D82A}">
                    <a16:rowId xmlns:a16="http://schemas.microsoft.com/office/drawing/2014/main" val="10011"/>
                  </a:ext>
                </a:extLst>
              </a:tr>
              <a:tr h="320457">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15</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20</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24</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26</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28</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extLst>
                  <a:ext uri="{0D108BD9-81ED-4DB2-BD59-A6C34878D82A}">
                    <a16:rowId xmlns:a16="http://schemas.microsoft.com/office/drawing/2014/main" val="10012"/>
                  </a:ext>
                </a:extLst>
              </a:tr>
              <a:tr h="320457">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16</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20</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24</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27</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28</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extLst>
                  <a:ext uri="{0D108BD9-81ED-4DB2-BD59-A6C34878D82A}">
                    <a16:rowId xmlns:a16="http://schemas.microsoft.com/office/drawing/2014/main" val="10013"/>
                  </a:ext>
                </a:extLst>
              </a:tr>
              <a:tr h="320457">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17</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20</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24</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28</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r>
                        <a:rPr lang="he-IL" sz="1200" dirty="0"/>
                        <a:t>28</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744038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7" name="כותרת 1"/>
          <p:cNvSpPr txBox="1">
            <a:spLocks/>
          </p:cNvSpPr>
          <p:nvPr/>
        </p:nvSpPr>
        <p:spPr>
          <a:xfrm>
            <a:off x="2222500" y="0"/>
            <a:ext cx="8229600" cy="1143000"/>
          </a:xfrm>
          <a:prstGeom prst="rect">
            <a:avLst/>
          </a:prstGeom>
        </p:spPr>
        <p:txBody>
          <a:bodyPr vert="horz" lIns="0" rIns="0" bIns="0" anchor="b">
            <a:norm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algn="ctr">
              <a:defRPr/>
            </a:pPr>
            <a:r>
              <a:rPr lang="he-IL" b="1" dirty="0">
                <a:solidFill>
                  <a:srgbClr val="000000"/>
                </a:solidFill>
                <a:latin typeface="Calibri"/>
                <a:cs typeface="David" panose="020E0502060401010101" pitchFamily="34" charset="-79"/>
              </a:rPr>
              <a:t>תכולת תלוש השכר</a:t>
            </a:r>
          </a:p>
        </p:txBody>
      </p:sp>
      <p:sp>
        <p:nvSpPr>
          <p:cNvPr id="10" name="מציין מיקום תוכן 2"/>
          <p:cNvSpPr txBox="1">
            <a:spLocks/>
          </p:cNvSpPr>
          <p:nvPr/>
        </p:nvSpPr>
        <p:spPr>
          <a:xfrm>
            <a:off x="2222500" y="1920572"/>
            <a:ext cx="8229600" cy="4389120"/>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just">
              <a:buClr>
                <a:srgbClr val="0BD0D9"/>
              </a:buClr>
              <a:buFont typeface="Wingdings 2"/>
              <a:buNone/>
              <a:defRPr/>
            </a:pPr>
            <a:r>
              <a:rPr lang="he-IL" b="1" dirty="0">
                <a:solidFill>
                  <a:sysClr val="windowText" lastClr="000000"/>
                </a:solidFill>
                <a:latin typeface="Constantia"/>
                <a:cs typeface="David" panose="020E0502060401010101" pitchFamily="34" charset="-79"/>
              </a:rPr>
              <a:t>פרטי העובד ופרטי המעביד (תיק ניכויים </a:t>
            </a:r>
            <a:r>
              <a:rPr lang="he-IL" b="1" dirty="0" err="1">
                <a:solidFill>
                  <a:sysClr val="windowText" lastClr="000000"/>
                </a:solidFill>
                <a:latin typeface="Constantia"/>
                <a:cs typeface="David" panose="020E0502060401010101" pitchFamily="34" charset="-79"/>
              </a:rPr>
              <a:t>וח.פ</a:t>
            </a:r>
            <a:r>
              <a:rPr lang="he-IL" b="1" dirty="0">
                <a:solidFill>
                  <a:sysClr val="windowText" lastClr="000000"/>
                </a:solidFill>
                <a:latin typeface="Constantia"/>
                <a:cs typeface="David" panose="020E0502060401010101" pitchFamily="34" charset="-79"/>
              </a:rPr>
              <a:t>./ עוסק מורשה)</a:t>
            </a:r>
          </a:p>
          <a:p>
            <a:pPr marL="0" indent="0" algn="just">
              <a:buClr>
                <a:srgbClr val="0BD0D9"/>
              </a:buClr>
              <a:buFont typeface="Wingdings 2"/>
              <a:buNone/>
              <a:defRPr/>
            </a:pPr>
            <a:r>
              <a:rPr lang="he-IL" b="1" dirty="0">
                <a:solidFill>
                  <a:sysClr val="windowText" lastClr="000000"/>
                </a:solidFill>
                <a:latin typeface="Constantia"/>
                <a:cs typeface="David" panose="020E0502060401010101" pitchFamily="34" charset="-79"/>
              </a:rPr>
              <a:t>פירוט מרכיב השעות הרגילות, השעות הנוספות ונסיעות</a:t>
            </a:r>
          </a:p>
          <a:p>
            <a:pPr marL="0" indent="0" algn="just">
              <a:buClr>
                <a:srgbClr val="0BD0D9"/>
              </a:buClr>
              <a:buFont typeface="Wingdings 2"/>
              <a:buNone/>
              <a:defRPr/>
            </a:pPr>
            <a:r>
              <a:rPr lang="he-IL" b="1" dirty="0">
                <a:solidFill>
                  <a:sysClr val="windowText" lastClr="000000"/>
                </a:solidFill>
                <a:latin typeface="Constantia"/>
                <a:cs typeface="David" panose="020E0502060401010101" pitchFamily="34" charset="-79"/>
              </a:rPr>
              <a:t>פירוט ימי העבודה שצריך לעבוד ועבודה בפועל (מספר ימים ושעות)</a:t>
            </a:r>
          </a:p>
          <a:p>
            <a:pPr marL="0" indent="0" algn="just">
              <a:buClr>
                <a:srgbClr val="0BD0D9"/>
              </a:buClr>
              <a:buFont typeface="Wingdings 2"/>
              <a:buNone/>
              <a:defRPr/>
            </a:pPr>
            <a:r>
              <a:rPr lang="he-IL" b="1" dirty="0">
                <a:solidFill>
                  <a:sysClr val="windowText" lastClr="000000"/>
                </a:solidFill>
                <a:latin typeface="Constantia"/>
                <a:cs typeface="David" panose="020E0502060401010101" pitchFamily="34" charset="-79"/>
              </a:rPr>
              <a:t>פירוט הפקדות לפנסיה – עובד מעביד ופרטי חברת הביטוח. </a:t>
            </a:r>
          </a:p>
          <a:p>
            <a:pPr marL="0" indent="0" algn="just">
              <a:buClr>
                <a:srgbClr val="0BD0D9"/>
              </a:buClr>
              <a:buFont typeface="Wingdings 2"/>
              <a:buNone/>
              <a:defRPr/>
            </a:pPr>
            <a:r>
              <a:rPr lang="he-IL" b="1" dirty="0">
                <a:solidFill>
                  <a:sysClr val="windowText" lastClr="000000"/>
                </a:solidFill>
                <a:latin typeface="Constantia"/>
                <a:cs typeface="David" panose="020E0502060401010101" pitchFamily="34" charset="-79"/>
              </a:rPr>
              <a:t>פירוט חופשה / הבראה/ דמי מחלה – ניצול בפועל ויתרה צבורה.</a:t>
            </a:r>
            <a:endParaRPr lang="he-IL" b="1" dirty="0">
              <a:solidFill>
                <a:srgbClr val="FF0000"/>
              </a:solidFill>
              <a:latin typeface="Constantia"/>
              <a:cs typeface="David" panose="020E0502060401010101" pitchFamily="34" charset="-79"/>
            </a:endParaRPr>
          </a:p>
        </p:txBody>
      </p:sp>
    </p:spTree>
    <p:extLst>
      <p:ext uri="{BB962C8B-B14F-4D97-AF65-F5344CB8AC3E}">
        <p14:creationId xmlns:p14="http://schemas.microsoft.com/office/powerpoint/2010/main" val="30660161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מציין מיקום תוכן 2"/>
          <p:cNvSpPr txBox="1">
            <a:spLocks/>
          </p:cNvSpPr>
          <p:nvPr/>
        </p:nvSpPr>
        <p:spPr>
          <a:xfrm>
            <a:off x="2034209" y="1039484"/>
            <a:ext cx="8229600" cy="6192688"/>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600" b="1"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שימו לב לנתון הבא:</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600" b="1"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לימי החופשה זכאי גם עובד אשר עבד לפחות 200 ימים בשנת העבודה ואשר קיים קשר משפטי עם מעבידו במשך כל שנת העבודה זכאי למספר ימי העבודה שעבד חלקי 200 בהתאם לדוגמה שלהלן</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en-US" sz="2600" b="0" i="0" u="none" strike="noStrike" kern="1200" cap="none" spc="0" normalizeH="0" baseline="0" noProof="0" dirty="0">
              <a:ln>
                <a:noFill/>
              </a:ln>
              <a:solidFill>
                <a:sysClr val="windowText" lastClr="000000"/>
              </a:solidFill>
              <a:effectLst/>
              <a:uLnTx/>
              <a:uFillTx/>
              <a:latin typeface="Constantia"/>
              <a:ea typeface="+mn-ea"/>
              <a:cs typeface="+mn-cs"/>
            </a:endParaRPr>
          </a:p>
          <a:p>
            <a:pPr marL="0" marR="0" lvl="0" indent="0" algn="ct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600" b="0" i="0" u="sng"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מספר ימי עבודה בפועל </a:t>
            </a: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  * מס' ימי הזכאות לפי הטבלה </a:t>
            </a: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		200	</a:t>
            </a:r>
          </a:p>
        </p:txBody>
      </p:sp>
    </p:spTree>
    <p:extLst>
      <p:ext uri="{BB962C8B-B14F-4D97-AF65-F5344CB8AC3E}">
        <p14:creationId xmlns:p14="http://schemas.microsoft.com/office/powerpoint/2010/main" val="8073095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מציין מיקום תוכן 2"/>
          <p:cNvSpPr txBox="1">
            <a:spLocks/>
          </p:cNvSpPr>
          <p:nvPr/>
        </p:nvSpPr>
        <p:spPr>
          <a:xfrm>
            <a:off x="1606651" y="1150020"/>
            <a:ext cx="9080298" cy="6840760"/>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400" b="1"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מהו שכר עבודה לעניין חישוב חופשה?</a:t>
            </a:r>
            <a:r>
              <a:rPr kumimoji="0" lang="he-IL" sz="24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	       </a:t>
            </a:r>
            <a:endParaRPr kumimoji="0" lang="en-US" sz="2400" b="0" i="0" u="none" strike="noStrike" kern="1200" cap="none" spc="0" normalizeH="0" baseline="0" noProof="0">
              <a:ln>
                <a:noFill/>
              </a:ln>
              <a:solidFill>
                <a:sysClr val="windowText" lastClr="000000"/>
              </a:solidFill>
              <a:effectLst/>
              <a:uLnTx/>
              <a:uFillTx/>
              <a:latin typeface="Constantia"/>
              <a:ea typeface="+mn-ea"/>
              <a:cs typeface="+mn-cs"/>
            </a:endParaRP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0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כל תמורה,</a:t>
            </a:r>
            <a:r>
              <a:rPr kumimoji="0" lang="he-IL" sz="2000" b="1" i="0" u="sng"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 בכסף או בשווה כסף, </a:t>
            </a:r>
            <a:r>
              <a:rPr kumimoji="0" lang="he-IL" sz="20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המשתלמת לעובד ע"י המעביד בעד שעות העבודה הרגילות.</a:t>
            </a: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en-US" sz="2000" b="0" i="0" u="none" strike="noStrike" kern="1200" cap="none" spc="0" normalizeH="0" baseline="0" noProof="0">
              <a:ln>
                <a:noFill/>
              </a:ln>
              <a:solidFill>
                <a:sysClr val="windowText" lastClr="000000"/>
              </a:solidFill>
              <a:effectLst/>
              <a:uLnTx/>
              <a:uFillTx/>
              <a:latin typeface="Constantia"/>
              <a:ea typeface="+mn-ea"/>
              <a:cs typeface="+mn-cs"/>
            </a:endParaRP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400" b="1"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באיזה מקרה יאבד העובד את הזכות לדמי חופשה? </a:t>
            </a:r>
            <a:endParaRPr kumimoji="0" lang="en-US" sz="2400" b="1" i="0" u="none" strike="noStrike" kern="1200" cap="none" spc="0" normalizeH="0" baseline="0" noProof="0">
              <a:ln>
                <a:noFill/>
              </a:ln>
              <a:solidFill>
                <a:sysClr val="windowText" lastClr="000000"/>
              </a:solidFill>
              <a:effectLst/>
              <a:uLnTx/>
              <a:uFillTx/>
              <a:latin typeface="Constantia"/>
              <a:ea typeface="+mn-ea"/>
              <a:cs typeface="+mn-cs"/>
            </a:endParaRP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0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במקרה בו יעבוד בשכר בימי חופשתו יאבד את זכותו לדמי חופשה.</a:t>
            </a: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0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400" b="1"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האם החופשה ניתנת לצבירה?</a:t>
            </a:r>
            <a:endParaRPr kumimoji="0" lang="en-US" sz="2400" b="1" i="0" u="none" strike="noStrike" kern="1200" cap="none" spc="0" normalizeH="0" baseline="0" noProof="0">
              <a:ln>
                <a:noFill/>
              </a:ln>
              <a:solidFill>
                <a:sysClr val="windowText" lastClr="000000"/>
              </a:solidFill>
              <a:effectLst/>
              <a:uLnTx/>
              <a:uFillTx/>
              <a:latin typeface="Constantia"/>
              <a:ea typeface="+mn-ea"/>
              <a:cs typeface="+mn-cs"/>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0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החופשה אינה ניתנת לצבירה, אך רשאי העובד, בהסכמת המעביד, לצבור את ימי החופשה לשתי שנות העבודה הבאות, אך בתנאי שהעובד ייקח לפחות 7 ימי חופשה בשנה.</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en-US" sz="2000" b="0" i="0" u="none" strike="noStrike" kern="1200" cap="none" spc="0" normalizeH="0" baseline="0" noProof="0">
              <a:ln>
                <a:noFill/>
              </a:ln>
              <a:solidFill>
                <a:sysClr val="windowText" lastClr="000000"/>
              </a:solidFill>
              <a:effectLst/>
              <a:uLnTx/>
              <a:uFillTx/>
              <a:latin typeface="Constantia"/>
              <a:ea typeface="+mn-ea"/>
              <a:cs typeface="+mn-cs"/>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400" b="1"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באיזה מקרים משלמים פדיון חופשה לעובד?</a:t>
            </a:r>
            <a:endParaRPr kumimoji="0" lang="en-US" sz="2400" b="1" i="0" u="none" strike="noStrike" kern="1200" cap="none" spc="0" normalizeH="0" baseline="0" noProof="0">
              <a:ln>
                <a:noFill/>
              </a:ln>
              <a:solidFill>
                <a:sysClr val="windowText" lastClr="000000"/>
              </a:solidFill>
              <a:effectLst/>
              <a:uLnTx/>
              <a:uFillTx/>
              <a:latin typeface="Constantia"/>
              <a:ea typeface="+mn-ea"/>
              <a:cs typeface="+mn-cs"/>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0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כאשר העובד הפסיק עבודתו בטרם ניתנה לו החופשה המגיעה לו עד ליום הפסקת העבודה. סך התשלום יהיה שווה לסכום שהיה משתלם לעובד אילו יצא לחופשה ביום בו חדל לעבוד. </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0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סכום זה לא חייב בביטוח לאומי</a:t>
            </a:r>
            <a:endParaRPr kumimoji="0" lang="en-US" sz="2000" b="0" i="0" u="none" strike="noStrike" kern="1200" cap="none" spc="0" normalizeH="0" baseline="0" noProof="0">
              <a:ln>
                <a:noFill/>
              </a:ln>
              <a:solidFill>
                <a:sysClr val="windowText" lastClr="000000"/>
              </a:solidFill>
              <a:effectLst/>
              <a:uLnTx/>
              <a:uFillTx/>
              <a:latin typeface="Constantia"/>
              <a:ea typeface="+mn-ea"/>
              <a:cs typeface="+mn-cs"/>
            </a:endParaRP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2"/>
              <a:buChar char=""/>
              <a:tabLst/>
              <a:defRPr/>
            </a:pPr>
            <a:endParaRPr kumimoji="0" lang="he-IL" sz="20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endParaRP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0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endParaRP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0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endParaRP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en-US" sz="2000" b="0" i="0" u="none" strike="noStrike" kern="1200" cap="none" spc="0" normalizeH="0" baseline="0" noProof="0">
              <a:ln>
                <a:noFill/>
              </a:ln>
              <a:solidFill>
                <a:sysClr val="windowText" lastClr="000000"/>
              </a:solidFill>
              <a:effectLst/>
              <a:uLnTx/>
              <a:uFillTx/>
              <a:latin typeface="Constantia"/>
              <a:ea typeface="+mn-ea"/>
              <a:cs typeface="+mn-cs"/>
            </a:endParaRPr>
          </a:p>
          <a:p>
            <a:pPr marL="274320" marR="0" lvl="0" indent="-274320" algn="r" defTabSz="914400" rtl="1" eaLnBrk="1" fontAlgn="auto" latinLnBrk="0" hangingPunct="1">
              <a:lnSpc>
                <a:spcPct val="100000"/>
              </a:lnSpc>
              <a:spcBef>
                <a:spcPct val="20000"/>
              </a:spcBef>
              <a:spcAft>
                <a:spcPts val="0"/>
              </a:spcAft>
              <a:buClr>
                <a:srgbClr val="0BD0D9"/>
              </a:buClr>
              <a:buSzPct val="95000"/>
              <a:buFont typeface="Wingdings 2"/>
              <a:buChar char=""/>
              <a:tabLst/>
              <a:defRPr/>
            </a:pPr>
            <a:endPar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p:txBody>
      </p:sp>
    </p:spTree>
    <p:extLst>
      <p:ext uri="{BB962C8B-B14F-4D97-AF65-F5344CB8AC3E}">
        <p14:creationId xmlns:p14="http://schemas.microsoft.com/office/powerpoint/2010/main" val="2251977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כותרת 1"/>
          <p:cNvSpPr txBox="1">
            <a:spLocks/>
          </p:cNvSpPr>
          <p:nvPr/>
        </p:nvSpPr>
        <p:spPr>
          <a:xfrm>
            <a:off x="2659584" y="-179660"/>
            <a:ext cx="8229600" cy="1143000"/>
          </a:xfrm>
          <a:prstGeom prst="rect">
            <a:avLst/>
          </a:prstGeom>
        </p:spPr>
        <p:txBody>
          <a:bodyPr vert="horz" lIns="0" rIns="0" bIns="0" anchor="b">
            <a:norm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5000" b="1" i="0" u="none" strike="noStrike" kern="1200" cap="none" spc="0" normalizeH="0" baseline="0" noProof="0">
                <a:ln>
                  <a:noFill/>
                </a:ln>
                <a:solidFill>
                  <a:schemeClr val="accent4"/>
                </a:solidFill>
                <a:effectLst/>
                <a:uLnTx/>
                <a:uFillTx/>
                <a:latin typeface="Calibri"/>
                <a:ea typeface="+mj-ea"/>
                <a:cs typeface="David" panose="020E0502060401010101" pitchFamily="34" charset="-79"/>
              </a:rPr>
              <a:t>מחלה</a:t>
            </a:r>
            <a:endParaRPr kumimoji="0" lang="he-IL" sz="5000" b="1" i="0" u="none" strike="noStrike" kern="1200" cap="none" spc="0" normalizeH="0" baseline="0" noProof="0" dirty="0">
              <a:ln>
                <a:noFill/>
              </a:ln>
              <a:solidFill>
                <a:schemeClr val="accent4"/>
              </a:solidFill>
              <a:effectLst/>
              <a:uLnTx/>
              <a:uFillTx/>
              <a:latin typeface="Calibri"/>
              <a:ea typeface="+mj-ea"/>
              <a:cs typeface="David" panose="020E0502060401010101" pitchFamily="34" charset="-79"/>
            </a:endParaRPr>
          </a:p>
        </p:txBody>
      </p:sp>
      <p:sp>
        <p:nvSpPr>
          <p:cNvPr id="4" name="מציין מיקום תוכן 2"/>
          <p:cNvSpPr txBox="1">
            <a:spLocks/>
          </p:cNvSpPr>
          <p:nvPr/>
        </p:nvSpPr>
        <p:spPr>
          <a:xfrm>
            <a:off x="1428851" y="1313384"/>
            <a:ext cx="9080298" cy="5544616"/>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marR="0" lvl="0" indent="0" algn="just" defTabSz="914400" rtl="1" eaLnBrk="1" fontAlgn="auto" latinLnBrk="0" hangingPunct="1">
              <a:lnSpc>
                <a:spcPct val="100000"/>
              </a:lnSpc>
              <a:spcBef>
                <a:spcPct val="20000"/>
              </a:spcBef>
              <a:spcAft>
                <a:spcPts val="0"/>
              </a:spcAft>
              <a:buClr>
                <a:srgbClr val="0BD0D9"/>
              </a:buClr>
              <a:buSzPct val="95000"/>
              <a:buNone/>
              <a:tabLst/>
              <a:defRPr/>
            </a:pPr>
            <a:r>
              <a:rPr kumimoji="0" lang="he-IL" sz="2000" b="1"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חוק דמי מחלה קובע בין היתר את הקריטריונים לזכאות בדמי מחלה ואת גובה דמי המחלה.</a:t>
            </a: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endParaRPr kumimoji="0" lang="en-US" sz="2000" b="1" i="0" u="none" strike="noStrike" kern="1200" cap="none" spc="0" normalizeH="0" baseline="0" noProof="0" dirty="0">
              <a:ln>
                <a:noFill/>
              </a:ln>
              <a:solidFill>
                <a:sysClr val="windowText" lastClr="000000"/>
              </a:solidFill>
              <a:effectLst/>
              <a:uLnTx/>
              <a:uFillTx/>
              <a:latin typeface="Constantia"/>
              <a:ea typeface="+mn-ea"/>
              <a:cs typeface="+mn-cs"/>
            </a:endParaRPr>
          </a:p>
          <a:p>
            <a:pPr marL="0" marR="0" lvl="0" indent="0" algn="just" defTabSz="914400" rtl="1" eaLnBrk="1" fontAlgn="auto" latinLnBrk="0" hangingPunct="1">
              <a:lnSpc>
                <a:spcPct val="100000"/>
              </a:lnSpc>
              <a:spcBef>
                <a:spcPct val="20000"/>
              </a:spcBef>
              <a:spcAft>
                <a:spcPts val="0"/>
              </a:spcAft>
              <a:buClr>
                <a:srgbClr val="0BD0D9"/>
              </a:buClr>
              <a:buSzPct val="95000"/>
              <a:buNone/>
              <a:tabLst/>
              <a:defRPr/>
            </a:pPr>
            <a:r>
              <a:rPr kumimoji="0" lang="he-IL" sz="2400" b="1"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מי זכאי לדמי מחלה?</a:t>
            </a: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en-US" sz="2000" b="0" i="0" u="none" strike="noStrike" kern="1200" cap="none" spc="0" normalizeH="0" baseline="0" noProof="0" dirty="0">
                <a:ln>
                  <a:noFill/>
                </a:ln>
                <a:solidFill>
                  <a:sysClr val="windowText" lastClr="000000"/>
                </a:solidFill>
                <a:effectLst/>
                <a:uLnTx/>
                <a:uFillTx/>
                <a:latin typeface="Constantia"/>
                <a:ea typeface="+mn-ea"/>
                <a:cs typeface="+mn-cs"/>
              </a:rPr>
              <a:t> </a:t>
            </a: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עובד (בין בשכר ובין במשכורת) שנעדר מעבודתו עקב מחלה.</a:t>
            </a: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endPar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a:p>
            <a:pPr marL="0" marR="0" lvl="0" indent="0" algn="just" defTabSz="914400" rtl="1" eaLnBrk="1" fontAlgn="auto" latinLnBrk="0" hangingPunct="1">
              <a:lnSpc>
                <a:spcPct val="100000"/>
              </a:lnSpc>
              <a:spcBef>
                <a:spcPct val="20000"/>
              </a:spcBef>
              <a:spcAft>
                <a:spcPts val="0"/>
              </a:spcAft>
              <a:buClr>
                <a:srgbClr val="0BD0D9"/>
              </a:buClr>
              <a:buSzPct val="95000"/>
              <a:buNone/>
              <a:tabLst/>
              <a:defRPr/>
            </a:pPr>
            <a:r>
              <a:rPr kumimoji="0" lang="he-IL" sz="2400" b="1"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מהו גובה דמי המחלה?</a:t>
            </a:r>
            <a:endParaRPr kumimoji="0" lang="en-US" sz="2400" b="1" i="0" u="none" strike="noStrike" kern="1200" cap="none" spc="0" normalizeH="0" baseline="0" noProof="0" dirty="0">
              <a:ln>
                <a:noFill/>
              </a:ln>
              <a:solidFill>
                <a:sysClr val="windowText" lastClr="000000"/>
              </a:solidFill>
              <a:effectLst/>
              <a:uLnTx/>
              <a:uFillTx/>
              <a:latin typeface="Constantia"/>
              <a:ea typeface="+mn-ea"/>
              <a:cs typeface="+mn-cs"/>
            </a:endParaRP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בהתאם לגובה שכר העבודה בימים כתיקונם.</a:t>
            </a: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endParaRPr kumimoji="0" lang="en-US" sz="2000" b="0" i="0" u="none" strike="noStrike" kern="1200" cap="none" spc="0" normalizeH="0" baseline="0" noProof="0" dirty="0">
              <a:ln>
                <a:noFill/>
              </a:ln>
              <a:solidFill>
                <a:sysClr val="windowText" lastClr="000000"/>
              </a:solidFill>
              <a:effectLst/>
              <a:uLnTx/>
              <a:uFillTx/>
              <a:latin typeface="Constantia"/>
              <a:ea typeface="+mn-ea"/>
              <a:cs typeface="+mn-cs"/>
            </a:endParaRPr>
          </a:p>
          <a:p>
            <a:pPr marL="0" marR="0" lvl="0" indent="0" algn="just" defTabSz="914400" rtl="1" eaLnBrk="1" fontAlgn="auto" latinLnBrk="0" hangingPunct="1">
              <a:lnSpc>
                <a:spcPct val="100000"/>
              </a:lnSpc>
              <a:spcBef>
                <a:spcPct val="20000"/>
              </a:spcBef>
              <a:spcAft>
                <a:spcPts val="0"/>
              </a:spcAft>
              <a:buClr>
                <a:srgbClr val="0BD0D9"/>
              </a:buClr>
              <a:buSzPct val="95000"/>
              <a:buNone/>
              <a:tabLst/>
              <a:defRPr/>
            </a:pPr>
            <a:r>
              <a:rPr kumimoji="0" lang="he-IL" sz="2400" b="1"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כמה זה עולה למעביד?</a:t>
            </a:r>
            <a:endParaRPr kumimoji="0" lang="en-US" sz="2400" b="1" i="0" u="none" strike="noStrike" kern="1200" cap="none" spc="0" normalizeH="0" baseline="0" noProof="0" dirty="0">
              <a:ln>
                <a:noFill/>
              </a:ln>
              <a:solidFill>
                <a:sysClr val="windowText" lastClr="000000"/>
              </a:solidFill>
              <a:effectLst/>
              <a:uLnTx/>
              <a:uFillTx/>
              <a:latin typeface="Constantia"/>
              <a:ea typeface="+mn-ea"/>
              <a:cs typeface="+mn-cs"/>
            </a:endParaRP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תשלום בעד דמי המחלה משתלם לעובד החל מהיום השני למחלתו. </a:t>
            </a:r>
            <a:endParaRPr kumimoji="0" lang="en-US" sz="2000" b="0" i="0" u="none" strike="noStrike" kern="1200" cap="none" spc="0" normalizeH="0" baseline="0" noProof="0" dirty="0">
              <a:ln>
                <a:noFill/>
              </a:ln>
              <a:solidFill>
                <a:sysClr val="windowText" lastClr="000000"/>
              </a:solidFill>
              <a:effectLst/>
              <a:uLnTx/>
              <a:uFillTx/>
              <a:latin typeface="Constantia"/>
              <a:ea typeface="+mn-ea"/>
              <a:cs typeface="+mn-cs"/>
            </a:endParaRP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בעד הימים השני והשלישי העובד זכאי למחצית דמי מחלה.</a:t>
            </a:r>
            <a:endParaRPr kumimoji="0" lang="en-US" sz="2000" b="0" i="0" u="none" strike="noStrike" kern="1200" cap="none" spc="0" normalizeH="0" baseline="0" noProof="0" dirty="0">
              <a:ln>
                <a:noFill/>
              </a:ln>
              <a:solidFill>
                <a:sysClr val="windowText" lastClr="000000"/>
              </a:solidFill>
              <a:effectLst/>
              <a:uLnTx/>
              <a:uFillTx/>
              <a:latin typeface="Constantia"/>
              <a:ea typeface="+mn-ea"/>
              <a:cs typeface="+mn-cs"/>
            </a:endParaRP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בעד היום הרביעי ועד ל 90 ימים או עד לסך כל ימי הצבירה 100%.</a:t>
            </a: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צבירת החופש יום וחצי בגין כל חודש עבודה</a:t>
            </a: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endPar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endParaRPr kumimoji="0" lang="en-US" sz="2000" b="0" i="0" u="none" strike="noStrike" kern="1200" cap="none" spc="0" normalizeH="0" baseline="0" noProof="0" dirty="0">
              <a:ln>
                <a:noFill/>
              </a:ln>
              <a:solidFill>
                <a:sysClr val="windowText" lastClr="000000"/>
              </a:solidFill>
              <a:effectLst/>
              <a:uLnTx/>
              <a:uFillTx/>
              <a:latin typeface="Constantia"/>
              <a:ea typeface="+mn-ea"/>
              <a:cs typeface="+mn-cs"/>
            </a:endParaRP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endPar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p:txBody>
      </p:sp>
    </p:spTree>
    <p:extLst>
      <p:ext uri="{BB962C8B-B14F-4D97-AF65-F5344CB8AC3E}">
        <p14:creationId xmlns:p14="http://schemas.microsoft.com/office/powerpoint/2010/main" val="13321460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מציין מיקום תוכן 2"/>
          <p:cNvSpPr txBox="1">
            <a:spLocks/>
          </p:cNvSpPr>
          <p:nvPr/>
        </p:nvSpPr>
        <p:spPr>
          <a:xfrm>
            <a:off x="1771204" y="1344960"/>
            <a:ext cx="8928992" cy="6480720"/>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marR="0" lvl="0" indent="0" algn="just" defTabSz="914400" rtl="1" eaLnBrk="1" fontAlgn="auto" latinLnBrk="0" hangingPunct="1">
              <a:lnSpc>
                <a:spcPct val="100000"/>
              </a:lnSpc>
              <a:spcBef>
                <a:spcPct val="20000"/>
              </a:spcBef>
              <a:spcAft>
                <a:spcPts val="0"/>
              </a:spcAft>
              <a:buClr>
                <a:srgbClr val="0BD0D9"/>
              </a:buClr>
              <a:buSzPct val="95000"/>
              <a:buNone/>
              <a:tabLst/>
              <a:defRPr/>
            </a:pPr>
            <a:r>
              <a:rPr kumimoji="0" lang="he-IL" sz="2600" b="1"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האם ניתן לפטר עובד בתקופת הזכאות לדמי מחלה?</a:t>
            </a:r>
            <a:endParaRPr kumimoji="0" lang="en-US" sz="2600" b="1" i="0" u="none" strike="noStrike" kern="1200" cap="none" spc="0" normalizeH="0" baseline="0" noProof="0" dirty="0">
              <a:ln>
                <a:noFill/>
              </a:ln>
              <a:solidFill>
                <a:sysClr val="windowText" lastClr="000000"/>
              </a:solidFill>
              <a:effectLst/>
              <a:uLnTx/>
              <a:uFillTx/>
              <a:latin typeface="Constantia"/>
              <a:ea typeface="+mn-ea"/>
              <a:cs typeface="+mn-cs"/>
            </a:endParaRPr>
          </a:p>
          <a:p>
            <a:pPr marL="0" marR="0" lvl="0" indent="0" algn="just" defTabSz="914400" rtl="1" eaLnBrk="1" fontAlgn="auto" latinLnBrk="0" hangingPunct="1">
              <a:lnSpc>
                <a:spcPct val="100000"/>
              </a:lnSpc>
              <a:spcBef>
                <a:spcPct val="20000"/>
              </a:spcBef>
              <a:spcAft>
                <a:spcPts val="0"/>
              </a:spcAft>
              <a:buClr>
                <a:srgbClr val="0BD0D9"/>
              </a:buClr>
              <a:buSzPct val="95000"/>
              <a:buNone/>
              <a:tabLst/>
              <a:defRPr/>
            </a:pP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לא ניתן לפטר עובד בתקופת הזכאות לדמי מחלה עד 90 יום אלא אם כן:</a:t>
            </a:r>
            <a:endParaRPr kumimoji="0" lang="en-US" sz="2600" b="0" i="0" u="none" strike="noStrike" kern="1200" cap="none" spc="0" normalizeH="0" baseline="0" noProof="0" dirty="0">
              <a:ln>
                <a:noFill/>
              </a:ln>
              <a:solidFill>
                <a:sysClr val="windowText" lastClr="000000"/>
              </a:solidFill>
              <a:effectLst/>
              <a:uLnTx/>
              <a:uFillTx/>
              <a:latin typeface="Constantia"/>
              <a:ea typeface="+mn-ea"/>
              <a:cs typeface="+mn-cs"/>
            </a:endParaRP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המעביד נתן לעובד הודעה מוקדמת לפיטורים לפי חוק וזאת בטרם נעדר העובד עקב מחלתו.</a:t>
            </a:r>
            <a:endParaRPr kumimoji="0" lang="en-US" sz="2600" b="0" i="0" u="none" strike="noStrike" kern="1200" cap="none" spc="0" normalizeH="0" baseline="0" noProof="0" dirty="0">
              <a:ln>
                <a:noFill/>
              </a:ln>
              <a:solidFill>
                <a:sysClr val="windowText" lastClr="000000"/>
              </a:solidFill>
              <a:effectLst/>
              <a:uLnTx/>
              <a:uFillTx/>
              <a:latin typeface="Constantia"/>
              <a:ea typeface="+mn-ea"/>
              <a:cs typeface="+mn-cs"/>
            </a:endParaRP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מקום עבודתו של העובד פסק מלפעול או שהמעביד הוכרז כפושט רגל.</a:t>
            </a: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endParaRPr kumimoji="0" lang="en-US" sz="2600" b="0" i="0" u="none" strike="noStrike" kern="1200" cap="none" spc="0" normalizeH="0" baseline="0" noProof="0" dirty="0">
              <a:ln>
                <a:noFill/>
              </a:ln>
              <a:solidFill>
                <a:sysClr val="windowText" lastClr="000000"/>
              </a:solidFill>
              <a:effectLst/>
              <a:uLnTx/>
              <a:uFillTx/>
              <a:latin typeface="Constantia"/>
              <a:ea typeface="+mn-ea"/>
              <a:cs typeface="+mn-cs"/>
            </a:endParaRPr>
          </a:p>
          <a:p>
            <a:pPr marL="0" marR="0" lvl="0" indent="0" algn="just" defTabSz="914400" rtl="1" eaLnBrk="1" fontAlgn="auto" latinLnBrk="0" hangingPunct="1">
              <a:lnSpc>
                <a:spcPct val="100000"/>
              </a:lnSpc>
              <a:spcBef>
                <a:spcPct val="20000"/>
              </a:spcBef>
              <a:spcAft>
                <a:spcPts val="0"/>
              </a:spcAft>
              <a:buClr>
                <a:srgbClr val="0BD0D9"/>
              </a:buClr>
              <a:buSzPct val="95000"/>
              <a:buNone/>
              <a:tabLst/>
              <a:defRPr/>
            </a:pPr>
            <a:r>
              <a:rPr kumimoji="0" lang="he-IL" sz="2600" b="1"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באילו מקרים עובד לא יהיה זכאי לדמי מחלה?</a:t>
            </a:r>
            <a:endParaRPr kumimoji="0" lang="en-US" sz="2600" b="1" i="0" u="none" strike="noStrike" kern="1200" cap="none" spc="0" normalizeH="0" baseline="0" noProof="0" dirty="0">
              <a:ln>
                <a:noFill/>
              </a:ln>
              <a:solidFill>
                <a:sysClr val="windowText" lastClr="000000"/>
              </a:solidFill>
              <a:effectLst/>
              <a:uLnTx/>
              <a:uFillTx/>
              <a:latin typeface="Constantia"/>
              <a:ea typeface="+mn-ea"/>
              <a:cs typeface="+mn-cs"/>
            </a:endParaRP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עובד לא יהיה זכאי לדמי מחלה באם בתקופת מחלתו עבד בשכר או בתמורה אחרת עקב אותה מחלה.</a:t>
            </a:r>
            <a:endParaRPr kumimoji="0" lang="en-US" sz="2600" b="0" i="0" u="none" strike="noStrike" kern="1200" cap="none" spc="0" normalizeH="0" baseline="0" noProof="0" dirty="0">
              <a:ln>
                <a:noFill/>
              </a:ln>
              <a:solidFill>
                <a:sysClr val="windowText" lastClr="000000"/>
              </a:solidFill>
              <a:effectLst/>
              <a:uLnTx/>
              <a:uFillTx/>
              <a:latin typeface="Constantia"/>
              <a:ea typeface="+mn-ea"/>
              <a:cs typeface="+mn-cs"/>
            </a:endParaRP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endPar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p:txBody>
      </p:sp>
    </p:spTree>
    <p:extLst>
      <p:ext uri="{BB962C8B-B14F-4D97-AF65-F5344CB8AC3E}">
        <p14:creationId xmlns:p14="http://schemas.microsoft.com/office/powerpoint/2010/main" val="25511853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2"/>
          <p:cNvSpPr txBox="1">
            <a:spLocks noGrp="1"/>
          </p:cNvSpPr>
          <p:nvPr>
            <p:ph idx="1"/>
          </p:nvPr>
        </p:nvSpPr>
        <p:spPr>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marR="0" lvl="0" indent="0" algn="just" defTabSz="914400" rtl="1" eaLnBrk="1" fontAlgn="auto" latinLnBrk="0" hangingPunct="1">
              <a:lnSpc>
                <a:spcPct val="100000"/>
              </a:lnSpc>
              <a:spcBef>
                <a:spcPct val="20000"/>
              </a:spcBef>
              <a:spcAft>
                <a:spcPts val="0"/>
              </a:spcAft>
              <a:buClr>
                <a:srgbClr val="0BD0D9"/>
              </a:buClr>
              <a:buSzPct val="95000"/>
              <a:buNone/>
              <a:tabLst/>
              <a:defRPr/>
            </a:pPr>
            <a:r>
              <a:rPr kumimoji="0" lang="he-IL" sz="2000" b="1"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מהי הודעה מוקדמת לפיטורים?</a:t>
            </a:r>
            <a:endParaRPr kumimoji="0" lang="en-US" sz="2000" b="0" i="0" u="none" strike="noStrike" kern="1200" cap="none" spc="0" normalizeH="0" baseline="0" noProof="0" dirty="0">
              <a:ln>
                <a:noFill/>
              </a:ln>
              <a:solidFill>
                <a:sysClr val="windowText" lastClr="000000"/>
              </a:solidFill>
              <a:effectLst/>
              <a:uLnTx/>
              <a:uFillTx/>
              <a:latin typeface="Constantia"/>
              <a:ea typeface="+mn-ea"/>
              <a:cs typeface="+mn-cs"/>
            </a:endParaRP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מעביד החפץ בפיטורי עובדו ייתן לו הודעה מוקדמת בכתב בציון תאריך הוצאת ההודעה וציון יום כניסת הפיטורים לתוקף.</a:t>
            </a: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endParaRPr kumimoji="0" lang="en-US" sz="2000" b="0" i="0" u="none" strike="noStrike" kern="1200" cap="none" spc="0" normalizeH="0" baseline="0" noProof="0" dirty="0">
              <a:ln>
                <a:noFill/>
              </a:ln>
              <a:solidFill>
                <a:sysClr val="windowText" lastClr="000000"/>
              </a:solidFill>
              <a:effectLst/>
              <a:uLnTx/>
              <a:uFillTx/>
              <a:latin typeface="Constantia"/>
              <a:ea typeface="+mn-ea"/>
              <a:cs typeface="+mn-cs"/>
            </a:endParaRPr>
          </a:p>
          <a:p>
            <a:pPr marL="0" marR="0" lvl="0" indent="0" algn="just" defTabSz="914400" rtl="1" eaLnBrk="1" fontAlgn="auto" latinLnBrk="0" hangingPunct="1">
              <a:lnSpc>
                <a:spcPct val="100000"/>
              </a:lnSpc>
              <a:spcBef>
                <a:spcPct val="20000"/>
              </a:spcBef>
              <a:spcAft>
                <a:spcPts val="0"/>
              </a:spcAft>
              <a:buClr>
                <a:srgbClr val="0BD0D9"/>
              </a:buClr>
              <a:buSzPct val="95000"/>
              <a:buNone/>
              <a:tabLst/>
              <a:defRPr/>
            </a:pPr>
            <a:r>
              <a:rPr kumimoji="0" lang="he-IL" sz="2000" b="1"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מהו מועד מסירת ההודעה המוקדמת לעובד במשכורת?</a:t>
            </a: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endParaRPr kumimoji="0" lang="en-US" sz="2000" b="0" i="0" u="none" strike="noStrike" kern="1200" cap="none" spc="0" normalizeH="0" baseline="0" noProof="0" dirty="0">
              <a:ln>
                <a:noFill/>
              </a:ln>
              <a:solidFill>
                <a:sysClr val="windowText" lastClr="000000"/>
              </a:solidFill>
              <a:effectLst/>
              <a:uLnTx/>
              <a:uFillTx/>
              <a:latin typeface="Constantia"/>
              <a:ea typeface="+mn-ea"/>
              <a:cs typeface="+mn-cs"/>
            </a:endParaRP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העובד עבד עד 6 חודשים </a:t>
            </a:r>
            <a:r>
              <a:rPr kumimoji="0" lang="en-US" sz="2000" b="0" i="0" u="none" strike="noStrike" kern="1200" cap="none" spc="0" normalizeH="0" baseline="0" noProof="0" dirty="0">
                <a:ln>
                  <a:noFill/>
                </a:ln>
                <a:solidFill>
                  <a:sysClr val="windowText" lastClr="000000"/>
                </a:solidFill>
                <a:effectLst/>
                <a:uLnTx/>
                <a:uFillTx/>
                <a:latin typeface="Constantia"/>
                <a:ea typeface="+mn-ea"/>
                <a:cs typeface="+mn-cs"/>
                <a:sym typeface="Wingdings"/>
              </a:rPr>
              <a:t></a:t>
            </a: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 יום עבור כל חודש עבודה.</a:t>
            </a:r>
            <a:endParaRPr kumimoji="0" lang="en-US" sz="2000" b="0" i="0" u="none" strike="noStrike" kern="1200" cap="none" spc="0" normalizeH="0" baseline="0" noProof="0" dirty="0">
              <a:ln>
                <a:noFill/>
              </a:ln>
              <a:solidFill>
                <a:sysClr val="windowText" lastClr="000000"/>
              </a:solidFill>
              <a:effectLst/>
              <a:uLnTx/>
              <a:uFillTx/>
              <a:latin typeface="Constantia"/>
              <a:ea typeface="+mn-ea"/>
              <a:cs typeface="+mn-cs"/>
            </a:endParaRP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עובד עבד 7 עד 12 חודשים </a:t>
            </a:r>
            <a:r>
              <a:rPr kumimoji="0" lang="en-US" sz="2000" b="0" i="0" u="none" strike="noStrike" kern="1200" cap="none" spc="0" normalizeH="0" baseline="0" noProof="0" dirty="0">
                <a:ln>
                  <a:noFill/>
                </a:ln>
                <a:solidFill>
                  <a:sysClr val="windowText" lastClr="000000"/>
                </a:solidFill>
                <a:effectLst/>
                <a:uLnTx/>
                <a:uFillTx/>
                <a:latin typeface="Constantia"/>
                <a:ea typeface="+mn-ea"/>
                <a:cs typeface="+mn-cs"/>
                <a:sym typeface="Wingdings"/>
              </a:rPr>
              <a:t></a:t>
            </a: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 6 ימים בגין 6 החודשים הראשונים. יומיים וחצי נוספים בגין כל חודש עבודה נוסף.</a:t>
            </a:r>
            <a:endParaRPr kumimoji="0" lang="en-US" sz="2000" b="0" i="0" u="none" strike="noStrike" kern="1200" cap="none" spc="0" normalizeH="0" baseline="0" noProof="0" dirty="0">
              <a:ln>
                <a:noFill/>
              </a:ln>
              <a:solidFill>
                <a:sysClr val="windowText" lastClr="000000"/>
              </a:solidFill>
              <a:effectLst/>
              <a:uLnTx/>
              <a:uFillTx/>
              <a:latin typeface="Constantia"/>
              <a:ea typeface="+mn-ea"/>
              <a:cs typeface="+mn-cs"/>
            </a:endParaRP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העובד עבד למעלה מ 12 חודשים </a:t>
            </a:r>
            <a:r>
              <a:rPr kumimoji="0" lang="en-US" sz="2000" b="0" i="0" u="none" strike="noStrike" kern="1200" cap="none" spc="0" normalizeH="0" baseline="0" noProof="0" dirty="0">
                <a:ln>
                  <a:noFill/>
                </a:ln>
                <a:solidFill>
                  <a:sysClr val="windowText" lastClr="000000"/>
                </a:solidFill>
                <a:effectLst/>
                <a:uLnTx/>
                <a:uFillTx/>
                <a:latin typeface="Constantia"/>
                <a:ea typeface="+mn-ea"/>
                <a:cs typeface="+mn-cs"/>
                <a:sym typeface="Wingdings"/>
              </a:rPr>
              <a:t></a:t>
            </a:r>
            <a:r>
              <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 חודש ימים.</a:t>
            </a: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endParaRPr kumimoji="0" lang="en-US" sz="2000" b="0" i="0" u="none" strike="noStrike" kern="1200" cap="none" spc="0" normalizeH="0" baseline="0" noProof="0" dirty="0">
              <a:ln>
                <a:noFill/>
              </a:ln>
              <a:solidFill>
                <a:sysClr val="windowText" lastClr="000000"/>
              </a:solidFill>
              <a:effectLst/>
              <a:uLnTx/>
              <a:uFillTx/>
              <a:latin typeface="Constantia"/>
              <a:ea typeface="+mn-ea"/>
              <a:cs typeface="+mn-cs"/>
            </a:endParaRP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endPar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p:txBody>
      </p:sp>
      <p:sp>
        <p:nvSpPr>
          <p:cNvPr id="5" name="כותרת 1"/>
          <p:cNvSpPr txBox="1">
            <a:spLocks noGrp="1"/>
          </p:cNvSpPr>
          <p:nvPr>
            <p:ph type="title"/>
          </p:nvPr>
        </p:nvSpPr>
        <p:spPr>
          <a:xfrm>
            <a:off x="3175000" y="0"/>
            <a:ext cx="10972800" cy="1143000"/>
          </a:xfrm>
          <a:prstGeom prst="rect">
            <a:avLst/>
          </a:prstGeom>
        </p:spPr>
        <p:txBody>
          <a:bodyPr vert="horz" lIns="0" rIns="0" bIns="0" anchor="b">
            <a:norm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he-IL" sz="5000" b="1" i="0" u="none" strike="noStrike" kern="1200" cap="none" spc="0" normalizeH="0" baseline="0" noProof="0" dirty="0">
                <a:ln>
                  <a:noFill/>
                </a:ln>
                <a:solidFill>
                  <a:schemeClr val="accent4"/>
                </a:solidFill>
                <a:effectLst/>
                <a:uLnTx/>
                <a:uFillTx/>
                <a:latin typeface="Calibri"/>
                <a:ea typeface="+mj-ea"/>
                <a:cs typeface="David" panose="020E0502060401010101" pitchFamily="34" charset="-79"/>
              </a:rPr>
              <a:t>הודעה מוקדמת לפיטורים</a:t>
            </a:r>
          </a:p>
        </p:txBody>
      </p:sp>
    </p:spTree>
    <p:extLst>
      <p:ext uri="{BB962C8B-B14F-4D97-AF65-F5344CB8AC3E}">
        <p14:creationId xmlns:p14="http://schemas.microsoft.com/office/powerpoint/2010/main" val="9646428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8" name="כותרת 1"/>
          <p:cNvSpPr>
            <a:spLocks noGrp="1"/>
          </p:cNvSpPr>
          <p:nvPr>
            <p:ph type="title"/>
          </p:nvPr>
        </p:nvSpPr>
        <p:spPr>
          <a:xfrm>
            <a:off x="1612900" y="0"/>
            <a:ext cx="8229600" cy="1143000"/>
          </a:xfrm>
        </p:spPr>
        <p:txBody>
          <a:bodyPr/>
          <a:lstStyle/>
          <a:p>
            <a:pPr algn="ctr"/>
            <a:r>
              <a:rPr lang="he-IL" b="1" dirty="0">
                <a:latin typeface="David" panose="020E0502060401010101" pitchFamily="34" charset="-79"/>
                <a:cs typeface="David" panose="020E0502060401010101" pitchFamily="34" charset="-79"/>
              </a:rPr>
              <a:t>החוק לצמצום השימוש במזומן</a:t>
            </a:r>
          </a:p>
        </p:txBody>
      </p:sp>
      <p:sp>
        <p:nvSpPr>
          <p:cNvPr id="10" name="מציין מיקום תוכן 2"/>
          <p:cNvSpPr txBox="1">
            <a:spLocks/>
          </p:cNvSpPr>
          <p:nvPr/>
        </p:nvSpPr>
        <p:spPr>
          <a:xfrm>
            <a:off x="2044700" y="1478280"/>
            <a:ext cx="8229600" cy="4389120"/>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6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מטרת החוק</a:t>
            </a: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6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הגדרות</a:t>
            </a: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6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הוראות החוק לגבי עוסק</a:t>
            </a: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6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הוראות החוק לגבי אדם שאינו עוסק</a:t>
            </a: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6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הוראות החוק לגבי תייר</a:t>
            </a: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6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תרשימים</a:t>
            </a:r>
          </a:p>
        </p:txBody>
      </p:sp>
    </p:spTree>
    <p:extLst>
      <p:ext uri="{BB962C8B-B14F-4D97-AF65-F5344CB8AC3E}">
        <p14:creationId xmlns:p14="http://schemas.microsoft.com/office/powerpoint/2010/main" val="14879788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7" name="כותרת 1"/>
          <p:cNvSpPr txBox="1">
            <a:spLocks/>
          </p:cNvSpPr>
          <p:nvPr/>
        </p:nvSpPr>
        <p:spPr>
          <a:xfrm>
            <a:off x="2222500" y="-292398"/>
            <a:ext cx="8229600" cy="1143000"/>
          </a:xfrm>
          <a:prstGeom prst="rect">
            <a:avLst/>
          </a:prstGeom>
        </p:spPr>
        <p:txBody>
          <a:bodyPr vert="horz" lIns="0" rIns="0" bIns="0" anchor="b">
            <a:norm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5000" b="1" i="0" u="none" strike="noStrike" kern="1200" cap="none" spc="0" normalizeH="0" baseline="0" noProof="0" dirty="0">
                <a:ln>
                  <a:noFill/>
                </a:ln>
                <a:solidFill>
                  <a:srgbClr val="000000"/>
                </a:solidFill>
                <a:effectLst/>
                <a:uLnTx/>
                <a:uFillTx/>
                <a:latin typeface="Calibri"/>
                <a:ea typeface="+mj-ea"/>
                <a:cs typeface="David" panose="020E0502060401010101" pitchFamily="34" charset="-79"/>
              </a:rPr>
              <a:t>רקע ומטרת החוק</a:t>
            </a:r>
          </a:p>
        </p:txBody>
      </p:sp>
      <p:sp>
        <p:nvSpPr>
          <p:cNvPr id="10" name="מציין מיקום תוכן 2"/>
          <p:cNvSpPr txBox="1">
            <a:spLocks/>
          </p:cNvSpPr>
          <p:nvPr/>
        </p:nvSpPr>
        <p:spPr>
          <a:xfrm>
            <a:off x="1882066" y="1367161"/>
            <a:ext cx="9019713" cy="4935985"/>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6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החוק לצמצום השימוש במזומן, </a:t>
            </a:r>
            <a:r>
              <a:rPr kumimoji="0" lang="he-IL" sz="2600" b="0" i="0" u="none" strike="noStrike" kern="1200" cap="none" spc="0" normalizeH="0" baseline="0" noProof="0" dirty="0" err="1">
                <a:ln>
                  <a:noFill/>
                </a:ln>
                <a:solidFill>
                  <a:srgbClr val="000000"/>
                </a:solidFill>
                <a:effectLst/>
                <a:uLnTx/>
                <a:uFillTx/>
                <a:latin typeface="Constantia"/>
                <a:ea typeface="+mn-ea"/>
                <a:cs typeface="David" panose="020E0502060401010101" pitchFamily="34" charset="-79"/>
              </a:rPr>
              <a:t>התשע"ח</a:t>
            </a:r>
            <a:r>
              <a:rPr kumimoji="0" lang="he-IL" sz="26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  - 2018 (להלן: "החוק") נחקק במרץ 2018 ומטרתו לצמצם את ההון השחור ולסייע במאבק בפעילות הפלילית, לרבות פשיעה חמורה, העלמת מס, הלבנת הון ומימון טרור.</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6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endParaRP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6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החוק כולל, בין היתר, הגבלות על השימוש במזומן ובשיקים וכן חובת תיעוד אמצעי תשלום ותקבול. ההגבלות חלות באופן גורף על כל אדם, תוך הבחנות נקודתיות על: עוסק, אדם שאינו עוסק, תייר, רו"ח ועו"ד בעת מתן שירות עסקי ללקוח.</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6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endParaRP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6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נקבע כי יוטל עיצום כספי או קנס מנהלי על מפרי חוק וכן עונשי מאסר בשל מעשי מרמה.</a:t>
            </a:r>
          </a:p>
        </p:txBody>
      </p:sp>
    </p:spTree>
    <p:extLst>
      <p:ext uri="{BB962C8B-B14F-4D97-AF65-F5344CB8AC3E}">
        <p14:creationId xmlns:p14="http://schemas.microsoft.com/office/powerpoint/2010/main" val="26286351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7" name="כותרת 1"/>
          <p:cNvSpPr txBox="1">
            <a:spLocks/>
          </p:cNvSpPr>
          <p:nvPr/>
        </p:nvSpPr>
        <p:spPr>
          <a:xfrm>
            <a:off x="2222500" y="-292398"/>
            <a:ext cx="8229600" cy="1143000"/>
          </a:xfrm>
          <a:prstGeom prst="rect">
            <a:avLst/>
          </a:prstGeom>
        </p:spPr>
        <p:txBody>
          <a:bodyPr vert="horz" lIns="0" rIns="0" bIns="0" anchor="b">
            <a:norm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5000" b="1" i="0" u="none" strike="noStrike" kern="1200" cap="none" spc="0" normalizeH="0" baseline="0" noProof="0" dirty="0">
                <a:ln>
                  <a:noFill/>
                </a:ln>
                <a:solidFill>
                  <a:srgbClr val="000000"/>
                </a:solidFill>
                <a:effectLst/>
                <a:uLnTx/>
                <a:uFillTx/>
                <a:latin typeface="Calibri"/>
                <a:ea typeface="+mj-ea"/>
                <a:cs typeface="David" panose="020E0502060401010101" pitchFamily="34" charset="-79"/>
              </a:rPr>
              <a:t>הגדרות מרכזיות בחוק</a:t>
            </a:r>
          </a:p>
        </p:txBody>
      </p:sp>
      <p:sp>
        <p:nvSpPr>
          <p:cNvPr id="10" name="מציין מיקום תוכן 2"/>
          <p:cNvSpPr txBox="1">
            <a:spLocks/>
          </p:cNvSpPr>
          <p:nvPr/>
        </p:nvSpPr>
        <p:spPr>
          <a:xfrm>
            <a:off x="6489577" y="1408149"/>
            <a:ext cx="4403325" cy="5054795"/>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18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"עסקה" – מכירה או קניה של נכס או מתן שירות או קבלת שירות.</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18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endParaRP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18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"מחיר העסקה" – התמורה שסוכמה לרבות מע"מ, מס קניה והוצאות נלוות.</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18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endParaRP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18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במכירת מספר נכסים, לא יראו את המחיר המצטבר של כל הנכסים כמחיר של עסקה אחת, אלא אם הוסכם בין הצדדים על מכירתם בעת ובעונה אחת. </a:t>
            </a:r>
            <a:r>
              <a:rPr kumimoji="0" lang="he-IL" sz="1800" b="0" i="0" u="sng"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פיצול מלאכותי של עסקה למספר עסקאות במטרה להתחמק ממגבלות הוראות החוק – מדובר במעשה מרמה אשר על ביצועו מוטל עונש מאסר.</a:t>
            </a: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18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בעסקה מתמשכת לקבלת שירות ו/או תשלום שכירות יראו כל תשלום שיש לשלם באופן תקופתי כמחיר העסקה.</a:t>
            </a: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endParaRPr kumimoji="0" lang="he-IL" sz="1800" b="0" i="0" u="sng" strike="noStrike" kern="1200" cap="none" spc="0" normalizeH="0" baseline="0" noProof="0" dirty="0">
              <a:ln>
                <a:noFill/>
              </a:ln>
              <a:solidFill>
                <a:srgbClr val="000000"/>
              </a:solidFill>
              <a:effectLst/>
              <a:uLnTx/>
              <a:uFillTx/>
              <a:latin typeface="Constantia"/>
              <a:ea typeface="+mn-ea"/>
              <a:cs typeface="David" panose="020E0502060401010101" pitchFamily="34" charset="-79"/>
            </a:endParaRP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endParaRPr kumimoji="0" lang="he-IL" sz="18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endParaRPr>
          </a:p>
        </p:txBody>
      </p:sp>
      <p:sp>
        <p:nvSpPr>
          <p:cNvPr id="5" name="מציין מיקום תוכן 2">
            <a:extLst>
              <a:ext uri="{FF2B5EF4-FFF2-40B4-BE49-F238E27FC236}">
                <a16:creationId xmlns:a16="http://schemas.microsoft.com/office/drawing/2014/main" id="{63EA58F9-0C34-4A28-BE46-7817059A0F23}"/>
              </a:ext>
            </a:extLst>
          </p:cNvPr>
          <p:cNvSpPr txBox="1">
            <a:spLocks/>
          </p:cNvSpPr>
          <p:nvPr/>
        </p:nvSpPr>
        <p:spPr>
          <a:xfrm>
            <a:off x="1848035" y="1482571"/>
            <a:ext cx="4110362" cy="4705165"/>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0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"תשלום במזומן" – סכום המשולם או הניתן במזומן, למעט סכום הנמוך מבין אלה:</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0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endParaRP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Arial" panose="020B0604020202020204" pitchFamily="34" charset="0"/>
              <a:buChar char="•"/>
              <a:tabLst/>
              <a:defRPr/>
            </a:pPr>
            <a:r>
              <a:rPr kumimoji="0" lang="he-IL" sz="20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סכום בשיעור של 10% ממחיר העסקה, מסכום התרומה או מסכום ההלוואה.</a:t>
            </a: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Arial" panose="020B0604020202020204" pitchFamily="34" charset="0"/>
              <a:buChar char="•"/>
              <a:tabLst/>
              <a:defRPr/>
            </a:pPr>
            <a:endParaRPr kumimoji="0" lang="he-IL" sz="20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0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endParaRP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Arial" panose="020B0604020202020204" pitchFamily="34" charset="0"/>
              <a:buChar char="•"/>
              <a:tabLst/>
              <a:defRPr/>
            </a:pPr>
            <a:r>
              <a:rPr kumimoji="0" lang="he-IL" sz="20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סכום של 11,000 ₪ (עוסק) או 50,000 ₪ (אינו עוסק) לפי העניין.</a:t>
            </a:r>
          </a:p>
        </p:txBody>
      </p:sp>
    </p:spTree>
    <p:extLst>
      <p:ext uri="{BB962C8B-B14F-4D97-AF65-F5344CB8AC3E}">
        <p14:creationId xmlns:p14="http://schemas.microsoft.com/office/powerpoint/2010/main" val="9366015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7" name="כותרת 1"/>
          <p:cNvSpPr txBox="1">
            <a:spLocks/>
          </p:cNvSpPr>
          <p:nvPr/>
        </p:nvSpPr>
        <p:spPr>
          <a:xfrm>
            <a:off x="1981200" y="224161"/>
            <a:ext cx="8229600" cy="1143000"/>
          </a:xfrm>
          <a:prstGeom prst="rect">
            <a:avLst/>
          </a:prstGeom>
        </p:spPr>
        <p:txBody>
          <a:bodyPr vert="horz" lIns="0" rIns="0" bIns="0" anchor="b">
            <a:normAutofit fontScale="85000" lnSpcReduction="10000"/>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he-IL" sz="3600" b="1" i="0" u="none" strike="noStrike" kern="1200" cap="none" spc="0" normalizeH="0" baseline="0" noProof="0" dirty="0">
              <a:ln>
                <a:noFill/>
              </a:ln>
              <a:solidFill>
                <a:srgbClr val="000000"/>
              </a:solidFill>
              <a:effectLst/>
              <a:uLnTx/>
              <a:uFillTx/>
              <a:latin typeface="Calibri"/>
              <a:ea typeface="+mj-ea"/>
              <a:cs typeface="David" panose="020E0502060401010101" pitchFamily="34" charset="-79"/>
            </a:endParaRPr>
          </a:p>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3600" b="1" i="0" u="none" strike="noStrike" kern="1200" cap="none" spc="0" normalizeH="0" baseline="0" noProof="0" dirty="0">
                <a:ln>
                  <a:noFill/>
                </a:ln>
                <a:solidFill>
                  <a:srgbClr val="000000"/>
                </a:solidFill>
                <a:effectLst/>
                <a:uLnTx/>
                <a:uFillTx/>
                <a:latin typeface="Calibri"/>
                <a:ea typeface="+mj-ea"/>
                <a:cs typeface="David" panose="020E0502060401010101" pitchFamily="34" charset="-79"/>
              </a:rPr>
              <a:t>הוראות החוק לגבי עוסק - הגבלות על השימוש במזומן</a:t>
            </a:r>
          </a:p>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he-IL" sz="5000" b="1" i="0" u="none" strike="noStrike" kern="1200" cap="none" spc="0" normalizeH="0" baseline="0" noProof="0" dirty="0">
              <a:ln>
                <a:noFill/>
              </a:ln>
              <a:solidFill>
                <a:srgbClr val="000000"/>
              </a:solidFill>
              <a:effectLst/>
              <a:uLnTx/>
              <a:uFillTx/>
              <a:latin typeface="Calibri"/>
              <a:ea typeface="+mj-ea"/>
              <a:cs typeface="David" panose="020E0502060401010101" pitchFamily="34" charset="-79"/>
            </a:endParaRPr>
          </a:p>
        </p:txBody>
      </p:sp>
      <p:sp>
        <p:nvSpPr>
          <p:cNvPr id="10" name="מציין מיקום תוכן 2"/>
          <p:cNvSpPr txBox="1">
            <a:spLocks/>
          </p:cNvSpPr>
          <p:nvPr/>
        </p:nvSpPr>
        <p:spPr>
          <a:xfrm>
            <a:off x="1855433" y="1447060"/>
            <a:ext cx="9019713" cy="4935985"/>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לא ייתן ולא יקבל תשלום במזומן, במסגרת עסקו, בעסקה מעל 11,000 ₪.</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endParaRP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לא יקבל תשלום במזומן מתייר, במסגרת עסקו, בעסקה מעל 55,000 ₪.</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endParaRP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לא ייתן ולא יקבל תשלום במזומן כשכר עבודה, כתרומה, או כהלוואה בסכום העולה על 11,000 ₪, למעט הלוואה הניתנת ע"י גוף פיננסי מפוקח.</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endParaRP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לא ייתן ולא יקבל תשלום במזומן כמתנה בסכום העולה על 50,000 ₪.</a:t>
            </a:r>
          </a:p>
        </p:txBody>
      </p:sp>
    </p:spTree>
    <p:extLst>
      <p:ext uri="{BB962C8B-B14F-4D97-AF65-F5344CB8AC3E}">
        <p14:creationId xmlns:p14="http://schemas.microsoft.com/office/powerpoint/2010/main" val="27994911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7" name="כותרת 1"/>
          <p:cNvSpPr txBox="1">
            <a:spLocks/>
          </p:cNvSpPr>
          <p:nvPr/>
        </p:nvSpPr>
        <p:spPr>
          <a:xfrm>
            <a:off x="2069977" y="144262"/>
            <a:ext cx="8893946" cy="1143000"/>
          </a:xfrm>
          <a:prstGeom prst="rect">
            <a:avLst/>
          </a:prstGeom>
        </p:spPr>
        <p:txBody>
          <a:bodyPr vert="horz" lIns="0" rIns="0" bIns="0" anchor="b">
            <a:norm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he-IL" sz="3000" b="1" i="0" u="none" strike="noStrike" kern="1200" cap="none" spc="0" normalizeH="0" baseline="0" noProof="0" dirty="0">
              <a:ln>
                <a:noFill/>
              </a:ln>
              <a:solidFill>
                <a:srgbClr val="000000"/>
              </a:solidFill>
              <a:effectLst/>
              <a:uLnTx/>
              <a:uFillTx/>
              <a:latin typeface="Calibri"/>
              <a:ea typeface="+mj-ea"/>
              <a:cs typeface="David" panose="020E0502060401010101" pitchFamily="34" charset="-79"/>
            </a:endParaRPr>
          </a:p>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3000" b="1" i="0" u="none" strike="noStrike" kern="1200" cap="none" spc="0" normalizeH="0" baseline="0" noProof="0" dirty="0">
                <a:ln>
                  <a:noFill/>
                </a:ln>
                <a:solidFill>
                  <a:srgbClr val="000000"/>
                </a:solidFill>
                <a:effectLst/>
                <a:uLnTx/>
                <a:uFillTx/>
                <a:latin typeface="Calibri"/>
                <a:ea typeface="+mj-ea"/>
                <a:cs typeface="David" panose="020E0502060401010101" pitchFamily="34" charset="-79"/>
              </a:rPr>
              <a:t>הוראות החוק לגבי עוסק - הגבלות על השימוש בשיקים לעוסק</a:t>
            </a:r>
          </a:p>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he-IL" sz="3000" b="1" i="0" u="none" strike="noStrike" kern="1200" cap="none" spc="0" normalizeH="0" baseline="0" noProof="0" dirty="0">
              <a:ln>
                <a:noFill/>
              </a:ln>
              <a:solidFill>
                <a:srgbClr val="000000"/>
              </a:solidFill>
              <a:effectLst/>
              <a:uLnTx/>
              <a:uFillTx/>
              <a:latin typeface="Calibri"/>
              <a:ea typeface="+mj-ea"/>
              <a:cs typeface="David" panose="020E0502060401010101" pitchFamily="34" charset="-79"/>
            </a:endParaRPr>
          </a:p>
        </p:txBody>
      </p:sp>
      <p:sp>
        <p:nvSpPr>
          <p:cNvPr id="10" name="מציין מיקום תוכן 2"/>
          <p:cNvSpPr txBox="1">
            <a:spLocks/>
          </p:cNvSpPr>
          <p:nvPr/>
        </p:nvSpPr>
        <p:spPr>
          <a:xfrm>
            <a:off x="1855433" y="1447060"/>
            <a:ext cx="9019713" cy="4935985"/>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לא ייתן ולא יקבל תשלום בשיק, במסגרת עסקו, עבור: עסקה/ שכר עבודה/ תרומה/ הלוואה/ מתנה, בלי ששם מקבל התשלום נקוב בשיק , כנפרע או כנסב, לפי העניין.</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endParaRP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לא יסב שיק ולא יקבל שיק מוסב, בלי ששמו ומספר זהותו של המסב נקובים בשיק.</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endParaRP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בסעיף זה אין הגבלה לגובה הסכום – הוראות החוק חלות על כל סכום.</a:t>
            </a:r>
          </a:p>
        </p:txBody>
      </p:sp>
    </p:spTree>
    <p:extLst>
      <p:ext uri="{BB962C8B-B14F-4D97-AF65-F5344CB8AC3E}">
        <p14:creationId xmlns:p14="http://schemas.microsoft.com/office/powerpoint/2010/main" val="3726398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5" name="כותרת 1"/>
          <p:cNvSpPr txBox="1">
            <a:spLocks/>
          </p:cNvSpPr>
          <p:nvPr/>
        </p:nvSpPr>
        <p:spPr>
          <a:xfrm>
            <a:off x="2324100" y="0"/>
            <a:ext cx="8229600" cy="1143000"/>
          </a:xfrm>
          <a:prstGeom prst="rect">
            <a:avLst/>
          </a:prstGeom>
        </p:spPr>
        <p:txBody>
          <a:bodyPr vert="horz" lIns="0" rIns="0" bIns="0" anchor="b">
            <a:no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algn="ctr">
              <a:defRPr/>
            </a:pPr>
            <a:r>
              <a:rPr lang="he-IL" sz="5400" b="1">
                <a:solidFill>
                  <a:srgbClr val="000000"/>
                </a:solidFill>
                <a:latin typeface="Calibri"/>
                <a:cs typeface="David" panose="020E0502060401010101" pitchFamily="34" charset="-79"/>
              </a:rPr>
              <a:t>על מה מחשבים מס הכנסה ?</a:t>
            </a:r>
            <a:endParaRPr lang="he-IL" sz="5400" b="1" dirty="0">
              <a:solidFill>
                <a:srgbClr val="000000"/>
              </a:solidFill>
              <a:latin typeface="Calibri"/>
              <a:cs typeface="David" panose="020E0502060401010101" pitchFamily="34" charset="-79"/>
            </a:endParaRPr>
          </a:p>
        </p:txBody>
      </p:sp>
      <p:sp>
        <p:nvSpPr>
          <p:cNvPr id="7" name="מציין מיקום תוכן 2"/>
          <p:cNvSpPr txBox="1">
            <a:spLocks/>
          </p:cNvSpPr>
          <p:nvPr/>
        </p:nvSpPr>
        <p:spPr>
          <a:xfrm>
            <a:off x="1866900" y="1257648"/>
            <a:ext cx="8229600" cy="4389120"/>
          </a:xfrm>
          <a:prstGeom prst="rect">
            <a:avLst/>
          </a:prstGeom>
        </p:spPr>
        <p:txBody>
          <a:bodyPr vert="horz">
            <a:normAutofit fontScale="92500" lnSpcReduction="10000"/>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Clr>
                <a:srgbClr val="0BD0D9"/>
              </a:buClr>
              <a:buFont typeface="Wingdings 2"/>
              <a:buNone/>
              <a:defRPr/>
            </a:pPr>
            <a:r>
              <a:rPr lang="he-IL" sz="3200" b="1" u="sng" dirty="0">
                <a:solidFill>
                  <a:sysClr val="windowText" lastClr="000000"/>
                </a:solidFill>
                <a:latin typeface="Constantia"/>
                <a:cs typeface="David" panose="020E0502060401010101" pitchFamily="34" charset="-79"/>
              </a:rPr>
              <a:t>שכירים</a:t>
            </a:r>
            <a:r>
              <a:rPr lang="he-IL" sz="3200" dirty="0">
                <a:solidFill>
                  <a:sysClr val="windowText" lastClr="000000"/>
                </a:solidFill>
                <a:latin typeface="Constantia"/>
                <a:cs typeface="David" panose="020E0502060401010101" pitchFamily="34" charset="-79"/>
              </a:rPr>
              <a:t>:</a:t>
            </a:r>
          </a:p>
          <a:p>
            <a:pPr>
              <a:buClr>
                <a:srgbClr val="0BD0D9"/>
              </a:buClr>
              <a:buFont typeface="Wingdings" panose="05000000000000000000" pitchFamily="2" charset="2"/>
              <a:buChar char="Ø"/>
              <a:defRPr/>
            </a:pPr>
            <a:r>
              <a:rPr lang="he-IL" sz="3200" dirty="0">
                <a:solidFill>
                  <a:sysClr val="windowText" lastClr="000000"/>
                </a:solidFill>
                <a:latin typeface="Constantia"/>
                <a:cs typeface="David" panose="020E0502060401010101" pitchFamily="34" charset="-79"/>
              </a:rPr>
              <a:t>כל רכיבי השכר למיניהם .</a:t>
            </a:r>
            <a:endParaRPr lang="en-US" sz="3200" dirty="0">
              <a:solidFill>
                <a:sysClr val="windowText" lastClr="000000"/>
              </a:solidFill>
              <a:latin typeface="Constantia"/>
            </a:endParaRPr>
          </a:p>
          <a:p>
            <a:pPr>
              <a:buClr>
                <a:srgbClr val="0BD0D9"/>
              </a:buClr>
              <a:buFont typeface="Wingdings" panose="05000000000000000000" pitchFamily="2" charset="2"/>
              <a:buChar char="Ø"/>
              <a:defRPr/>
            </a:pPr>
            <a:r>
              <a:rPr lang="he-IL" sz="3200" dirty="0">
                <a:solidFill>
                  <a:sysClr val="windowText" lastClr="000000"/>
                </a:solidFill>
                <a:latin typeface="Constantia"/>
                <a:cs typeface="David" panose="020E0502060401010101" pitchFamily="34" charset="-79"/>
              </a:rPr>
              <a:t>כל טובת הנאה או קצובה , בין במישרין או בעקיפין , בין בכסף או בשווי כסף .</a:t>
            </a:r>
          </a:p>
          <a:p>
            <a:pPr>
              <a:buClr>
                <a:srgbClr val="0BD0D9"/>
              </a:buClr>
              <a:buFont typeface="Wingdings" panose="05000000000000000000" pitchFamily="2" charset="2"/>
              <a:buChar char="Ø"/>
              <a:defRPr/>
            </a:pPr>
            <a:r>
              <a:rPr lang="he-IL" sz="3200" dirty="0">
                <a:solidFill>
                  <a:sysClr val="windowText" lastClr="000000"/>
                </a:solidFill>
                <a:latin typeface="Constantia"/>
                <a:cs typeface="David" panose="020E0502060401010101" pitchFamily="34" charset="-79"/>
              </a:rPr>
              <a:t>כל תשלום לכיסוי הוצאותיו של העובד .</a:t>
            </a:r>
          </a:p>
          <a:p>
            <a:pPr>
              <a:buClr>
                <a:srgbClr val="0BD0D9"/>
              </a:buClr>
              <a:buFont typeface="Wingdings" panose="05000000000000000000" pitchFamily="2" charset="2"/>
              <a:buChar char="Ø"/>
              <a:defRPr/>
            </a:pPr>
            <a:r>
              <a:rPr lang="he-IL" sz="3200" dirty="0">
                <a:solidFill>
                  <a:sysClr val="windowText" lastClr="000000"/>
                </a:solidFill>
                <a:latin typeface="Constantia"/>
                <a:cs typeface="David" panose="020E0502060401010101" pitchFamily="34" charset="-79"/>
              </a:rPr>
              <a:t>השתלמות, שכ"ד, שווי פלאפון, שווי רכב, הוצ' חו"ל, מתנות, ביגוד.</a:t>
            </a:r>
            <a:endParaRPr lang="en-US" sz="3200" dirty="0">
              <a:solidFill>
                <a:sysClr val="windowText" lastClr="000000"/>
              </a:solidFill>
              <a:latin typeface="Constantia"/>
              <a:cs typeface="David" panose="020E0502060401010101" pitchFamily="34" charset="-79"/>
            </a:endParaRPr>
          </a:p>
          <a:p>
            <a:pPr marL="0" indent="0">
              <a:buClr>
                <a:srgbClr val="0BD0D9"/>
              </a:buClr>
              <a:buFont typeface="Wingdings 2"/>
              <a:buNone/>
              <a:defRPr/>
            </a:pPr>
            <a:r>
              <a:rPr lang="he-IL" sz="3000" b="1" u="sng" dirty="0">
                <a:solidFill>
                  <a:sysClr val="windowText" lastClr="000000"/>
                </a:solidFill>
                <a:latin typeface="Constantia"/>
                <a:cs typeface="David" panose="020E0502060401010101" pitchFamily="34" charset="-79"/>
              </a:rPr>
              <a:t>עצמאיים :</a:t>
            </a:r>
            <a:r>
              <a:rPr lang="he-IL" sz="1900" dirty="0">
                <a:solidFill>
                  <a:sysClr val="windowText" lastClr="000000"/>
                </a:solidFill>
                <a:latin typeface="Constantia"/>
                <a:cs typeface="David" panose="020E0502060401010101" pitchFamily="34" charset="-79"/>
              </a:rPr>
              <a:t> </a:t>
            </a:r>
          </a:p>
          <a:p>
            <a:pPr>
              <a:buClr>
                <a:srgbClr val="0BD0D9"/>
              </a:buClr>
              <a:buFont typeface="Wingdings" panose="05000000000000000000" pitchFamily="2" charset="2"/>
              <a:buChar char="Ø"/>
              <a:defRPr/>
            </a:pPr>
            <a:r>
              <a:rPr lang="he-IL" sz="3200" dirty="0">
                <a:solidFill>
                  <a:sysClr val="windowText" lastClr="000000"/>
                </a:solidFill>
                <a:latin typeface="Constantia"/>
                <a:cs typeface="David" panose="020E0502060401010101" pitchFamily="34" charset="-79"/>
              </a:rPr>
              <a:t>על הרווח השנתי המתואם .</a:t>
            </a:r>
          </a:p>
        </p:txBody>
      </p:sp>
    </p:spTree>
    <p:extLst>
      <p:ext uri="{BB962C8B-B14F-4D97-AF65-F5344CB8AC3E}">
        <p14:creationId xmlns:p14="http://schemas.microsoft.com/office/powerpoint/2010/main" val="108122044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7" name="כותרת 1"/>
          <p:cNvSpPr txBox="1">
            <a:spLocks/>
          </p:cNvSpPr>
          <p:nvPr/>
        </p:nvSpPr>
        <p:spPr>
          <a:xfrm>
            <a:off x="2069977" y="144262"/>
            <a:ext cx="8893946" cy="1143000"/>
          </a:xfrm>
          <a:prstGeom prst="rect">
            <a:avLst/>
          </a:prstGeom>
        </p:spPr>
        <p:txBody>
          <a:bodyPr vert="horz" lIns="0" rIns="0" bIns="0" anchor="b">
            <a:norm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he-IL" sz="3000" b="1" i="0" u="none" strike="noStrike" kern="1200" cap="none" spc="0" normalizeH="0" baseline="0" noProof="0" dirty="0">
              <a:ln>
                <a:noFill/>
              </a:ln>
              <a:solidFill>
                <a:srgbClr val="000000"/>
              </a:solidFill>
              <a:effectLst/>
              <a:uLnTx/>
              <a:uFillTx/>
              <a:latin typeface="Calibri"/>
              <a:ea typeface="+mj-ea"/>
              <a:cs typeface="David" panose="020E0502060401010101" pitchFamily="34" charset="-79"/>
            </a:endParaRPr>
          </a:p>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3000" b="1" i="0" u="none" strike="noStrike" kern="1200" cap="none" spc="0" normalizeH="0" baseline="0" noProof="0" dirty="0">
                <a:ln>
                  <a:noFill/>
                </a:ln>
                <a:solidFill>
                  <a:srgbClr val="000000"/>
                </a:solidFill>
                <a:effectLst/>
                <a:uLnTx/>
                <a:uFillTx/>
                <a:latin typeface="Calibri"/>
                <a:ea typeface="+mj-ea"/>
                <a:cs typeface="David" panose="020E0502060401010101" pitchFamily="34" charset="-79"/>
              </a:rPr>
              <a:t>תיעוד תקבולים וסנקציות</a:t>
            </a:r>
          </a:p>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he-IL" sz="3000" b="1" i="0" u="none" strike="noStrike" kern="1200" cap="none" spc="0" normalizeH="0" baseline="0" noProof="0" dirty="0">
              <a:ln>
                <a:noFill/>
              </a:ln>
              <a:solidFill>
                <a:srgbClr val="000000"/>
              </a:solidFill>
              <a:effectLst/>
              <a:uLnTx/>
              <a:uFillTx/>
              <a:latin typeface="Calibri"/>
              <a:ea typeface="+mj-ea"/>
              <a:cs typeface="David" panose="020E0502060401010101" pitchFamily="34" charset="-79"/>
            </a:endParaRPr>
          </a:p>
        </p:txBody>
      </p:sp>
      <p:sp>
        <p:nvSpPr>
          <p:cNvPr id="10" name="מציין מיקום תוכן 2"/>
          <p:cNvSpPr txBox="1">
            <a:spLocks/>
          </p:cNvSpPr>
          <p:nvPr/>
        </p:nvSpPr>
        <p:spPr>
          <a:xfrm>
            <a:off x="1873188" y="1225118"/>
            <a:ext cx="9019713" cy="4935985"/>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endParaRP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החוק מפרט את הפרטים אותם יש לכלול בקבלה: אמצעי התשלום, אם במזומן (לפרט סוג מטבע), אם בשיק (פרטי שיק מלאים), אם באשראי (סוג הכרטיס, 4 ספרות אחרונות, שם בעל הכרטיס, שם הבנק ומספר חשבון).</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endParaRP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הסנקציה על הפרה של עוסק:</a:t>
            </a:r>
          </a:p>
          <a:p>
            <a:pPr marL="640080" marR="0" lvl="1" indent="-246888" algn="just" defTabSz="914400" rtl="1" eaLnBrk="1" fontAlgn="auto" latinLnBrk="0" hangingPunct="1">
              <a:lnSpc>
                <a:spcPct val="100000"/>
              </a:lnSpc>
              <a:spcBef>
                <a:spcPct val="20000"/>
              </a:spcBef>
              <a:spcAft>
                <a:spcPts val="0"/>
              </a:spcAft>
              <a:buClr>
                <a:srgbClr val="0BD0D9"/>
              </a:buClr>
              <a:buSzPct val="85000"/>
              <a:buFont typeface="Wingdings" panose="05000000000000000000" pitchFamily="2" charset="2"/>
              <a:buChar char="Ø"/>
              <a:tabLst/>
              <a:defRPr/>
            </a:pPr>
            <a:r>
              <a:rPr kumimoji="0" lang="he-IL" sz="22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הפרה עד 25,000 ₪ - עיצום 15%</a:t>
            </a:r>
          </a:p>
          <a:p>
            <a:pPr marL="640080" marR="0" lvl="1" indent="-246888" algn="just" defTabSz="914400" rtl="1" eaLnBrk="1" fontAlgn="auto" latinLnBrk="0" hangingPunct="1">
              <a:lnSpc>
                <a:spcPct val="100000"/>
              </a:lnSpc>
              <a:spcBef>
                <a:spcPct val="20000"/>
              </a:spcBef>
              <a:spcAft>
                <a:spcPts val="0"/>
              </a:spcAft>
              <a:buClr>
                <a:srgbClr val="0BD0D9"/>
              </a:buClr>
              <a:buSzPct val="85000"/>
              <a:buFont typeface="Wingdings" panose="05000000000000000000" pitchFamily="2" charset="2"/>
              <a:buChar char="Ø"/>
              <a:tabLst/>
              <a:defRPr/>
            </a:pPr>
            <a:r>
              <a:rPr kumimoji="0" lang="he-IL" sz="22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הפרה עד 50,000 ₪ - עיצום 20%</a:t>
            </a:r>
          </a:p>
          <a:p>
            <a:pPr marL="640080" marR="0" lvl="1" indent="-246888" algn="just" defTabSz="914400" rtl="1" eaLnBrk="1" fontAlgn="auto" latinLnBrk="0" hangingPunct="1">
              <a:lnSpc>
                <a:spcPct val="100000"/>
              </a:lnSpc>
              <a:spcBef>
                <a:spcPct val="20000"/>
              </a:spcBef>
              <a:spcAft>
                <a:spcPts val="0"/>
              </a:spcAft>
              <a:buClr>
                <a:srgbClr val="0BD0D9"/>
              </a:buClr>
              <a:buSzPct val="85000"/>
              <a:buFont typeface="Wingdings" panose="05000000000000000000" pitchFamily="2" charset="2"/>
              <a:buChar char="Ø"/>
              <a:tabLst/>
              <a:defRPr/>
            </a:pPr>
            <a:r>
              <a:rPr kumimoji="0" lang="he-IL" sz="22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הפרה מעל 50,000 ₪ - עיצום 30% מגובה ההפרה</a:t>
            </a:r>
          </a:p>
          <a:p>
            <a:pPr marL="393192" marR="0" lvl="1" indent="0" algn="just" defTabSz="914400" rtl="1" eaLnBrk="1" fontAlgn="auto" latinLnBrk="0" hangingPunct="1">
              <a:lnSpc>
                <a:spcPct val="100000"/>
              </a:lnSpc>
              <a:spcBef>
                <a:spcPct val="20000"/>
              </a:spcBef>
              <a:spcAft>
                <a:spcPts val="0"/>
              </a:spcAft>
              <a:buClr>
                <a:srgbClr val="0BD0D9"/>
              </a:buClr>
              <a:buSzPct val="85000"/>
              <a:buFont typeface="Wingdings 2"/>
              <a:buNone/>
              <a:tabLst/>
              <a:defRPr/>
            </a:pPr>
            <a:endParaRPr kumimoji="0" lang="he-IL" sz="22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endParaRP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כל עיצום כספי שיוטל יפורסם באתר רשות המיסים ויכלול בין היתר: מהות ההפרה, סכום העיצום הכספי שהוטל ופרטים על המפר.</a:t>
            </a: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endPar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endParaRPr>
          </a:p>
        </p:txBody>
      </p:sp>
    </p:spTree>
    <p:extLst>
      <p:ext uri="{BB962C8B-B14F-4D97-AF65-F5344CB8AC3E}">
        <p14:creationId xmlns:p14="http://schemas.microsoft.com/office/powerpoint/2010/main" val="8710621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7" name="כותרת 1"/>
          <p:cNvSpPr txBox="1">
            <a:spLocks/>
          </p:cNvSpPr>
          <p:nvPr/>
        </p:nvSpPr>
        <p:spPr>
          <a:xfrm>
            <a:off x="1544715" y="224161"/>
            <a:ext cx="8666085" cy="1143000"/>
          </a:xfrm>
          <a:prstGeom prst="rect">
            <a:avLst/>
          </a:prstGeom>
        </p:spPr>
        <p:txBody>
          <a:bodyPr vert="horz" lIns="0" rIns="0" bIns="0" anchor="b">
            <a:normAutofit fontScale="77500" lnSpcReduction="20000"/>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he-IL" sz="3600" b="1" i="0" u="none" strike="noStrike" kern="1200" cap="none" spc="0" normalizeH="0" baseline="0" noProof="0" dirty="0">
              <a:ln>
                <a:noFill/>
              </a:ln>
              <a:solidFill>
                <a:srgbClr val="000000"/>
              </a:solidFill>
              <a:effectLst/>
              <a:uLnTx/>
              <a:uFillTx/>
              <a:latin typeface="Calibri"/>
              <a:ea typeface="+mj-ea"/>
              <a:cs typeface="David" panose="020E0502060401010101" pitchFamily="34" charset="-79"/>
            </a:endParaRPr>
          </a:p>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3600" b="1" i="0" u="none" strike="noStrike" kern="1200" cap="none" spc="0" normalizeH="0" baseline="0" noProof="0" dirty="0">
                <a:ln>
                  <a:noFill/>
                </a:ln>
                <a:solidFill>
                  <a:srgbClr val="000000"/>
                </a:solidFill>
                <a:effectLst/>
                <a:uLnTx/>
                <a:uFillTx/>
                <a:latin typeface="Calibri"/>
                <a:ea typeface="+mj-ea"/>
                <a:cs typeface="David" panose="020E0502060401010101" pitchFamily="34" charset="-79"/>
              </a:rPr>
              <a:t>הוראות החוק לגבי אדם שאינו עוסק - הגבלות על השימוש במזומן</a:t>
            </a:r>
          </a:p>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he-IL" sz="5000" b="1" i="0" u="none" strike="noStrike" kern="1200" cap="none" spc="0" normalizeH="0" baseline="0" noProof="0" dirty="0">
              <a:ln>
                <a:noFill/>
              </a:ln>
              <a:solidFill>
                <a:srgbClr val="000000"/>
              </a:solidFill>
              <a:effectLst/>
              <a:uLnTx/>
              <a:uFillTx/>
              <a:latin typeface="Calibri"/>
              <a:ea typeface="+mj-ea"/>
              <a:cs typeface="David" panose="020E0502060401010101" pitchFamily="34" charset="-79"/>
            </a:endParaRPr>
          </a:p>
        </p:txBody>
      </p:sp>
      <p:sp>
        <p:nvSpPr>
          <p:cNvPr id="10" name="מציין מיקום תוכן 2"/>
          <p:cNvSpPr txBox="1">
            <a:spLocks/>
          </p:cNvSpPr>
          <p:nvPr/>
        </p:nvSpPr>
        <p:spPr>
          <a:xfrm>
            <a:off x="1855433" y="1447060"/>
            <a:ext cx="9019713" cy="4935985"/>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לא ייתן תשלום במזומן, בעסקה מעל 50,000 ₪.</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endParaRP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לא ייתן תשלום במזומן לעוסק, כשמחיר העסקה גבוה מ 11,000 ₪.</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endParaRP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לא ייתן תשלום במזומן לאדם שאינו עוסק , בעבור עסקה, כשמחיר העסקה גבוה מ 50,000 ₪.</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endParaRP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לא ייתן ולא יקבל תשלום במזומן כשכר עבודה, כתרומה או כהלוואה בסכום הגבוה מ 11,000 ₪.</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endParaRP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לא ייתן ולא יקבל תשלום במזומן כמתנה בסכום העולה על 50,000 ₪.</a:t>
            </a:r>
          </a:p>
        </p:txBody>
      </p:sp>
    </p:spTree>
    <p:extLst>
      <p:ext uri="{BB962C8B-B14F-4D97-AF65-F5344CB8AC3E}">
        <p14:creationId xmlns:p14="http://schemas.microsoft.com/office/powerpoint/2010/main" val="5714655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7" name="כותרת 1"/>
          <p:cNvSpPr txBox="1">
            <a:spLocks/>
          </p:cNvSpPr>
          <p:nvPr/>
        </p:nvSpPr>
        <p:spPr>
          <a:xfrm>
            <a:off x="1544715" y="224161"/>
            <a:ext cx="8666085" cy="1143000"/>
          </a:xfrm>
          <a:prstGeom prst="rect">
            <a:avLst/>
          </a:prstGeom>
        </p:spPr>
        <p:txBody>
          <a:bodyPr vert="horz" lIns="0" rIns="0" bIns="0" anchor="b">
            <a:normAutofit fontScale="77500" lnSpcReduction="20000"/>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he-IL" sz="3600" b="1" i="0" u="none" strike="noStrike" kern="1200" cap="none" spc="0" normalizeH="0" baseline="0" noProof="0" dirty="0">
              <a:ln>
                <a:noFill/>
              </a:ln>
              <a:solidFill>
                <a:srgbClr val="000000"/>
              </a:solidFill>
              <a:effectLst/>
              <a:uLnTx/>
              <a:uFillTx/>
              <a:latin typeface="Calibri"/>
              <a:ea typeface="+mj-ea"/>
              <a:cs typeface="David" panose="020E0502060401010101" pitchFamily="34" charset="-79"/>
            </a:endParaRPr>
          </a:p>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3600" b="1" i="0" u="none" strike="noStrike" kern="1200" cap="none" spc="0" normalizeH="0" baseline="0" noProof="0" dirty="0">
                <a:ln>
                  <a:noFill/>
                </a:ln>
                <a:solidFill>
                  <a:srgbClr val="000000"/>
                </a:solidFill>
                <a:effectLst/>
                <a:uLnTx/>
                <a:uFillTx/>
                <a:latin typeface="Calibri"/>
                <a:ea typeface="+mj-ea"/>
                <a:cs typeface="David" panose="020E0502060401010101" pitchFamily="34" charset="-79"/>
              </a:rPr>
              <a:t>הוראות החוק לגבי אדם שאינו עוסק - הגבלות על השימוש בשיקים לאדם שאינו עוסק</a:t>
            </a:r>
          </a:p>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he-IL" sz="5000" b="1" i="0" u="none" strike="noStrike" kern="1200" cap="none" spc="0" normalizeH="0" baseline="0" noProof="0" dirty="0">
              <a:ln>
                <a:noFill/>
              </a:ln>
              <a:solidFill>
                <a:srgbClr val="000000"/>
              </a:solidFill>
              <a:effectLst/>
              <a:uLnTx/>
              <a:uFillTx/>
              <a:latin typeface="Calibri"/>
              <a:ea typeface="+mj-ea"/>
              <a:cs typeface="David" panose="020E0502060401010101" pitchFamily="34" charset="-79"/>
            </a:endParaRPr>
          </a:p>
        </p:txBody>
      </p:sp>
      <p:sp>
        <p:nvSpPr>
          <p:cNvPr id="10" name="מציין מיקום תוכן 2"/>
          <p:cNvSpPr txBox="1">
            <a:spLocks/>
          </p:cNvSpPr>
          <p:nvPr/>
        </p:nvSpPr>
        <p:spPr>
          <a:xfrm>
            <a:off x="1855433" y="1447060"/>
            <a:ext cx="9019713" cy="4935985"/>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לא יקבל תשלום בשיק בסכום העולה על 5,000 ₪ בעבור עסקה/ שכר עבודה/ תרומה/ הלוואה/ מתנה, בלי ששמו נקוב בשיק כנפרע.</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endParaRP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לא ייתן לעוסק, במסגרת עסקו, תשלום בשיק בעבור עסקה/ שכר עבודה/ תרומה/ הלוואה/ מתנה, בלי ששם העוסק נקוב בשיק או כנסב לפי העניין.</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endParaRP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לא ייתן לאדם שאינו עוסק תשלום בשיק בסכום העולה על 5,000 ₪ בעבור עסקה/ שכר עבודה/ תרומה/ הלוואה/ מתנה, בלי ששם מקבל התשלום נקוב בשיק כנפרע או כנסב לפי העניין.</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endParaRP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לא יסב שיק ולא יקבל נסב שיק מוסב, בלי ששמו ומספר זהותו של המסב נקובים בשיק.</a:t>
            </a:r>
          </a:p>
        </p:txBody>
      </p:sp>
    </p:spTree>
    <p:extLst>
      <p:ext uri="{BB962C8B-B14F-4D97-AF65-F5344CB8AC3E}">
        <p14:creationId xmlns:p14="http://schemas.microsoft.com/office/powerpoint/2010/main" val="29777948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7" name="כותרת 1"/>
          <p:cNvSpPr txBox="1">
            <a:spLocks/>
          </p:cNvSpPr>
          <p:nvPr/>
        </p:nvSpPr>
        <p:spPr>
          <a:xfrm>
            <a:off x="1544715" y="224161"/>
            <a:ext cx="8666085" cy="1143000"/>
          </a:xfrm>
          <a:prstGeom prst="rect">
            <a:avLst/>
          </a:prstGeom>
        </p:spPr>
        <p:txBody>
          <a:bodyPr vert="horz" lIns="0" rIns="0" bIns="0" anchor="b">
            <a:normAutofit fontScale="77500" lnSpcReduction="20000"/>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he-IL" sz="3600" b="1" i="0" u="none" strike="noStrike" kern="1200" cap="none" spc="0" normalizeH="0" baseline="0" noProof="0" dirty="0">
              <a:ln>
                <a:noFill/>
              </a:ln>
              <a:solidFill>
                <a:srgbClr val="000000"/>
              </a:solidFill>
              <a:effectLst/>
              <a:uLnTx/>
              <a:uFillTx/>
              <a:latin typeface="Calibri"/>
              <a:ea typeface="+mj-ea"/>
              <a:cs typeface="David" panose="020E0502060401010101" pitchFamily="34" charset="-79"/>
            </a:endParaRPr>
          </a:p>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3600" b="1" i="0" u="none" strike="noStrike" kern="1200" cap="none" spc="0" normalizeH="0" baseline="0" noProof="0" dirty="0">
                <a:ln>
                  <a:noFill/>
                </a:ln>
                <a:solidFill>
                  <a:srgbClr val="000000"/>
                </a:solidFill>
                <a:effectLst/>
                <a:uLnTx/>
                <a:uFillTx/>
                <a:latin typeface="Calibri"/>
                <a:ea typeface="+mj-ea"/>
                <a:cs typeface="David" panose="020E0502060401010101" pitchFamily="34" charset="-79"/>
              </a:rPr>
              <a:t>הוראות החוק לגבי תייר - הגבלות על השימוש במזומן ובשיק</a:t>
            </a:r>
          </a:p>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he-IL" sz="5000" b="1" i="0" u="none" strike="noStrike" kern="1200" cap="none" spc="0" normalizeH="0" baseline="0" noProof="0" dirty="0">
              <a:ln>
                <a:noFill/>
              </a:ln>
              <a:solidFill>
                <a:srgbClr val="000000"/>
              </a:solidFill>
              <a:effectLst/>
              <a:uLnTx/>
              <a:uFillTx/>
              <a:latin typeface="Calibri"/>
              <a:ea typeface="+mj-ea"/>
              <a:cs typeface="David" panose="020E0502060401010101" pitchFamily="34" charset="-79"/>
            </a:endParaRPr>
          </a:p>
        </p:txBody>
      </p:sp>
      <p:sp>
        <p:nvSpPr>
          <p:cNvPr id="10" name="מציין מיקום תוכן 2"/>
          <p:cNvSpPr txBox="1">
            <a:spLocks/>
          </p:cNvSpPr>
          <p:nvPr/>
        </p:nvSpPr>
        <p:spPr>
          <a:xfrm>
            <a:off x="1855433" y="1447060"/>
            <a:ext cx="9019713" cy="4935985"/>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לא יקבל תשלום במזומן, בעסקה מעל 55,000 ₪.</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endParaRP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לא ייתן ולא יקבל תשלום במזומן כשכר עבודה, כתרומה או כהלוואה בסכום הגבוה מ 11,000 ₪.</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endParaRP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לא ייתן ולא יקבל תשלום במזומן כמתנה בסכום העולה על 50,000 ₪.</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endParaRP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לא יסב שיק ולא יקבל נסב שיק מוסב, בלי ששמו ומספר זהותו של המסב נקובים בשיק.</a:t>
            </a: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endPar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400" b="1"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 הסנקציה על הפרה של אדם שאינו עוסק או תייר הינה קנס מנהלי </a:t>
            </a: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endPar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endParaRPr>
          </a:p>
        </p:txBody>
      </p:sp>
    </p:spTree>
    <p:extLst>
      <p:ext uri="{BB962C8B-B14F-4D97-AF65-F5344CB8AC3E}">
        <p14:creationId xmlns:p14="http://schemas.microsoft.com/office/powerpoint/2010/main" val="11093579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7" name="כותרת 1"/>
          <p:cNvSpPr txBox="1">
            <a:spLocks/>
          </p:cNvSpPr>
          <p:nvPr/>
        </p:nvSpPr>
        <p:spPr>
          <a:xfrm>
            <a:off x="1762957" y="299621"/>
            <a:ext cx="8666085" cy="1143000"/>
          </a:xfrm>
          <a:prstGeom prst="rect">
            <a:avLst/>
          </a:prstGeom>
        </p:spPr>
        <p:txBody>
          <a:bodyPr vert="horz" lIns="0" rIns="0" bIns="0" anchor="b">
            <a:norm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he-IL" sz="3600" b="1" i="0" u="none" strike="noStrike" kern="1200" cap="none" spc="0" normalizeH="0" baseline="0" noProof="0" dirty="0">
              <a:ln>
                <a:noFill/>
              </a:ln>
              <a:solidFill>
                <a:srgbClr val="000000"/>
              </a:solidFill>
              <a:effectLst/>
              <a:uLnTx/>
              <a:uFillTx/>
              <a:latin typeface="Calibri"/>
              <a:ea typeface="+mj-ea"/>
              <a:cs typeface="David" panose="020E0502060401010101" pitchFamily="34" charset="-79"/>
            </a:endParaRPr>
          </a:p>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3600" b="1" i="0" u="none" strike="noStrike" kern="1200" cap="none" spc="0" normalizeH="0" baseline="0" noProof="0" dirty="0">
                <a:ln>
                  <a:noFill/>
                </a:ln>
                <a:solidFill>
                  <a:srgbClr val="000000"/>
                </a:solidFill>
                <a:effectLst/>
                <a:uLnTx/>
                <a:uFillTx/>
                <a:latin typeface="Calibri"/>
                <a:ea typeface="+mj-ea"/>
                <a:cs typeface="David" panose="020E0502060401010101" pitchFamily="34" charset="-79"/>
              </a:rPr>
              <a:t>סייגים והוראות החוק באשר למעשה מרמה</a:t>
            </a:r>
          </a:p>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he-IL" sz="5000" b="1" i="0" u="none" strike="noStrike" kern="1200" cap="none" spc="0" normalizeH="0" baseline="0" noProof="0" dirty="0">
              <a:ln>
                <a:noFill/>
              </a:ln>
              <a:solidFill>
                <a:srgbClr val="000000"/>
              </a:solidFill>
              <a:effectLst/>
              <a:uLnTx/>
              <a:uFillTx/>
              <a:latin typeface="Calibri"/>
              <a:ea typeface="+mj-ea"/>
              <a:cs typeface="David" panose="020E0502060401010101" pitchFamily="34" charset="-79"/>
            </a:endParaRPr>
          </a:p>
        </p:txBody>
      </p:sp>
      <p:sp>
        <p:nvSpPr>
          <p:cNvPr id="10" name="מציין מיקום תוכן 2"/>
          <p:cNvSpPr txBox="1">
            <a:spLocks/>
          </p:cNvSpPr>
          <p:nvPr/>
        </p:nvSpPr>
        <p:spPr>
          <a:xfrm>
            <a:off x="1855433" y="1447060"/>
            <a:ext cx="9019713" cy="4935985"/>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ההגבלות על השימוש במזומן לא יחולו בין קרובי משפחה, למעט לתשלום במזומן עבור שכר עבודה.</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endParaRP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הוראות החוק באשר למעשה מרמה:</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	" העושה מעשה מרמה לרבות אחד מהמעשים המנויים להלן, במטרה להתחמק מאחד האיסורים לגבי השימוש במזומן, דינו מאסר 3 שנים"</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400" b="1"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*פיצול: עסקה, שכר עבודה, תרומה, הלוואה או מתנה</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400" b="1"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rPr>
              <a:t>* רישום פרטים כוזבים במסמך</a:t>
            </a:r>
            <a:endParaRPr kumimoji="0" lang="he-IL" sz="2400" b="0" i="0" u="none" strike="noStrike" kern="1200" cap="none" spc="0" normalizeH="0" baseline="0" noProof="0" dirty="0">
              <a:ln>
                <a:noFill/>
              </a:ln>
              <a:solidFill>
                <a:srgbClr val="000000"/>
              </a:solidFill>
              <a:effectLst/>
              <a:uLnTx/>
              <a:uFillTx/>
              <a:latin typeface="Constantia"/>
              <a:ea typeface="+mn-ea"/>
              <a:cs typeface="David" panose="020E0502060401010101" pitchFamily="34" charset="-79"/>
            </a:endParaRPr>
          </a:p>
        </p:txBody>
      </p:sp>
    </p:spTree>
    <p:extLst>
      <p:ext uri="{BB962C8B-B14F-4D97-AF65-F5344CB8AC3E}">
        <p14:creationId xmlns:p14="http://schemas.microsoft.com/office/powerpoint/2010/main" val="2789878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7" name="כותרת 1"/>
          <p:cNvSpPr txBox="1">
            <a:spLocks/>
          </p:cNvSpPr>
          <p:nvPr/>
        </p:nvSpPr>
        <p:spPr>
          <a:xfrm>
            <a:off x="0" y="299621"/>
            <a:ext cx="12038029" cy="1143000"/>
          </a:xfrm>
          <a:prstGeom prst="rect">
            <a:avLst/>
          </a:prstGeom>
        </p:spPr>
        <p:txBody>
          <a:bodyPr vert="horz" lIns="0" rIns="0" bIns="0" anchor="b">
            <a:norm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he-IL" sz="3600" b="1" i="0" u="none" strike="noStrike" kern="1200" cap="none" spc="0" normalizeH="0" baseline="0" noProof="0" dirty="0">
              <a:ln>
                <a:noFill/>
              </a:ln>
              <a:solidFill>
                <a:srgbClr val="000000"/>
              </a:solidFill>
              <a:effectLst/>
              <a:uLnTx/>
              <a:uFillTx/>
              <a:latin typeface="Calibri"/>
              <a:ea typeface="+mj-ea"/>
              <a:cs typeface="David" panose="020E0502060401010101" pitchFamily="34" charset="-79"/>
            </a:endParaRPr>
          </a:p>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3600" b="1" i="0" u="none" strike="noStrike" kern="1200" cap="none" spc="0" normalizeH="0" baseline="0" noProof="0" dirty="0">
                <a:ln>
                  <a:noFill/>
                </a:ln>
                <a:solidFill>
                  <a:srgbClr val="000000"/>
                </a:solidFill>
                <a:effectLst/>
                <a:uLnTx/>
                <a:uFillTx/>
                <a:latin typeface="Calibri"/>
                <a:ea typeface="+mj-ea"/>
                <a:cs typeface="David" panose="020E0502060401010101" pitchFamily="34" charset="-79"/>
              </a:rPr>
              <a:t>תרשים מסכם לגבי אופן קביעת קיומה של הפרה בעת שימוש במזומן</a:t>
            </a:r>
          </a:p>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he-IL" sz="5000" b="1" i="0" u="none" strike="noStrike" kern="1200" cap="none" spc="0" normalizeH="0" baseline="0" noProof="0" dirty="0">
              <a:ln>
                <a:noFill/>
              </a:ln>
              <a:solidFill>
                <a:srgbClr val="000000"/>
              </a:solidFill>
              <a:effectLst/>
              <a:uLnTx/>
              <a:uFillTx/>
              <a:latin typeface="Calibri"/>
              <a:ea typeface="+mj-ea"/>
              <a:cs typeface="David" panose="020E0502060401010101" pitchFamily="34" charset="-79"/>
            </a:endParaRPr>
          </a:p>
        </p:txBody>
      </p:sp>
      <p:graphicFrame>
        <p:nvGraphicFramePr>
          <p:cNvPr id="151" name="טבלה 150">
            <a:extLst>
              <a:ext uri="{FF2B5EF4-FFF2-40B4-BE49-F238E27FC236}">
                <a16:creationId xmlns:a16="http://schemas.microsoft.com/office/drawing/2014/main" id="{3E1B0085-AF57-44A2-A5DC-7CF4428D2A93}"/>
              </a:ext>
            </a:extLst>
          </p:cNvPr>
          <p:cNvGraphicFramePr>
            <a:graphicFrameLocks noGrp="1"/>
          </p:cNvGraphicFramePr>
          <p:nvPr>
            <p:extLst/>
          </p:nvPr>
        </p:nvGraphicFramePr>
        <p:xfrm>
          <a:off x="1649690" y="1102935"/>
          <a:ext cx="9596486" cy="5455448"/>
        </p:xfrm>
        <a:graphic>
          <a:graphicData uri="http://schemas.openxmlformats.org/drawingml/2006/table">
            <a:tbl>
              <a:tblPr rtl="1"/>
              <a:tblGrid>
                <a:gridCol w="708228">
                  <a:extLst>
                    <a:ext uri="{9D8B030D-6E8A-4147-A177-3AD203B41FA5}">
                      <a16:colId xmlns:a16="http://schemas.microsoft.com/office/drawing/2014/main" val="2518381246"/>
                    </a:ext>
                  </a:extLst>
                </a:gridCol>
                <a:gridCol w="601994">
                  <a:extLst>
                    <a:ext uri="{9D8B030D-6E8A-4147-A177-3AD203B41FA5}">
                      <a16:colId xmlns:a16="http://schemas.microsoft.com/office/drawing/2014/main" val="895197144"/>
                    </a:ext>
                  </a:extLst>
                </a:gridCol>
                <a:gridCol w="4550363">
                  <a:extLst>
                    <a:ext uri="{9D8B030D-6E8A-4147-A177-3AD203B41FA5}">
                      <a16:colId xmlns:a16="http://schemas.microsoft.com/office/drawing/2014/main" val="416225633"/>
                    </a:ext>
                  </a:extLst>
                </a:gridCol>
                <a:gridCol w="3735901">
                  <a:extLst>
                    <a:ext uri="{9D8B030D-6E8A-4147-A177-3AD203B41FA5}">
                      <a16:colId xmlns:a16="http://schemas.microsoft.com/office/drawing/2014/main" val="2224308553"/>
                    </a:ext>
                  </a:extLst>
                </a:gridCol>
              </a:tblGrid>
              <a:tr h="306133">
                <a:tc>
                  <a:txBody>
                    <a:bodyPr/>
                    <a:lstStyle/>
                    <a:p>
                      <a:pPr algn="l" rtl="0" fontAlgn="b"/>
                      <a:endParaRPr lang="en-US" sz="1500" b="0"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a:noFill/>
                    </a:lnR>
                    <a:lnT>
                      <a:noFill/>
                    </a:lnT>
                    <a:lnB>
                      <a:noFill/>
                    </a:lnB>
                  </a:tcPr>
                </a:tc>
                <a:tc>
                  <a:txBody>
                    <a:bodyPr/>
                    <a:lstStyle/>
                    <a:p>
                      <a:pPr algn="l" rtl="0" fontAlgn="b"/>
                      <a:endParaRPr lang="en-US" sz="1500" b="0"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a:noFill/>
                    </a:lnR>
                    <a:lnT>
                      <a:noFill/>
                    </a:lnT>
                    <a:lnB>
                      <a:noFill/>
                    </a:lnB>
                  </a:tcPr>
                </a:tc>
                <a:tc>
                  <a:txBody>
                    <a:bodyPr/>
                    <a:lstStyle/>
                    <a:p>
                      <a:pPr algn="l" rtl="0" fontAlgn="b"/>
                      <a:endParaRPr lang="en-US" sz="1500" b="0"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ctr">
                    <a:lnL>
                      <a:noFill/>
                    </a:lnL>
                    <a:lnR>
                      <a:noFill/>
                    </a:lnR>
                    <a:lnT>
                      <a:noFill/>
                    </a:lnT>
                    <a:lnB>
                      <a:noFill/>
                    </a:lnB>
                  </a:tcPr>
                </a:tc>
                <a:extLst>
                  <a:ext uri="{0D108BD9-81ED-4DB2-BD59-A6C34878D82A}">
                    <a16:rowId xmlns:a16="http://schemas.microsoft.com/office/drawing/2014/main" val="3641907123"/>
                  </a:ext>
                </a:extLst>
              </a:tr>
              <a:tr h="604416">
                <a:tc>
                  <a:txBody>
                    <a:bodyPr/>
                    <a:lstStyle/>
                    <a:p>
                      <a:pPr algn="r" rtl="1" fontAlgn="ctr"/>
                      <a:r>
                        <a:rPr lang="he-IL" sz="1500" b="1" i="0" u="none" strike="noStrike">
                          <a:solidFill>
                            <a:srgbClr val="000000"/>
                          </a:solidFill>
                          <a:effectLst/>
                          <a:latin typeface="David" panose="020E0502060401010101" pitchFamily="34" charset="-79"/>
                          <a:cs typeface="David" panose="020E0502060401010101" pitchFamily="34" charset="-79"/>
                        </a:rPr>
                        <a:t>שלב 1</a:t>
                      </a:r>
                    </a:p>
                  </a:txBody>
                  <a:tcPr marL="6350" marR="6350" marT="6350" marB="0" anchor="ctr">
                    <a:lnL>
                      <a:noFill/>
                    </a:lnL>
                    <a:lnR>
                      <a:noFill/>
                    </a:lnR>
                    <a:lnT>
                      <a:noFill/>
                    </a:lnT>
                    <a:lnB>
                      <a:noFill/>
                    </a:lnB>
                  </a:tcPr>
                </a:tc>
                <a:tc>
                  <a:txBody>
                    <a:bodyPr/>
                    <a:lstStyle/>
                    <a:p>
                      <a:pPr algn="l" rtl="0" fontAlgn="b"/>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1" fontAlgn="ctr"/>
                      <a:r>
                        <a:rPr lang="he-IL" sz="1500" b="1" i="0" u="none" strike="noStrike">
                          <a:solidFill>
                            <a:srgbClr val="000000"/>
                          </a:solidFill>
                          <a:effectLst/>
                          <a:latin typeface="David" panose="020E0502060401010101" pitchFamily="34" charset="-79"/>
                          <a:cs typeface="David" panose="020E0502060401010101" pitchFamily="34" charset="-79"/>
                        </a:rPr>
                        <a:t>האם היה בעסקה: שכ"ע/ תרומה/ הלוויאה/ מתנה/ סכום ששולם במזומן?</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rtl="0" fontAlgn="ctr"/>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858549374"/>
                  </a:ext>
                </a:extLst>
              </a:tr>
              <a:tr h="298284">
                <a:tc>
                  <a:txBody>
                    <a:bodyPr/>
                    <a:lstStyle/>
                    <a:p>
                      <a:pPr algn="l" rtl="0" fontAlgn="b"/>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a:noFill/>
                    </a:lnR>
                    <a:lnT>
                      <a:noFill/>
                    </a:lnT>
                    <a:lnB>
                      <a:noFill/>
                    </a:lnB>
                  </a:tcPr>
                </a:tc>
                <a:tc>
                  <a:txBody>
                    <a:bodyPr/>
                    <a:lstStyle/>
                    <a:p>
                      <a:pPr algn="l" rtl="0" fontAlgn="b"/>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a:noFill/>
                    </a:lnR>
                    <a:lnT>
                      <a:noFill/>
                    </a:lnT>
                    <a:lnB>
                      <a:noFill/>
                    </a:lnB>
                  </a:tcPr>
                </a:tc>
                <a:tc>
                  <a:txBody>
                    <a:bodyPr/>
                    <a:lstStyle/>
                    <a:p>
                      <a:pPr algn="l" rtl="0" fontAlgn="b"/>
                      <a:endParaRPr lang="en-US" sz="1500" b="0"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1" fontAlgn="ctr"/>
                      <a:r>
                        <a:rPr lang="he-IL" sz="1500" b="1" i="0" u="none" strike="noStrike">
                          <a:solidFill>
                            <a:srgbClr val="000000"/>
                          </a:solidFill>
                          <a:effectLst/>
                          <a:latin typeface="David" panose="020E0502060401010101" pitchFamily="34" charset="-79"/>
                          <a:cs typeface="David" panose="020E0502060401010101" pitchFamily="34" charset="-79"/>
                        </a:rPr>
                        <a:t>לא</a:t>
                      </a:r>
                    </a:p>
                  </a:txBody>
                  <a:tcPr marL="6350" marR="6350" marT="6350" marB="0" anchor="ctr">
                    <a:lnL>
                      <a:noFill/>
                    </a:lnL>
                    <a:lnR>
                      <a:noFill/>
                    </a:lnR>
                    <a:lnT>
                      <a:noFill/>
                    </a:lnT>
                    <a:lnB>
                      <a:noFill/>
                    </a:lnB>
                  </a:tcPr>
                </a:tc>
                <a:extLst>
                  <a:ext uri="{0D108BD9-81ED-4DB2-BD59-A6C34878D82A}">
                    <a16:rowId xmlns:a16="http://schemas.microsoft.com/office/drawing/2014/main" val="1168016315"/>
                  </a:ext>
                </a:extLst>
              </a:tr>
              <a:tr h="306133">
                <a:tc>
                  <a:txBody>
                    <a:bodyPr/>
                    <a:lstStyle/>
                    <a:p>
                      <a:pPr algn="l" rtl="0" fontAlgn="b"/>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a:noFill/>
                    </a:lnR>
                    <a:lnT>
                      <a:noFill/>
                    </a:lnT>
                    <a:lnB>
                      <a:noFill/>
                    </a:lnB>
                  </a:tcPr>
                </a:tc>
                <a:tc>
                  <a:txBody>
                    <a:bodyPr/>
                    <a:lstStyle/>
                    <a:p>
                      <a:pPr algn="ctr" rtl="0" fontAlgn="ctr"/>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ctr">
                    <a:lnL>
                      <a:noFill/>
                    </a:lnL>
                    <a:lnR>
                      <a:noFill/>
                    </a:lnR>
                    <a:lnT>
                      <a:noFill/>
                    </a:lnT>
                    <a:lnB>
                      <a:noFill/>
                    </a:lnB>
                  </a:tcPr>
                </a:tc>
                <a:tc>
                  <a:txBody>
                    <a:bodyPr/>
                    <a:lstStyle/>
                    <a:p>
                      <a:pPr algn="l" rtl="0" fontAlgn="b"/>
                      <a:endParaRPr lang="en-US" sz="1500" b="0"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a:noFill/>
                    </a:lnR>
                    <a:lnT>
                      <a:noFill/>
                    </a:lnT>
                    <a:lnB>
                      <a:noFill/>
                    </a:lnB>
                  </a:tcPr>
                </a:tc>
                <a:tc>
                  <a:txBody>
                    <a:bodyPr/>
                    <a:lstStyle/>
                    <a:p>
                      <a:pPr algn="ctr" rtl="0" fontAlgn="ctr"/>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7705201"/>
                  </a:ext>
                </a:extLst>
              </a:tr>
              <a:tr h="306133">
                <a:tc>
                  <a:txBody>
                    <a:bodyPr/>
                    <a:lstStyle/>
                    <a:p>
                      <a:pPr algn="l" rtl="0" fontAlgn="b"/>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a:noFill/>
                    </a:lnR>
                    <a:lnT>
                      <a:noFill/>
                    </a:lnT>
                    <a:lnB>
                      <a:noFill/>
                    </a:lnB>
                  </a:tcPr>
                </a:tc>
                <a:tc>
                  <a:txBody>
                    <a:bodyPr/>
                    <a:lstStyle/>
                    <a:p>
                      <a:pPr algn="ctr" rtl="1" fontAlgn="ctr"/>
                      <a:r>
                        <a:rPr lang="he-IL" sz="1500" b="1" i="0" u="none" strike="noStrike">
                          <a:solidFill>
                            <a:srgbClr val="000000"/>
                          </a:solidFill>
                          <a:effectLst/>
                          <a:latin typeface="David" panose="020E0502060401010101" pitchFamily="34" charset="-79"/>
                          <a:cs typeface="David" panose="020E0502060401010101" pitchFamily="34" charset="-79"/>
                        </a:rPr>
                        <a:t>כן</a:t>
                      </a:r>
                    </a:p>
                  </a:txBody>
                  <a:tcPr marL="6350" marR="6350" marT="6350" marB="0" anchor="ctr">
                    <a:lnL>
                      <a:noFill/>
                    </a:lnL>
                    <a:lnR>
                      <a:noFill/>
                    </a:lnR>
                    <a:lnT>
                      <a:noFill/>
                    </a:lnT>
                    <a:lnB>
                      <a:noFill/>
                    </a:lnB>
                  </a:tcPr>
                </a:tc>
                <a:tc>
                  <a:txBody>
                    <a:bodyPr/>
                    <a:lstStyle/>
                    <a:p>
                      <a:pPr algn="l" rtl="0" fontAlgn="b"/>
                      <a:endParaRPr lang="en-US" sz="1500" b="0"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1" fontAlgn="ctr"/>
                      <a:r>
                        <a:rPr lang="he-IL" sz="1500" b="1" i="0" u="none" strike="noStrike">
                          <a:solidFill>
                            <a:srgbClr val="000000"/>
                          </a:solidFill>
                          <a:effectLst/>
                          <a:latin typeface="David" panose="020E0502060401010101" pitchFamily="34" charset="-79"/>
                          <a:cs typeface="David" panose="020E0502060401010101" pitchFamily="34" charset="-79"/>
                        </a:rPr>
                        <a:t>אין הפרה</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extLst>
                  <a:ext uri="{0D108BD9-81ED-4DB2-BD59-A6C34878D82A}">
                    <a16:rowId xmlns:a16="http://schemas.microsoft.com/office/drawing/2014/main" val="2553284738"/>
                  </a:ext>
                </a:extLst>
              </a:tr>
              <a:tr h="604416">
                <a:tc>
                  <a:txBody>
                    <a:bodyPr/>
                    <a:lstStyle/>
                    <a:p>
                      <a:pPr algn="r" rtl="1" fontAlgn="ctr"/>
                      <a:r>
                        <a:rPr lang="he-IL" sz="1500" b="1" i="0" u="none" strike="noStrike">
                          <a:solidFill>
                            <a:srgbClr val="000000"/>
                          </a:solidFill>
                          <a:effectLst/>
                          <a:latin typeface="David" panose="020E0502060401010101" pitchFamily="34" charset="-79"/>
                          <a:cs typeface="David" panose="020E0502060401010101" pitchFamily="34" charset="-79"/>
                        </a:rPr>
                        <a:t>שלב 2</a:t>
                      </a:r>
                    </a:p>
                  </a:txBody>
                  <a:tcPr marL="6350" marR="6350" marT="6350" marB="0" anchor="ctr">
                    <a:lnL>
                      <a:noFill/>
                    </a:lnL>
                    <a:lnR>
                      <a:noFill/>
                    </a:lnR>
                    <a:lnT>
                      <a:noFill/>
                    </a:lnT>
                    <a:lnB>
                      <a:noFill/>
                    </a:lnB>
                  </a:tcPr>
                </a:tc>
                <a:tc>
                  <a:txBody>
                    <a:bodyPr/>
                    <a:lstStyle/>
                    <a:p>
                      <a:pPr algn="ctr" rtl="0" fontAlgn="ctr"/>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1" fontAlgn="ctr"/>
                      <a:r>
                        <a:rPr lang="he-IL" sz="1500" b="1" i="0" u="none" strike="noStrike">
                          <a:solidFill>
                            <a:srgbClr val="000000"/>
                          </a:solidFill>
                          <a:effectLst/>
                          <a:latin typeface="David" panose="020E0502060401010101" pitchFamily="34" charset="-79"/>
                          <a:cs typeface="David" panose="020E0502060401010101" pitchFamily="34" charset="-79"/>
                        </a:rPr>
                        <a:t>האם "מחיר העסקה" עול על התקרה (11,000/ 50,000/ 55,000)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9DB"/>
                    </a:solidFill>
                  </a:tcPr>
                </a:tc>
                <a:tc>
                  <a:txBody>
                    <a:bodyPr/>
                    <a:lstStyle/>
                    <a:p>
                      <a:pPr algn="ctr" rtl="0" fontAlgn="ctr"/>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56087063"/>
                  </a:ext>
                </a:extLst>
              </a:tr>
              <a:tr h="298284">
                <a:tc>
                  <a:txBody>
                    <a:bodyPr/>
                    <a:lstStyle/>
                    <a:p>
                      <a:pPr algn="l" rtl="0" fontAlgn="b"/>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a:noFill/>
                    </a:lnR>
                    <a:lnT>
                      <a:noFill/>
                    </a:lnT>
                    <a:lnB>
                      <a:noFill/>
                    </a:lnB>
                  </a:tcPr>
                </a:tc>
                <a:tc>
                  <a:txBody>
                    <a:bodyPr/>
                    <a:lstStyle/>
                    <a:p>
                      <a:pPr algn="ctr" rtl="0" fontAlgn="ctr"/>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ctr">
                    <a:lnL>
                      <a:noFill/>
                    </a:lnL>
                    <a:lnR>
                      <a:noFill/>
                    </a:lnR>
                    <a:lnT>
                      <a:noFill/>
                    </a:lnT>
                    <a:lnB>
                      <a:noFill/>
                    </a:lnB>
                  </a:tcPr>
                </a:tc>
                <a:tc>
                  <a:txBody>
                    <a:bodyPr/>
                    <a:lstStyle/>
                    <a:p>
                      <a:pPr algn="l" rtl="0" fontAlgn="b"/>
                      <a:endParaRPr lang="en-US" sz="1500" b="0" i="0" u="none" strike="noStrike" dirty="0">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1" fontAlgn="ctr"/>
                      <a:r>
                        <a:rPr lang="he-IL" sz="1500" b="1" i="0" u="none" strike="noStrike">
                          <a:solidFill>
                            <a:srgbClr val="000000"/>
                          </a:solidFill>
                          <a:effectLst/>
                          <a:latin typeface="David" panose="020E0502060401010101" pitchFamily="34" charset="-79"/>
                          <a:cs typeface="David" panose="020E0502060401010101" pitchFamily="34" charset="-79"/>
                        </a:rPr>
                        <a:t>לא</a:t>
                      </a:r>
                    </a:p>
                  </a:txBody>
                  <a:tcPr marL="6350" marR="6350" marT="6350" marB="0" anchor="ctr">
                    <a:lnL>
                      <a:noFill/>
                    </a:lnL>
                    <a:lnR>
                      <a:noFill/>
                    </a:lnR>
                    <a:lnT>
                      <a:noFill/>
                    </a:lnT>
                    <a:lnB>
                      <a:noFill/>
                    </a:lnB>
                  </a:tcPr>
                </a:tc>
                <a:extLst>
                  <a:ext uri="{0D108BD9-81ED-4DB2-BD59-A6C34878D82A}">
                    <a16:rowId xmlns:a16="http://schemas.microsoft.com/office/drawing/2014/main" val="1331521480"/>
                  </a:ext>
                </a:extLst>
              </a:tr>
              <a:tr h="306133">
                <a:tc>
                  <a:txBody>
                    <a:bodyPr/>
                    <a:lstStyle/>
                    <a:p>
                      <a:pPr algn="l" rtl="0" fontAlgn="b"/>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a:noFill/>
                    </a:lnR>
                    <a:lnT>
                      <a:noFill/>
                    </a:lnT>
                    <a:lnB>
                      <a:noFill/>
                    </a:lnB>
                  </a:tcPr>
                </a:tc>
                <a:tc>
                  <a:txBody>
                    <a:bodyPr/>
                    <a:lstStyle/>
                    <a:p>
                      <a:pPr algn="ctr" rtl="0" fontAlgn="ctr"/>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ctr">
                    <a:lnL>
                      <a:noFill/>
                    </a:lnL>
                    <a:lnR>
                      <a:noFill/>
                    </a:lnR>
                    <a:lnT>
                      <a:noFill/>
                    </a:lnT>
                    <a:lnB>
                      <a:noFill/>
                    </a:lnB>
                  </a:tcPr>
                </a:tc>
                <a:tc>
                  <a:txBody>
                    <a:bodyPr/>
                    <a:lstStyle/>
                    <a:p>
                      <a:pPr algn="l" rtl="0" fontAlgn="b"/>
                      <a:endParaRPr lang="en-US" sz="1500" b="0" i="0" u="none" strike="noStrike" dirty="0">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a:noFill/>
                    </a:lnR>
                    <a:lnT>
                      <a:noFill/>
                    </a:lnT>
                    <a:lnB>
                      <a:noFill/>
                    </a:lnB>
                  </a:tcPr>
                </a:tc>
                <a:tc>
                  <a:txBody>
                    <a:bodyPr/>
                    <a:lstStyle/>
                    <a:p>
                      <a:pPr algn="ctr" rtl="0" fontAlgn="ctr"/>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2535144"/>
                  </a:ext>
                </a:extLst>
              </a:tr>
              <a:tr h="306133">
                <a:tc>
                  <a:txBody>
                    <a:bodyPr/>
                    <a:lstStyle/>
                    <a:p>
                      <a:pPr algn="l" rtl="0" fontAlgn="b"/>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a:noFill/>
                    </a:lnR>
                    <a:lnT>
                      <a:noFill/>
                    </a:lnT>
                    <a:lnB>
                      <a:noFill/>
                    </a:lnB>
                  </a:tcPr>
                </a:tc>
                <a:tc>
                  <a:txBody>
                    <a:bodyPr/>
                    <a:lstStyle/>
                    <a:p>
                      <a:pPr algn="ctr" rtl="1" fontAlgn="ctr"/>
                      <a:r>
                        <a:rPr lang="he-IL" sz="1500" b="1" i="0" u="none" strike="noStrike">
                          <a:solidFill>
                            <a:srgbClr val="000000"/>
                          </a:solidFill>
                          <a:effectLst/>
                          <a:latin typeface="David" panose="020E0502060401010101" pitchFamily="34" charset="-79"/>
                          <a:cs typeface="David" panose="020E0502060401010101" pitchFamily="34" charset="-79"/>
                        </a:rPr>
                        <a:t>כן</a:t>
                      </a:r>
                    </a:p>
                  </a:txBody>
                  <a:tcPr marL="6350" marR="6350" marT="6350" marB="0" anchor="ctr">
                    <a:lnL>
                      <a:noFill/>
                    </a:lnL>
                    <a:lnR>
                      <a:noFill/>
                    </a:lnR>
                    <a:lnT>
                      <a:noFill/>
                    </a:lnT>
                    <a:lnB>
                      <a:noFill/>
                    </a:lnB>
                  </a:tcPr>
                </a:tc>
                <a:tc>
                  <a:txBody>
                    <a:bodyPr/>
                    <a:lstStyle/>
                    <a:p>
                      <a:pPr algn="l" rtl="0" fontAlgn="b"/>
                      <a:endParaRPr lang="en-US" sz="1500" b="0"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1" fontAlgn="ctr"/>
                      <a:r>
                        <a:rPr lang="he-IL" sz="1500" b="1" i="0" u="none" strike="noStrike">
                          <a:solidFill>
                            <a:srgbClr val="000000"/>
                          </a:solidFill>
                          <a:effectLst/>
                          <a:latin typeface="David" panose="020E0502060401010101" pitchFamily="34" charset="-79"/>
                          <a:cs typeface="David" panose="020E0502060401010101" pitchFamily="34" charset="-79"/>
                        </a:rPr>
                        <a:t>אין הפרה</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extLst>
                  <a:ext uri="{0D108BD9-81ED-4DB2-BD59-A6C34878D82A}">
                    <a16:rowId xmlns:a16="http://schemas.microsoft.com/office/drawing/2014/main" val="3249853743"/>
                  </a:ext>
                </a:extLst>
              </a:tr>
              <a:tr h="306133">
                <a:tc>
                  <a:txBody>
                    <a:bodyPr/>
                    <a:lstStyle/>
                    <a:p>
                      <a:pPr algn="r" rtl="1" fontAlgn="ctr"/>
                      <a:r>
                        <a:rPr lang="he-IL" sz="1500" b="1" i="0" u="none" strike="noStrike">
                          <a:solidFill>
                            <a:srgbClr val="000000"/>
                          </a:solidFill>
                          <a:effectLst/>
                          <a:latin typeface="David" panose="020E0502060401010101" pitchFamily="34" charset="-79"/>
                          <a:cs typeface="David" panose="020E0502060401010101" pitchFamily="34" charset="-79"/>
                        </a:rPr>
                        <a:t>שלב 3</a:t>
                      </a:r>
                    </a:p>
                  </a:txBody>
                  <a:tcPr marL="6350" marR="6350" marT="6350" marB="0" anchor="ctr">
                    <a:lnL>
                      <a:noFill/>
                    </a:lnL>
                    <a:lnR>
                      <a:noFill/>
                    </a:lnR>
                    <a:lnT>
                      <a:noFill/>
                    </a:lnT>
                    <a:lnB>
                      <a:noFill/>
                    </a:lnB>
                  </a:tcPr>
                </a:tc>
                <a:tc>
                  <a:txBody>
                    <a:bodyPr/>
                    <a:lstStyle/>
                    <a:p>
                      <a:pPr algn="ctr" rtl="0" fontAlgn="ctr"/>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1" fontAlgn="ctr"/>
                      <a:r>
                        <a:rPr lang="he-IL" sz="1500" b="1" i="0" u="none" strike="noStrike">
                          <a:solidFill>
                            <a:srgbClr val="000000"/>
                          </a:solidFill>
                          <a:effectLst/>
                          <a:latin typeface="David" panose="020E0502060401010101" pitchFamily="34" charset="-79"/>
                          <a:cs typeface="David" panose="020E0502060401010101" pitchFamily="34" charset="-79"/>
                        </a:rPr>
                        <a:t>חישוב ה"תשלום במזומן"</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rtl="0" fontAlgn="ctr"/>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416363978"/>
                  </a:ext>
                </a:extLst>
              </a:tr>
              <a:tr h="298284">
                <a:tc>
                  <a:txBody>
                    <a:bodyPr/>
                    <a:lstStyle/>
                    <a:p>
                      <a:pPr algn="l" rtl="0" fontAlgn="b"/>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a:noFill/>
                    </a:lnR>
                    <a:lnT>
                      <a:noFill/>
                    </a:lnT>
                    <a:lnB>
                      <a:noFill/>
                    </a:lnB>
                  </a:tcPr>
                </a:tc>
                <a:tc>
                  <a:txBody>
                    <a:bodyPr/>
                    <a:lstStyle/>
                    <a:p>
                      <a:pPr algn="ctr" rtl="0" fontAlgn="ctr"/>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ctr">
                    <a:lnL>
                      <a:noFill/>
                    </a:lnL>
                    <a:lnR>
                      <a:noFill/>
                    </a:lnR>
                    <a:lnT>
                      <a:noFill/>
                    </a:lnT>
                    <a:lnB>
                      <a:noFill/>
                    </a:lnB>
                  </a:tcPr>
                </a:tc>
                <a:tc>
                  <a:txBody>
                    <a:bodyPr/>
                    <a:lstStyle/>
                    <a:p>
                      <a:pPr algn="l" rtl="0" fontAlgn="b"/>
                      <a:endParaRPr lang="en-US" sz="1500" b="0" i="0" u="none" strike="noStrike" dirty="0">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fontAlgn="ctr"/>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ctr">
                    <a:lnL>
                      <a:noFill/>
                    </a:lnL>
                    <a:lnR>
                      <a:noFill/>
                    </a:lnR>
                    <a:lnT>
                      <a:noFill/>
                    </a:lnT>
                    <a:lnB>
                      <a:noFill/>
                    </a:lnB>
                  </a:tcPr>
                </a:tc>
                <a:extLst>
                  <a:ext uri="{0D108BD9-81ED-4DB2-BD59-A6C34878D82A}">
                    <a16:rowId xmlns:a16="http://schemas.microsoft.com/office/drawing/2014/main" val="2578255329"/>
                  </a:ext>
                </a:extLst>
              </a:tr>
              <a:tr h="306133">
                <a:tc>
                  <a:txBody>
                    <a:bodyPr/>
                    <a:lstStyle/>
                    <a:p>
                      <a:pPr algn="l" rtl="0" fontAlgn="b"/>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a:noFill/>
                    </a:lnR>
                    <a:lnT>
                      <a:noFill/>
                    </a:lnT>
                    <a:lnB>
                      <a:noFill/>
                    </a:lnB>
                  </a:tcPr>
                </a:tc>
                <a:tc>
                  <a:txBody>
                    <a:bodyPr/>
                    <a:lstStyle/>
                    <a:p>
                      <a:pPr algn="ctr" rtl="0" fontAlgn="ctr"/>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ctr">
                    <a:lnL>
                      <a:noFill/>
                    </a:lnL>
                    <a:lnR>
                      <a:noFill/>
                    </a:lnR>
                    <a:lnT>
                      <a:noFill/>
                    </a:lnT>
                    <a:lnB>
                      <a:noFill/>
                    </a:lnB>
                  </a:tcPr>
                </a:tc>
                <a:tc>
                  <a:txBody>
                    <a:bodyPr/>
                    <a:lstStyle/>
                    <a:p>
                      <a:pPr algn="l" rtl="0" fontAlgn="b"/>
                      <a:endParaRPr lang="en-US" sz="1500" b="0" i="0" u="none" strike="noStrike" dirty="0">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a:noFill/>
                    </a:lnR>
                    <a:lnT>
                      <a:noFill/>
                    </a:lnT>
                    <a:lnB>
                      <a:noFill/>
                    </a:lnB>
                  </a:tcPr>
                </a:tc>
                <a:tc>
                  <a:txBody>
                    <a:bodyPr/>
                    <a:lstStyle/>
                    <a:p>
                      <a:pPr algn="ctr" rtl="1" fontAlgn="ctr"/>
                      <a:r>
                        <a:rPr lang="he-IL" sz="1500" b="1" i="0" u="none" strike="noStrike">
                          <a:solidFill>
                            <a:srgbClr val="000000"/>
                          </a:solidFill>
                          <a:effectLst/>
                          <a:latin typeface="David" panose="020E0502060401010101" pitchFamily="34" charset="-79"/>
                          <a:cs typeface="David" panose="020E0502060401010101" pitchFamily="34" charset="-79"/>
                        </a:rPr>
                        <a:t>לא</a:t>
                      </a:r>
                    </a:p>
                  </a:txBody>
                  <a:tcPr marL="6350" marR="6350" marT="635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4908213"/>
                  </a:ext>
                </a:extLst>
              </a:tr>
              <a:tr h="306133">
                <a:tc>
                  <a:txBody>
                    <a:bodyPr/>
                    <a:lstStyle/>
                    <a:p>
                      <a:pPr algn="l" rtl="0" fontAlgn="b"/>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a:noFill/>
                    </a:lnR>
                    <a:lnT>
                      <a:noFill/>
                    </a:lnT>
                    <a:lnB>
                      <a:noFill/>
                    </a:lnB>
                  </a:tcPr>
                </a:tc>
                <a:tc>
                  <a:txBody>
                    <a:bodyPr/>
                    <a:lstStyle/>
                    <a:p>
                      <a:pPr algn="ctr" rtl="1" fontAlgn="ctr"/>
                      <a:r>
                        <a:rPr lang="he-IL" sz="1500" b="1" i="0" u="none" strike="noStrike">
                          <a:solidFill>
                            <a:srgbClr val="000000"/>
                          </a:solidFill>
                          <a:effectLst/>
                          <a:latin typeface="David" panose="020E0502060401010101" pitchFamily="34" charset="-79"/>
                          <a:cs typeface="David" panose="020E0502060401010101" pitchFamily="34" charset="-79"/>
                        </a:rPr>
                        <a:t>כן</a:t>
                      </a:r>
                    </a:p>
                  </a:txBody>
                  <a:tcPr marL="6350" marR="6350" marT="6350" marB="0" anchor="ctr">
                    <a:lnL>
                      <a:noFill/>
                    </a:lnL>
                    <a:lnR>
                      <a:noFill/>
                    </a:lnR>
                    <a:lnT>
                      <a:noFill/>
                    </a:lnT>
                    <a:lnB>
                      <a:noFill/>
                    </a:lnB>
                  </a:tcPr>
                </a:tc>
                <a:tc>
                  <a:txBody>
                    <a:bodyPr/>
                    <a:lstStyle/>
                    <a:p>
                      <a:pPr algn="l" rtl="0" fontAlgn="b"/>
                      <a:endParaRPr lang="en-US" sz="1500" b="0"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rtl="1" fontAlgn="ctr"/>
                      <a:r>
                        <a:rPr lang="he-IL" sz="1500" b="1" i="0" u="none" strike="noStrike">
                          <a:solidFill>
                            <a:srgbClr val="000000"/>
                          </a:solidFill>
                          <a:effectLst/>
                          <a:latin typeface="David" panose="020E0502060401010101" pitchFamily="34" charset="-79"/>
                          <a:cs typeface="David" panose="020E0502060401010101" pitchFamily="34" charset="-79"/>
                        </a:rPr>
                        <a:t>אין הפרה - ה"תשלום במזומן, שלילי</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extLst>
                  <a:ext uri="{0D108BD9-81ED-4DB2-BD59-A6C34878D82A}">
                    <a16:rowId xmlns:a16="http://schemas.microsoft.com/office/drawing/2014/main" val="1504719719"/>
                  </a:ext>
                </a:extLst>
              </a:tr>
              <a:tr h="902700">
                <a:tc>
                  <a:txBody>
                    <a:bodyPr/>
                    <a:lstStyle/>
                    <a:p>
                      <a:pPr algn="r" rtl="1" fontAlgn="ctr"/>
                      <a:r>
                        <a:rPr lang="he-IL" sz="1500" b="1" i="0" u="none" strike="noStrike">
                          <a:solidFill>
                            <a:srgbClr val="000000"/>
                          </a:solidFill>
                          <a:effectLst/>
                          <a:latin typeface="David" panose="020E0502060401010101" pitchFamily="34" charset="-79"/>
                          <a:cs typeface="David" panose="020E0502060401010101" pitchFamily="34" charset="-79"/>
                        </a:rPr>
                        <a:t>שלב 4</a:t>
                      </a:r>
                    </a:p>
                  </a:txBody>
                  <a:tcPr marL="6350" marR="6350" marT="6350" marB="0" anchor="ctr">
                    <a:lnL>
                      <a:noFill/>
                    </a:lnL>
                    <a:lnR>
                      <a:noFill/>
                    </a:lnR>
                    <a:lnT>
                      <a:noFill/>
                    </a:lnT>
                    <a:lnB>
                      <a:noFill/>
                    </a:lnB>
                  </a:tcPr>
                </a:tc>
                <a:tc>
                  <a:txBody>
                    <a:bodyPr/>
                    <a:lstStyle/>
                    <a:p>
                      <a:pPr algn="ctr" rtl="0" fontAlgn="ctr"/>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1" fontAlgn="ctr"/>
                      <a:r>
                        <a:rPr lang="he-IL" sz="1500" b="1" i="0" u="none" strike="noStrike">
                          <a:solidFill>
                            <a:srgbClr val="000000"/>
                          </a:solidFill>
                          <a:effectLst/>
                          <a:latin typeface="David" panose="020E0502060401010101" pitchFamily="34" charset="-79"/>
                          <a:cs typeface="David" panose="020E0502060401010101" pitchFamily="34" charset="-79"/>
                        </a:rPr>
                        <a:t>חישוב העיצום או הקנס בהתאם לסכום ה"תשלום במזומן" - ה"תשלום במזומן" חיובי</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rtl="0" fontAlgn="ctr"/>
                      <a:endParaRPr lang="en-US" sz="1500" b="1" i="0" u="none" strike="noStrike" dirty="0">
                        <a:solidFill>
                          <a:srgbClr val="000000"/>
                        </a:solidFill>
                        <a:effectLst/>
                        <a:latin typeface="David" panose="020E0502060401010101" pitchFamily="34" charset="-79"/>
                        <a:cs typeface="David" panose="020E0502060401010101" pitchFamily="34" charset="-79"/>
                      </a:endParaRPr>
                    </a:p>
                  </a:txBody>
                  <a:tcPr marL="6350" marR="6350" marT="635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944702739"/>
                  </a:ext>
                </a:extLst>
              </a:tr>
            </a:tbl>
          </a:graphicData>
        </a:graphic>
      </p:graphicFrame>
      <p:cxnSp>
        <p:nvCxnSpPr>
          <p:cNvPr id="153" name="מחבר חץ ישר 152">
            <a:extLst>
              <a:ext uri="{FF2B5EF4-FFF2-40B4-BE49-F238E27FC236}">
                <a16:creationId xmlns:a16="http://schemas.microsoft.com/office/drawing/2014/main" id="{F672A9D1-0A7E-4103-8A48-A2080D11C690}"/>
              </a:ext>
            </a:extLst>
          </p:cNvPr>
          <p:cNvCxnSpPr>
            <a:cxnSpLocks/>
          </p:cNvCxnSpPr>
          <p:nvPr/>
        </p:nvCxnSpPr>
        <p:spPr bwMode="auto">
          <a:xfrm flipH="1">
            <a:off x="5420412" y="2019691"/>
            <a:ext cx="1875934" cy="67637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7" name="מחבר חץ ישר 156">
            <a:extLst>
              <a:ext uri="{FF2B5EF4-FFF2-40B4-BE49-F238E27FC236}">
                <a16:creationId xmlns:a16="http://schemas.microsoft.com/office/drawing/2014/main" id="{FFEE050C-B1A8-4EBC-867B-8B2A012FB0D8}"/>
              </a:ext>
            </a:extLst>
          </p:cNvPr>
          <p:cNvCxnSpPr>
            <a:cxnSpLocks/>
          </p:cNvCxnSpPr>
          <p:nvPr/>
        </p:nvCxnSpPr>
        <p:spPr bwMode="auto">
          <a:xfrm>
            <a:off x="7296346" y="2019691"/>
            <a:ext cx="1517715" cy="88376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9" name="מחבר חץ ישר 158">
            <a:extLst>
              <a:ext uri="{FF2B5EF4-FFF2-40B4-BE49-F238E27FC236}">
                <a16:creationId xmlns:a16="http://schemas.microsoft.com/office/drawing/2014/main" id="{27F1A78C-DF20-4216-A6A2-04535806AE66}"/>
              </a:ext>
            </a:extLst>
          </p:cNvPr>
          <p:cNvCxnSpPr>
            <a:cxnSpLocks/>
          </p:cNvCxnSpPr>
          <p:nvPr/>
        </p:nvCxnSpPr>
        <p:spPr bwMode="auto">
          <a:xfrm flipH="1">
            <a:off x="5420412" y="3546434"/>
            <a:ext cx="1875934" cy="69742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1" name="מחבר חץ ישר 160">
            <a:extLst>
              <a:ext uri="{FF2B5EF4-FFF2-40B4-BE49-F238E27FC236}">
                <a16:creationId xmlns:a16="http://schemas.microsoft.com/office/drawing/2014/main" id="{4A01590D-F7E5-493F-A7FF-E5222FCA0B90}"/>
              </a:ext>
            </a:extLst>
          </p:cNvPr>
          <p:cNvCxnSpPr>
            <a:cxnSpLocks/>
          </p:cNvCxnSpPr>
          <p:nvPr/>
        </p:nvCxnSpPr>
        <p:spPr bwMode="auto">
          <a:xfrm>
            <a:off x="7296345" y="3546434"/>
            <a:ext cx="1517715" cy="88376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2" name="מחבר חץ ישר 161">
            <a:extLst>
              <a:ext uri="{FF2B5EF4-FFF2-40B4-BE49-F238E27FC236}">
                <a16:creationId xmlns:a16="http://schemas.microsoft.com/office/drawing/2014/main" id="{AF27B6C2-57CC-4677-92CC-52E05FDB15DE}"/>
              </a:ext>
            </a:extLst>
          </p:cNvPr>
          <p:cNvCxnSpPr>
            <a:cxnSpLocks/>
          </p:cNvCxnSpPr>
          <p:nvPr/>
        </p:nvCxnSpPr>
        <p:spPr bwMode="auto">
          <a:xfrm flipH="1">
            <a:off x="5420412" y="4796865"/>
            <a:ext cx="1875934" cy="69742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3" name="מחבר חץ ישר 162">
            <a:extLst>
              <a:ext uri="{FF2B5EF4-FFF2-40B4-BE49-F238E27FC236}">
                <a16:creationId xmlns:a16="http://schemas.microsoft.com/office/drawing/2014/main" id="{E130E5F0-B8D6-4A4F-A04D-20D2ECCFDAB4}"/>
              </a:ext>
            </a:extLst>
          </p:cNvPr>
          <p:cNvCxnSpPr>
            <a:cxnSpLocks/>
          </p:cNvCxnSpPr>
          <p:nvPr/>
        </p:nvCxnSpPr>
        <p:spPr bwMode="auto">
          <a:xfrm>
            <a:off x="7296345" y="4783014"/>
            <a:ext cx="1517715" cy="88376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8823241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7" name="כותרת 1"/>
          <p:cNvSpPr txBox="1">
            <a:spLocks/>
          </p:cNvSpPr>
          <p:nvPr/>
        </p:nvSpPr>
        <p:spPr>
          <a:xfrm>
            <a:off x="0" y="299621"/>
            <a:ext cx="12038029" cy="1143000"/>
          </a:xfrm>
          <a:prstGeom prst="rect">
            <a:avLst/>
          </a:prstGeom>
        </p:spPr>
        <p:txBody>
          <a:bodyPr vert="horz" lIns="0" rIns="0" bIns="0" anchor="b">
            <a:norm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he-IL" sz="3600" b="1" i="0" u="none" strike="noStrike" kern="1200" cap="none" spc="0" normalizeH="0" baseline="0" noProof="0" dirty="0">
              <a:ln>
                <a:noFill/>
              </a:ln>
              <a:solidFill>
                <a:srgbClr val="000000"/>
              </a:solidFill>
              <a:effectLst/>
              <a:uLnTx/>
              <a:uFillTx/>
              <a:latin typeface="Calibri"/>
              <a:ea typeface="+mj-ea"/>
              <a:cs typeface="David" panose="020E0502060401010101" pitchFamily="34" charset="-79"/>
            </a:endParaRPr>
          </a:p>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3600" b="1" i="0" u="none" strike="noStrike" kern="1200" cap="none" spc="0" normalizeH="0" baseline="0" noProof="0" dirty="0">
                <a:ln>
                  <a:noFill/>
                </a:ln>
                <a:solidFill>
                  <a:srgbClr val="000000"/>
                </a:solidFill>
                <a:effectLst/>
                <a:uLnTx/>
                <a:uFillTx/>
                <a:latin typeface="Calibri"/>
                <a:ea typeface="+mj-ea"/>
                <a:cs typeface="David" panose="020E0502060401010101" pitchFamily="34" charset="-79"/>
              </a:rPr>
              <a:t>תרשים מסכם לגבי אופן קביעת קיומה של הפרה בעת שימוש בשיק</a:t>
            </a:r>
          </a:p>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he-IL" sz="5000" b="1" i="0" u="none" strike="noStrike" kern="1200" cap="none" spc="0" normalizeH="0" baseline="0" noProof="0" dirty="0">
              <a:ln>
                <a:noFill/>
              </a:ln>
              <a:solidFill>
                <a:srgbClr val="000000"/>
              </a:solidFill>
              <a:effectLst/>
              <a:uLnTx/>
              <a:uFillTx/>
              <a:latin typeface="Calibri"/>
              <a:ea typeface="+mj-ea"/>
              <a:cs typeface="David" panose="020E0502060401010101" pitchFamily="34" charset="-79"/>
            </a:endParaRPr>
          </a:p>
        </p:txBody>
      </p:sp>
      <p:graphicFrame>
        <p:nvGraphicFramePr>
          <p:cNvPr id="4" name="טבלה 3">
            <a:extLst>
              <a:ext uri="{FF2B5EF4-FFF2-40B4-BE49-F238E27FC236}">
                <a16:creationId xmlns:a16="http://schemas.microsoft.com/office/drawing/2014/main" id="{D2644DFE-9AF6-4F00-8D9A-D9E183BA9DC6}"/>
              </a:ext>
            </a:extLst>
          </p:cNvPr>
          <p:cNvGraphicFramePr>
            <a:graphicFrameLocks noGrp="1"/>
          </p:cNvGraphicFramePr>
          <p:nvPr>
            <p:extLst/>
          </p:nvPr>
        </p:nvGraphicFramePr>
        <p:xfrm>
          <a:off x="1706251" y="1159496"/>
          <a:ext cx="9323109" cy="5175313"/>
        </p:xfrm>
        <a:graphic>
          <a:graphicData uri="http://schemas.openxmlformats.org/drawingml/2006/table">
            <a:tbl>
              <a:tblPr rtl="1"/>
              <a:tblGrid>
                <a:gridCol w="688053">
                  <a:extLst>
                    <a:ext uri="{9D8B030D-6E8A-4147-A177-3AD203B41FA5}">
                      <a16:colId xmlns:a16="http://schemas.microsoft.com/office/drawing/2014/main" val="2225294799"/>
                    </a:ext>
                  </a:extLst>
                </a:gridCol>
                <a:gridCol w="584845">
                  <a:extLst>
                    <a:ext uri="{9D8B030D-6E8A-4147-A177-3AD203B41FA5}">
                      <a16:colId xmlns:a16="http://schemas.microsoft.com/office/drawing/2014/main" val="280796880"/>
                    </a:ext>
                  </a:extLst>
                </a:gridCol>
                <a:gridCol w="4420736">
                  <a:extLst>
                    <a:ext uri="{9D8B030D-6E8A-4147-A177-3AD203B41FA5}">
                      <a16:colId xmlns:a16="http://schemas.microsoft.com/office/drawing/2014/main" val="863196162"/>
                    </a:ext>
                  </a:extLst>
                </a:gridCol>
                <a:gridCol w="3629475">
                  <a:extLst>
                    <a:ext uri="{9D8B030D-6E8A-4147-A177-3AD203B41FA5}">
                      <a16:colId xmlns:a16="http://schemas.microsoft.com/office/drawing/2014/main" val="3885372167"/>
                    </a:ext>
                  </a:extLst>
                </a:gridCol>
              </a:tblGrid>
              <a:tr h="860690">
                <a:tc>
                  <a:txBody>
                    <a:bodyPr/>
                    <a:lstStyle/>
                    <a:p>
                      <a:pPr algn="r" rtl="1" fontAlgn="ctr"/>
                      <a:r>
                        <a:rPr lang="he-IL" sz="1500" b="1" i="0" u="none" strike="noStrike">
                          <a:solidFill>
                            <a:srgbClr val="000000"/>
                          </a:solidFill>
                          <a:effectLst/>
                          <a:latin typeface="David" panose="020E0502060401010101" pitchFamily="34" charset="-79"/>
                          <a:cs typeface="David" panose="020E0502060401010101" pitchFamily="34" charset="-79"/>
                        </a:rPr>
                        <a:t>שלב 1</a:t>
                      </a:r>
                    </a:p>
                  </a:txBody>
                  <a:tcPr marL="6350" marR="6350" marT="6350" marB="0" anchor="ctr">
                    <a:lnL>
                      <a:noFill/>
                    </a:lnL>
                    <a:lnR>
                      <a:noFill/>
                    </a:lnR>
                    <a:lnT>
                      <a:noFill/>
                    </a:lnT>
                    <a:lnB>
                      <a:noFill/>
                    </a:lnB>
                  </a:tcPr>
                </a:tc>
                <a:tc>
                  <a:txBody>
                    <a:bodyPr/>
                    <a:lstStyle/>
                    <a:p>
                      <a:pPr algn="l" rtl="0" fontAlgn="b"/>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1" fontAlgn="ctr"/>
                      <a:r>
                        <a:rPr lang="he-IL" sz="1500" b="1" i="0" u="none" strike="noStrike">
                          <a:solidFill>
                            <a:srgbClr val="000000"/>
                          </a:solidFill>
                          <a:effectLst/>
                          <a:latin typeface="David" panose="020E0502060401010101" pitchFamily="34" charset="-79"/>
                          <a:cs typeface="David" panose="020E0502060401010101" pitchFamily="34" charset="-79"/>
                        </a:rPr>
                        <a:t>האם היה בעסקה: שכ"ע/ תרומה/ הלוויאה/ מתנה/ תשלום בשיק ללא שם המקבל?</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rtl="0" fontAlgn="ctr"/>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896615971"/>
                  </a:ext>
                </a:extLst>
              </a:tr>
              <a:tr h="424756">
                <a:tc>
                  <a:txBody>
                    <a:bodyPr/>
                    <a:lstStyle/>
                    <a:p>
                      <a:pPr algn="l" rtl="0" fontAlgn="b"/>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a:noFill/>
                    </a:lnR>
                    <a:lnT>
                      <a:noFill/>
                    </a:lnT>
                    <a:lnB>
                      <a:noFill/>
                    </a:lnB>
                  </a:tcPr>
                </a:tc>
                <a:tc>
                  <a:txBody>
                    <a:bodyPr/>
                    <a:lstStyle/>
                    <a:p>
                      <a:pPr algn="l" rtl="0" fontAlgn="b"/>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a:noFill/>
                    </a:lnR>
                    <a:lnT>
                      <a:noFill/>
                    </a:lnT>
                    <a:lnB>
                      <a:noFill/>
                    </a:lnB>
                  </a:tcPr>
                </a:tc>
                <a:tc>
                  <a:txBody>
                    <a:bodyPr/>
                    <a:lstStyle/>
                    <a:p>
                      <a:pPr algn="l" rtl="0" fontAlgn="b"/>
                      <a:endParaRPr lang="en-US" sz="1500" b="0" i="0" u="none" strike="noStrike" dirty="0">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1" fontAlgn="ctr"/>
                      <a:r>
                        <a:rPr lang="he-IL" sz="1500" b="1" i="0" u="none" strike="noStrike">
                          <a:solidFill>
                            <a:srgbClr val="000000"/>
                          </a:solidFill>
                          <a:effectLst/>
                          <a:latin typeface="David" panose="020E0502060401010101" pitchFamily="34" charset="-79"/>
                          <a:cs typeface="David" panose="020E0502060401010101" pitchFamily="34" charset="-79"/>
                        </a:rPr>
                        <a:t>לא</a:t>
                      </a:r>
                    </a:p>
                  </a:txBody>
                  <a:tcPr marL="6350" marR="6350" marT="6350" marB="0" anchor="ctr">
                    <a:lnL>
                      <a:noFill/>
                    </a:lnL>
                    <a:lnR>
                      <a:noFill/>
                    </a:lnR>
                    <a:lnT>
                      <a:noFill/>
                    </a:lnT>
                    <a:lnB>
                      <a:noFill/>
                    </a:lnB>
                  </a:tcPr>
                </a:tc>
                <a:extLst>
                  <a:ext uri="{0D108BD9-81ED-4DB2-BD59-A6C34878D82A}">
                    <a16:rowId xmlns:a16="http://schemas.microsoft.com/office/drawing/2014/main" val="1290551303"/>
                  </a:ext>
                </a:extLst>
              </a:tr>
              <a:tr h="435933">
                <a:tc>
                  <a:txBody>
                    <a:bodyPr/>
                    <a:lstStyle/>
                    <a:p>
                      <a:pPr algn="l" rtl="0" fontAlgn="b"/>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a:noFill/>
                    </a:lnR>
                    <a:lnT>
                      <a:noFill/>
                    </a:lnT>
                    <a:lnB>
                      <a:noFill/>
                    </a:lnB>
                  </a:tcPr>
                </a:tc>
                <a:tc>
                  <a:txBody>
                    <a:bodyPr/>
                    <a:lstStyle/>
                    <a:p>
                      <a:pPr algn="ctr" rtl="0" fontAlgn="ctr"/>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ctr">
                    <a:lnL>
                      <a:noFill/>
                    </a:lnL>
                    <a:lnR>
                      <a:noFill/>
                    </a:lnR>
                    <a:lnT>
                      <a:noFill/>
                    </a:lnT>
                    <a:lnB>
                      <a:noFill/>
                    </a:lnB>
                  </a:tcPr>
                </a:tc>
                <a:tc>
                  <a:txBody>
                    <a:bodyPr/>
                    <a:lstStyle/>
                    <a:p>
                      <a:pPr algn="l" rtl="0" fontAlgn="b"/>
                      <a:endParaRPr lang="en-US" sz="1500" b="0"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a:noFill/>
                    </a:lnR>
                    <a:lnT>
                      <a:noFill/>
                    </a:lnT>
                    <a:lnB>
                      <a:noFill/>
                    </a:lnB>
                  </a:tcPr>
                </a:tc>
                <a:tc>
                  <a:txBody>
                    <a:bodyPr/>
                    <a:lstStyle/>
                    <a:p>
                      <a:pPr algn="ctr" rtl="0" fontAlgn="ctr"/>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4986892"/>
                  </a:ext>
                </a:extLst>
              </a:tr>
              <a:tr h="435933">
                <a:tc>
                  <a:txBody>
                    <a:bodyPr/>
                    <a:lstStyle/>
                    <a:p>
                      <a:pPr algn="l" rtl="0" fontAlgn="b"/>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a:noFill/>
                    </a:lnR>
                    <a:lnT>
                      <a:noFill/>
                    </a:lnT>
                    <a:lnB>
                      <a:noFill/>
                    </a:lnB>
                  </a:tcPr>
                </a:tc>
                <a:tc>
                  <a:txBody>
                    <a:bodyPr/>
                    <a:lstStyle/>
                    <a:p>
                      <a:pPr algn="ctr" rtl="1" fontAlgn="ctr"/>
                      <a:r>
                        <a:rPr lang="he-IL" sz="1500" b="1" i="0" u="none" strike="noStrike">
                          <a:solidFill>
                            <a:srgbClr val="000000"/>
                          </a:solidFill>
                          <a:effectLst/>
                          <a:latin typeface="David" panose="020E0502060401010101" pitchFamily="34" charset="-79"/>
                          <a:cs typeface="David" panose="020E0502060401010101" pitchFamily="34" charset="-79"/>
                        </a:rPr>
                        <a:t>כן</a:t>
                      </a:r>
                    </a:p>
                  </a:txBody>
                  <a:tcPr marL="6350" marR="6350" marT="6350" marB="0" anchor="ctr">
                    <a:lnL>
                      <a:noFill/>
                    </a:lnL>
                    <a:lnR>
                      <a:noFill/>
                    </a:lnR>
                    <a:lnT>
                      <a:noFill/>
                    </a:lnT>
                    <a:lnB>
                      <a:noFill/>
                    </a:lnB>
                  </a:tcPr>
                </a:tc>
                <a:tc>
                  <a:txBody>
                    <a:bodyPr/>
                    <a:lstStyle/>
                    <a:p>
                      <a:pPr algn="l" rtl="0" fontAlgn="b"/>
                      <a:endParaRPr lang="en-US" sz="1500" b="0" i="0" u="none" strike="noStrike" dirty="0">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1" fontAlgn="ctr"/>
                      <a:r>
                        <a:rPr lang="he-IL" sz="1500" b="1" i="0" u="none" strike="noStrike">
                          <a:solidFill>
                            <a:srgbClr val="000000"/>
                          </a:solidFill>
                          <a:effectLst/>
                          <a:latin typeface="David" panose="020E0502060401010101" pitchFamily="34" charset="-79"/>
                          <a:cs typeface="David" panose="020E0502060401010101" pitchFamily="34" charset="-79"/>
                        </a:rPr>
                        <a:t>אין הפרה</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extLst>
                  <a:ext uri="{0D108BD9-81ED-4DB2-BD59-A6C34878D82A}">
                    <a16:rowId xmlns:a16="http://schemas.microsoft.com/office/drawing/2014/main" val="3772679395"/>
                  </a:ext>
                </a:extLst>
              </a:tr>
              <a:tr h="860690">
                <a:tc>
                  <a:txBody>
                    <a:bodyPr/>
                    <a:lstStyle/>
                    <a:p>
                      <a:pPr algn="r" rtl="1" fontAlgn="ctr"/>
                      <a:r>
                        <a:rPr lang="he-IL" sz="1500" b="1" i="0" u="none" strike="noStrike">
                          <a:solidFill>
                            <a:srgbClr val="000000"/>
                          </a:solidFill>
                          <a:effectLst/>
                          <a:latin typeface="David" panose="020E0502060401010101" pitchFamily="34" charset="-79"/>
                          <a:cs typeface="David" panose="020E0502060401010101" pitchFamily="34" charset="-79"/>
                        </a:rPr>
                        <a:t>שלב 2</a:t>
                      </a:r>
                    </a:p>
                  </a:txBody>
                  <a:tcPr marL="6350" marR="6350" marT="6350" marB="0" anchor="ctr">
                    <a:lnL>
                      <a:noFill/>
                    </a:lnL>
                    <a:lnR>
                      <a:noFill/>
                    </a:lnR>
                    <a:lnT>
                      <a:noFill/>
                    </a:lnT>
                    <a:lnB>
                      <a:noFill/>
                    </a:lnB>
                  </a:tcPr>
                </a:tc>
                <a:tc>
                  <a:txBody>
                    <a:bodyPr/>
                    <a:lstStyle/>
                    <a:p>
                      <a:pPr algn="ctr" rtl="0" fontAlgn="ctr"/>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1" fontAlgn="ctr"/>
                      <a:r>
                        <a:rPr lang="he-IL" sz="1500" b="1" i="0" u="none" strike="noStrike">
                          <a:solidFill>
                            <a:srgbClr val="000000"/>
                          </a:solidFill>
                          <a:effectLst/>
                          <a:latin typeface="David" panose="020E0502060401010101" pitchFamily="34" charset="-79"/>
                          <a:cs typeface="David" panose="020E0502060401010101" pitchFamily="34" charset="-79"/>
                        </a:rPr>
                        <a:t>האם סכום השיק עולה על התקרה (5,000 ₪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9DB"/>
                    </a:solidFill>
                  </a:tcPr>
                </a:tc>
                <a:tc>
                  <a:txBody>
                    <a:bodyPr/>
                    <a:lstStyle/>
                    <a:p>
                      <a:pPr algn="ctr" rtl="0" fontAlgn="ctr"/>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608997583"/>
                  </a:ext>
                </a:extLst>
              </a:tr>
              <a:tr h="424756">
                <a:tc>
                  <a:txBody>
                    <a:bodyPr/>
                    <a:lstStyle/>
                    <a:p>
                      <a:pPr algn="l" rtl="0" fontAlgn="b"/>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a:noFill/>
                    </a:lnR>
                    <a:lnT>
                      <a:noFill/>
                    </a:lnT>
                    <a:lnB>
                      <a:noFill/>
                    </a:lnB>
                  </a:tcPr>
                </a:tc>
                <a:tc>
                  <a:txBody>
                    <a:bodyPr/>
                    <a:lstStyle/>
                    <a:p>
                      <a:pPr algn="ctr" rtl="0" fontAlgn="ctr"/>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ctr">
                    <a:lnL>
                      <a:noFill/>
                    </a:lnL>
                    <a:lnR>
                      <a:noFill/>
                    </a:lnR>
                    <a:lnT>
                      <a:noFill/>
                    </a:lnT>
                    <a:lnB>
                      <a:noFill/>
                    </a:lnB>
                  </a:tcPr>
                </a:tc>
                <a:tc>
                  <a:txBody>
                    <a:bodyPr/>
                    <a:lstStyle/>
                    <a:p>
                      <a:pPr algn="l" rtl="0" fontAlgn="b"/>
                      <a:endParaRPr lang="en-US" sz="1500" b="0" i="0" u="none" strike="noStrike" dirty="0">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1" fontAlgn="ctr"/>
                      <a:r>
                        <a:rPr lang="he-IL" sz="1500" b="1" i="0" u="none" strike="noStrike">
                          <a:solidFill>
                            <a:srgbClr val="000000"/>
                          </a:solidFill>
                          <a:effectLst/>
                          <a:latin typeface="David" panose="020E0502060401010101" pitchFamily="34" charset="-79"/>
                          <a:cs typeface="David" panose="020E0502060401010101" pitchFamily="34" charset="-79"/>
                        </a:rPr>
                        <a:t>לא</a:t>
                      </a:r>
                    </a:p>
                  </a:txBody>
                  <a:tcPr marL="6350" marR="6350" marT="6350" marB="0" anchor="ctr">
                    <a:lnL>
                      <a:noFill/>
                    </a:lnL>
                    <a:lnR>
                      <a:noFill/>
                    </a:lnR>
                    <a:lnT>
                      <a:noFill/>
                    </a:lnT>
                    <a:lnB>
                      <a:noFill/>
                    </a:lnB>
                  </a:tcPr>
                </a:tc>
                <a:extLst>
                  <a:ext uri="{0D108BD9-81ED-4DB2-BD59-A6C34878D82A}">
                    <a16:rowId xmlns:a16="http://schemas.microsoft.com/office/drawing/2014/main" val="732650536"/>
                  </a:ext>
                </a:extLst>
              </a:tr>
              <a:tr h="435933">
                <a:tc>
                  <a:txBody>
                    <a:bodyPr/>
                    <a:lstStyle/>
                    <a:p>
                      <a:pPr algn="l" rtl="0" fontAlgn="b"/>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a:noFill/>
                    </a:lnR>
                    <a:lnT>
                      <a:noFill/>
                    </a:lnT>
                    <a:lnB>
                      <a:noFill/>
                    </a:lnB>
                  </a:tcPr>
                </a:tc>
                <a:tc>
                  <a:txBody>
                    <a:bodyPr/>
                    <a:lstStyle/>
                    <a:p>
                      <a:pPr algn="ctr" rtl="0" fontAlgn="ctr"/>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ctr">
                    <a:lnL>
                      <a:noFill/>
                    </a:lnL>
                    <a:lnR>
                      <a:noFill/>
                    </a:lnR>
                    <a:lnT>
                      <a:noFill/>
                    </a:lnT>
                    <a:lnB>
                      <a:noFill/>
                    </a:lnB>
                  </a:tcPr>
                </a:tc>
                <a:tc>
                  <a:txBody>
                    <a:bodyPr/>
                    <a:lstStyle/>
                    <a:p>
                      <a:pPr algn="l" rtl="0" fontAlgn="b"/>
                      <a:endParaRPr lang="en-US" sz="1500" b="0" i="0" u="none" strike="noStrike" dirty="0">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a:noFill/>
                    </a:lnR>
                    <a:lnT>
                      <a:noFill/>
                    </a:lnT>
                    <a:lnB>
                      <a:noFill/>
                    </a:lnB>
                  </a:tcPr>
                </a:tc>
                <a:tc>
                  <a:txBody>
                    <a:bodyPr/>
                    <a:lstStyle/>
                    <a:p>
                      <a:pPr algn="ctr" rtl="0" fontAlgn="ctr"/>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3976425"/>
                  </a:ext>
                </a:extLst>
              </a:tr>
              <a:tr h="435933">
                <a:tc>
                  <a:txBody>
                    <a:bodyPr/>
                    <a:lstStyle/>
                    <a:p>
                      <a:pPr algn="l" rtl="0" fontAlgn="b"/>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a:noFill/>
                    </a:lnR>
                    <a:lnT>
                      <a:noFill/>
                    </a:lnT>
                    <a:lnB>
                      <a:noFill/>
                    </a:lnB>
                  </a:tcPr>
                </a:tc>
                <a:tc>
                  <a:txBody>
                    <a:bodyPr/>
                    <a:lstStyle/>
                    <a:p>
                      <a:pPr algn="ctr" rtl="1" fontAlgn="ctr"/>
                      <a:r>
                        <a:rPr lang="he-IL" sz="1500" b="1" i="0" u="none" strike="noStrike">
                          <a:solidFill>
                            <a:srgbClr val="000000"/>
                          </a:solidFill>
                          <a:effectLst/>
                          <a:latin typeface="David" panose="020E0502060401010101" pitchFamily="34" charset="-79"/>
                          <a:cs typeface="David" panose="020E0502060401010101" pitchFamily="34" charset="-79"/>
                        </a:rPr>
                        <a:t>כן</a:t>
                      </a:r>
                    </a:p>
                  </a:txBody>
                  <a:tcPr marL="6350" marR="6350" marT="6350" marB="0" anchor="ctr">
                    <a:lnL>
                      <a:noFill/>
                    </a:lnL>
                    <a:lnR>
                      <a:noFill/>
                    </a:lnR>
                    <a:lnT>
                      <a:noFill/>
                    </a:lnT>
                    <a:lnB>
                      <a:noFill/>
                    </a:lnB>
                  </a:tcPr>
                </a:tc>
                <a:tc>
                  <a:txBody>
                    <a:bodyPr/>
                    <a:lstStyle/>
                    <a:p>
                      <a:pPr algn="l" rtl="0" fontAlgn="b"/>
                      <a:endParaRPr lang="en-US" sz="1500" b="0" i="0" u="none" strike="noStrike" dirty="0">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1" fontAlgn="ctr"/>
                      <a:r>
                        <a:rPr lang="he-IL" sz="1500" b="1" i="0" u="none" strike="noStrike">
                          <a:solidFill>
                            <a:srgbClr val="000000"/>
                          </a:solidFill>
                          <a:effectLst/>
                          <a:latin typeface="David" panose="020E0502060401010101" pitchFamily="34" charset="-79"/>
                          <a:cs typeface="David" panose="020E0502060401010101" pitchFamily="34" charset="-79"/>
                        </a:rPr>
                        <a:t>אין הפרה</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extLst>
                  <a:ext uri="{0D108BD9-81ED-4DB2-BD59-A6C34878D82A}">
                    <a16:rowId xmlns:a16="http://schemas.microsoft.com/office/drawing/2014/main" val="1360672285"/>
                  </a:ext>
                </a:extLst>
              </a:tr>
              <a:tr h="435933">
                <a:tc>
                  <a:txBody>
                    <a:bodyPr/>
                    <a:lstStyle/>
                    <a:p>
                      <a:pPr algn="r" rtl="1" fontAlgn="ctr"/>
                      <a:r>
                        <a:rPr lang="he-IL" sz="1500" b="1" i="0" u="none" strike="noStrike">
                          <a:solidFill>
                            <a:srgbClr val="000000"/>
                          </a:solidFill>
                          <a:effectLst/>
                          <a:latin typeface="David" panose="020E0502060401010101" pitchFamily="34" charset="-79"/>
                          <a:cs typeface="David" panose="020E0502060401010101" pitchFamily="34" charset="-79"/>
                        </a:rPr>
                        <a:t>שלב 3</a:t>
                      </a:r>
                    </a:p>
                  </a:txBody>
                  <a:tcPr marL="6350" marR="6350" marT="6350" marB="0" anchor="ctr">
                    <a:lnL>
                      <a:noFill/>
                    </a:lnL>
                    <a:lnR>
                      <a:noFill/>
                    </a:lnR>
                    <a:lnT>
                      <a:noFill/>
                    </a:lnT>
                    <a:lnB>
                      <a:noFill/>
                    </a:lnB>
                  </a:tcPr>
                </a:tc>
                <a:tc>
                  <a:txBody>
                    <a:bodyPr/>
                    <a:lstStyle/>
                    <a:p>
                      <a:pPr algn="ctr" rtl="0" fontAlgn="ctr"/>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1" fontAlgn="ctr"/>
                      <a:r>
                        <a:rPr lang="he-IL" sz="1500" b="1" i="0" u="none" strike="noStrike">
                          <a:solidFill>
                            <a:srgbClr val="000000"/>
                          </a:solidFill>
                          <a:effectLst/>
                          <a:latin typeface="David" panose="020E0502060401010101" pitchFamily="34" charset="-79"/>
                          <a:cs typeface="David" panose="020E0502060401010101" pitchFamily="34" charset="-79"/>
                        </a:rPr>
                        <a:t>חישוב העיצום/ הקנס בהתאם לסכום השיק</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rtl="0" fontAlgn="ctr"/>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8007231"/>
                  </a:ext>
                </a:extLst>
              </a:tr>
              <a:tr h="424756">
                <a:tc>
                  <a:txBody>
                    <a:bodyPr/>
                    <a:lstStyle/>
                    <a:p>
                      <a:pPr algn="l" rtl="0" fontAlgn="b"/>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a:noFill/>
                    </a:lnR>
                    <a:lnT>
                      <a:noFill/>
                    </a:lnT>
                    <a:lnB>
                      <a:noFill/>
                    </a:lnB>
                  </a:tcPr>
                </a:tc>
                <a:tc>
                  <a:txBody>
                    <a:bodyPr/>
                    <a:lstStyle/>
                    <a:p>
                      <a:pPr algn="ctr" rtl="0" fontAlgn="ctr"/>
                      <a:endParaRPr lang="en-US" sz="1500" b="1"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ctr">
                    <a:lnL>
                      <a:noFill/>
                    </a:lnL>
                    <a:lnR>
                      <a:noFill/>
                    </a:lnR>
                    <a:lnT>
                      <a:noFill/>
                    </a:lnT>
                    <a:lnB>
                      <a:noFill/>
                    </a:lnB>
                  </a:tcPr>
                </a:tc>
                <a:tc>
                  <a:txBody>
                    <a:bodyPr/>
                    <a:lstStyle/>
                    <a:p>
                      <a:pPr algn="l" rtl="0" fontAlgn="b"/>
                      <a:endParaRPr lang="en-US" sz="1500" b="0" i="0" u="none" strike="noStrike">
                        <a:solidFill>
                          <a:srgbClr val="000000"/>
                        </a:solidFill>
                        <a:effectLst/>
                        <a:latin typeface="David" panose="020E0502060401010101" pitchFamily="34" charset="-79"/>
                        <a:cs typeface="David" panose="020E0502060401010101" pitchFamily="34" charset="-79"/>
                      </a:endParaRPr>
                    </a:p>
                  </a:txBody>
                  <a:tcPr marL="6350" marR="6350" marT="635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rtl="0" fontAlgn="ctr"/>
                      <a:endParaRPr lang="en-US" sz="1500" b="1" i="0" u="none" strike="noStrike" dirty="0">
                        <a:solidFill>
                          <a:srgbClr val="000000"/>
                        </a:solidFill>
                        <a:effectLst/>
                        <a:latin typeface="David" panose="020E0502060401010101" pitchFamily="34" charset="-79"/>
                        <a:cs typeface="David" panose="020E0502060401010101" pitchFamily="34" charset="-79"/>
                      </a:endParaRPr>
                    </a:p>
                  </a:txBody>
                  <a:tcPr marL="6350" marR="6350" marT="6350" marB="0" anchor="ctr">
                    <a:lnL>
                      <a:noFill/>
                    </a:lnL>
                    <a:lnR>
                      <a:noFill/>
                    </a:lnR>
                    <a:lnT>
                      <a:noFill/>
                    </a:lnT>
                    <a:lnB>
                      <a:noFill/>
                    </a:lnB>
                  </a:tcPr>
                </a:tc>
                <a:extLst>
                  <a:ext uri="{0D108BD9-81ED-4DB2-BD59-A6C34878D82A}">
                    <a16:rowId xmlns:a16="http://schemas.microsoft.com/office/drawing/2014/main" val="1424045920"/>
                  </a:ext>
                </a:extLst>
              </a:tr>
            </a:tbl>
          </a:graphicData>
        </a:graphic>
      </p:graphicFrame>
      <p:cxnSp>
        <p:nvCxnSpPr>
          <p:cNvPr id="8" name="מחבר חץ ישר 7">
            <a:extLst>
              <a:ext uri="{FF2B5EF4-FFF2-40B4-BE49-F238E27FC236}">
                <a16:creationId xmlns:a16="http://schemas.microsoft.com/office/drawing/2014/main" id="{48C4D974-BF1C-4185-8CB5-FD592D64F7D4}"/>
              </a:ext>
            </a:extLst>
          </p:cNvPr>
          <p:cNvCxnSpPr>
            <a:cxnSpLocks/>
          </p:cNvCxnSpPr>
          <p:nvPr/>
        </p:nvCxnSpPr>
        <p:spPr bwMode="auto">
          <a:xfrm>
            <a:off x="7720553" y="2073896"/>
            <a:ext cx="1300899" cy="116892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מחבר חץ ישר 16">
            <a:extLst>
              <a:ext uri="{FF2B5EF4-FFF2-40B4-BE49-F238E27FC236}">
                <a16:creationId xmlns:a16="http://schemas.microsoft.com/office/drawing/2014/main" id="{9D9433D9-D529-4E0D-8045-87B7B941F6F1}"/>
              </a:ext>
            </a:extLst>
          </p:cNvPr>
          <p:cNvCxnSpPr>
            <a:cxnSpLocks/>
          </p:cNvCxnSpPr>
          <p:nvPr/>
        </p:nvCxnSpPr>
        <p:spPr bwMode="auto">
          <a:xfrm flipH="1">
            <a:off x="5392132" y="2069657"/>
            <a:ext cx="2328421" cy="107889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מחבר חץ ישר 19">
            <a:extLst>
              <a:ext uri="{FF2B5EF4-FFF2-40B4-BE49-F238E27FC236}">
                <a16:creationId xmlns:a16="http://schemas.microsoft.com/office/drawing/2014/main" id="{E98D9B6E-9CEE-47B0-9003-D624559611F6}"/>
              </a:ext>
            </a:extLst>
          </p:cNvPr>
          <p:cNvCxnSpPr>
            <a:cxnSpLocks/>
          </p:cNvCxnSpPr>
          <p:nvPr/>
        </p:nvCxnSpPr>
        <p:spPr bwMode="auto">
          <a:xfrm>
            <a:off x="7720553" y="4249367"/>
            <a:ext cx="1300899" cy="1168925"/>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מחבר חץ ישר 20">
            <a:extLst>
              <a:ext uri="{FF2B5EF4-FFF2-40B4-BE49-F238E27FC236}">
                <a16:creationId xmlns:a16="http://schemas.microsoft.com/office/drawing/2014/main" id="{020A13A2-630F-4A51-966E-9EE612169CEC}"/>
              </a:ext>
            </a:extLst>
          </p:cNvPr>
          <p:cNvCxnSpPr>
            <a:cxnSpLocks/>
          </p:cNvCxnSpPr>
          <p:nvPr/>
        </p:nvCxnSpPr>
        <p:spPr bwMode="auto">
          <a:xfrm flipH="1">
            <a:off x="5389251" y="4249367"/>
            <a:ext cx="2328421" cy="107889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3850597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6" name="תמונה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00796" y="1299213"/>
            <a:ext cx="5508538" cy="3894293"/>
          </a:xfrm>
          <a:prstGeom prst="rect">
            <a:avLst/>
          </a:prstGeom>
        </p:spPr>
      </p:pic>
      <p:sp>
        <p:nvSpPr>
          <p:cNvPr id="2" name="כותרת 1"/>
          <p:cNvSpPr>
            <a:spLocks noGrp="1"/>
          </p:cNvSpPr>
          <p:nvPr>
            <p:ph type="ctrTitle"/>
          </p:nvPr>
        </p:nvSpPr>
        <p:spPr>
          <a:xfrm>
            <a:off x="-406400" y="1122363"/>
            <a:ext cx="9144000" cy="2387600"/>
          </a:xfrm>
        </p:spPr>
        <p:txBody>
          <a:bodyPr/>
          <a:lstStyle/>
          <a:p>
            <a:r>
              <a:rPr lang="he-IL" sz="6600" b="1" dirty="0">
                <a:latin typeface="David" panose="020E0502060401010101" pitchFamily="34" charset="-79"/>
                <a:cs typeface="David" panose="020E0502060401010101" pitchFamily="34" charset="-79"/>
              </a:rPr>
              <a:t>טיפים</a:t>
            </a:r>
          </a:p>
        </p:txBody>
      </p:sp>
      <p:sp>
        <p:nvSpPr>
          <p:cNvPr id="5" name="TextBox 4"/>
          <p:cNvSpPr txBox="1"/>
          <p:nvPr/>
        </p:nvSpPr>
        <p:spPr>
          <a:xfrm>
            <a:off x="3282312" y="1299213"/>
            <a:ext cx="1673856" cy="707886"/>
          </a:xfrm>
          <a:prstGeom prst="rect">
            <a:avLst/>
          </a:prstGeom>
          <a:noFill/>
        </p:spPr>
        <p:txBody>
          <a:bodyPr wrap="none" rtlCol="1">
            <a:spAutoFit/>
          </a:bodyPr>
          <a:lstStyle/>
          <a:p>
            <a:r>
              <a:rPr lang="he-IL" sz="4000" b="1" u="sng" dirty="0">
                <a:solidFill>
                  <a:srgbClr val="000000"/>
                </a:solidFill>
                <a:effectLst>
                  <a:outerShdw blurRad="38100" dist="25400" dir="5400000" algn="tl" rotWithShape="0">
                    <a:srgbClr val="000000">
                      <a:alpha val="43000"/>
                    </a:srgbClr>
                  </a:outerShdw>
                </a:effectLst>
                <a:latin typeface="David" panose="020E0502060401010101" pitchFamily="34" charset="-79"/>
                <a:cs typeface="David" panose="020E0502060401010101" pitchFamily="34" charset="-79"/>
              </a:rPr>
              <a:t>שיעור 2</a:t>
            </a:r>
            <a:endParaRPr lang="he-IL" u="sng" dirty="0">
              <a:solidFill>
                <a:srgbClr val="000000"/>
              </a:solidFill>
              <a:latin typeface="David" panose="020E0502060401010101" pitchFamily="34" charset="-79"/>
              <a:cs typeface="David" panose="020E0502060401010101" pitchFamily="34" charset="-79"/>
            </a:endParaRPr>
          </a:p>
        </p:txBody>
      </p:sp>
      <p:sp>
        <p:nvSpPr>
          <p:cNvPr id="7" name="כותרת משנה 2">
            <a:extLst>
              <a:ext uri="{FF2B5EF4-FFF2-40B4-BE49-F238E27FC236}">
                <a16:creationId xmlns:a16="http://schemas.microsoft.com/office/drawing/2014/main" id="{B62D968B-09E7-4B04-9213-23EE13D1427D}"/>
              </a:ext>
            </a:extLst>
          </p:cNvPr>
          <p:cNvSpPr txBox="1">
            <a:spLocks/>
          </p:cNvSpPr>
          <p:nvPr/>
        </p:nvSpPr>
        <p:spPr bwMode="auto">
          <a:xfrm>
            <a:off x="239395" y="4859337"/>
            <a:ext cx="7632848"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92500"/>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1"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he-IL" sz="3200" b="1" dirty="0">
                <a:latin typeface="David" panose="020E0502060401010101" pitchFamily="34" charset="-79"/>
                <a:cs typeface="David" panose="020E0502060401010101" pitchFamily="34" charset="-79"/>
              </a:rPr>
              <a:t>מרצה: יועצת מס גיתית שלומי, ממלאת מקום נשיא לשכת יועצי המס ויו"ר פורום המיסים בלשכה</a:t>
            </a:r>
            <a:endParaRPr lang="en-US" sz="3200" b="1" dirty="0">
              <a:latin typeface="David" panose="020E0502060401010101" pitchFamily="34" charset="-79"/>
              <a:cs typeface="David" panose="020E0502060401010101" pitchFamily="34" charset="-79"/>
            </a:endParaRPr>
          </a:p>
          <a:p>
            <a:r>
              <a:rPr lang="en-US" sz="3200" b="1" dirty="0">
                <a:latin typeface="David" panose="020E0502060401010101" pitchFamily="34" charset="-79"/>
                <a:cs typeface="David" panose="020E0502060401010101" pitchFamily="34" charset="-79"/>
              </a:rPr>
              <a:t>gitit@gstax.co.il</a:t>
            </a:r>
            <a:r>
              <a:rPr lang="he-IL" sz="3200" b="1" dirty="0">
                <a:latin typeface="David" panose="020E0502060401010101" pitchFamily="34" charset="-79"/>
                <a:cs typeface="David" panose="020E0502060401010101" pitchFamily="34" charset="-79"/>
              </a:rPr>
              <a:t>מייל: </a:t>
            </a:r>
          </a:p>
          <a:p>
            <a:endParaRPr lang="he-IL" sz="32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8822779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כותרת 1"/>
          <p:cNvSpPr txBox="1">
            <a:spLocks/>
          </p:cNvSpPr>
          <p:nvPr/>
        </p:nvSpPr>
        <p:spPr>
          <a:xfrm>
            <a:off x="1940620" y="252512"/>
            <a:ext cx="9144000" cy="1143000"/>
          </a:xfrm>
          <a:prstGeom prst="rect">
            <a:avLst/>
          </a:prstGeom>
        </p:spPr>
        <p:txBody>
          <a:bodyPr vert="horz" lIns="0" rIns="0" bIns="0" anchor="b">
            <a:no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he-IL" sz="3600" b="1" i="0" u="none" strike="noStrike" kern="1200" cap="none" spc="0" normalizeH="0" baseline="0" noProof="0">
                <a:ln>
                  <a:noFill/>
                </a:ln>
                <a:solidFill>
                  <a:schemeClr val="accent4"/>
                </a:solidFill>
                <a:effectLst/>
                <a:uLnTx/>
                <a:uFillTx/>
                <a:latin typeface="Calibri"/>
                <a:ea typeface="+mj-ea"/>
                <a:cs typeface="David" panose="020E0502060401010101" pitchFamily="34" charset="-79"/>
              </a:rPr>
              <a:t>טיפ: ממי צריך להיפרע עובד הנפגע בתאונת דרכים?</a:t>
            </a:r>
            <a:br>
              <a:rPr kumimoji="0" lang="en-US" sz="3600" b="0" i="0" u="none" strike="noStrike" kern="1200" cap="none" spc="0" normalizeH="0" baseline="0" noProof="0">
                <a:ln>
                  <a:noFill/>
                </a:ln>
                <a:solidFill>
                  <a:schemeClr val="accent4"/>
                </a:solidFill>
                <a:effectLst/>
                <a:uLnTx/>
                <a:uFillTx/>
                <a:latin typeface="Calibri"/>
                <a:ea typeface="+mj-ea"/>
              </a:rPr>
            </a:br>
            <a:endParaRPr kumimoji="0" lang="he-IL" sz="3600" b="0" i="0" u="none" strike="noStrike" kern="1200" cap="none" spc="0" normalizeH="0" baseline="0" noProof="0" dirty="0">
              <a:ln>
                <a:noFill/>
              </a:ln>
              <a:solidFill>
                <a:schemeClr val="accent4"/>
              </a:solidFill>
              <a:effectLst/>
              <a:uLnTx/>
              <a:uFillTx/>
              <a:latin typeface="Calibri"/>
              <a:ea typeface="+mj-ea"/>
              <a:cs typeface="David" panose="020E0502060401010101" pitchFamily="34" charset="-79"/>
            </a:endParaRPr>
          </a:p>
        </p:txBody>
      </p:sp>
      <p:sp>
        <p:nvSpPr>
          <p:cNvPr id="4" name="מציין מיקום תוכן 2"/>
          <p:cNvSpPr txBox="1">
            <a:spLocks/>
          </p:cNvSpPr>
          <p:nvPr/>
        </p:nvSpPr>
        <p:spPr>
          <a:xfrm>
            <a:off x="1940620" y="1154634"/>
            <a:ext cx="8229600" cy="5188842"/>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6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אדם שנפגע בתאונת דרכים זכאי לקבל כספים (בין היתר, אובדן ימי השתכרות) מחברת הביטוח בה מבוטח הרכב, זאת עפ"י חוק פיצויים לנפגעי תאונת דרכים, התשל"ה-1975, והתקנות והצווים הרלבנטיים. לפיכך, במקרה כזה לא מוטלת החובה על המעביד לשלם דמי מחלה - אלא אם ישנו הסכם קיבוצי / צו הרחבה / חוזה אישי / נוהג במקום העבודה הקובע אחרת</a:t>
            </a:r>
            <a:r>
              <a:rPr kumimoji="0" lang="en-US" sz="2600" b="0" i="0" u="none" strike="noStrike" kern="1200" cap="none" spc="0" normalizeH="0" baseline="0" noProof="0">
                <a:ln>
                  <a:noFill/>
                </a:ln>
                <a:solidFill>
                  <a:sysClr val="windowText" lastClr="000000"/>
                </a:solidFill>
                <a:effectLst/>
                <a:uLnTx/>
                <a:uFillTx/>
                <a:latin typeface="Constantia"/>
                <a:ea typeface="+mn-ea"/>
                <a:cs typeface="+mn-cs"/>
              </a:rPr>
              <a:t>.</a:t>
            </a:r>
            <a:endParaRPr kumimoji="0" lang="he-IL" sz="26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endParaRP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endParaRPr kumimoji="0" lang="en-US" sz="2600" b="0" i="0" u="none" strike="noStrike" kern="1200" cap="none" spc="0" normalizeH="0" baseline="0" noProof="0">
              <a:ln>
                <a:noFill/>
              </a:ln>
              <a:solidFill>
                <a:sysClr val="windowText" lastClr="000000"/>
              </a:solidFill>
              <a:effectLst/>
              <a:uLnTx/>
              <a:uFillTx/>
              <a:latin typeface="Constantia"/>
              <a:ea typeface="+mn-ea"/>
              <a:cs typeface="+mn-cs"/>
            </a:endParaRP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6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במקרה בו תאונת הדרכים היתה </a:t>
            </a:r>
            <a:r>
              <a:rPr kumimoji="0" lang="he-IL" sz="2600" b="1" i="0" u="sng"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במהלך ועקב העבודה</a:t>
            </a:r>
            <a:r>
              <a:rPr kumimoji="0" lang="he-IL" sz="26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 לרבות בדרך הרגילה (ללא סטייה) מבית העובד לעבודה ובחזרה, תחשב זו לתאונת עבודה, שתזכה את העובד בדמי פגיעה מהמוסד לביטוח לאומי.</a:t>
            </a:r>
            <a:endParaRPr kumimoji="0" lang="en-US" sz="2600" b="0" i="0" u="none" strike="noStrike" kern="1200" cap="none" spc="0" normalizeH="0" baseline="0" noProof="0">
              <a:ln>
                <a:noFill/>
              </a:ln>
              <a:solidFill>
                <a:sysClr val="windowText" lastClr="000000"/>
              </a:solidFill>
              <a:effectLst/>
              <a:uLnTx/>
              <a:uFillTx/>
              <a:latin typeface="Constantia"/>
              <a:ea typeface="+mn-ea"/>
              <a:cs typeface="+mn-cs"/>
            </a:endParaRP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endPar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p:txBody>
      </p:sp>
    </p:spTree>
    <p:extLst>
      <p:ext uri="{BB962C8B-B14F-4D97-AF65-F5344CB8AC3E}">
        <p14:creationId xmlns:p14="http://schemas.microsoft.com/office/powerpoint/2010/main" val="143780548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כותרת 1"/>
          <p:cNvSpPr txBox="1">
            <a:spLocks/>
          </p:cNvSpPr>
          <p:nvPr/>
        </p:nvSpPr>
        <p:spPr>
          <a:xfrm>
            <a:off x="1662608" y="371004"/>
            <a:ext cx="9144000" cy="1143000"/>
          </a:xfrm>
          <a:prstGeom prst="rect">
            <a:avLst/>
          </a:prstGeom>
        </p:spPr>
        <p:txBody>
          <a:bodyPr vert="horz" lIns="0" rIns="0" bIns="0" anchor="b">
            <a:no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3200" b="1" i="0" strike="noStrike" kern="1200" cap="none" spc="0" normalizeH="0" baseline="0" noProof="0" dirty="0">
                <a:ln>
                  <a:noFill/>
                </a:ln>
                <a:solidFill>
                  <a:schemeClr val="accent4"/>
                </a:solidFill>
                <a:effectLst/>
                <a:uLnTx/>
                <a:uFillTx/>
                <a:latin typeface="Calibri"/>
                <a:ea typeface="+mj-ea"/>
                <a:cs typeface="David" panose="020E0502060401010101" pitchFamily="34" charset="-79"/>
              </a:rPr>
              <a:t>נוהל ביקורת פתע ממס הכנסה</a:t>
            </a:r>
            <a:br>
              <a:rPr kumimoji="0" lang="he-IL" sz="3200" b="1" i="0" strike="noStrike" kern="1200" cap="none" spc="0" normalizeH="0" baseline="0" noProof="0" dirty="0">
                <a:ln>
                  <a:noFill/>
                </a:ln>
                <a:solidFill>
                  <a:schemeClr val="accent4"/>
                </a:solidFill>
                <a:effectLst/>
                <a:uLnTx/>
                <a:uFillTx/>
                <a:latin typeface="Calibri"/>
                <a:ea typeface="+mj-ea"/>
                <a:cs typeface="David" panose="020E0502060401010101" pitchFamily="34" charset="-79"/>
              </a:rPr>
            </a:br>
            <a:r>
              <a:rPr kumimoji="0" lang="he-IL" sz="3200" b="1" i="0" strike="noStrike" kern="1200" cap="none" spc="0" normalizeH="0" baseline="0" noProof="0" dirty="0">
                <a:ln>
                  <a:noFill/>
                </a:ln>
                <a:solidFill>
                  <a:schemeClr val="accent4"/>
                </a:solidFill>
                <a:effectLst/>
                <a:uLnTx/>
                <a:uFillTx/>
                <a:latin typeface="Calibri"/>
                <a:ea typeface="+mj-ea"/>
                <a:cs typeface="David" panose="020E0502060401010101" pitchFamily="34" charset="-79"/>
              </a:rPr>
              <a:t>מה צריך ומה לא צריך לעשות בעת ביקורת פתע: </a:t>
            </a:r>
            <a:br>
              <a:rPr kumimoji="0" lang="en-US" sz="3200" b="0" i="0" strike="noStrike" kern="1200" cap="none" spc="0" normalizeH="0" baseline="0" noProof="0" dirty="0">
                <a:ln>
                  <a:noFill/>
                </a:ln>
                <a:solidFill>
                  <a:schemeClr val="accent4"/>
                </a:solidFill>
                <a:effectLst/>
                <a:uLnTx/>
                <a:uFillTx/>
                <a:latin typeface="Calibri"/>
                <a:ea typeface="+mj-ea"/>
              </a:rPr>
            </a:br>
            <a:endParaRPr kumimoji="0" lang="he-IL" sz="3200" b="0" i="0" strike="noStrike" kern="1200" cap="none" spc="0" normalizeH="0" baseline="0" noProof="0" dirty="0">
              <a:ln>
                <a:noFill/>
              </a:ln>
              <a:solidFill>
                <a:schemeClr val="accent4"/>
              </a:solidFill>
              <a:effectLst/>
              <a:uLnTx/>
              <a:uFillTx/>
              <a:latin typeface="Calibri"/>
              <a:ea typeface="+mj-ea"/>
              <a:cs typeface="David" panose="020E0502060401010101" pitchFamily="34" charset="-79"/>
            </a:endParaRPr>
          </a:p>
        </p:txBody>
      </p:sp>
      <p:sp>
        <p:nvSpPr>
          <p:cNvPr id="4" name="מציין מיקום תוכן 2"/>
          <p:cNvSpPr txBox="1">
            <a:spLocks/>
          </p:cNvSpPr>
          <p:nvPr/>
        </p:nvSpPr>
        <p:spPr>
          <a:xfrm>
            <a:off x="1491804" y="1209824"/>
            <a:ext cx="8928992" cy="5256584"/>
          </a:xfrm>
          <a:prstGeom prst="rect">
            <a:avLst/>
          </a:prstGeom>
        </p:spPr>
        <p:txBody>
          <a:bodyPr vert="horz">
            <a:normAutofit fontScale="77500" lnSpcReduction="20000"/>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600" b="1"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ביקורת פתע של נציג רשות המיסים, כשמה כן היא, היא אכן מיועדת לעריכת ביקורת בעסק והיא נערכת במסגרת ביקור פתע בעסק אותו עושה נציג הרשות הרלבנטית. </a:t>
            </a: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2"/>
              <a:buChar char=""/>
              <a:tabLst/>
              <a:defRPr/>
            </a:pPr>
            <a:endParaRPr kumimoji="0" lang="en-US" sz="2600" b="0" i="0" u="none" strike="noStrike" kern="1200" cap="none" spc="0" normalizeH="0" baseline="0" noProof="0">
              <a:ln>
                <a:noFill/>
              </a:ln>
              <a:solidFill>
                <a:sysClr val="windowText" lastClr="000000"/>
              </a:solidFill>
              <a:effectLst/>
              <a:uLnTx/>
              <a:uFillTx/>
              <a:latin typeface="Constantia"/>
              <a:ea typeface="+mn-ea"/>
              <a:cs typeface="+mn-cs"/>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6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להלן מספר עצות בנוגע לפעולות שיש או שאין לעשותן בקשר לביקורת פתע בעסק:</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en-US" sz="2600" b="0" i="0" u="none" strike="noStrike" kern="1200" cap="none" spc="0" normalizeH="0" baseline="0" noProof="0">
              <a:ln>
                <a:noFill/>
              </a:ln>
              <a:solidFill>
                <a:sysClr val="windowText" lastClr="000000"/>
              </a:solidFill>
              <a:effectLst/>
              <a:uLnTx/>
              <a:uFillTx/>
              <a:latin typeface="Constantia"/>
              <a:ea typeface="+mn-ea"/>
              <a:cs typeface="+mn-cs"/>
            </a:endParaRPr>
          </a:p>
          <a:p>
            <a:pPr marL="514350" marR="0" lvl="0" indent="-514350" algn="just" defTabSz="914400" rtl="1" eaLnBrk="1" fontAlgn="auto" latinLnBrk="0" hangingPunct="1">
              <a:lnSpc>
                <a:spcPct val="100000"/>
              </a:lnSpc>
              <a:spcBef>
                <a:spcPct val="20000"/>
              </a:spcBef>
              <a:spcAft>
                <a:spcPts val="0"/>
              </a:spcAft>
              <a:buClr>
                <a:srgbClr val="0BD0D9"/>
              </a:buClr>
              <a:buSzPct val="95000"/>
              <a:buFont typeface="+mj-lt"/>
              <a:buAutoNum type="arabicPeriod"/>
              <a:tabLst/>
              <a:defRPr/>
            </a:pPr>
            <a:r>
              <a:rPr kumimoji="0" lang="he-IL" sz="2600" b="1"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יש</a:t>
            </a:r>
            <a:r>
              <a:rPr kumimoji="0" lang="he-IL" sz="2600" b="1" i="0" u="none" strike="noStrike" kern="1200" cap="none" spc="0" normalizeH="0" baseline="0" noProof="0">
                <a:ln>
                  <a:noFill/>
                </a:ln>
                <a:solidFill>
                  <a:srgbClr val="FF0000"/>
                </a:solidFill>
                <a:effectLst/>
                <a:uLnTx/>
                <a:uFillTx/>
                <a:latin typeface="Constantia"/>
                <a:ea typeface="+mn-ea"/>
                <a:cs typeface="David" panose="020E0502060401010101" pitchFamily="34" charset="-79"/>
              </a:rPr>
              <a:t> לשמור בעסק את הניירת </a:t>
            </a:r>
            <a:r>
              <a:rPr kumimoji="0" lang="he-IL" sz="2600" b="1"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והמסמכים הרלבנטיים שדרושים לצורך עמידה בהוראות ו/או הצבעה על התנהלות עסקית תקינה; </a:t>
            </a:r>
          </a:p>
          <a:p>
            <a:pPr marL="514350" marR="0" lvl="0" indent="-514350" algn="just" defTabSz="914400" rtl="1" eaLnBrk="1" fontAlgn="auto" latinLnBrk="0" hangingPunct="1">
              <a:lnSpc>
                <a:spcPct val="100000"/>
              </a:lnSpc>
              <a:spcBef>
                <a:spcPct val="20000"/>
              </a:spcBef>
              <a:spcAft>
                <a:spcPts val="0"/>
              </a:spcAft>
              <a:buClr>
                <a:srgbClr val="0BD0D9"/>
              </a:buClr>
              <a:buSzPct val="95000"/>
              <a:buFont typeface="+mj-lt"/>
              <a:buAutoNum type="arabicPeriod"/>
              <a:tabLst/>
              <a:defRPr/>
            </a:pPr>
            <a:r>
              <a:rPr kumimoji="0" lang="he-IL" sz="2600" b="1"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יש לוודא מראש כי העסק </a:t>
            </a:r>
            <a:r>
              <a:rPr kumimoji="0" lang="he-IL" sz="2600" b="1" i="0" u="none" strike="noStrike" kern="1200" cap="none" spc="0" normalizeH="0" baseline="0" noProof="0">
                <a:ln>
                  <a:noFill/>
                </a:ln>
                <a:solidFill>
                  <a:srgbClr val="FF0000"/>
                </a:solidFill>
                <a:effectLst/>
                <a:uLnTx/>
                <a:uFillTx/>
                <a:latin typeface="Constantia"/>
                <a:ea typeface="+mn-ea"/>
                <a:cs typeface="David" panose="020E0502060401010101" pitchFamily="34" charset="-79"/>
              </a:rPr>
              <a:t>מנהל את כל הספרים המיוחדים </a:t>
            </a:r>
            <a:r>
              <a:rPr kumimoji="0" lang="he-IL" sz="2600" b="1"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שהחוק מחייב אתכם לנהל.</a:t>
            </a:r>
            <a:endParaRPr kumimoji="0" lang="en-US" sz="2600" b="1" i="0" u="none" strike="noStrike" kern="1200" cap="none" spc="0" normalizeH="0" baseline="0" noProof="0">
              <a:ln>
                <a:noFill/>
              </a:ln>
              <a:solidFill>
                <a:sysClr val="windowText" lastClr="000000"/>
              </a:solidFill>
              <a:effectLst/>
              <a:uLnTx/>
              <a:uFillTx/>
              <a:latin typeface="Constantia"/>
              <a:ea typeface="+mn-ea"/>
              <a:cs typeface="+mn-cs"/>
            </a:endParaRPr>
          </a:p>
          <a:p>
            <a:pPr marL="514350" marR="0" lvl="0" indent="-514350" algn="just" defTabSz="914400" rtl="1" eaLnBrk="1" fontAlgn="auto" latinLnBrk="0" hangingPunct="1">
              <a:lnSpc>
                <a:spcPct val="100000"/>
              </a:lnSpc>
              <a:spcBef>
                <a:spcPct val="20000"/>
              </a:spcBef>
              <a:spcAft>
                <a:spcPts val="0"/>
              </a:spcAft>
              <a:buClr>
                <a:srgbClr val="0BD0D9"/>
              </a:buClr>
              <a:buSzPct val="95000"/>
              <a:buFont typeface="+mj-lt"/>
              <a:buAutoNum type="arabicPeriod"/>
              <a:tabLst/>
              <a:defRPr/>
            </a:pPr>
            <a:r>
              <a:rPr kumimoji="0" lang="he-IL" sz="2600" b="1" i="0" u="none" strike="noStrike" kern="1200" cap="none" spc="0" normalizeH="0" baseline="0" noProof="0">
                <a:ln>
                  <a:noFill/>
                </a:ln>
                <a:solidFill>
                  <a:srgbClr val="FF0000"/>
                </a:solidFill>
                <a:effectLst/>
                <a:uLnTx/>
                <a:uFillTx/>
                <a:latin typeface="Constantia"/>
                <a:ea typeface="+mn-ea"/>
                <a:cs typeface="David" panose="020E0502060401010101" pitchFamily="34" charset="-79"/>
              </a:rPr>
              <a:t>יש להכין את עובדי העסק </a:t>
            </a:r>
            <a:r>
              <a:rPr kumimoji="0" lang="he-IL" sz="2600" b="1"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מבעוד מועד ולתת להם הנחיות מדויקות וברורות ביחס לאופן ההתנהלות בעת ביצוע ביקורת פתע בעסק;</a:t>
            </a:r>
            <a:endParaRPr kumimoji="0" lang="en-US" sz="2600" b="1" i="0" u="none" strike="noStrike" kern="1200" cap="none" spc="0" normalizeH="0" baseline="0" noProof="0">
              <a:ln>
                <a:noFill/>
              </a:ln>
              <a:solidFill>
                <a:sysClr val="windowText" lastClr="000000"/>
              </a:solidFill>
              <a:effectLst/>
              <a:uLnTx/>
              <a:uFillTx/>
              <a:latin typeface="Constantia"/>
              <a:ea typeface="+mn-ea"/>
              <a:cs typeface="+mn-cs"/>
            </a:endParaRPr>
          </a:p>
          <a:p>
            <a:pPr marL="514350" marR="0" lvl="0" indent="-514350" algn="just" defTabSz="914400" rtl="1" eaLnBrk="1" fontAlgn="auto" latinLnBrk="0" hangingPunct="1">
              <a:lnSpc>
                <a:spcPct val="100000"/>
              </a:lnSpc>
              <a:spcBef>
                <a:spcPct val="20000"/>
              </a:spcBef>
              <a:spcAft>
                <a:spcPts val="0"/>
              </a:spcAft>
              <a:buClr>
                <a:srgbClr val="0BD0D9"/>
              </a:buClr>
              <a:buSzPct val="95000"/>
              <a:buFont typeface="+mj-lt"/>
              <a:buAutoNum type="arabicPeriod"/>
              <a:tabLst/>
              <a:defRPr/>
            </a:pPr>
            <a:r>
              <a:rPr kumimoji="0" lang="he-IL" sz="2600" b="1"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יש לבקש מהמבקר להציג מסמכים/תעודות מזהים שמעניקים לו סמכות לבצע ביקורת בעסק;</a:t>
            </a:r>
            <a:endParaRPr kumimoji="0" lang="en-US" sz="2600" b="1" i="0" u="none" strike="noStrike" kern="1200" cap="none" spc="0" normalizeH="0" baseline="0" noProof="0">
              <a:ln>
                <a:noFill/>
              </a:ln>
              <a:solidFill>
                <a:sysClr val="windowText" lastClr="000000"/>
              </a:solidFill>
              <a:effectLst/>
              <a:uLnTx/>
              <a:uFillTx/>
              <a:latin typeface="Constantia"/>
              <a:ea typeface="+mn-ea"/>
              <a:cs typeface="+mn-cs"/>
            </a:endParaRPr>
          </a:p>
          <a:p>
            <a:pPr marL="514350" marR="0" lvl="0" indent="-514350" algn="just" defTabSz="914400" rtl="1" eaLnBrk="1" fontAlgn="auto" latinLnBrk="0" hangingPunct="1">
              <a:lnSpc>
                <a:spcPct val="100000"/>
              </a:lnSpc>
              <a:spcBef>
                <a:spcPct val="20000"/>
              </a:spcBef>
              <a:spcAft>
                <a:spcPts val="0"/>
              </a:spcAft>
              <a:buClr>
                <a:srgbClr val="0BD0D9"/>
              </a:buClr>
              <a:buSzPct val="95000"/>
              <a:buFont typeface="+mj-lt"/>
              <a:buAutoNum type="arabicPeriod"/>
              <a:tabLst/>
              <a:defRPr/>
            </a:pPr>
            <a:r>
              <a:rPr kumimoji="0" lang="he-IL" sz="2600" b="1"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יש לבקש מהמבקר מידע ביחס למטרה המדויקת שבגינה נערכת הביקורת בעסק;</a:t>
            </a:r>
            <a:endParaRPr kumimoji="0" lang="en-US" sz="2600" b="1" i="0" u="none" strike="noStrike" kern="1200" cap="none" spc="0" normalizeH="0" baseline="0" noProof="0">
              <a:ln>
                <a:noFill/>
              </a:ln>
              <a:solidFill>
                <a:sysClr val="windowText" lastClr="000000"/>
              </a:solidFill>
              <a:effectLst/>
              <a:uLnTx/>
              <a:uFillTx/>
              <a:latin typeface="Constantia"/>
              <a:ea typeface="+mn-ea"/>
              <a:cs typeface="+mn-cs"/>
            </a:endParaRPr>
          </a:p>
          <a:p>
            <a:pPr marL="514350" marR="0" lvl="0" indent="-514350" algn="just" defTabSz="914400" rtl="1" eaLnBrk="1" fontAlgn="auto" latinLnBrk="0" hangingPunct="1">
              <a:lnSpc>
                <a:spcPct val="100000"/>
              </a:lnSpc>
              <a:spcBef>
                <a:spcPct val="20000"/>
              </a:spcBef>
              <a:spcAft>
                <a:spcPts val="0"/>
              </a:spcAft>
              <a:buClr>
                <a:srgbClr val="0BD0D9"/>
              </a:buClr>
              <a:buSzPct val="95000"/>
              <a:buFont typeface="+mj-lt"/>
              <a:buAutoNum type="arabicPeriod"/>
              <a:tabLst/>
              <a:defRPr/>
            </a:pPr>
            <a:r>
              <a:rPr kumimoji="0" lang="he-IL" sz="2600" b="1"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יש להתייחס למבקר בכבוד ובנימוס;</a:t>
            </a:r>
            <a:r>
              <a:rPr kumimoji="0" lang="he-IL" sz="2500" b="1"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					              </a:t>
            </a:r>
          </a:p>
          <a:p>
            <a:pPr marL="0" marR="0" lvl="0" indent="0" algn="l"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500" b="1"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ן</a:t>
            </a:r>
            <a:endParaRPr kumimoji="0" lang="en-US" sz="2500" b="1" i="0" u="none" strike="noStrike" kern="1200" cap="none" spc="0" normalizeH="0" baseline="0" noProof="0">
              <a:ln>
                <a:noFill/>
              </a:ln>
              <a:solidFill>
                <a:sysClr val="windowText" lastClr="000000"/>
              </a:solidFill>
              <a:effectLst/>
              <a:uLnTx/>
              <a:uFillTx/>
              <a:latin typeface="Constantia"/>
              <a:ea typeface="+mn-ea"/>
              <a:cs typeface="+mn-cs"/>
            </a:endParaRPr>
          </a:p>
          <a:p>
            <a:pPr marL="514350" marR="0" lvl="0" indent="-514350" algn="just" defTabSz="914400" rtl="1" eaLnBrk="1" fontAlgn="auto" latinLnBrk="0" hangingPunct="1">
              <a:lnSpc>
                <a:spcPct val="100000"/>
              </a:lnSpc>
              <a:spcBef>
                <a:spcPct val="20000"/>
              </a:spcBef>
              <a:spcAft>
                <a:spcPts val="0"/>
              </a:spcAft>
              <a:buClr>
                <a:srgbClr val="0BD0D9"/>
              </a:buClr>
              <a:buSzPct val="95000"/>
              <a:buFont typeface="Wingdings 2"/>
              <a:buAutoNum type="arabicPeriod" startAt="6"/>
              <a:tabLst/>
              <a:defRPr/>
            </a:pPr>
            <a:endParaRPr kumimoji="0" lang="he-IL" sz="2600" b="1"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en-US" sz="2600" b="1" i="0" u="none" strike="noStrike" kern="1200" cap="none" spc="0" normalizeH="0" baseline="0" noProof="0">
              <a:ln>
                <a:noFill/>
              </a:ln>
              <a:solidFill>
                <a:sysClr val="windowText" lastClr="000000"/>
              </a:solidFill>
              <a:effectLst/>
              <a:uLnTx/>
              <a:uFillTx/>
              <a:latin typeface="Constantia"/>
              <a:ea typeface="+mn-ea"/>
              <a:cs typeface="+mn-cs"/>
            </a:endParaRPr>
          </a:p>
          <a:p>
            <a:pPr marL="274320" marR="0" lvl="0" indent="-274320" algn="just" defTabSz="914400" rtl="1" eaLnBrk="1" fontAlgn="auto" latinLnBrk="0" hangingPunct="1">
              <a:lnSpc>
                <a:spcPct val="100000"/>
              </a:lnSpc>
              <a:spcBef>
                <a:spcPct val="20000"/>
              </a:spcBef>
              <a:spcAft>
                <a:spcPts val="0"/>
              </a:spcAft>
              <a:buClr>
                <a:srgbClr val="0BD0D9"/>
              </a:buClr>
              <a:buSzPct val="95000"/>
              <a:buFont typeface="Wingdings 2"/>
              <a:buChar char=""/>
              <a:tabLst/>
              <a:defRPr/>
            </a:pPr>
            <a:endPar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p:txBody>
      </p:sp>
    </p:spTree>
    <p:extLst>
      <p:ext uri="{BB962C8B-B14F-4D97-AF65-F5344CB8AC3E}">
        <p14:creationId xmlns:p14="http://schemas.microsoft.com/office/powerpoint/2010/main" val="3854493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C:\Users\nir\Desktop\תלוש.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5680" y="32985"/>
            <a:ext cx="5688632" cy="6805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200188"/>
      </p:ext>
    </p:extLst>
  </p:cSld>
  <p:clrMapOvr>
    <a:masterClrMapping/>
  </p:clrMapOvr>
  <p:transition spd="slow">
    <p:wipe dir="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5" name="מציין מיקום תוכן 2"/>
          <p:cNvSpPr txBox="1">
            <a:spLocks/>
          </p:cNvSpPr>
          <p:nvPr/>
        </p:nvSpPr>
        <p:spPr>
          <a:xfrm>
            <a:off x="1606104" y="1289720"/>
            <a:ext cx="8928992" cy="5760640"/>
          </a:xfrm>
          <a:prstGeom prst="rect">
            <a:avLst/>
          </a:prstGeom>
        </p:spPr>
        <p:txBody>
          <a:bodyPr vert="horz">
            <a:no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457200" marR="0" lvl="0" indent="-457200" algn="just" defTabSz="914400" rtl="1" eaLnBrk="1" fontAlgn="auto" latinLnBrk="0" hangingPunct="1">
              <a:lnSpc>
                <a:spcPct val="100000"/>
              </a:lnSpc>
              <a:spcBef>
                <a:spcPct val="20000"/>
              </a:spcBef>
              <a:spcAft>
                <a:spcPts val="0"/>
              </a:spcAft>
              <a:buClr>
                <a:srgbClr val="0BD0D9"/>
              </a:buClr>
              <a:buSzPct val="95000"/>
              <a:buFont typeface="+mj-lt"/>
              <a:buAutoNum type="arabicPeriod" startAt="7"/>
              <a:tabLst/>
              <a:defRPr/>
            </a:pPr>
            <a:r>
              <a:rPr kumimoji="0" lang="he-IL" sz="2000" b="1"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יש לדאוג לכך שבעל תפקיד הבקיא בתחום שבו נערכת הביקורת בעסק ילווה באופן צמוד את המבקר במהלך ביצוע הביקורת; </a:t>
            </a:r>
            <a:r>
              <a:rPr kumimoji="0" lang="he-IL" sz="2000" b="1" i="0" u="none" strike="noStrike" kern="1200" cap="none" spc="0" normalizeH="0" baseline="0" noProof="0">
                <a:ln>
                  <a:noFill/>
                </a:ln>
                <a:solidFill>
                  <a:srgbClr val="FF0000"/>
                </a:solidFill>
                <a:effectLst/>
                <a:uLnTx/>
                <a:uFillTx/>
                <a:latin typeface="Constantia"/>
                <a:ea typeface="+mn-ea"/>
                <a:cs typeface="David" panose="020E0502060401010101" pitchFamily="34" charset="-79"/>
              </a:rPr>
              <a:t>הנכם רשאים להזמין את מייצגכם </a:t>
            </a:r>
            <a:r>
              <a:rPr kumimoji="0" lang="he-IL" sz="2000" b="1"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להיות נוכח בעת הביקורת.</a:t>
            </a:r>
            <a:endParaRPr kumimoji="0" lang="en-US" sz="2000" b="1" i="0" u="none" strike="noStrike" kern="1200" cap="none" spc="0" normalizeH="0" baseline="0" noProof="0">
              <a:ln>
                <a:noFill/>
              </a:ln>
              <a:solidFill>
                <a:sysClr val="windowText" lastClr="000000"/>
              </a:solidFill>
              <a:effectLst/>
              <a:uLnTx/>
              <a:uFillTx/>
              <a:latin typeface="Constantia"/>
              <a:ea typeface="+mn-ea"/>
              <a:cs typeface="+mn-cs"/>
            </a:endParaRPr>
          </a:p>
          <a:p>
            <a:pPr marL="457200" marR="0" lvl="0" indent="-457200" algn="just" defTabSz="914400" rtl="1" eaLnBrk="1" fontAlgn="auto" latinLnBrk="0" hangingPunct="1">
              <a:lnSpc>
                <a:spcPct val="100000"/>
              </a:lnSpc>
              <a:spcBef>
                <a:spcPct val="20000"/>
              </a:spcBef>
              <a:spcAft>
                <a:spcPts val="0"/>
              </a:spcAft>
              <a:buClr>
                <a:srgbClr val="0BD0D9"/>
              </a:buClr>
              <a:buSzPct val="95000"/>
              <a:buFont typeface="+mj-lt"/>
              <a:buAutoNum type="arabicPeriod" startAt="7"/>
              <a:tabLst/>
              <a:defRPr/>
            </a:pPr>
            <a:r>
              <a:rPr kumimoji="0" lang="he-IL" sz="2000" b="1"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על בעל התפקיד להעניק למבקר את כל המידע וההסברים שיש בהם כדי למנוע אי הבנות והחלטות שגויות מצד המבקר וכך להביא לתוצאה חיובית של תהליך הביקורת;</a:t>
            </a:r>
            <a:endParaRPr kumimoji="0" lang="en-US" sz="2000" b="1" i="0" u="none" strike="noStrike" kern="1200" cap="none" spc="0" normalizeH="0" baseline="0" noProof="0">
              <a:ln>
                <a:noFill/>
              </a:ln>
              <a:solidFill>
                <a:sysClr val="windowText" lastClr="000000"/>
              </a:solidFill>
              <a:effectLst/>
              <a:uLnTx/>
              <a:uFillTx/>
              <a:latin typeface="Constantia"/>
              <a:ea typeface="+mn-ea"/>
              <a:cs typeface="+mn-cs"/>
            </a:endParaRPr>
          </a:p>
          <a:p>
            <a:pPr marL="457200" marR="0" lvl="0" indent="-457200" algn="just" defTabSz="914400" rtl="1" eaLnBrk="1" fontAlgn="auto" latinLnBrk="0" hangingPunct="1">
              <a:lnSpc>
                <a:spcPct val="100000"/>
              </a:lnSpc>
              <a:spcBef>
                <a:spcPct val="20000"/>
              </a:spcBef>
              <a:spcAft>
                <a:spcPts val="0"/>
              </a:spcAft>
              <a:buClr>
                <a:srgbClr val="0BD0D9"/>
              </a:buClr>
              <a:buSzPct val="95000"/>
              <a:buFont typeface="+mj-lt"/>
              <a:buAutoNum type="arabicPeriod" startAt="7"/>
              <a:tabLst/>
              <a:defRPr/>
            </a:pPr>
            <a:r>
              <a:rPr kumimoji="0" lang="he-IL" sz="2000" b="1"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על בעל התפקיד </a:t>
            </a:r>
            <a:r>
              <a:rPr kumimoji="0" lang="he-IL" sz="2000" b="1" i="0" u="none" strike="noStrike" kern="1200" cap="none" spc="0" normalizeH="0" baseline="0" noProof="0">
                <a:ln>
                  <a:noFill/>
                </a:ln>
                <a:solidFill>
                  <a:srgbClr val="FF0000"/>
                </a:solidFill>
                <a:effectLst/>
                <a:uLnTx/>
                <a:uFillTx/>
                <a:latin typeface="Constantia"/>
                <a:ea typeface="+mn-ea"/>
                <a:cs typeface="David" panose="020E0502060401010101" pitchFamily="34" charset="-79"/>
              </a:rPr>
              <a:t>להימנע מלנדב מידע בלתי </a:t>
            </a:r>
            <a:r>
              <a:rPr kumimoji="0" lang="he-IL" sz="2000" b="1"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נחוץ ולא מועיל. הדברים נכונים שבעתיים כשמדובר במידע שהינו בתחום סמכותו של עובד מקצועי אחר בעסק.</a:t>
            </a:r>
            <a:endParaRPr kumimoji="0" lang="en-US" sz="2000" b="1" i="0" u="none" strike="noStrike" kern="1200" cap="none" spc="0" normalizeH="0" baseline="0" noProof="0">
              <a:ln>
                <a:noFill/>
              </a:ln>
              <a:solidFill>
                <a:sysClr val="windowText" lastClr="000000"/>
              </a:solidFill>
              <a:effectLst/>
              <a:uLnTx/>
              <a:uFillTx/>
              <a:latin typeface="Constantia"/>
              <a:ea typeface="+mn-ea"/>
              <a:cs typeface="+mn-cs"/>
            </a:endParaRPr>
          </a:p>
          <a:p>
            <a:pPr marL="457200" marR="0" lvl="0" indent="-457200" algn="just" defTabSz="914400" rtl="1" eaLnBrk="1" fontAlgn="auto" latinLnBrk="0" hangingPunct="1">
              <a:lnSpc>
                <a:spcPct val="100000"/>
              </a:lnSpc>
              <a:spcBef>
                <a:spcPct val="20000"/>
              </a:spcBef>
              <a:spcAft>
                <a:spcPts val="0"/>
              </a:spcAft>
              <a:buClr>
                <a:srgbClr val="0BD0D9"/>
              </a:buClr>
              <a:buSzPct val="95000"/>
              <a:buFont typeface="+mj-lt"/>
              <a:buAutoNum type="arabicPeriod" startAt="7"/>
              <a:tabLst/>
              <a:defRPr/>
            </a:pPr>
            <a:r>
              <a:rPr kumimoji="0" lang="he-IL" sz="2000" b="1"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אם יצאתם צדיקים ולא נתגלו ליקויים במהלך הביקורת הקפידו כי המבקר מציין זאת בפרוטוקול.</a:t>
            </a:r>
            <a:endParaRPr kumimoji="0" lang="en-US" sz="2000" b="1" i="0" u="none" strike="noStrike" kern="1200" cap="none" spc="0" normalizeH="0" baseline="0" noProof="0">
              <a:ln>
                <a:noFill/>
              </a:ln>
              <a:solidFill>
                <a:sysClr val="windowText" lastClr="000000"/>
              </a:solidFill>
              <a:effectLst/>
              <a:uLnTx/>
              <a:uFillTx/>
              <a:latin typeface="Constantia"/>
              <a:ea typeface="+mn-ea"/>
              <a:cs typeface="+mn-cs"/>
            </a:endParaRPr>
          </a:p>
          <a:p>
            <a:pPr marL="457200" marR="0" lvl="0" indent="-457200" algn="just" defTabSz="914400" rtl="1" eaLnBrk="1" fontAlgn="auto" latinLnBrk="0" hangingPunct="1">
              <a:lnSpc>
                <a:spcPct val="100000"/>
              </a:lnSpc>
              <a:spcBef>
                <a:spcPct val="20000"/>
              </a:spcBef>
              <a:spcAft>
                <a:spcPts val="0"/>
              </a:spcAft>
              <a:buClr>
                <a:srgbClr val="0BD0D9"/>
              </a:buClr>
              <a:buSzPct val="95000"/>
              <a:buFont typeface="+mj-lt"/>
              <a:buAutoNum type="arabicPeriod" startAt="7"/>
              <a:tabLst/>
              <a:defRPr/>
            </a:pPr>
            <a:r>
              <a:rPr kumimoji="0" lang="he-IL" sz="2000" b="1"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במידה ובמהלך ספירת הקופה מתגלה הפרש. </a:t>
            </a:r>
            <a:r>
              <a:rPr kumimoji="0" lang="he-IL" sz="2000" b="1" i="0" u="none" strike="noStrike" kern="1200" cap="none" spc="0" normalizeH="0" baseline="0" noProof="0">
                <a:ln>
                  <a:noFill/>
                </a:ln>
                <a:solidFill>
                  <a:srgbClr val="FF0000"/>
                </a:solidFill>
                <a:effectLst/>
                <a:uLnTx/>
                <a:uFillTx/>
                <a:latin typeface="Constantia"/>
                <a:ea typeface="+mn-ea"/>
                <a:cs typeface="David" panose="020E0502060401010101" pitchFamily="34" charset="-79"/>
              </a:rPr>
              <a:t>אפשר לבקש ספירה חוזרת</a:t>
            </a:r>
            <a:r>
              <a:rPr kumimoji="0" lang="he-IL" sz="2000" b="1"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 במידה ונתגלה אי רישום תקבול מסוים יש לציין בפני המבקרים כי הסיבה הינה חריגה, לפרטה ולוודא כי הם מציינים זאת ברישומיהם. אך חשוב לדעת כי גם אירוע חריג אינו מצדיק אי רישום.</a:t>
            </a:r>
            <a:endParaRPr kumimoji="0" lang="en-US" sz="2000" b="1" i="0" u="none" strike="noStrike" kern="1200" cap="none" spc="0" normalizeH="0" baseline="0" noProof="0">
              <a:ln>
                <a:noFill/>
              </a:ln>
              <a:solidFill>
                <a:sysClr val="windowText" lastClr="000000"/>
              </a:solidFill>
              <a:effectLst/>
              <a:uLnTx/>
              <a:uFillTx/>
              <a:latin typeface="Constantia"/>
              <a:ea typeface="+mn-ea"/>
              <a:cs typeface="+mn-cs"/>
            </a:endParaRPr>
          </a:p>
          <a:p>
            <a:pPr marL="457200" marR="0" lvl="0" indent="-457200" algn="just" defTabSz="914400" rtl="1" eaLnBrk="1" fontAlgn="auto" latinLnBrk="0" hangingPunct="1">
              <a:lnSpc>
                <a:spcPct val="100000"/>
              </a:lnSpc>
              <a:spcBef>
                <a:spcPct val="20000"/>
              </a:spcBef>
              <a:spcAft>
                <a:spcPts val="0"/>
              </a:spcAft>
              <a:buClr>
                <a:srgbClr val="0BD0D9"/>
              </a:buClr>
              <a:buSzPct val="95000"/>
              <a:buFont typeface="+mj-lt"/>
              <a:buAutoNum type="arabicPeriod" startAt="7"/>
              <a:tabLst/>
              <a:defRPr/>
            </a:pPr>
            <a:r>
              <a:rPr kumimoji="0" lang="he-IL" sz="2000" b="1"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חתמו על כל מסמך </a:t>
            </a:r>
            <a:r>
              <a:rPr kumimoji="0" lang="he-IL" sz="2000" b="1" i="0" u="none" strike="noStrike" kern="1200" cap="none" spc="0" normalizeH="0" baseline="0" noProof="0">
                <a:ln>
                  <a:noFill/>
                </a:ln>
                <a:solidFill>
                  <a:srgbClr val="FF0000"/>
                </a:solidFill>
                <a:effectLst/>
                <a:uLnTx/>
                <a:uFillTx/>
                <a:latin typeface="Constantia"/>
                <a:ea typeface="+mn-ea"/>
                <a:cs typeface="David" panose="020E0502060401010101" pitchFamily="34" charset="-79"/>
              </a:rPr>
              <a:t>שערכו המבקרים רק לאחר שקראתם </a:t>
            </a:r>
            <a:r>
              <a:rPr kumimoji="0" lang="he-IL" sz="2000" b="1"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אותו ותוכנו נכון, ברור ומובן לכם. הנכם רשאים לדרוש שהמבקרים ירשמו בפרוטוקול את תגובותיכם.</a:t>
            </a:r>
          </a:p>
          <a:p>
            <a:pPr marL="457200" marR="0" lvl="0" indent="-457200" algn="just" defTabSz="914400" rtl="1" eaLnBrk="1" fontAlgn="auto" latinLnBrk="0" hangingPunct="1">
              <a:lnSpc>
                <a:spcPct val="100000"/>
              </a:lnSpc>
              <a:spcBef>
                <a:spcPct val="20000"/>
              </a:spcBef>
              <a:spcAft>
                <a:spcPts val="0"/>
              </a:spcAft>
              <a:buClr>
                <a:srgbClr val="0BD0D9"/>
              </a:buClr>
              <a:buSzPct val="95000"/>
              <a:buFont typeface="+mj-lt"/>
              <a:buAutoNum type="arabicPeriod" startAt="7"/>
              <a:tabLst/>
              <a:defRPr/>
            </a:pPr>
            <a:r>
              <a:rPr kumimoji="0" lang="he-IL" sz="2000" b="1"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בקשו העתק מכל טופס שחתמתם עליו.</a:t>
            </a:r>
            <a:endParaRPr kumimoji="0" lang="en-US" sz="2000" b="1" i="0" u="none" strike="noStrike" kern="1200" cap="none" spc="0" normalizeH="0" baseline="0" noProof="0">
              <a:ln>
                <a:noFill/>
              </a:ln>
              <a:solidFill>
                <a:sysClr val="windowText" lastClr="000000"/>
              </a:solidFill>
              <a:effectLst/>
              <a:uLnTx/>
              <a:uFillTx/>
              <a:latin typeface="Constantia"/>
              <a:ea typeface="+mn-ea"/>
              <a:cs typeface="+mn-cs"/>
            </a:endParaRPr>
          </a:p>
          <a:p>
            <a:pPr marL="457200" marR="0" lvl="0" indent="-457200" algn="just" defTabSz="914400" rtl="1" eaLnBrk="1" fontAlgn="auto" latinLnBrk="0" hangingPunct="1">
              <a:lnSpc>
                <a:spcPct val="100000"/>
              </a:lnSpc>
              <a:spcBef>
                <a:spcPct val="20000"/>
              </a:spcBef>
              <a:spcAft>
                <a:spcPts val="0"/>
              </a:spcAft>
              <a:buClr>
                <a:srgbClr val="0BD0D9"/>
              </a:buClr>
              <a:buSzPct val="95000"/>
              <a:buFont typeface="+mj-lt"/>
              <a:buAutoNum type="arabicPeriod" startAt="7"/>
              <a:tabLst/>
              <a:defRPr/>
            </a:pPr>
            <a:endParaRPr kumimoji="0" lang="en-US" sz="2000" b="0" i="0" u="none" strike="noStrike" kern="1200" cap="none" spc="0" normalizeH="0" baseline="0" noProof="0">
              <a:ln>
                <a:noFill/>
              </a:ln>
              <a:solidFill>
                <a:sysClr val="windowText" lastClr="000000"/>
              </a:solidFill>
              <a:effectLst/>
              <a:uLnTx/>
              <a:uFillTx/>
              <a:latin typeface="Constantia"/>
              <a:ea typeface="+mn-ea"/>
              <a:cs typeface="+mn-cs"/>
            </a:endParaRPr>
          </a:p>
          <a:p>
            <a:pPr marL="457200" marR="0" lvl="0" indent="-457200" algn="just" defTabSz="914400" rtl="1" eaLnBrk="1" fontAlgn="auto" latinLnBrk="0" hangingPunct="1">
              <a:lnSpc>
                <a:spcPct val="100000"/>
              </a:lnSpc>
              <a:spcBef>
                <a:spcPct val="20000"/>
              </a:spcBef>
              <a:spcAft>
                <a:spcPts val="0"/>
              </a:spcAft>
              <a:buClr>
                <a:srgbClr val="0BD0D9"/>
              </a:buClr>
              <a:buSzPct val="95000"/>
              <a:buFont typeface="+mj-lt"/>
              <a:buAutoNum type="arabicPeriod" startAt="7"/>
              <a:tabLst/>
              <a:defRPr/>
            </a:pPr>
            <a:endPar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p:txBody>
      </p:sp>
    </p:spTree>
    <p:extLst>
      <p:ext uri="{BB962C8B-B14F-4D97-AF65-F5344CB8AC3E}">
        <p14:creationId xmlns:p14="http://schemas.microsoft.com/office/powerpoint/2010/main" val="33690232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5" name="כותרת 1"/>
          <p:cNvSpPr txBox="1">
            <a:spLocks/>
          </p:cNvSpPr>
          <p:nvPr/>
        </p:nvSpPr>
        <p:spPr>
          <a:xfrm>
            <a:off x="1158056" y="231676"/>
            <a:ext cx="10805344" cy="710952"/>
          </a:xfrm>
          <a:prstGeom prst="rect">
            <a:avLst/>
          </a:prstGeom>
        </p:spPr>
        <p:txBody>
          <a:bodyPr vert="horz" lIns="0" rIns="0" bIns="0" anchor="b">
            <a:no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he-IL" sz="4400" b="1" i="0" u="none" strike="noStrike" kern="1200" cap="none" spc="0" normalizeH="0" baseline="0" noProof="0" dirty="0">
                <a:ln>
                  <a:noFill/>
                </a:ln>
                <a:solidFill>
                  <a:schemeClr val="accent4"/>
                </a:solidFill>
                <a:effectLst/>
                <a:uLnTx/>
                <a:uFillTx/>
                <a:latin typeface="Calibri"/>
                <a:ea typeface="+mj-ea"/>
                <a:cs typeface="David" panose="020E0502060401010101" pitchFamily="34" charset="-79"/>
              </a:rPr>
              <a:t>הכרה כהוצאה שוטפת ברכוש קבוע  שהוחלף בעסק</a:t>
            </a:r>
          </a:p>
        </p:txBody>
      </p:sp>
      <p:sp>
        <p:nvSpPr>
          <p:cNvPr id="7" name="מציין מיקום תוכן 2"/>
          <p:cNvSpPr txBox="1">
            <a:spLocks/>
          </p:cNvSpPr>
          <p:nvPr/>
        </p:nvSpPr>
        <p:spPr>
          <a:xfrm>
            <a:off x="2445928" y="1421656"/>
            <a:ext cx="8229600" cy="4389120"/>
          </a:xfrm>
          <a:prstGeom prst="rect">
            <a:avLst/>
          </a:prstGeom>
        </p:spPr>
        <p:txBody>
          <a:bodyPr vert="horz">
            <a:normAutofit fontScale="92500" lnSpcReduction="20000"/>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מוטב כי בעל עסק שבשנת מס מתכנן למכור או לגרוע מרשימת נכסיו ציוד ששימש בעסקו ומעוניין להחליפו בחדש ייוועץ עם יועץ המס שלו שכן למועד רכישת הציוד המחליף משמעות גבוהה למקסום החיסכון במיסים.  </a:t>
            </a: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en-US" sz="2600" b="0" i="0" u="none" strike="noStrike" kern="1200" cap="none" spc="0" normalizeH="0" baseline="0" noProof="0" dirty="0">
              <a:ln>
                <a:noFill/>
              </a:ln>
              <a:solidFill>
                <a:sysClr val="windowText" lastClr="000000"/>
              </a:solidFill>
              <a:effectLst/>
              <a:uLnTx/>
              <a:uFillTx/>
              <a:latin typeface="Constantia"/>
              <a:ea typeface="+mn-ea"/>
              <a:cs typeface="+mn-cs"/>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מכיוון שסביר שלבעל העסק יגרם הפסד כספי בגין מכירת ציוד ישן,  ייתכן וכדאי לו לבצע שחלוף נכסים </a:t>
            </a:r>
            <a:r>
              <a:rPr kumimoji="0" lang="he-IL" sz="2600" b="1"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באותה שנת מס</a:t>
            </a: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  </a:t>
            </a:r>
            <a:r>
              <a:rPr kumimoji="0" lang="he-IL" sz="2600" b="0" i="0" u="sng"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ובכך יהיה זכאי לקזז את ההפסד שנוצר כנגד הכנסתו החייבת</a:t>
            </a: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 כבר באותה השנה.</a:t>
            </a:r>
            <a:endParaRPr kumimoji="0" lang="en-US" sz="2600" b="0" i="0" u="none" strike="noStrike" kern="1200" cap="none" spc="0" normalizeH="0" baseline="0" noProof="0" dirty="0">
              <a:ln>
                <a:noFill/>
              </a:ln>
              <a:solidFill>
                <a:sysClr val="windowText" lastClr="000000"/>
              </a:solidFill>
              <a:effectLst/>
              <a:uLnTx/>
              <a:uFillTx/>
              <a:latin typeface="Constantia"/>
              <a:ea typeface="+mn-ea"/>
              <a:cs typeface="+mn-cs"/>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כאמור, לפני מכירה או רכישה של ציוד בעסקך רצוי לשתף ולהתייעץ עם יועץ המס שלך מכיוון  שאם תדחה את קניית הציוד המחליף לשנת המס הבאה ההפסד ירשם </a:t>
            </a:r>
            <a:r>
              <a:rPr kumimoji="0" lang="he-IL" sz="2600" b="0" i="0" u="sng"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כהפסד הון</a:t>
            </a: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 ואז יקוזז רק כנגד רווח הון שייגרר לשנים הבאות תוך אי וודאות ליכולת הקיזוז ולחיסכון אפשרי במיסים.</a:t>
            </a:r>
            <a:endParaRPr kumimoji="0" lang="en-US" sz="2600" b="0" i="0" u="none" strike="noStrike" kern="1200" cap="none" spc="0" normalizeH="0" baseline="0" noProof="0" dirty="0">
              <a:ln>
                <a:noFill/>
              </a:ln>
              <a:solidFill>
                <a:sysClr val="windowText" lastClr="000000"/>
              </a:solidFill>
              <a:effectLst/>
              <a:uLnTx/>
              <a:uFillTx/>
              <a:latin typeface="Constantia"/>
              <a:ea typeface="+mn-ea"/>
              <a:cs typeface="+mn-cs"/>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סוף מעשה במחשבה תחילה ! </a:t>
            </a:r>
            <a:endParaRPr kumimoji="0" lang="en-US" sz="2600" b="0" i="0" u="none" strike="noStrike" kern="1200" cap="none" spc="0" normalizeH="0" baseline="0" noProof="0" dirty="0">
              <a:ln>
                <a:noFill/>
              </a:ln>
              <a:solidFill>
                <a:sysClr val="windowText" lastClr="000000"/>
              </a:solidFill>
              <a:effectLst/>
              <a:uLnTx/>
              <a:uFillTx/>
              <a:latin typeface="Constantia"/>
              <a:ea typeface="+mn-ea"/>
              <a:cs typeface="+mn-cs"/>
            </a:endParaRPr>
          </a:p>
          <a:p>
            <a:pPr marL="0" marR="0" lvl="0" indent="0" algn="just"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p:txBody>
      </p:sp>
    </p:spTree>
    <p:extLst>
      <p:ext uri="{BB962C8B-B14F-4D97-AF65-F5344CB8AC3E}">
        <p14:creationId xmlns:p14="http://schemas.microsoft.com/office/powerpoint/2010/main" val="37278610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כותרת 1"/>
          <p:cNvSpPr txBox="1">
            <a:spLocks/>
          </p:cNvSpPr>
          <p:nvPr/>
        </p:nvSpPr>
        <p:spPr>
          <a:xfrm>
            <a:off x="5839644" y="222920"/>
            <a:ext cx="8229600" cy="710952"/>
          </a:xfrm>
          <a:prstGeom prst="rect">
            <a:avLst/>
          </a:prstGeom>
        </p:spPr>
        <p:txBody>
          <a:bodyPr vert="horz" lIns="0" rIns="0" bIns="0" anchor="b">
            <a:no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he-IL" sz="5400" b="1" i="0" u="none" strike="noStrike" kern="1200" cap="none" spc="0" normalizeH="0" baseline="0" noProof="0" dirty="0">
                <a:ln>
                  <a:noFill/>
                </a:ln>
                <a:solidFill>
                  <a:schemeClr val="accent4"/>
                </a:solidFill>
                <a:effectLst/>
                <a:uLnTx/>
                <a:uFillTx/>
                <a:latin typeface="Calibri"/>
                <a:ea typeface="+mj-ea"/>
                <a:cs typeface="David" panose="020E0502060401010101" pitchFamily="34" charset="-79"/>
              </a:rPr>
              <a:t>דוגמה</a:t>
            </a:r>
            <a:endParaRPr kumimoji="0" lang="he-IL" sz="4400" b="1" i="0" u="none" strike="noStrike" kern="1200" cap="none" spc="0" normalizeH="0" baseline="0" noProof="0" dirty="0">
              <a:ln>
                <a:noFill/>
              </a:ln>
              <a:solidFill>
                <a:schemeClr val="accent4"/>
              </a:solidFill>
              <a:effectLst/>
              <a:uLnTx/>
              <a:uFillTx/>
              <a:latin typeface="Calibri"/>
              <a:ea typeface="+mj-ea"/>
              <a:cs typeface="David" panose="020E0502060401010101" pitchFamily="34" charset="-79"/>
            </a:endParaRPr>
          </a:p>
        </p:txBody>
      </p:sp>
      <p:sp>
        <p:nvSpPr>
          <p:cNvPr id="4" name="מציין מיקום תוכן 3"/>
          <p:cNvSpPr txBox="1">
            <a:spLocks/>
          </p:cNvSpPr>
          <p:nvPr/>
        </p:nvSpPr>
        <p:spPr>
          <a:xfrm>
            <a:off x="2423118" y="1409260"/>
            <a:ext cx="8229600" cy="4896544"/>
          </a:xfrm>
          <a:prstGeom prst="rect">
            <a:avLst/>
          </a:prstGeom>
        </p:spPr>
        <p:txBody>
          <a:bodyPr vert="horz">
            <a:normAutofit fontScale="85000" lnSpcReduction="20000"/>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6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ב 01.01.13 רכישת רהוט למסעדה				200,000 ₪ </a:t>
            </a: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6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פחת שנתי 12%						24,000	₪ </a:t>
            </a: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6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רהוט במסעדה מחזיק כ 3 שנים				</a:t>
            </a:r>
            <a:r>
              <a:rPr kumimoji="0" lang="he-IL" sz="2600" b="0" i="0" u="sng"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(72,000) </a:t>
            </a:r>
            <a:r>
              <a:rPr kumimoji="0" lang="he-IL" sz="26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 </a:t>
            </a:r>
            <a:endParaRPr kumimoji="0" lang="he-IL" sz="2600" b="0" i="0" u="sng"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endParaRP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6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מכירה או פינוי כעבור 3 שנים				128,000 ₪ </a:t>
            </a: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6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אם פיניתי יהיה הפסד			128,000 ₪  </a:t>
            </a: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6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אם מכרתי ב 28,000 ₪ יהיה הפסד		100,000 ₪ </a:t>
            </a: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6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endParaRP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6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בכל מקרה, במכירה או פינוי באותה שנת מס (31.12.15) כנגד רכישת רהוט חדש אזי כל ה 100,000/ 128,000 יוכרו כהוצאה בשנת 2015</a:t>
            </a: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endParaRPr kumimoji="0" lang="he-IL" sz="26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endParaRP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6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 כמובן שבמכירה/פינוי ב 2016 וקניית רהוט חדש ב 2016 גם אז ההפסד היחסי יוכר כהוצאה שוטפת בשנת המס 2016 ( ההפסד היחסי בניכוי הפחת עד ליום המכירה)</a:t>
            </a: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6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			</a:t>
            </a:r>
            <a:endParaRPr kumimoji="0" lang="he-IL" sz="26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p:txBody>
      </p:sp>
    </p:spTree>
    <p:extLst>
      <p:ext uri="{BB962C8B-B14F-4D97-AF65-F5344CB8AC3E}">
        <p14:creationId xmlns:p14="http://schemas.microsoft.com/office/powerpoint/2010/main" val="144037250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כותרת 1"/>
          <p:cNvSpPr txBox="1">
            <a:spLocks/>
          </p:cNvSpPr>
          <p:nvPr/>
        </p:nvSpPr>
        <p:spPr>
          <a:xfrm>
            <a:off x="4155232" y="-255984"/>
            <a:ext cx="8229600" cy="1143000"/>
          </a:xfrm>
          <a:prstGeom prst="rect">
            <a:avLst/>
          </a:prstGeom>
        </p:spPr>
        <p:txBody>
          <a:bodyPr vert="horz" lIns="0" rIns="0" bIns="0" anchor="b">
            <a:norm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he-IL" sz="4400" b="1" i="0" u="none" strike="noStrike" kern="1200" cap="none" spc="0" normalizeH="0" baseline="0" noProof="0">
                <a:ln>
                  <a:noFill/>
                </a:ln>
                <a:solidFill>
                  <a:schemeClr val="accent4"/>
                </a:solidFill>
                <a:effectLst/>
                <a:uLnTx/>
                <a:uFillTx/>
                <a:latin typeface="Calibri"/>
                <a:ea typeface="+mj-ea"/>
                <a:cs typeface="David" panose="020E0502060401010101" pitchFamily="34" charset="-79"/>
              </a:rPr>
              <a:t>פיצוי בגין תאונה אישית</a:t>
            </a:r>
            <a:endParaRPr kumimoji="0" lang="he-IL" sz="4400" b="1" i="0" u="none" strike="noStrike" kern="1200" cap="none" spc="0" normalizeH="0" baseline="0" noProof="0" dirty="0">
              <a:ln>
                <a:noFill/>
              </a:ln>
              <a:solidFill>
                <a:schemeClr val="accent4"/>
              </a:solidFill>
              <a:effectLst/>
              <a:uLnTx/>
              <a:uFillTx/>
              <a:latin typeface="Calibri"/>
              <a:ea typeface="+mj-ea"/>
              <a:cs typeface="David" panose="020E0502060401010101" pitchFamily="34" charset="-79"/>
            </a:endParaRPr>
          </a:p>
        </p:txBody>
      </p:sp>
      <p:sp>
        <p:nvSpPr>
          <p:cNvPr id="4" name="מציין מיקום תוכן 2"/>
          <p:cNvSpPr txBox="1">
            <a:spLocks/>
          </p:cNvSpPr>
          <p:nvPr/>
        </p:nvSpPr>
        <p:spPr>
          <a:xfrm>
            <a:off x="2273300" y="868362"/>
            <a:ext cx="8229600" cy="5989638"/>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endParaRPr kumimoji="0" lang="he-IL" sz="20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endParaRP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0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חוק ביטוח נפגעי תאונות מזכה בתשלום את מי שמלאו לו 18 וטרם הגיע לגיל פרישה אשר נפגע בתאונה ועקב התאונה איבד את כושרו לתפקד.</a:t>
            </a: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endParaRPr kumimoji="0" lang="en-US" sz="2000" b="0" i="0" u="none" strike="noStrike" kern="1200" cap="none" spc="0" normalizeH="0" baseline="0" noProof="0">
              <a:ln>
                <a:noFill/>
              </a:ln>
              <a:solidFill>
                <a:sysClr val="windowText" lastClr="000000"/>
              </a:solidFill>
              <a:effectLst/>
              <a:uLnTx/>
              <a:uFillTx/>
              <a:latin typeface="Constantia"/>
              <a:ea typeface="+mn-ea"/>
              <a:cs typeface="+mn-cs"/>
            </a:endParaRP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0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הקצבה לפי חוק זה משולמת לכל היותר בעד 90 יום רצופים של אובדן כושר התפקוד.</a:t>
            </a: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endParaRPr kumimoji="0" lang="he-IL" sz="20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endParaRP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0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תאונה מוגדרת כאירוע פתאומי שבו גורם חיצוני מביא לחבלה פיסית וכתוצאה ממנה לאובדן כושר התפקוד ובלבד שאין זו תאונת עבודה או תאונת דרכים.</a:t>
            </a: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endParaRPr kumimoji="0" lang="en-US" sz="2000" b="0" i="0" u="none" strike="noStrike" kern="1200" cap="none" spc="0" normalizeH="0" baseline="0" noProof="0">
              <a:ln>
                <a:noFill/>
              </a:ln>
              <a:solidFill>
                <a:sysClr val="windowText" lastClr="000000"/>
              </a:solidFill>
              <a:effectLst/>
              <a:uLnTx/>
              <a:uFillTx/>
              <a:latin typeface="Constantia"/>
              <a:ea typeface="+mn-ea"/>
              <a:cs typeface="+mn-cs"/>
            </a:endParaRP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0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עובד שכיר או עובד עצמאי שאירעה לו תאונה בין בישראל ובין מחוץ לישראל , זכאי לדמי תאונה בעד פרק הזמן שהוא נמצא בישראל ואינו מסוגל לעבוד בעבודתו ואף לא בעבודה מתאימה אחרת.</a:t>
            </a: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endParaRPr kumimoji="0" lang="en-US" sz="2000" b="0" i="0" u="none" strike="noStrike" kern="1200" cap="none" spc="0" normalizeH="0" baseline="0" noProof="0">
              <a:ln>
                <a:noFill/>
              </a:ln>
              <a:solidFill>
                <a:sysClr val="windowText" lastClr="000000"/>
              </a:solidFill>
              <a:effectLst/>
              <a:uLnTx/>
              <a:uFillTx/>
              <a:latin typeface="Constantia"/>
              <a:ea typeface="+mn-ea"/>
              <a:cs typeface="+mn-cs"/>
            </a:endParaRP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r>
              <a:rPr kumimoji="0" lang="he-IL" sz="20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על הנפגע בתאונה להיבדק בדיקה רפואית בתוך 72 שעות משעת התאונה, במקרה ולא ייבדק הנפגע עשוי לאבד את זכאותו. </a:t>
            </a: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endParaRPr kumimoji="0" lang="en-US" sz="2000" b="0" i="0" u="none" strike="noStrike" kern="1200" cap="none" spc="0" normalizeH="0" baseline="0" noProof="0">
              <a:ln>
                <a:noFill/>
              </a:ln>
              <a:solidFill>
                <a:sysClr val="windowText" lastClr="000000"/>
              </a:solidFill>
              <a:effectLst/>
              <a:uLnTx/>
              <a:uFillTx/>
              <a:latin typeface="Constantia"/>
              <a:ea typeface="+mn-ea"/>
              <a:cs typeface="+mn-cs"/>
            </a:endParaRP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endParaRPr kumimoji="0" lang="he-IL" sz="20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endParaRP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endParaRPr kumimoji="0" lang="en-US" sz="2000" b="0" i="0" u="none" strike="noStrike" kern="1200" cap="none" spc="0" normalizeH="0" baseline="0" noProof="0">
              <a:ln>
                <a:noFill/>
              </a:ln>
              <a:solidFill>
                <a:sysClr val="windowText" lastClr="000000"/>
              </a:solidFill>
              <a:effectLst/>
              <a:uLnTx/>
              <a:uFillTx/>
              <a:latin typeface="Constantia"/>
              <a:ea typeface="+mn-ea"/>
              <a:cs typeface="+mn-cs"/>
            </a:endParaRPr>
          </a:p>
          <a:p>
            <a:pPr marR="0" lvl="0" algn="just" defTabSz="914400" rtl="1" eaLnBrk="1" fontAlgn="auto" latinLnBrk="0" hangingPunct="1">
              <a:lnSpc>
                <a:spcPct val="100000"/>
              </a:lnSpc>
              <a:spcBef>
                <a:spcPct val="20000"/>
              </a:spcBef>
              <a:spcAft>
                <a:spcPts val="0"/>
              </a:spcAft>
              <a:buClr>
                <a:srgbClr val="0BD0D9"/>
              </a:buClr>
              <a:buSzPct val="95000"/>
              <a:buFont typeface="Wingdings" panose="05000000000000000000" pitchFamily="2" charset="2"/>
              <a:buChar char="Ø"/>
              <a:tabLst/>
              <a:defRPr/>
            </a:pPr>
            <a:endParaRPr kumimoji="0" lang="he-IL" sz="20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p:txBody>
      </p:sp>
    </p:spTree>
    <p:extLst>
      <p:ext uri="{BB962C8B-B14F-4D97-AF65-F5344CB8AC3E}">
        <p14:creationId xmlns:p14="http://schemas.microsoft.com/office/powerpoint/2010/main" val="361840764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graphicFrame>
        <p:nvGraphicFramePr>
          <p:cNvPr id="3" name="טבלה 2"/>
          <p:cNvGraphicFramePr>
            <a:graphicFrameLocks noGrp="1"/>
          </p:cNvGraphicFramePr>
          <p:nvPr>
            <p:extLst>
              <p:ext uri="{D42A27DB-BD31-4B8C-83A1-F6EECF244321}">
                <p14:modId xmlns:p14="http://schemas.microsoft.com/office/powerpoint/2010/main" val="3078723344"/>
              </p:ext>
            </p:extLst>
          </p:nvPr>
        </p:nvGraphicFramePr>
        <p:xfrm>
          <a:off x="2279204" y="1069380"/>
          <a:ext cx="8928992" cy="5688632"/>
        </p:xfrm>
        <a:graphic>
          <a:graphicData uri="http://schemas.openxmlformats.org/drawingml/2006/table">
            <a:tbl>
              <a:tblPr rtl="1" firstRow="1" firstCol="1" lastRow="1" lastCol="1" bandRow="1" bandCol="1"/>
              <a:tblGrid>
                <a:gridCol w="4464496">
                  <a:extLst>
                    <a:ext uri="{9D8B030D-6E8A-4147-A177-3AD203B41FA5}">
                      <a16:colId xmlns:a16="http://schemas.microsoft.com/office/drawing/2014/main" val="20000"/>
                    </a:ext>
                  </a:extLst>
                </a:gridCol>
                <a:gridCol w="4464496">
                  <a:extLst>
                    <a:ext uri="{9D8B030D-6E8A-4147-A177-3AD203B41FA5}">
                      <a16:colId xmlns:a16="http://schemas.microsoft.com/office/drawing/2014/main" val="20001"/>
                    </a:ext>
                  </a:extLst>
                </a:gridCol>
              </a:tblGrid>
              <a:tr h="371545">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marL="0" indent="0" algn="ctr" rtl="1">
                        <a:lnSpc>
                          <a:spcPct val="115000"/>
                        </a:lnSpc>
                        <a:spcAft>
                          <a:spcPts val="1000"/>
                        </a:spcAft>
                        <a:buFont typeface="Arial" pitchFamily="34" charset="0"/>
                        <a:buNone/>
                      </a:pPr>
                      <a:r>
                        <a:rPr lang="he-IL" sz="1800" dirty="0">
                          <a:effectLst/>
                          <a:latin typeface="David" panose="020E0502060401010101" pitchFamily="34" charset="-79"/>
                          <a:cs typeface="David" panose="020E0502060401010101" pitchFamily="34" charset="-79"/>
                        </a:rPr>
                        <a:t>חברה בע"מ</a:t>
                      </a:r>
                      <a:endParaRPr lang="en-US" sz="18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lnSpc>
                          <a:spcPct val="115000"/>
                        </a:lnSpc>
                        <a:spcAft>
                          <a:spcPts val="1000"/>
                        </a:spcAft>
                      </a:pPr>
                      <a:r>
                        <a:rPr lang="he-IL" sz="1800" dirty="0">
                          <a:effectLst/>
                          <a:latin typeface="David" panose="020E0502060401010101" pitchFamily="34" charset="-79"/>
                          <a:cs typeface="David" panose="020E0502060401010101" pitchFamily="34" charset="-79"/>
                        </a:rPr>
                        <a:t>יחיד / שותפות</a:t>
                      </a:r>
                      <a:endParaRPr lang="en-US" sz="18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extLst>
                  <a:ext uri="{0D108BD9-81ED-4DB2-BD59-A6C34878D82A}">
                    <a16:rowId xmlns:a16="http://schemas.microsoft.com/office/drawing/2014/main" val="10000"/>
                  </a:ext>
                </a:extLst>
              </a:tr>
              <a:tr h="3300863">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marL="321945" indent="-285750" algn="r" rtl="1">
                        <a:lnSpc>
                          <a:spcPct val="115000"/>
                        </a:lnSpc>
                        <a:spcAft>
                          <a:spcPts val="1000"/>
                        </a:spcAft>
                        <a:buFont typeface="Arial" pitchFamily="34" charset="0"/>
                        <a:buChar char="•"/>
                      </a:pPr>
                      <a:r>
                        <a:rPr lang="he-IL" sz="1800" dirty="0">
                          <a:effectLst/>
                          <a:latin typeface="David" panose="020E0502060401010101" pitchFamily="34" charset="-79"/>
                          <a:cs typeface="David" panose="020E0502060401010101" pitchFamily="34" charset="-79"/>
                        </a:rPr>
                        <a:t>אחריות בעל המניות לחובות החברה מוגבלת בסכום של הון המניות שנפרע.</a:t>
                      </a:r>
                      <a:endParaRPr lang="en-US" sz="1800" dirty="0">
                        <a:effectLst/>
                        <a:latin typeface="David" panose="020E0502060401010101" pitchFamily="34" charset="-79"/>
                        <a:cs typeface="David" panose="020E0502060401010101" pitchFamily="34" charset="-79"/>
                      </a:endParaRPr>
                    </a:p>
                    <a:p>
                      <a:pPr marL="321945" indent="-285750" algn="r" rtl="1">
                        <a:lnSpc>
                          <a:spcPct val="115000"/>
                        </a:lnSpc>
                        <a:spcAft>
                          <a:spcPts val="1000"/>
                        </a:spcAft>
                        <a:buFont typeface="Arial" pitchFamily="34" charset="0"/>
                        <a:buChar char="•"/>
                      </a:pPr>
                      <a:r>
                        <a:rPr lang="he-IL" sz="1800" dirty="0">
                          <a:effectLst/>
                          <a:latin typeface="David" panose="020E0502060401010101" pitchFamily="34" charset="-79"/>
                          <a:cs typeface="David" panose="020E0502060401010101" pitchFamily="34" charset="-79"/>
                        </a:rPr>
                        <a:t>קיימים מקרים בהם מתבצעת "הרמת מסך". במקרה של "הרמת מסך" רואים את בעל המניות של החברה כחייב בהתחייבויות החברה באופן אישי. במקרים אלה אין משמעות להתאגדות של חברה בע"מ.   </a:t>
                      </a:r>
                      <a:endParaRPr lang="en-US" sz="1800" dirty="0">
                        <a:effectLst/>
                        <a:latin typeface="David" panose="020E0502060401010101" pitchFamily="34" charset="-79"/>
                        <a:cs typeface="David" panose="020E0502060401010101" pitchFamily="34" charset="-79"/>
                      </a:endParaRPr>
                    </a:p>
                    <a:p>
                      <a:pPr marL="321945" indent="-285750" algn="r" rtl="1">
                        <a:lnSpc>
                          <a:spcPct val="115000"/>
                        </a:lnSpc>
                        <a:spcAft>
                          <a:spcPts val="1000"/>
                        </a:spcAft>
                        <a:buFont typeface="Arial" pitchFamily="34" charset="0"/>
                        <a:buChar char="•"/>
                      </a:pPr>
                      <a:r>
                        <a:rPr lang="he-IL" sz="1800" dirty="0">
                          <a:effectLst/>
                          <a:latin typeface="David" panose="020E0502060401010101" pitchFamily="34" charset="-79"/>
                          <a:cs typeface="David" panose="020E0502060401010101" pitchFamily="34" charset="-79"/>
                        </a:rPr>
                        <a:t>החתמת בעל המניות על ערבות אישית, מנטרלת ההגנה זו.</a:t>
                      </a:r>
                      <a:endParaRPr lang="en-US" sz="18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marL="321945" indent="-285750" algn="r" rtl="1">
                        <a:lnSpc>
                          <a:spcPct val="115000"/>
                        </a:lnSpc>
                        <a:spcAft>
                          <a:spcPts val="1000"/>
                        </a:spcAft>
                        <a:buFont typeface="Arial" pitchFamily="34" charset="0"/>
                        <a:buChar char="•"/>
                      </a:pPr>
                      <a:r>
                        <a:rPr lang="he-IL" sz="1800" dirty="0">
                          <a:effectLst/>
                          <a:latin typeface="David" panose="020E0502060401010101" pitchFamily="34" charset="-79"/>
                          <a:cs typeface="David" panose="020E0502060401010101" pitchFamily="34" charset="-79"/>
                        </a:rPr>
                        <a:t>ליחיד, אין מגבלה על האחריות.</a:t>
                      </a:r>
                      <a:endParaRPr lang="en-US" sz="1800" dirty="0">
                        <a:effectLst/>
                        <a:latin typeface="David" panose="020E0502060401010101" pitchFamily="34" charset="-79"/>
                        <a:cs typeface="David" panose="020E0502060401010101" pitchFamily="34" charset="-79"/>
                      </a:endParaRPr>
                    </a:p>
                    <a:p>
                      <a:pPr marL="321945" indent="-285750" algn="r" rtl="1">
                        <a:lnSpc>
                          <a:spcPct val="115000"/>
                        </a:lnSpc>
                        <a:spcAft>
                          <a:spcPts val="1000"/>
                        </a:spcAft>
                        <a:buFont typeface="Arial" pitchFamily="34" charset="0"/>
                        <a:buChar char="•"/>
                      </a:pPr>
                      <a:r>
                        <a:rPr lang="he-IL" sz="1800" dirty="0">
                          <a:effectLst/>
                          <a:latin typeface="David" panose="020E0502060401010101" pitchFamily="34" charset="-79"/>
                          <a:cs typeface="David" panose="020E0502060401010101" pitchFamily="34" charset="-79"/>
                        </a:rPr>
                        <a:t>בשותפות, של אחד או יותר שותפים יכולים להיות מוגבלים באחריות למעט שותף אחד לפחות אשר חייב להיות בלתי מוגבל.</a:t>
                      </a:r>
                      <a:endParaRPr lang="en-US" sz="18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extLst>
                  <a:ext uri="{0D108BD9-81ED-4DB2-BD59-A6C34878D82A}">
                    <a16:rowId xmlns:a16="http://schemas.microsoft.com/office/drawing/2014/main" val="10001"/>
                  </a:ext>
                </a:extLst>
              </a:tr>
              <a:tr h="2016224">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marL="321945" indent="-285750" algn="just" rtl="1">
                        <a:lnSpc>
                          <a:spcPct val="115000"/>
                        </a:lnSpc>
                        <a:spcAft>
                          <a:spcPts val="1000"/>
                        </a:spcAft>
                        <a:buFont typeface="Arial" pitchFamily="34" charset="0"/>
                        <a:buChar char="•"/>
                      </a:pPr>
                      <a:r>
                        <a:rPr lang="he-IL" sz="1800" dirty="0">
                          <a:effectLst/>
                          <a:latin typeface="David" panose="020E0502060401010101" pitchFamily="34" charset="-79"/>
                          <a:cs typeface="David" panose="020E0502060401010101" pitchFamily="34" charset="-79"/>
                        </a:rPr>
                        <a:t>על-פי חוק החברות, כל חברה חייבת בניהול חשבונות בשיטת החשבונאות הכפולה. </a:t>
                      </a:r>
                      <a:endParaRPr lang="en-US" sz="1800" dirty="0">
                        <a:effectLst/>
                        <a:latin typeface="David" panose="020E0502060401010101" pitchFamily="34" charset="-79"/>
                        <a:cs typeface="David" panose="020E0502060401010101" pitchFamily="34" charset="-79"/>
                      </a:endParaRPr>
                    </a:p>
                    <a:p>
                      <a:pPr marL="321945" indent="-285750" algn="r" rtl="1">
                        <a:lnSpc>
                          <a:spcPct val="115000"/>
                        </a:lnSpc>
                        <a:spcAft>
                          <a:spcPts val="1000"/>
                        </a:spcAft>
                        <a:buFont typeface="Arial" pitchFamily="34" charset="0"/>
                        <a:buChar char="•"/>
                      </a:pPr>
                      <a:r>
                        <a:rPr lang="he-IL" sz="1800" dirty="0">
                          <a:effectLst/>
                          <a:latin typeface="David" panose="020E0502060401010101" pitchFamily="34" charset="-79"/>
                          <a:cs typeface="David" panose="020E0502060401010101" pitchFamily="34" charset="-79"/>
                        </a:rPr>
                        <a:t>העלות לניהול ספרים בשיטה הנ"ל, בהרבה יותר גבוהה מהעלות  בניהול הספרים בשיטת התקבולים והתשלומים. (החד </a:t>
                      </a:r>
                      <a:r>
                        <a:rPr lang="he-IL" sz="1800" dirty="0" err="1">
                          <a:effectLst/>
                          <a:latin typeface="David" panose="020E0502060401010101" pitchFamily="34" charset="-79"/>
                          <a:cs typeface="David" panose="020E0502060401010101" pitchFamily="34" charset="-79"/>
                        </a:rPr>
                        <a:t>צידית</a:t>
                      </a:r>
                      <a:r>
                        <a:rPr lang="he-IL" sz="1800" dirty="0">
                          <a:effectLst/>
                          <a:latin typeface="David" panose="020E0502060401010101" pitchFamily="34" charset="-79"/>
                          <a:cs typeface="David" panose="020E0502060401010101" pitchFamily="34" charset="-79"/>
                        </a:rPr>
                        <a:t>).</a:t>
                      </a:r>
                      <a:endParaRPr lang="en-US" sz="18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marL="321945" indent="-285750" algn="r" rtl="1">
                        <a:lnSpc>
                          <a:spcPct val="115000"/>
                        </a:lnSpc>
                        <a:spcAft>
                          <a:spcPts val="1000"/>
                        </a:spcAft>
                        <a:buFont typeface="Arial" pitchFamily="34" charset="0"/>
                        <a:buChar char="•"/>
                      </a:pPr>
                      <a:r>
                        <a:rPr lang="he-IL" sz="1800" dirty="0">
                          <a:effectLst/>
                          <a:latin typeface="David" panose="020E0502060401010101" pitchFamily="34" charset="-79"/>
                          <a:cs typeface="David" panose="020E0502060401010101" pitchFamily="34" charset="-79"/>
                        </a:rPr>
                        <a:t>קיימת חובה בניהול חשבונות חד צידי.</a:t>
                      </a:r>
                      <a:endParaRPr lang="en-US" sz="1800" dirty="0">
                        <a:effectLst/>
                        <a:latin typeface="David" panose="020E0502060401010101" pitchFamily="34" charset="-79"/>
                        <a:cs typeface="David" panose="020E0502060401010101" pitchFamily="34" charset="-79"/>
                      </a:endParaRPr>
                    </a:p>
                    <a:p>
                      <a:pPr marL="321945" indent="-285750" algn="r" rtl="1">
                        <a:lnSpc>
                          <a:spcPct val="115000"/>
                        </a:lnSpc>
                        <a:spcAft>
                          <a:spcPts val="1000"/>
                        </a:spcAft>
                        <a:buFont typeface="Arial" pitchFamily="34" charset="0"/>
                        <a:buChar char="•"/>
                      </a:pPr>
                      <a:r>
                        <a:rPr lang="he-IL" sz="1800" dirty="0">
                          <a:effectLst/>
                          <a:latin typeface="David" panose="020E0502060401010101" pitchFamily="34" charset="-79"/>
                          <a:cs typeface="David" panose="020E0502060401010101" pitchFamily="34" charset="-79"/>
                        </a:rPr>
                        <a:t>החובה בחשבונאות כפולה חלה רק ממחזור מסוים ולפי מספר עובדים </a:t>
                      </a:r>
                      <a:endParaRPr lang="en-US" sz="1800" dirty="0">
                        <a:effectLst/>
                        <a:latin typeface="David" panose="020E0502060401010101" pitchFamily="34" charset="-79"/>
                        <a:cs typeface="David" panose="020E0502060401010101" pitchFamily="34" charset="-79"/>
                      </a:endParaRPr>
                    </a:p>
                    <a:p>
                      <a:pPr marL="285750" indent="-285750" algn="r" rtl="1">
                        <a:lnSpc>
                          <a:spcPct val="115000"/>
                        </a:lnSpc>
                        <a:spcAft>
                          <a:spcPts val="1000"/>
                        </a:spcAft>
                        <a:buFont typeface="Arial" pitchFamily="34" charset="0"/>
                        <a:buChar char="•"/>
                      </a:pPr>
                      <a:r>
                        <a:rPr lang="he-IL" sz="1800" dirty="0">
                          <a:effectLst/>
                          <a:latin typeface="David" panose="020E0502060401010101" pitchFamily="34" charset="-79"/>
                          <a:cs typeface="David" panose="020E0502060401010101" pitchFamily="34" charset="-79"/>
                        </a:rPr>
                        <a:t>להנהלת חשבונות חד </a:t>
                      </a:r>
                      <a:r>
                        <a:rPr lang="he-IL" sz="1800" dirty="0" err="1">
                          <a:effectLst/>
                          <a:latin typeface="David" panose="020E0502060401010101" pitchFamily="34" charset="-79"/>
                          <a:cs typeface="David" panose="020E0502060401010101" pitchFamily="34" charset="-79"/>
                        </a:rPr>
                        <a:t>צידית</a:t>
                      </a:r>
                      <a:r>
                        <a:rPr lang="he-IL" sz="1800" dirty="0">
                          <a:effectLst/>
                          <a:latin typeface="David" panose="020E0502060401010101" pitchFamily="34" charset="-79"/>
                          <a:cs typeface="David" panose="020E0502060401010101" pitchFamily="34" charset="-79"/>
                        </a:rPr>
                        <a:t> עלות  נמוכה.</a:t>
                      </a:r>
                      <a:endParaRPr lang="en-US" sz="18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82662444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graphicFrame>
        <p:nvGraphicFramePr>
          <p:cNvPr id="3" name="טבלה 2"/>
          <p:cNvGraphicFramePr>
            <a:graphicFrameLocks noGrp="1"/>
          </p:cNvGraphicFramePr>
          <p:nvPr>
            <p:extLst>
              <p:ext uri="{D42A27DB-BD31-4B8C-83A1-F6EECF244321}">
                <p14:modId xmlns:p14="http://schemas.microsoft.com/office/powerpoint/2010/main" val="3475886950"/>
              </p:ext>
            </p:extLst>
          </p:nvPr>
        </p:nvGraphicFramePr>
        <p:xfrm>
          <a:off x="2101404" y="624632"/>
          <a:ext cx="8928992" cy="6131768"/>
        </p:xfrm>
        <a:graphic>
          <a:graphicData uri="http://schemas.openxmlformats.org/drawingml/2006/table">
            <a:tbl>
              <a:tblPr rtl="1" firstRow="1" firstCol="1" lastRow="1" lastCol="1" bandRow="1" bandCol="1"/>
              <a:tblGrid>
                <a:gridCol w="4464496">
                  <a:extLst>
                    <a:ext uri="{9D8B030D-6E8A-4147-A177-3AD203B41FA5}">
                      <a16:colId xmlns:a16="http://schemas.microsoft.com/office/drawing/2014/main" val="20000"/>
                    </a:ext>
                  </a:extLst>
                </a:gridCol>
                <a:gridCol w="4464496">
                  <a:extLst>
                    <a:ext uri="{9D8B030D-6E8A-4147-A177-3AD203B41FA5}">
                      <a16:colId xmlns:a16="http://schemas.microsoft.com/office/drawing/2014/main" val="20001"/>
                    </a:ext>
                  </a:extLst>
                </a:gridCol>
              </a:tblGrid>
              <a:tr h="324594">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marL="36195" algn="ctr" rtl="1">
                        <a:lnSpc>
                          <a:spcPct val="115000"/>
                        </a:lnSpc>
                        <a:spcAft>
                          <a:spcPts val="1000"/>
                        </a:spcAft>
                      </a:pPr>
                      <a:r>
                        <a:rPr lang="he-IL" sz="1800" dirty="0">
                          <a:effectLst/>
                          <a:latin typeface="David" panose="020E0502060401010101" pitchFamily="34" charset="-79"/>
                          <a:ea typeface="Calibri"/>
                          <a:cs typeface="David" panose="020E0502060401010101" pitchFamily="34" charset="-79"/>
                        </a:rPr>
                        <a:t>חברה בע"מ</a:t>
                      </a:r>
                      <a:endParaRPr lang="en-US" sz="18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marL="36195" algn="ctr" rtl="1">
                        <a:lnSpc>
                          <a:spcPct val="115000"/>
                        </a:lnSpc>
                        <a:spcAft>
                          <a:spcPts val="1000"/>
                        </a:spcAft>
                      </a:pPr>
                      <a:r>
                        <a:rPr lang="he-IL" sz="1800" dirty="0">
                          <a:effectLst/>
                          <a:latin typeface="David" panose="020E0502060401010101" pitchFamily="34" charset="-79"/>
                          <a:ea typeface="Calibri"/>
                          <a:cs typeface="David" panose="020E0502060401010101" pitchFamily="34" charset="-79"/>
                        </a:rPr>
                        <a:t>יחיד / שותפות</a:t>
                      </a:r>
                      <a:endParaRPr lang="en-US" sz="18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extLst>
                  <a:ext uri="{0D108BD9-81ED-4DB2-BD59-A6C34878D82A}">
                    <a16:rowId xmlns:a16="http://schemas.microsoft.com/office/drawing/2014/main" val="10000"/>
                  </a:ext>
                </a:extLst>
              </a:tr>
              <a:tr h="1556744">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marL="321945" indent="-285750" algn="just" rtl="1">
                        <a:lnSpc>
                          <a:spcPct val="115000"/>
                        </a:lnSpc>
                        <a:spcAft>
                          <a:spcPts val="1000"/>
                        </a:spcAft>
                        <a:buFont typeface="Arial" pitchFamily="34" charset="0"/>
                        <a:buChar char="•"/>
                      </a:pPr>
                      <a:r>
                        <a:rPr lang="he-IL" sz="1800" dirty="0">
                          <a:effectLst/>
                          <a:latin typeface="David" panose="020E0502060401010101" pitchFamily="34" charset="-79"/>
                          <a:cs typeface="David" panose="020E0502060401010101" pitchFamily="34" charset="-79"/>
                        </a:rPr>
                        <a:t>חברה בע"מ צריכה להגיש דו"חות כספיים מבוקרים ע"י רואה חשבון חיצוני </a:t>
                      </a:r>
                      <a:endParaRPr lang="en-US" sz="1800" dirty="0">
                        <a:effectLst/>
                        <a:latin typeface="David" panose="020E0502060401010101" pitchFamily="34" charset="-79"/>
                        <a:cs typeface="David" panose="020E0502060401010101" pitchFamily="34" charset="-79"/>
                      </a:endParaRPr>
                    </a:p>
                    <a:p>
                      <a:pPr marL="321945" indent="-285750" algn="just" rtl="1">
                        <a:lnSpc>
                          <a:spcPct val="115000"/>
                        </a:lnSpc>
                        <a:spcAft>
                          <a:spcPts val="1000"/>
                        </a:spcAft>
                        <a:buFont typeface="Arial" pitchFamily="34" charset="0"/>
                        <a:buChar char="•"/>
                      </a:pPr>
                      <a:r>
                        <a:rPr lang="he-IL" sz="1800" dirty="0">
                          <a:effectLst/>
                          <a:latin typeface="David" panose="020E0502060401010101" pitchFamily="34" charset="-79"/>
                          <a:cs typeface="David" panose="020E0502060401010101" pitchFamily="34" charset="-79"/>
                        </a:rPr>
                        <a:t>רואה החשבון המבקר את ספריך כרוך בעלויות כספיות נוספות.</a:t>
                      </a:r>
                      <a:endParaRPr lang="en-US" sz="18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marL="321945" indent="-285750" algn="r" rtl="1">
                        <a:lnSpc>
                          <a:spcPct val="115000"/>
                        </a:lnSpc>
                        <a:spcAft>
                          <a:spcPts val="1000"/>
                        </a:spcAft>
                        <a:buFont typeface="Arial" pitchFamily="34" charset="0"/>
                        <a:buChar char="•"/>
                      </a:pPr>
                      <a:r>
                        <a:rPr lang="he-IL" sz="1800" dirty="0">
                          <a:effectLst/>
                          <a:latin typeface="David" panose="020E0502060401010101" pitchFamily="34" charset="-79"/>
                          <a:cs typeface="David" panose="020E0502060401010101" pitchFamily="34" charset="-79"/>
                        </a:rPr>
                        <a:t>אין צורך במאזן. די בדו"ח רווח והפסד. </a:t>
                      </a:r>
                      <a:endParaRPr lang="en-US" sz="1800" dirty="0">
                        <a:effectLst/>
                        <a:latin typeface="David" panose="020E0502060401010101" pitchFamily="34" charset="-79"/>
                        <a:cs typeface="David" panose="020E0502060401010101" pitchFamily="34" charset="-79"/>
                      </a:endParaRPr>
                    </a:p>
                    <a:p>
                      <a:pPr marL="321945" indent="-285750" algn="r" rtl="1">
                        <a:lnSpc>
                          <a:spcPct val="115000"/>
                        </a:lnSpc>
                        <a:spcAft>
                          <a:spcPts val="1000"/>
                        </a:spcAft>
                        <a:buFont typeface="Arial" pitchFamily="34" charset="0"/>
                        <a:buChar char="•"/>
                      </a:pPr>
                      <a:r>
                        <a:rPr lang="he-IL" sz="1800" dirty="0">
                          <a:effectLst/>
                          <a:latin typeface="David" panose="020E0502060401010101" pitchFamily="34" charset="-79"/>
                          <a:cs typeface="David" panose="020E0502060401010101" pitchFamily="34" charset="-79"/>
                        </a:rPr>
                        <a:t>אין עלויות בגין דו"חות</a:t>
                      </a:r>
                      <a:r>
                        <a:rPr lang="he-IL" sz="1800" baseline="0" dirty="0">
                          <a:effectLst/>
                          <a:latin typeface="David" panose="020E0502060401010101" pitchFamily="34" charset="-79"/>
                          <a:cs typeface="David" panose="020E0502060401010101" pitchFamily="34" charset="-79"/>
                        </a:rPr>
                        <a:t> כספיים מבוקרים</a:t>
                      </a:r>
                      <a:endParaRPr lang="en-US" sz="18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extLst>
                  <a:ext uri="{0D108BD9-81ED-4DB2-BD59-A6C34878D82A}">
                    <a16:rowId xmlns:a16="http://schemas.microsoft.com/office/drawing/2014/main" val="10001"/>
                  </a:ext>
                </a:extLst>
              </a:tr>
              <a:tr h="766471">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marL="321945" indent="-285750" algn="just" rtl="1">
                        <a:lnSpc>
                          <a:spcPct val="115000"/>
                        </a:lnSpc>
                        <a:spcAft>
                          <a:spcPts val="1000"/>
                        </a:spcAft>
                        <a:buFont typeface="Arial" pitchFamily="34" charset="0"/>
                        <a:buChar char="•"/>
                      </a:pPr>
                      <a:r>
                        <a:rPr lang="he-IL" sz="1800" dirty="0">
                          <a:effectLst/>
                          <a:latin typeface="David" panose="020E0502060401010101" pitchFamily="34" charset="-79"/>
                          <a:cs typeface="David" panose="020E0502060401010101" pitchFamily="34" charset="-79"/>
                        </a:rPr>
                        <a:t>הקמת חברה, כרוכה בתשלום (אגרת רישום חברה, אגרה שנתית, שכ"ט עו"ד)</a:t>
                      </a:r>
                      <a:endParaRPr lang="en-US" sz="18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marL="321945" indent="-285750" algn="r" rtl="1">
                        <a:lnSpc>
                          <a:spcPct val="115000"/>
                        </a:lnSpc>
                        <a:spcAft>
                          <a:spcPts val="1000"/>
                        </a:spcAft>
                        <a:buFont typeface="Arial" pitchFamily="34" charset="0"/>
                        <a:buChar char="•"/>
                      </a:pPr>
                      <a:r>
                        <a:rPr lang="he-IL" sz="1800" dirty="0">
                          <a:effectLst/>
                          <a:latin typeface="David" panose="020E0502060401010101" pitchFamily="34" charset="-79"/>
                          <a:cs typeface="David" panose="020E0502060401010101" pitchFamily="34" charset="-79"/>
                        </a:rPr>
                        <a:t>אין צורך</a:t>
                      </a:r>
                      <a:endParaRPr lang="en-US" sz="18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extLst>
                  <a:ext uri="{0D108BD9-81ED-4DB2-BD59-A6C34878D82A}">
                    <a16:rowId xmlns:a16="http://schemas.microsoft.com/office/drawing/2014/main" val="10002"/>
                  </a:ext>
                </a:extLst>
              </a:tr>
              <a:tr h="3483959">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marL="36195" indent="0" algn="r" rtl="1">
                        <a:lnSpc>
                          <a:spcPct val="115000"/>
                        </a:lnSpc>
                        <a:spcAft>
                          <a:spcPts val="1000"/>
                        </a:spcAft>
                        <a:buFont typeface="Arial" pitchFamily="34" charset="0"/>
                        <a:buNone/>
                      </a:pPr>
                      <a:r>
                        <a:rPr lang="he-IL" sz="1800" dirty="0">
                          <a:effectLst/>
                          <a:latin typeface="David" panose="020E0502060401010101" pitchFamily="34" charset="-79"/>
                          <a:cs typeface="David" panose="020E0502060401010101" pitchFamily="34" charset="-79"/>
                        </a:rPr>
                        <a:t>משכורת:</a:t>
                      </a:r>
                      <a:endParaRPr lang="en-US" sz="1800" dirty="0">
                        <a:effectLst/>
                        <a:latin typeface="David" panose="020E0502060401010101" pitchFamily="34" charset="-79"/>
                        <a:cs typeface="David" panose="020E0502060401010101" pitchFamily="34" charset="-79"/>
                      </a:endParaRPr>
                    </a:p>
                    <a:p>
                      <a:pPr marL="342900" lvl="0" indent="-342900" algn="r" rtl="1">
                        <a:lnSpc>
                          <a:spcPct val="115000"/>
                        </a:lnSpc>
                        <a:spcAft>
                          <a:spcPts val="0"/>
                        </a:spcAft>
                        <a:buFont typeface="Symbol"/>
                        <a:buChar char=""/>
                        <a:tabLst>
                          <a:tab pos="457200" algn="l"/>
                        </a:tabLst>
                      </a:pPr>
                      <a:r>
                        <a:rPr lang="he-IL" sz="1800" dirty="0">
                          <a:effectLst/>
                          <a:latin typeface="David" panose="020E0502060401010101" pitchFamily="34" charset="-79"/>
                          <a:cs typeface="David" panose="020E0502060401010101" pitchFamily="34" charset="-79"/>
                        </a:rPr>
                        <a:t>זכותו של בעל המניות בחברה לקבוע לעצמו שכר, הוא הופך להיות שכיר.</a:t>
                      </a:r>
                      <a:endParaRPr lang="en-US" sz="1800" dirty="0">
                        <a:effectLst/>
                        <a:latin typeface="David" panose="020E0502060401010101" pitchFamily="34" charset="-79"/>
                        <a:cs typeface="David" panose="020E0502060401010101" pitchFamily="34" charset="-79"/>
                      </a:endParaRPr>
                    </a:p>
                    <a:p>
                      <a:pPr marL="342900" lvl="0" indent="-342900" algn="r" rtl="1">
                        <a:lnSpc>
                          <a:spcPct val="115000"/>
                        </a:lnSpc>
                        <a:spcAft>
                          <a:spcPts val="0"/>
                        </a:spcAft>
                        <a:buFont typeface="Symbol"/>
                        <a:buChar char=""/>
                        <a:tabLst>
                          <a:tab pos="457200" algn="l"/>
                        </a:tabLst>
                      </a:pPr>
                      <a:r>
                        <a:rPr lang="he-IL" sz="1800" dirty="0">
                          <a:effectLst/>
                          <a:latin typeface="David" panose="020E0502060401010101" pitchFamily="34" charset="-79"/>
                          <a:cs typeface="David" panose="020E0502060401010101" pitchFamily="34" charset="-79"/>
                        </a:rPr>
                        <a:t>במידה ומנהל בחברה בעל שליטה מושך כספים מעל למשכורת שהוא קבע לעצמו, (נמצא בחובה בחברה), צפוי לחיוב ריבית.</a:t>
                      </a:r>
                      <a:endParaRPr lang="en-US" sz="1800" dirty="0">
                        <a:effectLst/>
                        <a:latin typeface="David" panose="020E0502060401010101" pitchFamily="34" charset="-79"/>
                        <a:cs typeface="David" panose="020E0502060401010101" pitchFamily="34" charset="-79"/>
                      </a:endParaRPr>
                    </a:p>
                    <a:p>
                      <a:pPr marL="342900" lvl="0" indent="-342900" algn="r" rtl="1">
                        <a:lnSpc>
                          <a:spcPct val="115000"/>
                        </a:lnSpc>
                        <a:spcAft>
                          <a:spcPts val="0"/>
                        </a:spcAft>
                        <a:buFont typeface="Symbol"/>
                        <a:buChar char=""/>
                        <a:tabLst>
                          <a:tab pos="457200" algn="l"/>
                        </a:tabLst>
                      </a:pPr>
                      <a:r>
                        <a:rPr lang="he-IL" sz="1800" dirty="0">
                          <a:effectLst/>
                          <a:latin typeface="David" panose="020E0502060401010101" pitchFamily="34" charset="-79"/>
                          <a:cs typeface="David" panose="020E0502060401010101" pitchFamily="34" charset="-79"/>
                        </a:rPr>
                        <a:t> יש סמכות לפקיד השומה לראות בסכום אשר</a:t>
                      </a:r>
                      <a:r>
                        <a:rPr lang="he-IL" sz="1800" baseline="0" dirty="0">
                          <a:effectLst/>
                          <a:latin typeface="David" panose="020E0502060401010101" pitchFamily="34" charset="-79"/>
                          <a:cs typeface="David" panose="020E0502060401010101" pitchFamily="34" charset="-79"/>
                        </a:rPr>
                        <a:t> </a:t>
                      </a:r>
                      <a:r>
                        <a:rPr lang="he-IL" sz="1800" dirty="0">
                          <a:effectLst/>
                          <a:latin typeface="David" panose="020E0502060401010101" pitchFamily="34" charset="-79"/>
                          <a:cs typeface="David" panose="020E0502060401010101" pitchFamily="34" charset="-79"/>
                        </a:rPr>
                        <a:t>נמשך מעל למשכורת כמשכורת נוספת נטו אשר יש לגלמה, במקרים אחרים לחלק דיבידנד (נטו).</a:t>
                      </a:r>
                      <a:endParaRPr lang="en-US" sz="1800" dirty="0">
                        <a:effectLst/>
                        <a:latin typeface="David" panose="020E0502060401010101" pitchFamily="34" charset="-79"/>
                        <a:ea typeface="Times New Roman"/>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marL="36195" indent="0" algn="r" rtl="1">
                        <a:lnSpc>
                          <a:spcPct val="115000"/>
                        </a:lnSpc>
                        <a:spcAft>
                          <a:spcPts val="1000"/>
                        </a:spcAft>
                        <a:buFont typeface="Arial" pitchFamily="34" charset="0"/>
                        <a:buNone/>
                      </a:pPr>
                      <a:r>
                        <a:rPr lang="he-IL" sz="1800" dirty="0">
                          <a:effectLst/>
                          <a:latin typeface="David" panose="020E0502060401010101" pitchFamily="34" charset="-79"/>
                          <a:cs typeface="David" panose="020E0502060401010101" pitchFamily="34" charset="-79"/>
                        </a:rPr>
                        <a:t>משכורת:</a:t>
                      </a:r>
                      <a:endParaRPr lang="en-US" sz="1800" dirty="0">
                        <a:effectLst/>
                        <a:latin typeface="David" panose="020E0502060401010101" pitchFamily="34" charset="-79"/>
                        <a:cs typeface="David" panose="020E0502060401010101" pitchFamily="34" charset="-79"/>
                      </a:endParaRPr>
                    </a:p>
                    <a:p>
                      <a:pPr marL="342900" lvl="0" indent="-342900" algn="r" rtl="1">
                        <a:lnSpc>
                          <a:spcPct val="115000"/>
                        </a:lnSpc>
                        <a:spcAft>
                          <a:spcPts val="0"/>
                        </a:spcAft>
                        <a:buFont typeface="Symbol"/>
                        <a:buChar char=""/>
                        <a:tabLst>
                          <a:tab pos="457200" algn="l"/>
                        </a:tabLst>
                      </a:pPr>
                      <a:r>
                        <a:rPr lang="he-IL" sz="1800" dirty="0">
                          <a:effectLst/>
                          <a:latin typeface="David" panose="020E0502060401010101" pitchFamily="34" charset="-79"/>
                          <a:cs typeface="David" panose="020E0502060401010101" pitchFamily="34" charset="-79"/>
                        </a:rPr>
                        <a:t>בעל העסק מושך כספים לפי הצורך.</a:t>
                      </a:r>
                      <a:endParaRPr lang="en-US" sz="1800" dirty="0">
                        <a:effectLst/>
                        <a:latin typeface="David" panose="020E0502060401010101" pitchFamily="34" charset="-79"/>
                        <a:cs typeface="David" panose="020E0502060401010101" pitchFamily="34" charset="-79"/>
                      </a:endParaRPr>
                    </a:p>
                    <a:p>
                      <a:pPr marL="342900" lvl="0" indent="-342900" algn="r" rtl="1">
                        <a:lnSpc>
                          <a:spcPct val="115000"/>
                        </a:lnSpc>
                        <a:spcAft>
                          <a:spcPts val="0"/>
                        </a:spcAft>
                        <a:buFont typeface="Symbol"/>
                        <a:buChar char=""/>
                        <a:tabLst>
                          <a:tab pos="457200" algn="l"/>
                        </a:tabLst>
                      </a:pPr>
                      <a:r>
                        <a:rPr lang="he-IL" sz="1800" dirty="0">
                          <a:effectLst/>
                          <a:latin typeface="David" panose="020E0502060401010101" pitchFamily="34" charset="-79"/>
                          <a:cs typeface="David" panose="020E0502060401010101" pitchFamily="34" charset="-79"/>
                        </a:rPr>
                        <a:t>ההתחשבנות על המשיכות נעשית רק בסוף השנה.</a:t>
                      </a:r>
                      <a:endParaRPr lang="en-US" sz="1800" dirty="0">
                        <a:effectLst/>
                        <a:latin typeface="David" panose="020E0502060401010101" pitchFamily="34" charset="-79"/>
                        <a:cs typeface="David" panose="020E0502060401010101" pitchFamily="34" charset="-79"/>
                      </a:endParaRPr>
                    </a:p>
                    <a:p>
                      <a:pPr marL="342900" lvl="0" indent="-342900" algn="r" rtl="1">
                        <a:lnSpc>
                          <a:spcPct val="115000"/>
                        </a:lnSpc>
                        <a:spcAft>
                          <a:spcPts val="0"/>
                        </a:spcAft>
                        <a:buFont typeface="Symbol"/>
                        <a:buChar char=""/>
                        <a:tabLst>
                          <a:tab pos="457200" algn="l"/>
                        </a:tabLst>
                      </a:pPr>
                      <a:r>
                        <a:rPr lang="he-IL" sz="1800" dirty="0">
                          <a:effectLst/>
                          <a:latin typeface="David" panose="020E0502060401010101" pitchFamily="34" charset="-79"/>
                          <a:cs typeface="David" panose="020E0502060401010101" pitchFamily="34" charset="-79"/>
                        </a:rPr>
                        <a:t>אין שכר, אין חיוב.</a:t>
                      </a:r>
                      <a:endParaRPr lang="en-US" sz="1800" dirty="0">
                        <a:effectLst/>
                        <a:latin typeface="David" panose="020E0502060401010101" pitchFamily="34" charset="-79"/>
                        <a:ea typeface="Times New Roman"/>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6917467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graphicFrame>
        <p:nvGraphicFramePr>
          <p:cNvPr id="3" name="טבלה 2"/>
          <p:cNvGraphicFramePr>
            <a:graphicFrameLocks noGrp="1"/>
          </p:cNvGraphicFramePr>
          <p:nvPr>
            <p:extLst>
              <p:ext uri="{D42A27DB-BD31-4B8C-83A1-F6EECF244321}">
                <p14:modId xmlns:p14="http://schemas.microsoft.com/office/powerpoint/2010/main" val="1572251498"/>
              </p:ext>
            </p:extLst>
          </p:nvPr>
        </p:nvGraphicFramePr>
        <p:xfrm>
          <a:off x="2164903" y="319832"/>
          <a:ext cx="8928992" cy="6408712"/>
        </p:xfrm>
        <a:graphic>
          <a:graphicData uri="http://schemas.openxmlformats.org/drawingml/2006/table">
            <a:tbl>
              <a:tblPr rtl="1" firstRow="1" firstCol="1" lastRow="1" lastCol="1" bandRow="1" bandCol="1"/>
              <a:tblGrid>
                <a:gridCol w="4464496">
                  <a:extLst>
                    <a:ext uri="{9D8B030D-6E8A-4147-A177-3AD203B41FA5}">
                      <a16:colId xmlns:a16="http://schemas.microsoft.com/office/drawing/2014/main" val="20000"/>
                    </a:ext>
                  </a:extLst>
                </a:gridCol>
                <a:gridCol w="4464496">
                  <a:extLst>
                    <a:ext uri="{9D8B030D-6E8A-4147-A177-3AD203B41FA5}">
                      <a16:colId xmlns:a16="http://schemas.microsoft.com/office/drawing/2014/main" val="20001"/>
                    </a:ext>
                  </a:extLst>
                </a:gridCol>
              </a:tblGrid>
              <a:tr h="402454">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marL="36195" algn="ctr" rtl="1">
                        <a:lnSpc>
                          <a:spcPct val="115000"/>
                        </a:lnSpc>
                        <a:spcAft>
                          <a:spcPts val="1000"/>
                        </a:spcAft>
                      </a:pPr>
                      <a:r>
                        <a:rPr lang="he-IL" sz="1800" dirty="0">
                          <a:effectLst/>
                          <a:latin typeface="David" panose="020E0502060401010101" pitchFamily="34" charset="-79"/>
                          <a:ea typeface="Calibri"/>
                          <a:cs typeface="David" panose="020E0502060401010101" pitchFamily="34" charset="-79"/>
                        </a:rPr>
                        <a:t>חברה בע"מ</a:t>
                      </a:r>
                      <a:endParaRPr lang="en-US" sz="18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marL="36195" algn="ctr" rtl="1">
                        <a:lnSpc>
                          <a:spcPct val="115000"/>
                        </a:lnSpc>
                        <a:spcAft>
                          <a:spcPts val="1000"/>
                        </a:spcAft>
                      </a:pPr>
                      <a:r>
                        <a:rPr lang="he-IL" sz="1800" dirty="0">
                          <a:effectLst/>
                          <a:latin typeface="David" panose="020E0502060401010101" pitchFamily="34" charset="-79"/>
                          <a:ea typeface="Calibri"/>
                          <a:cs typeface="David" panose="020E0502060401010101" pitchFamily="34" charset="-79"/>
                        </a:rPr>
                        <a:t>יחיד / שותפות</a:t>
                      </a:r>
                      <a:endParaRPr lang="en-US" sz="18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extLst>
                  <a:ext uri="{0D108BD9-81ED-4DB2-BD59-A6C34878D82A}">
                    <a16:rowId xmlns:a16="http://schemas.microsoft.com/office/drawing/2014/main" val="10000"/>
                  </a:ext>
                </a:extLst>
              </a:tr>
              <a:tr h="1397746">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marL="321945" indent="-285750" algn="just" rtl="1">
                        <a:lnSpc>
                          <a:spcPct val="115000"/>
                        </a:lnSpc>
                        <a:spcAft>
                          <a:spcPts val="1000"/>
                        </a:spcAft>
                        <a:buFont typeface="Arial" pitchFamily="34" charset="0"/>
                        <a:buChar char="•"/>
                      </a:pPr>
                      <a:r>
                        <a:rPr lang="he-IL" sz="1800" dirty="0">
                          <a:effectLst/>
                          <a:latin typeface="David" panose="020E0502060401010101" pitchFamily="34" charset="-79"/>
                          <a:cs typeface="David" panose="020E0502060401010101" pitchFamily="34" charset="-79"/>
                        </a:rPr>
                        <a:t>חברה משלמת בנוסף למקדמות שנקבעו לה, מקדמת מס נוספת על חשבון הוצאות עודפות, מקדמת מס זו אינה מוחזרת במידה והחברה נמצאת בהפסדים.</a:t>
                      </a:r>
                      <a:endParaRPr lang="en-US" sz="18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marL="321945" indent="-285750" algn="r" rtl="1">
                        <a:lnSpc>
                          <a:spcPct val="115000"/>
                        </a:lnSpc>
                        <a:spcAft>
                          <a:spcPts val="1000"/>
                        </a:spcAft>
                        <a:buFont typeface="Arial" pitchFamily="34" charset="0"/>
                        <a:buChar char="•"/>
                      </a:pPr>
                      <a:r>
                        <a:rPr lang="he-IL" sz="1800" dirty="0">
                          <a:effectLst/>
                          <a:latin typeface="David" panose="020E0502060401010101" pitchFamily="34" charset="-79"/>
                          <a:cs typeface="David" panose="020E0502060401010101" pitchFamily="34" charset="-79"/>
                        </a:rPr>
                        <a:t>תיאום ההוצאות הלא מותרות בניכוי נעשה בסוף השנה עם הגשת  דו"ח רווח והפסד.</a:t>
                      </a:r>
                      <a:endParaRPr lang="en-US" sz="18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extLst>
                  <a:ext uri="{0D108BD9-81ED-4DB2-BD59-A6C34878D82A}">
                    <a16:rowId xmlns:a16="http://schemas.microsoft.com/office/drawing/2014/main" val="10001"/>
                  </a:ext>
                </a:extLst>
              </a:tr>
              <a:tr h="1224136">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marL="321945" indent="-285750" algn="r" rtl="1">
                        <a:lnSpc>
                          <a:spcPct val="115000"/>
                        </a:lnSpc>
                        <a:spcAft>
                          <a:spcPts val="1000"/>
                        </a:spcAft>
                        <a:buFont typeface="Arial" pitchFamily="34" charset="0"/>
                        <a:buChar char="•"/>
                      </a:pPr>
                      <a:r>
                        <a:rPr lang="he-IL" sz="1800" dirty="0">
                          <a:effectLst/>
                          <a:latin typeface="David" panose="020E0502060401010101" pitchFamily="34" charset="-79"/>
                          <a:cs typeface="David" panose="020E0502060401010101" pitchFamily="34" charset="-79"/>
                        </a:rPr>
                        <a:t>יש לכלול בחישוב המס ממשכורתו של בעל השליטה תשלום מס רעיוני על שווי רכב וסלולארי. וכיו"ב.</a:t>
                      </a:r>
                      <a:endParaRPr lang="en-US" sz="18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marL="321945" indent="-285750" algn="just" rtl="1">
                        <a:lnSpc>
                          <a:spcPct val="115000"/>
                        </a:lnSpc>
                        <a:spcAft>
                          <a:spcPts val="1000"/>
                        </a:spcAft>
                        <a:buFont typeface="Arial" pitchFamily="34" charset="0"/>
                        <a:buChar char="•"/>
                      </a:pPr>
                      <a:r>
                        <a:rPr lang="he-IL" sz="1800">
                          <a:effectLst/>
                          <a:latin typeface="David" panose="020E0502060401010101" pitchFamily="34" charset="-79"/>
                          <a:cs typeface="David" panose="020E0502060401010101" pitchFamily="34" charset="-79"/>
                        </a:rPr>
                        <a:t>יחיד מתאם את הוצאות הרכב והסלולארי וכיו"ב....בסוף שנת המס עם הגשת הדו"ח השנתי. </a:t>
                      </a:r>
                      <a:endParaRPr lang="en-US" sz="180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extLst>
                  <a:ext uri="{0D108BD9-81ED-4DB2-BD59-A6C34878D82A}">
                    <a16:rowId xmlns:a16="http://schemas.microsoft.com/office/drawing/2014/main" val="10002"/>
                  </a:ext>
                </a:extLst>
              </a:tr>
              <a:tr h="1440160">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marL="321945" indent="-285750" algn="r" rtl="1">
                        <a:lnSpc>
                          <a:spcPct val="115000"/>
                        </a:lnSpc>
                        <a:spcAft>
                          <a:spcPts val="1000"/>
                        </a:spcAft>
                        <a:buFont typeface="Arial" pitchFamily="34" charset="0"/>
                        <a:buChar char="•"/>
                      </a:pPr>
                      <a:r>
                        <a:rPr lang="he-IL" sz="1800">
                          <a:effectLst/>
                          <a:latin typeface="David" panose="020E0502060401010101" pitchFamily="34" charset="-79"/>
                          <a:cs typeface="David" panose="020E0502060401010101" pitchFamily="34" charset="-79"/>
                        </a:rPr>
                        <a:t>תשלום לביטוח לאומי חלקו של בעל השליטה כשכיר הוא נטו, ההשלמה של החברה היא הוצאה מותרת בניכוי</a:t>
                      </a:r>
                      <a:endParaRPr lang="en-US" sz="180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marL="321945" indent="-285750" algn="just" rtl="1">
                        <a:lnSpc>
                          <a:spcPct val="115000"/>
                        </a:lnSpc>
                        <a:spcAft>
                          <a:spcPts val="1000"/>
                        </a:spcAft>
                        <a:buFont typeface="Arial" pitchFamily="34" charset="0"/>
                        <a:buChar char="•"/>
                      </a:pPr>
                      <a:r>
                        <a:rPr lang="he-IL" sz="1800">
                          <a:effectLst/>
                          <a:latin typeface="David" panose="020E0502060401010101" pitchFamily="34" charset="-79"/>
                          <a:cs typeface="David" panose="020E0502060401010101" pitchFamily="34" charset="-79"/>
                        </a:rPr>
                        <a:t>אצל היחיד החלק המשולם על-ידו למוסד לביטוח לאומי, (לא כולל מס בריאות) ניתן לנכות מהכנסתו החייבת במס  52% מהתשלום.</a:t>
                      </a:r>
                      <a:endParaRPr lang="en-US" sz="180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extLst>
                  <a:ext uri="{0D108BD9-81ED-4DB2-BD59-A6C34878D82A}">
                    <a16:rowId xmlns:a16="http://schemas.microsoft.com/office/drawing/2014/main" val="10003"/>
                  </a:ext>
                </a:extLst>
              </a:tr>
              <a:tr h="1512168">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marL="321945" indent="-285750" algn="just" rtl="1">
                        <a:lnSpc>
                          <a:spcPct val="115000"/>
                        </a:lnSpc>
                        <a:spcAft>
                          <a:spcPts val="1000"/>
                        </a:spcAft>
                        <a:buFont typeface="Arial" pitchFamily="34" charset="0"/>
                        <a:buChar char="•"/>
                      </a:pPr>
                      <a:r>
                        <a:rPr lang="he-IL" sz="1800">
                          <a:effectLst/>
                          <a:latin typeface="David" panose="020E0502060401010101" pitchFamily="34" charset="-79"/>
                          <a:cs typeface="David" panose="020E0502060401010101" pitchFamily="34" charset="-79"/>
                        </a:rPr>
                        <a:t>כאשר ובאם יוחלט ביום מן הימים להפסיק ולפעול במסגרת החברה, יש צורך לערוך הליך של פירוק מרצון של החברה, הליך זה כרוך בתשלום, גם הוא הוצאה לא מותרת בניכוי. </a:t>
                      </a:r>
                      <a:endParaRPr lang="en-US" sz="180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marL="321945" indent="-285750" algn="just" rtl="1">
                        <a:lnSpc>
                          <a:spcPct val="115000"/>
                        </a:lnSpc>
                        <a:spcAft>
                          <a:spcPts val="1000"/>
                        </a:spcAft>
                        <a:buFont typeface="Arial" pitchFamily="34" charset="0"/>
                        <a:buChar char="•"/>
                      </a:pPr>
                      <a:r>
                        <a:rPr lang="he-IL" sz="1800">
                          <a:effectLst/>
                          <a:latin typeface="David" panose="020E0502060401010101" pitchFamily="34" charset="-79"/>
                          <a:cs typeface="David" panose="020E0502060401010101" pitchFamily="34" charset="-79"/>
                        </a:rPr>
                        <a:t>אין צורך בנוהל מיוחד, יש להודיע למוסדות על סגירת העסק, לא כרוך בתשלום.</a:t>
                      </a:r>
                      <a:endParaRPr lang="en-US" sz="180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extLst>
                  <a:ext uri="{0D108BD9-81ED-4DB2-BD59-A6C34878D82A}">
                    <a16:rowId xmlns:a16="http://schemas.microsoft.com/office/drawing/2014/main" val="10004"/>
                  </a:ext>
                </a:extLst>
              </a:tr>
              <a:tr h="432048">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marL="321945" indent="-285750" algn="just" rtl="1">
                        <a:lnSpc>
                          <a:spcPct val="115000"/>
                        </a:lnSpc>
                        <a:spcAft>
                          <a:spcPts val="1000"/>
                        </a:spcAft>
                        <a:buFont typeface="Arial" pitchFamily="34" charset="0"/>
                        <a:buChar char="•"/>
                      </a:pPr>
                      <a:r>
                        <a:rPr lang="he-IL" sz="1800">
                          <a:effectLst/>
                          <a:latin typeface="David" panose="020E0502060401010101" pitchFamily="34" charset="-79"/>
                          <a:cs typeface="David" panose="020E0502060401010101" pitchFamily="34" charset="-79"/>
                        </a:rPr>
                        <a:t>בעל שליטה, אינו זכאי לדמי אבטלה.</a:t>
                      </a:r>
                      <a:endParaRPr lang="en-US" sz="180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marL="321945" indent="-285750" algn="just" rtl="1">
                        <a:lnSpc>
                          <a:spcPct val="115000"/>
                        </a:lnSpc>
                        <a:spcAft>
                          <a:spcPts val="1000"/>
                        </a:spcAft>
                        <a:buFont typeface="Arial" pitchFamily="34" charset="0"/>
                        <a:buChar char="•"/>
                      </a:pPr>
                      <a:r>
                        <a:rPr lang="he-IL" sz="1800" dirty="0">
                          <a:effectLst/>
                          <a:latin typeface="David" panose="020E0502060401010101" pitchFamily="34" charset="-79"/>
                          <a:cs typeface="David" panose="020E0502060401010101" pitchFamily="34" charset="-79"/>
                        </a:rPr>
                        <a:t>יחיד, אינו זכאי לדמי אבטלה.</a:t>
                      </a:r>
                      <a:endParaRPr lang="en-US" sz="18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63576185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כותרת 1"/>
          <p:cNvSpPr txBox="1">
            <a:spLocks/>
          </p:cNvSpPr>
          <p:nvPr/>
        </p:nvSpPr>
        <p:spPr>
          <a:xfrm>
            <a:off x="4214812" y="-162024"/>
            <a:ext cx="8229600" cy="1143000"/>
          </a:xfrm>
          <a:prstGeom prst="rect">
            <a:avLst/>
          </a:prstGeom>
        </p:spPr>
        <p:txBody>
          <a:bodyPr vert="horz" lIns="0" rIns="0" bIns="0" anchor="b">
            <a:norm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he-IL" sz="5000" b="1" i="0" u="none" strike="noStrike" kern="1200" cap="none" spc="0" normalizeH="0" baseline="0" noProof="0">
                <a:ln>
                  <a:noFill/>
                </a:ln>
                <a:solidFill>
                  <a:schemeClr val="accent4"/>
                </a:solidFill>
                <a:effectLst/>
                <a:uLnTx/>
                <a:uFillTx/>
                <a:latin typeface="Calibri"/>
                <a:ea typeface="+mj-ea"/>
                <a:cs typeface="David" panose="020E0502060401010101" pitchFamily="34" charset="-79"/>
              </a:rPr>
              <a:t>חישוב המס בחברה</a:t>
            </a:r>
            <a:endParaRPr kumimoji="0" lang="he-IL" sz="5000" b="1" i="0" u="none" strike="noStrike" kern="1200" cap="none" spc="0" normalizeH="0" baseline="0" noProof="0" dirty="0">
              <a:ln>
                <a:noFill/>
              </a:ln>
              <a:solidFill>
                <a:schemeClr val="accent4"/>
              </a:solidFill>
              <a:effectLst/>
              <a:uLnTx/>
              <a:uFillTx/>
              <a:latin typeface="Calibri"/>
              <a:ea typeface="+mj-ea"/>
              <a:cs typeface="David" panose="020E0502060401010101" pitchFamily="34" charset="-79"/>
            </a:endParaRPr>
          </a:p>
        </p:txBody>
      </p:sp>
      <p:graphicFrame>
        <p:nvGraphicFramePr>
          <p:cNvPr id="4" name="טבלה 3"/>
          <p:cNvGraphicFramePr>
            <a:graphicFrameLocks noGrp="1"/>
          </p:cNvGraphicFramePr>
          <p:nvPr>
            <p:extLst>
              <p:ext uri="{D42A27DB-BD31-4B8C-83A1-F6EECF244321}">
                <p14:modId xmlns:p14="http://schemas.microsoft.com/office/powerpoint/2010/main" val="2021311502"/>
              </p:ext>
            </p:extLst>
          </p:nvPr>
        </p:nvGraphicFramePr>
        <p:xfrm>
          <a:off x="2038152" y="1222400"/>
          <a:ext cx="8064896" cy="4608513"/>
        </p:xfrm>
        <a:graphic>
          <a:graphicData uri="http://schemas.openxmlformats.org/drawingml/2006/table">
            <a:tbl>
              <a:tblPr rtl="1" firstRow="1" firstCol="1" bandRow="1"/>
              <a:tblGrid>
                <a:gridCol w="4032448">
                  <a:extLst>
                    <a:ext uri="{9D8B030D-6E8A-4147-A177-3AD203B41FA5}">
                      <a16:colId xmlns:a16="http://schemas.microsoft.com/office/drawing/2014/main" val="20000"/>
                    </a:ext>
                  </a:extLst>
                </a:gridCol>
                <a:gridCol w="4032448">
                  <a:extLst>
                    <a:ext uri="{9D8B030D-6E8A-4147-A177-3AD203B41FA5}">
                      <a16:colId xmlns:a16="http://schemas.microsoft.com/office/drawing/2014/main" val="20001"/>
                    </a:ext>
                  </a:extLst>
                </a:gridCol>
              </a:tblGrid>
              <a:tr h="441814">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ctr"/>
                      <a:r>
                        <a:rPr lang="he-IL" sz="2400" b="1" i="0" u="none" strike="noStrike" dirty="0">
                          <a:solidFill>
                            <a:srgbClr val="FFFFFF"/>
                          </a:solidFill>
                          <a:effectLst/>
                          <a:latin typeface="David" panose="020E0502060401010101" pitchFamily="34" charset="-79"/>
                          <a:cs typeface="David" panose="020E0502060401010101" pitchFamily="34" charset="-79"/>
                        </a:rPr>
                        <a:t>רווח</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ctr"/>
                      <a:r>
                        <a:rPr lang="he-IL" sz="2400" b="1" i="0" u="none" strike="noStrike">
                          <a:solidFill>
                            <a:srgbClr val="FFFFFF"/>
                          </a:solidFill>
                          <a:effectLst/>
                          <a:latin typeface="David" panose="020E0502060401010101" pitchFamily="34" charset="-79"/>
                          <a:cs typeface="David" panose="020E0502060401010101" pitchFamily="34" charset="-79"/>
                        </a:rPr>
                        <a:t> 100.00 ₪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F6FC6"/>
                    </a:solidFill>
                  </a:tcPr>
                </a:tc>
                <a:extLst>
                  <a:ext uri="{0D108BD9-81ED-4DB2-BD59-A6C34878D82A}">
                    <a16:rowId xmlns:a16="http://schemas.microsoft.com/office/drawing/2014/main" val="10000"/>
                  </a:ext>
                </a:extLst>
              </a:tr>
              <a:tr h="446071">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ctr"/>
                      <a:r>
                        <a:rPr lang="he-IL" sz="2400" b="1" i="0" u="none" strike="noStrike" dirty="0">
                          <a:solidFill>
                            <a:srgbClr val="FFFFFF"/>
                          </a:solidFill>
                          <a:effectLst/>
                          <a:latin typeface="David" panose="020E0502060401010101" pitchFamily="34" charset="-79"/>
                          <a:cs typeface="David" panose="020E0502060401010101" pitchFamily="34" charset="-79"/>
                        </a:rPr>
                        <a:t>מס חברות 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ctr"/>
                      <a:r>
                        <a:rPr lang="he-IL" sz="2400" b="0" i="0" u="none" strike="noStrike" dirty="0">
                          <a:solidFill>
                            <a:srgbClr val="000000"/>
                          </a:solidFill>
                          <a:effectLst/>
                          <a:latin typeface="David" panose="020E0502060401010101" pitchFamily="34" charset="-79"/>
                          <a:cs typeface="David" panose="020E0502060401010101" pitchFamily="34" charset="-79"/>
                        </a:rPr>
                        <a:t>(23)  ₪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CD5EA"/>
                    </a:solidFill>
                  </a:tcPr>
                </a:tc>
                <a:extLst>
                  <a:ext uri="{0D108BD9-81ED-4DB2-BD59-A6C34878D82A}">
                    <a16:rowId xmlns:a16="http://schemas.microsoft.com/office/drawing/2014/main" val="10001"/>
                  </a:ext>
                </a:extLst>
              </a:tr>
              <a:tr h="821174">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ctr"/>
                      <a:r>
                        <a:rPr lang="he-IL" sz="2400" b="1" i="0" u="none" strike="noStrike">
                          <a:solidFill>
                            <a:srgbClr val="FFFFFF"/>
                          </a:solidFill>
                          <a:effectLst/>
                          <a:latin typeface="David" panose="020E0502060401010101" pitchFamily="34" charset="-79"/>
                          <a:cs typeface="David" panose="020E0502060401010101" pitchFamily="34" charset="-79"/>
                        </a:rPr>
                        <a:t>יתרה לחלוקת דיווידנד</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ctr"/>
                      <a:r>
                        <a:rPr lang="he-IL" sz="2400" b="0" i="0" u="none" strike="noStrike" dirty="0">
                          <a:solidFill>
                            <a:srgbClr val="000000"/>
                          </a:solidFill>
                          <a:effectLst/>
                          <a:latin typeface="David" panose="020E0502060401010101" pitchFamily="34" charset="-79"/>
                          <a:cs typeface="David" panose="020E0502060401010101" pitchFamily="34" charset="-79"/>
                        </a:rPr>
                        <a:t>77  ₪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BF5"/>
                    </a:solidFill>
                  </a:tcPr>
                </a:tc>
                <a:extLst>
                  <a:ext uri="{0D108BD9-81ED-4DB2-BD59-A6C34878D82A}">
                    <a16:rowId xmlns:a16="http://schemas.microsoft.com/office/drawing/2014/main" val="10002"/>
                  </a:ext>
                </a:extLst>
              </a:tr>
              <a:tr h="821174">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ctr"/>
                      <a:r>
                        <a:rPr lang="he-IL" sz="2400" b="1" i="0" u="none" strike="noStrike" dirty="0">
                          <a:solidFill>
                            <a:srgbClr val="FFFFFF"/>
                          </a:solidFill>
                          <a:effectLst/>
                          <a:latin typeface="David" panose="020E0502060401010101" pitchFamily="34" charset="-79"/>
                          <a:cs typeface="David" panose="020E0502060401010101" pitchFamily="34" charset="-79"/>
                        </a:rPr>
                        <a:t>במידה והרווחים נמשכים ע"י בעל</a:t>
                      </a:r>
                      <a:r>
                        <a:rPr lang="he-IL" sz="2400" b="1" i="0" u="none" strike="noStrike" baseline="0" dirty="0">
                          <a:solidFill>
                            <a:srgbClr val="FFFFFF"/>
                          </a:solidFill>
                          <a:effectLst/>
                          <a:latin typeface="David" panose="020E0502060401010101" pitchFamily="34" charset="-79"/>
                          <a:cs typeface="David" panose="020E0502060401010101" pitchFamily="34" charset="-79"/>
                        </a:rPr>
                        <a:t> מניות מהותי 30%</a:t>
                      </a:r>
                      <a:endParaRPr lang="he-IL" sz="2400" b="1" i="0" u="none" strike="noStrike" dirty="0">
                        <a:solidFill>
                          <a:srgbClr val="FFFFFF"/>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ctr"/>
                      <a:r>
                        <a:rPr lang="he-IL" sz="2400" b="0" i="0" u="none" strike="noStrike" dirty="0">
                          <a:solidFill>
                            <a:srgbClr val="000000"/>
                          </a:solidFill>
                          <a:effectLst/>
                          <a:latin typeface="David" panose="020E0502060401010101" pitchFamily="34" charset="-79"/>
                          <a:cs typeface="David" panose="020E0502060401010101" pitchFamily="34" charset="-79"/>
                        </a:rPr>
                        <a:t>(23.1) ₪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CD5EA"/>
                    </a:solidFill>
                  </a:tcPr>
                </a:tc>
                <a:extLst>
                  <a:ext uri="{0D108BD9-81ED-4DB2-BD59-A6C34878D82A}">
                    <a16:rowId xmlns:a16="http://schemas.microsoft.com/office/drawing/2014/main" val="10003"/>
                  </a:ext>
                </a:extLst>
              </a:tr>
              <a:tr h="851588">
                <a:tc rowSpan="2">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ctr"/>
                      <a:r>
                        <a:rPr lang="he-IL" sz="2400" b="1" i="0" u="none" strike="noStrike" dirty="0">
                          <a:solidFill>
                            <a:srgbClr val="FFFFFF"/>
                          </a:solidFill>
                          <a:effectLst/>
                          <a:latin typeface="David" panose="020E0502060401010101" pitchFamily="34" charset="-79"/>
                          <a:cs typeface="David" panose="020E0502060401010101" pitchFamily="34" charset="-79"/>
                        </a:rPr>
                        <a:t>סך הכול מס </a:t>
                      </a:r>
                      <a:r>
                        <a:rPr lang="he-IL" sz="2400" b="1" i="0" u="sng" strike="noStrike" dirty="0">
                          <a:solidFill>
                            <a:srgbClr val="FFFFFF"/>
                          </a:solidFill>
                          <a:effectLst/>
                          <a:latin typeface="David" panose="020E0502060401010101" pitchFamily="34" charset="-79"/>
                          <a:cs typeface="David" panose="020E0502060401010101" pitchFamily="34" charset="-79"/>
                        </a:rPr>
                        <a:t>מהשקל הראשון</a:t>
                      </a:r>
                      <a:endParaRPr lang="he-IL" sz="2400" b="1" i="0" u="none" strike="noStrike" dirty="0">
                        <a:solidFill>
                          <a:srgbClr val="FFFFFF"/>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ctr"/>
                      <a:r>
                        <a:rPr lang="he-IL" sz="2400" b="0" i="0" u="none" strike="noStrike" dirty="0">
                          <a:solidFill>
                            <a:srgbClr val="000000"/>
                          </a:solidFill>
                          <a:effectLst/>
                          <a:latin typeface="David" panose="020E0502060401010101" pitchFamily="34" charset="-79"/>
                          <a:cs typeface="David" panose="020E0502060401010101" pitchFamily="34" charset="-79"/>
                        </a:rPr>
                        <a:t>  46.1% =23+23.1=46.1</a:t>
                      </a:r>
                      <a:r>
                        <a:rPr lang="he-IL" sz="2400" b="0" i="0" u="none" strike="noStrike" baseline="0" dirty="0">
                          <a:solidFill>
                            <a:srgbClr val="000000"/>
                          </a:solidFill>
                          <a:effectLst/>
                          <a:latin typeface="David" panose="020E0502060401010101" pitchFamily="34" charset="-79"/>
                          <a:cs typeface="David" panose="020E0502060401010101" pitchFamily="34" charset="-79"/>
                        </a:rPr>
                        <a:t> ₪ </a:t>
                      </a:r>
                      <a:endParaRPr lang="he-IL" sz="2400" b="0"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lnTlToBr w="12700" cmpd="sng">
                      <a:noFill/>
                      <a:prstDash val="solid"/>
                    </a:lnTlToBr>
                    <a:lnBlToTr w="12700" cmpd="sng">
                      <a:noFill/>
                      <a:prstDash val="solid"/>
                    </a:lnBlToTr>
                    <a:solidFill>
                      <a:srgbClr val="E7EBF5"/>
                    </a:solidFill>
                  </a:tcPr>
                </a:tc>
                <a:extLst>
                  <a:ext uri="{0D108BD9-81ED-4DB2-BD59-A6C34878D82A}">
                    <a16:rowId xmlns:a16="http://schemas.microsoft.com/office/drawing/2014/main" val="10004"/>
                  </a:ext>
                </a:extLst>
              </a:tr>
              <a:tr h="1226692">
                <a:tc vMerge="1">
                  <a:txBody>
                    <a:bodyPr/>
                    <a:lstStyle/>
                    <a:p>
                      <a:pPr rtl="1"/>
                      <a:endParaRPr lang="he-IL"/>
                    </a:p>
                  </a:txBody>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ctr"/>
                      <a:r>
                        <a:rPr lang="he-IL" sz="2400" b="0" i="0" u="none" strike="noStrike" dirty="0">
                          <a:solidFill>
                            <a:srgbClr val="000000"/>
                          </a:solidFill>
                          <a:effectLst/>
                          <a:latin typeface="David" panose="020E0502060401010101" pitchFamily="34" charset="-79"/>
                          <a:cs typeface="David" panose="020E0502060401010101" pitchFamily="34" charset="-79"/>
                        </a:rPr>
                        <a:t>אין מדרגות מס כמו אצל היחיד.</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7EBF5"/>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62359997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כותרת 1"/>
          <p:cNvSpPr txBox="1">
            <a:spLocks/>
          </p:cNvSpPr>
          <p:nvPr/>
        </p:nvSpPr>
        <p:spPr>
          <a:xfrm>
            <a:off x="2278584" y="-190500"/>
            <a:ext cx="8229600" cy="1143000"/>
          </a:xfrm>
          <a:prstGeom prst="rect">
            <a:avLst/>
          </a:prstGeom>
        </p:spPr>
        <p:txBody>
          <a:bodyPr vert="horz" lIns="0" rIns="0" bIns="0" anchor="b">
            <a:norm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5000" b="1" i="0" u="none" strike="noStrike" kern="1200" cap="none" spc="0" normalizeH="0" baseline="0" noProof="0" dirty="0">
                <a:ln>
                  <a:noFill/>
                </a:ln>
                <a:solidFill>
                  <a:srgbClr val="000000"/>
                </a:solidFill>
                <a:effectLst/>
                <a:uLnTx/>
                <a:uFillTx/>
                <a:latin typeface="Calibri"/>
                <a:ea typeface="+mj-ea"/>
                <a:cs typeface="David" panose="020E0502060401010101" pitchFamily="34" charset="-79"/>
              </a:rPr>
              <a:t>איך מחשבים מס בישראל?</a:t>
            </a:r>
          </a:p>
        </p:txBody>
      </p:sp>
      <p:sp>
        <p:nvSpPr>
          <p:cNvPr id="4" name="מציין מיקום תוכן 2"/>
          <p:cNvSpPr txBox="1">
            <a:spLocks/>
          </p:cNvSpPr>
          <p:nvPr/>
        </p:nvSpPr>
        <p:spPr>
          <a:xfrm>
            <a:off x="2278584" y="992014"/>
            <a:ext cx="8229600" cy="1872208"/>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4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להלן טבלת מדרגות המס להכנסת עבודה נכון לשנת 2019 (לרוב מדרגות אלה מתעדכנות מדי שנה) מדרגות המס זהות לשכיר ולעצמאי</a:t>
            </a:r>
            <a:endParaRPr kumimoji="0" lang="en-US" sz="2400" b="0" i="0" u="none" strike="noStrike" kern="1200" cap="none" spc="0" normalizeH="0" baseline="0" noProof="0" dirty="0">
              <a:ln>
                <a:noFill/>
              </a:ln>
              <a:solidFill>
                <a:sysClr val="windowText" lastClr="000000"/>
              </a:solidFill>
              <a:effectLst/>
              <a:uLnTx/>
              <a:uFillTx/>
              <a:latin typeface="Constantia"/>
              <a:ea typeface="+mn-ea"/>
              <a:cs typeface="Arial"/>
            </a:endParaRP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en-US" sz="2400" b="0" i="0" u="none" strike="noStrike" kern="1200" cap="none" spc="0" normalizeH="0" baseline="0" noProof="0" dirty="0">
                <a:ln>
                  <a:noFill/>
                </a:ln>
                <a:solidFill>
                  <a:sysClr val="windowText" lastClr="000000"/>
                </a:solidFill>
                <a:effectLst/>
                <a:uLnTx/>
                <a:uFillTx/>
                <a:latin typeface="Constantia"/>
                <a:ea typeface="+mn-ea"/>
                <a:cs typeface="Arial"/>
              </a:rPr>
              <a:t>***</a:t>
            </a:r>
            <a:r>
              <a:rPr kumimoji="0" lang="he-IL" sz="24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 על הכנסה מעל 649,560 ₪ יחול מס יסף בשיעור 3%</a:t>
            </a:r>
          </a:p>
        </p:txBody>
      </p:sp>
      <p:graphicFrame>
        <p:nvGraphicFramePr>
          <p:cNvPr id="8" name="טבלה 7"/>
          <p:cNvGraphicFramePr>
            <a:graphicFrameLocks noGrp="1"/>
          </p:cNvGraphicFramePr>
          <p:nvPr>
            <p:extLst/>
          </p:nvPr>
        </p:nvGraphicFramePr>
        <p:xfrm>
          <a:off x="2133600" y="2282592"/>
          <a:ext cx="8285438" cy="4345134"/>
        </p:xfrm>
        <a:graphic>
          <a:graphicData uri="http://schemas.openxmlformats.org/drawingml/2006/table">
            <a:tbl>
              <a:tblPr rtl="1" firstRow="1" firstCol="1" bandRow="1"/>
              <a:tblGrid>
                <a:gridCol w="2652890">
                  <a:extLst>
                    <a:ext uri="{9D8B030D-6E8A-4147-A177-3AD203B41FA5}">
                      <a16:colId xmlns:a16="http://schemas.microsoft.com/office/drawing/2014/main" val="20000"/>
                    </a:ext>
                  </a:extLst>
                </a:gridCol>
                <a:gridCol w="2751444">
                  <a:extLst>
                    <a:ext uri="{9D8B030D-6E8A-4147-A177-3AD203B41FA5}">
                      <a16:colId xmlns:a16="http://schemas.microsoft.com/office/drawing/2014/main" val="20001"/>
                    </a:ext>
                  </a:extLst>
                </a:gridCol>
                <a:gridCol w="856582">
                  <a:extLst>
                    <a:ext uri="{9D8B030D-6E8A-4147-A177-3AD203B41FA5}">
                      <a16:colId xmlns:a16="http://schemas.microsoft.com/office/drawing/2014/main" val="20002"/>
                    </a:ext>
                  </a:extLst>
                </a:gridCol>
                <a:gridCol w="908496">
                  <a:extLst>
                    <a:ext uri="{9D8B030D-6E8A-4147-A177-3AD203B41FA5}">
                      <a16:colId xmlns:a16="http://schemas.microsoft.com/office/drawing/2014/main" val="20003"/>
                    </a:ext>
                  </a:extLst>
                </a:gridCol>
                <a:gridCol w="1116026">
                  <a:extLst>
                    <a:ext uri="{9D8B030D-6E8A-4147-A177-3AD203B41FA5}">
                      <a16:colId xmlns:a16="http://schemas.microsoft.com/office/drawing/2014/main" val="20004"/>
                    </a:ext>
                  </a:extLst>
                </a:gridCol>
              </a:tblGrid>
              <a:tr h="646329">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lnSpc>
                          <a:spcPct val="115000"/>
                        </a:lnSpc>
                        <a:spcAft>
                          <a:spcPts val="1000"/>
                        </a:spcAft>
                      </a:pPr>
                      <a:r>
                        <a:rPr lang="he-IL" sz="2000" dirty="0">
                          <a:effectLst/>
                          <a:latin typeface="David" panose="020E0502060401010101" pitchFamily="34" charset="-79"/>
                          <a:cs typeface="David" panose="020E0502060401010101" pitchFamily="34" charset="-79"/>
                        </a:rPr>
                        <a:t>הכנסה חודשית</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lnSpc>
                          <a:spcPct val="115000"/>
                        </a:lnSpc>
                        <a:spcAft>
                          <a:spcPts val="1000"/>
                        </a:spcAft>
                      </a:pPr>
                      <a:r>
                        <a:rPr lang="he-IL" sz="2000" dirty="0">
                          <a:effectLst/>
                          <a:latin typeface="David" panose="020E0502060401010101" pitchFamily="34" charset="-79"/>
                          <a:cs typeface="David" panose="020E0502060401010101" pitchFamily="34" charset="-79"/>
                        </a:rPr>
                        <a:t>הכנסה שנתית</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lnSpc>
                          <a:spcPct val="115000"/>
                        </a:lnSpc>
                        <a:spcAft>
                          <a:spcPts val="1000"/>
                        </a:spcAft>
                      </a:pPr>
                      <a:r>
                        <a:rPr lang="he-IL" sz="2000" dirty="0">
                          <a:effectLst/>
                          <a:latin typeface="David" panose="020E0502060401010101" pitchFamily="34" charset="-79"/>
                          <a:cs typeface="David" panose="020E0502060401010101" pitchFamily="34" charset="-79"/>
                        </a:rPr>
                        <a:t>שיעור המס</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lnSpc>
                          <a:spcPct val="115000"/>
                        </a:lnSpc>
                        <a:spcAft>
                          <a:spcPts val="1000"/>
                        </a:spcAft>
                      </a:pPr>
                      <a:r>
                        <a:rPr lang="he-IL" sz="2000" dirty="0">
                          <a:effectLst/>
                          <a:latin typeface="David" panose="020E0502060401010101" pitchFamily="34" charset="-79"/>
                          <a:cs typeface="David" panose="020E0502060401010101" pitchFamily="34" charset="-79"/>
                        </a:rPr>
                        <a:t>מס חודשי</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lnSpc>
                          <a:spcPct val="115000"/>
                        </a:lnSpc>
                        <a:spcAft>
                          <a:spcPts val="1000"/>
                        </a:spcAft>
                      </a:pPr>
                      <a:r>
                        <a:rPr lang="he-IL" sz="2000" dirty="0">
                          <a:effectLst/>
                          <a:latin typeface="David" panose="020E0502060401010101" pitchFamily="34" charset="-79"/>
                          <a:cs typeface="David" panose="020E0502060401010101" pitchFamily="34" charset="-79"/>
                        </a:rPr>
                        <a:t>מס שנתי</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extLst>
                  <a:ext uri="{0D108BD9-81ED-4DB2-BD59-A6C34878D82A}">
                    <a16:rowId xmlns:a16="http://schemas.microsoft.com/office/drawing/2014/main" val="10000"/>
                  </a:ext>
                </a:extLst>
              </a:tr>
              <a:tr h="535104">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עד 6,310</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עד 75,720</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a:effectLst/>
                          <a:latin typeface="David" panose="020E0502060401010101" pitchFamily="34" charset="-79"/>
                          <a:cs typeface="David" panose="020E0502060401010101" pitchFamily="34" charset="-79"/>
                        </a:rPr>
                        <a:t>10%</a:t>
                      </a:r>
                      <a:endParaRPr lang="en-US" sz="200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631</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7,572</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extLst>
                  <a:ext uri="{0D108BD9-81ED-4DB2-BD59-A6C34878D82A}">
                    <a16:rowId xmlns:a16="http://schemas.microsoft.com/office/drawing/2014/main" val="10001"/>
                  </a:ext>
                </a:extLst>
              </a:tr>
              <a:tr h="646329">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מ 6,311 עד 9,050</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מ 75,721 עד 108,600</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14%</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1,014</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12,173</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extLst>
                  <a:ext uri="{0D108BD9-81ED-4DB2-BD59-A6C34878D82A}">
                    <a16:rowId xmlns:a16="http://schemas.microsoft.com/office/drawing/2014/main" val="10002"/>
                  </a:ext>
                </a:extLst>
              </a:tr>
              <a:tr h="646329">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מ 9,051 עד 14,530</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מ 108,601 עד 174,360</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20%</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2,110</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25,318</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extLst>
                  <a:ext uri="{0D108BD9-81ED-4DB2-BD59-A6C34878D82A}">
                    <a16:rowId xmlns:a16="http://schemas.microsoft.com/office/drawing/2014/main" val="10003"/>
                  </a:ext>
                </a:extLst>
              </a:tr>
              <a:tr h="646329">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מ 14,531 עד 20,200</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מ 174,361 עד 242,400</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31%</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3,867</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ea typeface="Calibri" panose="020F0502020204030204" pitchFamily="34" charset="0"/>
                          <a:cs typeface="David" panose="020E0502060401010101" pitchFamily="34" charset="-79"/>
                        </a:rPr>
                        <a:t>46,404</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extLst>
                  <a:ext uri="{0D108BD9-81ED-4DB2-BD59-A6C34878D82A}">
                    <a16:rowId xmlns:a16="http://schemas.microsoft.com/office/drawing/2014/main" val="10004"/>
                  </a:ext>
                </a:extLst>
              </a:tr>
              <a:tr h="646329">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מ 20,201 עד 42,030</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מ 242,401 עד 504,360</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35%</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11,507</a:t>
                      </a: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138,085</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extLst>
                  <a:ext uri="{0D108BD9-81ED-4DB2-BD59-A6C34878D82A}">
                    <a16:rowId xmlns:a16="http://schemas.microsoft.com/office/drawing/2014/main" val="10005"/>
                  </a:ext>
                </a:extLst>
              </a:tr>
              <a:tr h="535104">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just" rtl="1">
                        <a:lnSpc>
                          <a:spcPct val="115000"/>
                        </a:lnSpc>
                        <a:spcAft>
                          <a:spcPts val="1000"/>
                        </a:spcAft>
                      </a:pPr>
                      <a:r>
                        <a:rPr lang="he-IL" sz="2000">
                          <a:effectLst/>
                          <a:latin typeface="David" panose="020E0502060401010101" pitchFamily="34" charset="-79"/>
                          <a:cs typeface="David" panose="020E0502060401010101" pitchFamily="34" charset="-79"/>
                        </a:rPr>
                        <a:t>מכל שקל נוסף </a:t>
                      </a:r>
                      <a:endParaRPr lang="en-US" sz="200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מכל שקל נוסף</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47%</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a:effectLst/>
                          <a:latin typeface="David" panose="020E0502060401010101" pitchFamily="34" charset="-79"/>
                          <a:cs typeface="David" panose="020E0502060401010101" pitchFamily="34" charset="-79"/>
                        </a:rPr>
                        <a:t> </a:t>
                      </a:r>
                      <a:endParaRPr lang="en-US" sz="200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 </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1172440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graphicFrame>
        <p:nvGraphicFramePr>
          <p:cNvPr id="3" name="טבלה 2"/>
          <p:cNvGraphicFramePr>
            <a:graphicFrameLocks noGrp="1"/>
          </p:cNvGraphicFramePr>
          <p:nvPr>
            <p:extLst/>
          </p:nvPr>
        </p:nvGraphicFramePr>
        <p:xfrm>
          <a:off x="1651000" y="109773"/>
          <a:ext cx="9132512" cy="4796049"/>
        </p:xfrm>
        <a:graphic>
          <a:graphicData uri="http://schemas.openxmlformats.org/drawingml/2006/table">
            <a:tbl>
              <a:tblPr rtl="1" firstRow="1" firstCol="1" bandRow="1"/>
              <a:tblGrid>
                <a:gridCol w="3124351">
                  <a:extLst>
                    <a:ext uri="{9D8B030D-6E8A-4147-A177-3AD203B41FA5}">
                      <a16:colId xmlns:a16="http://schemas.microsoft.com/office/drawing/2014/main" val="20000"/>
                    </a:ext>
                  </a:extLst>
                </a:gridCol>
                <a:gridCol w="1574513">
                  <a:extLst>
                    <a:ext uri="{9D8B030D-6E8A-4147-A177-3AD203B41FA5}">
                      <a16:colId xmlns:a16="http://schemas.microsoft.com/office/drawing/2014/main" val="20001"/>
                    </a:ext>
                  </a:extLst>
                </a:gridCol>
                <a:gridCol w="2673669">
                  <a:extLst>
                    <a:ext uri="{9D8B030D-6E8A-4147-A177-3AD203B41FA5}">
                      <a16:colId xmlns:a16="http://schemas.microsoft.com/office/drawing/2014/main" val="20002"/>
                    </a:ext>
                  </a:extLst>
                </a:gridCol>
                <a:gridCol w="1759979">
                  <a:extLst>
                    <a:ext uri="{9D8B030D-6E8A-4147-A177-3AD203B41FA5}">
                      <a16:colId xmlns:a16="http://schemas.microsoft.com/office/drawing/2014/main" val="20003"/>
                    </a:ext>
                  </a:extLst>
                </a:gridCol>
              </a:tblGrid>
              <a:tr h="1078778">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marL="0" algn="ctr" rtl="1" eaLnBrk="1" latinLnBrk="0" hangingPunct="1">
                        <a:lnSpc>
                          <a:spcPct val="100000"/>
                        </a:lnSpc>
                        <a:spcBef>
                          <a:spcPts val="600"/>
                        </a:spcBef>
                        <a:spcAft>
                          <a:spcPts val="0"/>
                        </a:spcAft>
                      </a:pPr>
                      <a:r>
                        <a:rPr kumimoji="0" lang="he-IL" sz="2000" b="1" kern="1200" dirty="0">
                          <a:solidFill>
                            <a:schemeClr val="lt1"/>
                          </a:solidFill>
                          <a:effectLst/>
                          <a:latin typeface="David" panose="020E0502060401010101" pitchFamily="34" charset="-79"/>
                          <a:ea typeface="+mn-ea"/>
                          <a:cs typeface="David" panose="020E0502060401010101" pitchFamily="34" charset="-79"/>
                        </a:rPr>
                        <a:t>תחשיב מיסוי בחברה</a:t>
                      </a:r>
                    </a:p>
                    <a:p>
                      <a:pPr marL="0" algn="ctr" rtl="1" eaLnBrk="1" latinLnBrk="0" hangingPunct="1">
                        <a:lnSpc>
                          <a:spcPct val="100000"/>
                        </a:lnSpc>
                        <a:spcBef>
                          <a:spcPts val="600"/>
                        </a:spcBef>
                        <a:spcAft>
                          <a:spcPts val="0"/>
                        </a:spcAft>
                      </a:pPr>
                      <a:r>
                        <a:rPr kumimoji="0" lang="he-IL" sz="2000" b="1" kern="1200" dirty="0">
                          <a:solidFill>
                            <a:schemeClr val="lt1"/>
                          </a:solidFill>
                          <a:effectLst/>
                          <a:latin typeface="David" panose="020E0502060401010101" pitchFamily="34" charset="-79"/>
                          <a:ea typeface="+mn-ea"/>
                          <a:cs typeface="David" panose="020E0502060401010101" pitchFamily="34" charset="-79"/>
                        </a:rPr>
                        <a:t>800,000 ₪ רווח </a:t>
                      </a:r>
                    </a:p>
                    <a:p>
                      <a:pPr marL="0" algn="ctr" rtl="1" eaLnBrk="1" latinLnBrk="0" hangingPunct="1">
                        <a:lnSpc>
                          <a:spcPct val="100000"/>
                        </a:lnSpc>
                        <a:spcBef>
                          <a:spcPts val="600"/>
                        </a:spcBef>
                        <a:spcAft>
                          <a:spcPts val="0"/>
                        </a:spcAft>
                      </a:pPr>
                      <a:r>
                        <a:rPr kumimoji="0" lang="he-IL" sz="2000" b="1" kern="1200" dirty="0">
                          <a:solidFill>
                            <a:schemeClr val="lt1"/>
                          </a:solidFill>
                          <a:effectLst/>
                          <a:latin typeface="David" panose="020E0502060401010101" pitchFamily="34" charset="-79"/>
                          <a:ea typeface="+mn-ea"/>
                          <a:cs typeface="David" panose="020E0502060401010101" pitchFamily="34" charset="-79"/>
                        </a:rPr>
                        <a:t>מתוכם 300,000 </a:t>
                      </a:r>
                      <a:r>
                        <a:rPr kumimoji="0" lang="he-IL" sz="2000" b="1" kern="1200" dirty="0" err="1">
                          <a:solidFill>
                            <a:schemeClr val="lt1"/>
                          </a:solidFill>
                          <a:effectLst/>
                          <a:latin typeface="David" panose="020E0502060401010101" pitchFamily="34" charset="-79"/>
                          <a:ea typeface="+mn-ea"/>
                          <a:cs typeface="David" panose="020E0502060401010101" pitchFamily="34" charset="-79"/>
                        </a:rPr>
                        <a:t>שכ"ע</a:t>
                      </a:r>
                      <a:endParaRPr kumimoji="0" lang="en-US" sz="2000" b="1" kern="1200" dirty="0">
                        <a:solidFill>
                          <a:schemeClr val="lt1"/>
                        </a:solidFill>
                        <a:effectLst/>
                        <a:latin typeface="David" panose="020E0502060401010101" pitchFamily="34" charset="-79"/>
                        <a:ea typeface="+mn-ea"/>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lnSpc>
                          <a:spcPct val="115000"/>
                        </a:lnSpc>
                        <a:spcAft>
                          <a:spcPts val="1000"/>
                        </a:spcAft>
                      </a:pPr>
                      <a:r>
                        <a:rPr lang="he-IL" sz="2000" dirty="0">
                          <a:effectLst/>
                          <a:latin typeface="David" panose="020E0502060401010101" pitchFamily="34" charset="-79"/>
                          <a:cs typeface="David" panose="020E0502060401010101" pitchFamily="34" charset="-79"/>
                        </a:rPr>
                        <a:t>300,000</a:t>
                      </a:r>
                      <a:endParaRPr lang="he-IL" sz="2400" dirty="0">
                        <a:effectLst/>
                        <a:latin typeface="David" panose="020E0502060401010101" pitchFamily="34" charset="-79"/>
                        <a:cs typeface="David" panose="020E0502060401010101" pitchFamily="34" charset="-79"/>
                      </a:endParaRPr>
                    </a:p>
                    <a:p>
                      <a:pPr algn="ctr" rtl="1">
                        <a:lnSpc>
                          <a:spcPct val="115000"/>
                        </a:lnSpc>
                        <a:spcAft>
                          <a:spcPts val="1000"/>
                        </a:spcAft>
                      </a:pPr>
                      <a:r>
                        <a:rPr lang="he-IL" sz="2000" dirty="0" err="1">
                          <a:effectLst/>
                          <a:latin typeface="David" panose="020E0502060401010101" pitchFamily="34" charset="-79"/>
                          <a:cs typeface="David" panose="020E0502060401010101" pitchFamily="34" charset="-79"/>
                        </a:rPr>
                        <a:t>שכ"ע</a:t>
                      </a:r>
                      <a:r>
                        <a:rPr lang="he-IL" sz="2000" dirty="0">
                          <a:effectLst/>
                          <a:latin typeface="David" panose="020E0502060401010101" pitchFamily="34" charset="-79"/>
                          <a:cs typeface="David" panose="020E0502060401010101" pitchFamily="34" charset="-79"/>
                        </a:rPr>
                        <a:t> </a:t>
                      </a:r>
                      <a:endParaRPr lang="en-US" sz="20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lnSpc>
                          <a:spcPct val="115000"/>
                        </a:lnSpc>
                        <a:spcAft>
                          <a:spcPts val="1000"/>
                        </a:spcAft>
                      </a:pPr>
                      <a:r>
                        <a:rPr lang="he-IL" sz="2000" dirty="0">
                          <a:effectLst/>
                          <a:latin typeface="David" panose="020E0502060401010101" pitchFamily="34" charset="-79"/>
                          <a:cs typeface="David" panose="020E0502060401010101" pitchFamily="34" charset="-79"/>
                        </a:rPr>
                        <a:t>500,000 ₪ דיבידנד</a:t>
                      </a:r>
                      <a:endParaRPr lang="en-US" sz="20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lnSpc>
                          <a:spcPct val="115000"/>
                        </a:lnSpc>
                        <a:spcAft>
                          <a:spcPts val="1000"/>
                        </a:spcAft>
                      </a:pPr>
                      <a:r>
                        <a:rPr lang="he-IL" sz="2000" dirty="0">
                          <a:effectLst/>
                          <a:latin typeface="David" panose="020E0502060401010101" pitchFamily="34" charset="-79"/>
                          <a:cs typeface="David" panose="020E0502060401010101" pitchFamily="34" charset="-79"/>
                        </a:rPr>
                        <a:t> נטו לבעל השליטה</a:t>
                      </a:r>
                      <a:endParaRPr lang="en-US" sz="20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extLst>
                  <a:ext uri="{0D108BD9-81ED-4DB2-BD59-A6C34878D82A}">
                    <a16:rowId xmlns:a16="http://schemas.microsoft.com/office/drawing/2014/main" val="10000"/>
                  </a:ext>
                </a:extLst>
              </a:tr>
              <a:tr h="252550">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lnSpc>
                          <a:spcPct val="115000"/>
                        </a:lnSpc>
                        <a:spcAft>
                          <a:spcPts val="1000"/>
                        </a:spcAft>
                      </a:pPr>
                      <a:r>
                        <a:rPr lang="he-IL" sz="1400" dirty="0">
                          <a:effectLst/>
                          <a:latin typeface="David" panose="020E0502060401010101" pitchFamily="34" charset="-79"/>
                          <a:cs typeface="David" panose="020E0502060401010101" pitchFamily="34" charset="-79"/>
                        </a:rPr>
                        <a:t>מס הכנסה</a:t>
                      </a:r>
                      <a:endParaRPr lang="en-US" sz="14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400" dirty="0">
                          <a:solidFill>
                            <a:schemeClr val="tx1"/>
                          </a:solidFill>
                          <a:effectLst/>
                          <a:latin typeface="David" panose="020E0502060401010101" pitchFamily="34" charset="-79"/>
                          <a:cs typeface="David" panose="020E0502060401010101" pitchFamily="34" charset="-79"/>
                        </a:rPr>
                        <a:t>66,579</a:t>
                      </a:r>
                      <a:endParaRPr lang="en-US" sz="1400" dirty="0">
                        <a:solidFill>
                          <a:schemeClr val="tx1"/>
                        </a:solidFill>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400" dirty="0">
                          <a:solidFill>
                            <a:schemeClr val="tx1"/>
                          </a:solidFill>
                          <a:effectLst/>
                          <a:latin typeface="David" panose="020E0502060401010101" pitchFamily="34" charset="-79"/>
                          <a:cs typeface="David" panose="020E0502060401010101" pitchFamily="34" charset="-79"/>
                        </a:rPr>
                        <a:t> </a:t>
                      </a:r>
                      <a:endParaRPr lang="en-US" sz="1400" dirty="0">
                        <a:solidFill>
                          <a:schemeClr val="tx1"/>
                        </a:solidFill>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400" dirty="0">
                          <a:solidFill>
                            <a:schemeClr val="tx1"/>
                          </a:solidFill>
                          <a:effectLst/>
                          <a:latin typeface="David" panose="020E0502060401010101" pitchFamily="34" charset="-79"/>
                          <a:cs typeface="David" panose="020E0502060401010101" pitchFamily="34" charset="-79"/>
                        </a:rPr>
                        <a:t> </a:t>
                      </a:r>
                      <a:endParaRPr lang="en-US" sz="1400" dirty="0">
                        <a:solidFill>
                          <a:schemeClr val="tx1"/>
                        </a:solidFill>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extLst>
                  <a:ext uri="{0D108BD9-81ED-4DB2-BD59-A6C34878D82A}">
                    <a16:rowId xmlns:a16="http://schemas.microsoft.com/office/drawing/2014/main" val="10001"/>
                  </a:ext>
                </a:extLst>
              </a:tr>
              <a:tr h="252550">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lnSpc>
                          <a:spcPct val="115000"/>
                        </a:lnSpc>
                        <a:spcAft>
                          <a:spcPts val="1000"/>
                        </a:spcAft>
                      </a:pPr>
                      <a:r>
                        <a:rPr lang="he-IL" sz="1400" dirty="0">
                          <a:effectLst/>
                          <a:latin typeface="David" panose="020E0502060401010101" pitchFamily="34" charset="-79"/>
                          <a:cs typeface="David" panose="020E0502060401010101" pitchFamily="34" charset="-79"/>
                        </a:rPr>
                        <a:t>ביטוח לאומי ומס בריאות</a:t>
                      </a:r>
                      <a:endParaRPr lang="en-US" sz="14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400" dirty="0">
                          <a:solidFill>
                            <a:schemeClr val="tx1"/>
                          </a:solidFill>
                          <a:effectLst/>
                          <a:latin typeface="David" panose="020E0502060401010101" pitchFamily="34" charset="-79"/>
                          <a:cs typeface="David" panose="020E0502060401010101" pitchFamily="34" charset="-79"/>
                        </a:rPr>
                        <a:t>29,700</a:t>
                      </a:r>
                      <a:endParaRPr lang="en-US" sz="1400" dirty="0">
                        <a:solidFill>
                          <a:schemeClr val="tx1"/>
                        </a:solidFill>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400" dirty="0">
                          <a:solidFill>
                            <a:schemeClr val="tx1"/>
                          </a:solidFill>
                          <a:effectLst/>
                          <a:latin typeface="David" panose="020E0502060401010101" pitchFamily="34" charset="-79"/>
                          <a:cs typeface="David" panose="020E0502060401010101" pitchFamily="34" charset="-79"/>
                        </a:rPr>
                        <a:t> </a:t>
                      </a:r>
                      <a:endParaRPr lang="en-US" sz="1400" dirty="0">
                        <a:solidFill>
                          <a:schemeClr val="tx1"/>
                        </a:solidFill>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400" dirty="0">
                          <a:solidFill>
                            <a:schemeClr val="tx1"/>
                          </a:solidFill>
                          <a:effectLst/>
                          <a:latin typeface="David" panose="020E0502060401010101" pitchFamily="34" charset="-79"/>
                          <a:cs typeface="David" panose="020E0502060401010101" pitchFamily="34" charset="-79"/>
                        </a:rPr>
                        <a:t> </a:t>
                      </a:r>
                      <a:endParaRPr lang="en-US" sz="1400" dirty="0">
                        <a:solidFill>
                          <a:schemeClr val="tx1"/>
                        </a:solidFill>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extLst>
                  <a:ext uri="{0D108BD9-81ED-4DB2-BD59-A6C34878D82A}">
                    <a16:rowId xmlns:a16="http://schemas.microsoft.com/office/drawing/2014/main" val="10002"/>
                  </a:ext>
                </a:extLst>
              </a:tr>
              <a:tr h="252550">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lnSpc>
                          <a:spcPct val="115000"/>
                        </a:lnSpc>
                        <a:spcAft>
                          <a:spcPts val="1000"/>
                        </a:spcAft>
                      </a:pPr>
                      <a:r>
                        <a:rPr lang="he-IL" sz="1400" dirty="0">
                          <a:effectLst/>
                          <a:latin typeface="David" panose="020E0502060401010101" pitchFamily="34" charset="-79"/>
                          <a:cs typeface="David" panose="020E0502060401010101" pitchFamily="34" charset="-79"/>
                        </a:rPr>
                        <a:t>סך ניכויים</a:t>
                      </a:r>
                      <a:endParaRPr lang="en-US" sz="14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400" dirty="0">
                          <a:solidFill>
                            <a:schemeClr val="tx1"/>
                          </a:solidFill>
                          <a:effectLst/>
                          <a:latin typeface="David" panose="020E0502060401010101" pitchFamily="34" charset="-79"/>
                          <a:cs typeface="David" panose="020E0502060401010101" pitchFamily="34" charset="-79"/>
                        </a:rPr>
                        <a:t>96,279</a:t>
                      </a:r>
                      <a:endParaRPr lang="en-US" sz="1400" dirty="0">
                        <a:solidFill>
                          <a:schemeClr val="tx1"/>
                        </a:solidFill>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endParaRPr lang="en-US" sz="1400" dirty="0">
                        <a:solidFill>
                          <a:schemeClr val="tx1"/>
                        </a:solidFill>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400" dirty="0">
                          <a:solidFill>
                            <a:schemeClr val="tx1"/>
                          </a:solidFill>
                          <a:effectLst/>
                          <a:latin typeface="David" panose="020E0502060401010101" pitchFamily="34" charset="-79"/>
                          <a:cs typeface="David" panose="020E0502060401010101" pitchFamily="34" charset="-79"/>
                        </a:rPr>
                        <a:t> </a:t>
                      </a:r>
                      <a:endParaRPr lang="en-US" sz="1400" dirty="0">
                        <a:solidFill>
                          <a:schemeClr val="tx1"/>
                        </a:solidFill>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extLst>
                  <a:ext uri="{0D108BD9-81ED-4DB2-BD59-A6C34878D82A}">
                    <a16:rowId xmlns:a16="http://schemas.microsoft.com/office/drawing/2014/main" val="10003"/>
                  </a:ext>
                </a:extLst>
              </a:tr>
              <a:tr h="252550">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lnSpc>
                          <a:spcPct val="115000"/>
                        </a:lnSpc>
                        <a:spcAft>
                          <a:spcPts val="1000"/>
                        </a:spcAft>
                      </a:pPr>
                      <a:r>
                        <a:rPr lang="he-IL" sz="1400" dirty="0">
                          <a:effectLst/>
                          <a:latin typeface="David" panose="020E0502060401010101" pitchFamily="34" charset="-79"/>
                          <a:cs typeface="David" panose="020E0502060401010101" pitchFamily="34" charset="-79"/>
                        </a:rPr>
                        <a:t>נטו </a:t>
                      </a:r>
                      <a:r>
                        <a:rPr lang="he-IL" sz="1400" dirty="0" err="1">
                          <a:effectLst/>
                          <a:latin typeface="David" panose="020E0502060401010101" pitchFamily="34" charset="-79"/>
                          <a:cs typeface="David" panose="020E0502060401010101" pitchFamily="34" charset="-79"/>
                        </a:rPr>
                        <a:t>לתשום</a:t>
                      </a:r>
                      <a:r>
                        <a:rPr lang="he-IL" sz="1400" dirty="0">
                          <a:effectLst/>
                          <a:latin typeface="David" panose="020E0502060401010101" pitchFamily="34" charset="-79"/>
                          <a:cs typeface="David" panose="020E0502060401010101" pitchFamily="34" charset="-79"/>
                        </a:rPr>
                        <a:t> לבעל השליטה</a:t>
                      </a:r>
                      <a:endParaRPr lang="en-US" sz="14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400" dirty="0">
                          <a:solidFill>
                            <a:schemeClr val="tx1"/>
                          </a:solidFill>
                          <a:effectLst/>
                          <a:latin typeface="David" panose="020E0502060401010101" pitchFamily="34" charset="-79"/>
                          <a:cs typeface="David" panose="020E0502060401010101" pitchFamily="34" charset="-79"/>
                        </a:rPr>
                        <a:t> </a:t>
                      </a:r>
                      <a:endParaRPr lang="en-US" sz="1400" dirty="0">
                        <a:solidFill>
                          <a:schemeClr val="tx1"/>
                        </a:solidFill>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400" dirty="0">
                          <a:solidFill>
                            <a:schemeClr val="tx1"/>
                          </a:solidFill>
                          <a:effectLst/>
                          <a:latin typeface="David" panose="020E0502060401010101" pitchFamily="34" charset="-79"/>
                          <a:cs typeface="David" panose="020E0502060401010101" pitchFamily="34" charset="-79"/>
                        </a:rPr>
                        <a:t> </a:t>
                      </a:r>
                      <a:endParaRPr lang="en-US" sz="1400" dirty="0">
                        <a:solidFill>
                          <a:schemeClr val="tx1"/>
                        </a:solidFill>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400" dirty="0">
                          <a:solidFill>
                            <a:schemeClr val="tx1"/>
                          </a:solidFill>
                          <a:effectLst/>
                          <a:latin typeface="David" panose="020E0502060401010101" pitchFamily="34" charset="-79"/>
                          <a:ea typeface="Calibri"/>
                          <a:cs typeface="David" panose="020E0502060401010101" pitchFamily="34" charset="-79"/>
                        </a:rPr>
                        <a:t>203,721</a:t>
                      </a:r>
                      <a:endParaRPr lang="en-US" sz="1400" dirty="0">
                        <a:solidFill>
                          <a:schemeClr val="tx1"/>
                        </a:solidFill>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extLst>
                  <a:ext uri="{0D108BD9-81ED-4DB2-BD59-A6C34878D82A}">
                    <a16:rowId xmlns:a16="http://schemas.microsoft.com/office/drawing/2014/main" val="10004"/>
                  </a:ext>
                </a:extLst>
              </a:tr>
              <a:tr h="252550">
                <a:tc>
                  <a:txBody>
                    <a:bodyPr/>
                    <a:lstStyle/>
                    <a:p>
                      <a:pPr marL="0" algn="ctr" defTabSz="914400" rtl="1" eaLnBrk="1" latinLnBrk="0" hangingPunct="1">
                        <a:lnSpc>
                          <a:spcPct val="115000"/>
                        </a:lnSpc>
                        <a:spcAft>
                          <a:spcPts val="1000"/>
                        </a:spcAft>
                      </a:pPr>
                      <a:r>
                        <a:rPr lang="he-IL" sz="1400" b="1" kern="1200" dirty="0">
                          <a:solidFill>
                            <a:schemeClr val="lt1"/>
                          </a:solidFill>
                          <a:effectLst/>
                          <a:latin typeface="David" panose="020E0502060401010101" pitchFamily="34" charset="-79"/>
                          <a:ea typeface="+mn-ea"/>
                          <a:cs typeface="David" panose="020E0502060401010101" pitchFamily="34" charset="-79"/>
                        </a:rPr>
                        <a:t>בניכוי </a:t>
                      </a:r>
                      <a:r>
                        <a:rPr lang="he-IL" sz="1400" b="1" kern="1200" dirty="0" err="1">
                          <a:solidFill>
                            <a:schemeClr val="lt1"/>
                          </a:solidFill>
                          <a:effectLst/>
                          <a:latin typeface="David" panose="020E0502060401010101" pitchFamily="34" charset="-79"/>
                          <a:ea typeface="+mn-ea"/>
                          <a:cs typeface="David" panose="020E0502060401010101" pitchFamily="34" charset="-79"/>
                        </a:rPr>
                        <a:t>בטל"א</a:t>
                      </a:r>
                      <a:r>
                        <a:rPr lang="he-IL" sz="1400" b="1" kern="1200" dirty="0">
                          <a:solidFill>
                            <a:schemeClr val="lt1"/>
                          </a:solidFill>
                          <a:effectLst/>
                          <a:latin typeface="David" panose="020E0502060401010101" pitchFamily="34" charset="-79"/>
                          <a:ea typeface="+mn-ea"/>
                          <a:cs typeface="David" panose="020E0502060401010101" pitchFamily="34" charset="-79"/>
                        </a:rPr>
                        <a:t> מעביד (על 300,000)</a:t>
                      </a:r>
                      <a:endParaRPr lang="en-US" sz="1400" b="1" kern="1200" dirty="0">
                        <a:solidFill>
                          <a:schemeClr val="lt1"/>
                        </a:solidFill>
                        <a:effectLst/>
                        <a:latin typeface="David" panose="020E0502060401010101" pitchFamily="34" charset="-79"/>
                        <a:ea typeface="+mn-ea"/>
                        <a:cs typeface="David" panose="020E0502060401010101" pitchFamily="34" charset="-79"/>
                      </a:endParaRPr>
                    </a:p>
                  </a:txBody>
                  <a:tcPr marL="68580" marR="68580" marT="0" marB="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p>
                      <a:pPr algn="ctr" rtl="1">
                        <a:lnSpc>
                          <a:spcPct val="115000"/>
                        </a:lnSpc>
                        <a:spcAft>
                          <a:spcPts val="1000"/>
                        </a:spcAft>
                      </a:pPr>
                      <a:endParaRPr lang="en-US" sz="1400" dirty="0">
                        <a:solidFill>
                          <a:schemeClr val="tx1"/>
                        </a:solidFill>
                        <a:effectLst/>
                        <a:latin typeface="David" panose="020E0502060401010101" pitchFamily="34" charset="-79"/>
                        <a:ea typeface="Calibri"/>
                        <a:cs typeface="David" panose="020E0502060401010101" pitchFamily="34" charset="-79"/>
                      </a:endParaRPr>
                    </a:p>
                  </a:txBody>
                  <a:tcPr marL="68580" marR="68580"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p>
                      <a:pPr algn="ctr" rtl="1">
                        <a:lnSpc>
                          <a:spcPct val="115000"/>
                        </a:lnSpc>
                        <a:spcAft>
                          <a:spcPts val="1000"/>
                        </a:spcAft>
                      </a:pPr>
                      <a:r>
                        <a:rPr lang="he-IL" sz="1400" dirty="0">
                          <a:solidFill>
                            <a:schemeClr val="tx1"/>
                          </a:solidFill>
                          <a:effectLst/>
                          <a:latin typeface="David" panose="020E0502060401010101" pitchFamily="34" charset="-79"/>
                          <a:ea typeface="Calibri"/>
                          <a:cs typeface="David" panose="020E0502060401010101" pitchFamily="34" charset="-79"/>
                        </a:rPr>
                        <a:t>(19,800)</a:t>
                      </a:r>
                      <a:endParaRPr lang="en-US" sz="1400" dirty="0">
                        <a:solidFill>
                          <a:schemeClr val="tx1"/>
                        </a:solidFill>
                        <a:effectLst/>
                        <a:latin typeface="David" panose="020E0502060401010101" pitchFamily="34" charset="-79"/>
                        <a:ea typeface="Calibri"/>
                        <a:cs typeface="David" panose="020E0502060401010101" pitchFamily="34" charset="-79"/>
                      </a:endParaRPr>
                    </a:p>
                  </a:txBody>
                  <a:tcPr marL="68580" marR="68580"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p>
                      <a:pPr algn="ctr" rtl="1">
                        <a:lnSpc>
                          <a:spcPct val="115000"/>
                        </a:lnSpc>
                        <a:spcAft>
                          <a:spcPts val="1000"/>
                        </a:spcAft>
                      </a:pPr>
                      <a:endParaRPr lang="en-US" sz="1400" dirty="0">
                        <a:solidFill>
                          <a:schemeClr val="tx1"/>
                        </a:solidFill>
                        <a:effectLst/>
                        <a:latin typeface="David" panose="020E0502060401010101" pitchFamily="34" charset="-79"/>
                        <a:ea typeface="Calibri"/>
                        <a:cs typeface="David" panose="020E0502060401010101" pitchFamily="34" charset="-79"/>
                      </a:endParaRPr>
                    </a:p>
                  </a:txBody>
                  <a:tcPr marL="68580" marR="68580" marT="0" marB="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extLst>
                  <a:ext uri="{0D108BD9-81ED-4DB2-BD59-A6C34878D82A}">
                    <a16:rowId xmlns:a16="http://schemas.microsoft.com/office/drawing/2014/main" val="3945681848"/>
                  </a:ext>
                </a:extLst>
              </a:tr>
              <a:tr h="252550">
                <a:tc>
                  <a:txBody>
                    <a:bodyPr/>
                    <a:lstStyle/>
                    <a:p>
                      <a:pPr marL="0" algn="ctr" defTabSz="914400" rtl="1" eaLnBrk="1" latinLnBrk="0" hangingPunct="1">
                        <a:lnSpc>
                          <a:spcPct val="115000"/>
                        </a:lnSpc>
                        <a:spcAft>
                          <a:spcPts val="1000"/>
                        </a:spcAft>
                      </a:pPr>
                      <a:r>
                        <a:rPr lang="he-IL" sz="1400" b="1" kern="1200" dirty="0">
                          <a:solidFill>
                            <a:schemeClr val="lt1"/>
                          </a:solidFill>
                          <a:effectLst/>
                          <a:latin typeface="David" panose="020E0502060401010101" pitchFamily="34" charset="-79"/>
                          <a:ea typeface="+mn-ea"/>
                          <a:cs typeface="David" panose="020E0502060401010101" pitchFamily="34" charset="-79"/>
                        </a:rPr>
                        <a:t>בניכוי הפרשי </a:t>
                      </a:r>
                      <a:r>
                        <a:rPr lang="he-IL" sz="1400" b="1" kern="1200" dirty="0" err="1">
                          <a:solidFill>
                            <a:schemeClr val="lt1"/>
                          </a:solidFill>
                          <a:effectLst/>
                          <a:latin typeface="David" panose="020E0502060401010101" pitchFamily="34" charset="-79"/>
                          <a:ea typeface="+mn-ea"/>
                          <a:cs typeface="David" panose="020E0502060401010101" pitchFamily="34" charset="-79"/>
                        </a:rPr>
                        <a:t>הנהח"ש</a:t>
                      </a:r>
                      <a:r>
                        <a:rPr lang="he-IL" sz="1400" b="1" kern="1200" dirty="0">
                          <a:solidFill>
                            <a:schemeClr val="lt1"/>
                          </a:solidFill>
                          <a:effectLst/>
                          <a:latin typeface="David" panose="020E0502060401010101" pitchFamily="34" charset="-79"/>
                          <a:ea typeface="+mn-ea"/>
                          <a:cs typeface="David" panose="020E0502060401010101" pitchFamily="34" charset="-79"/>
                        </a:rPr>
                        <a:t> ודו"ח כספי</a:t>
                      </a:r>
                      <a:endParaRPr lang="en-US" sz="1400" b="1" kern="1200" dirty="0">
                        <a:solidFill>
                          <a:schemeClr val="lt1"/>
                        </a:solidFill>
                        <a:effectLst/>
                        <a:latin typeface="David" panose="020E0502060401010101" pitchFamily="34" charset="-79"/>
                        <a:ea typeface="+mn-ea"/>
                        <a:cs typeface="David" panose="020E0502060401010101" pitchFamily="34" charset="-79"/>
                      </a:endParaRPr>
                    </a:p>
                  </a:txBody>
                  <a:tcPr marL="68580" marR="68580" marT="0" marB="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p>
                      <a:pPr algn="ctr" rtl="1">
                        <a:lnSpc>
                          <a:spcPct val="115000"/>
                        </a:lnSpc>
                        <a:spcAft>
                          <a:spcPts val="1000"/>
                        </a:spcAft>
                      </a:pPr>
                      <a:endParaRPr lang="en-US" sz="1400" dirty="0">
                        <a:solidFill>
                          <a:schemeClr val="tx1"/>
                        </a:solidFill>
                        <a:effectLst/>
                        <a:latin typeface="David" panose="020E0502060401010101" pitchFamily="34" charset="-79"/>
                        <a:ea typeface="Calibri"/>
                        <a:cs typeface="David" panose="020E0502060401010101" pitchFamily="34" charset="-79"/>
                      </a:endParaRPr>
                    </a:p>
                  </a:txBody>
                  <a:tcPr marL="68580" marR="68580"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p>
                      <a:pPr algn="ctr" rtl="1">
                        <a:lnSpc>
                          <a:spcPct val="115000"/>
                        </a:lnSpc>
                        <a:spcAft>
                          <a:spcPts val="1000"/>
                        </a:spcAft>
                      </a:pPr>
                      <a:r>
                        <a:rPr lang="he-IL" sz="1400" dirty="0">
                          <a:solidFill>
                            <a:schemeClr val="tx1"/>
                          </a:solidFill>
                          <a:effectLst/>
                          <a:latin typeface="David" panose="020E0502060401010101" pitchFamily="34" charset="-79"/>
                          <a:ea typeface="Calibri"/>
                          <a:cs typeface="David" panose="020E0502060401010101" pitchFamily="34" charset="-79"/>
                        </a:rPr>
                        <a:t>(25,000)</a:t>
                      </a:r>
                      <a:endParaRPr lang="en-US" sz="1400" dirty="0">
                        <a:solidFill>
                          <a:schemeClr val="tx1"/>
                        </a:solidFill>
                        <a:effectLst/>
                        <a:latin typeface="David" panose="020E0502060401010101" pitchFamily="34" charset="-79"/>
                        <a:ea typeface="Calibri"/>
                        <a:cs typeface="David" panose="020E0502060401010101" pitchFamily="34" charset="-79"/>
                      </a:endParaRPr>
                    </a:p>
                  </a:txBody>
                  <a:tcPr marL="68580" marR="68580"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p>
                      <a:pPr algn="ctr" rtl="1">
                        <a:lnSpc>
                          <a:spcPct val="115000"/>
                        </a:lnSpc>
                        <a:spcAft>
                          <a:spcPts val="1000"/>
                        </a:spcAft>
                      </a:pPr>
                      <a:endParaRPr lang="en-US" sz="1400" dirty="0">
                        <a:solidFill>
                          <a:schemeClr val="tx1"/>
                        </a:solidFill>
                        <a:effectLst/>
                        <a:latin typeface="David" panose="020E0502060401010101" pitchFamily="34" charset="-79"/>
                        <a:ea typeface="Calibri"/>
                        <a:cs typeface="David" panose="020E0502060401010101" pitchFamily="34" charset="-79"/>
                      </a:endParaRPr>
                    </a:p>
                  </a:txBody>
                  <a:tcPr marL="68580" marR="68580" marT="0" marB="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extLst>
                  <a:ext uri="{0D108BD9-81ED-4DB2-BD59-A6C34878D82A}">
                    <a16:rowId xmlns:a16="http://schemas.microsoft.com/office/drawing/2014/main" val="3014395672"/>
                  </a:ext>
                </a:extLst>
              </a:tr>
              <a:tr h="301201">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lnSpc>
                          <a:spcPct val="115000"/>
                        </a:lnSpc>
                        <a:spcAft>
                          <a:spcPts val="1000"/>
                        </a:spcAft>
                      </a:pPr>
                      <a:r>
                        <a:rPr lang="he-IL" sz="1400" dirty="0">
                          <a:effectLst/>
                          <a:latin typeface="David" panose="020E0502060401010101" pitchFamily="34" charset="-79"/>
                          <a:cs typeface="David" panose="020E0502060401010101" pitchFamily="34" charset="-79"/>
                        </a:rPr>
                        <a:t>יתרת רווח בחברה (לפני מס חברות)</a:t>
                      </a:r>
                      <a:endParaRPr lang="en-US" sz="14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400" dirty="0">
                          <a:solidFill>
                            <a:schemeClr val="tx1"/>
                          </a:solidFill>
                          <a:effectLst/>
                          <a:latin typeface="David" panose="020E0502060401010101" pitchFamily="34" charset="-79"/>
                          <a:cs typeface="David" panose="020E0502060401010101" pitchFamily="34" charset="-79"/>
                        </a:rPr>
                        <a:t> </a:t>
                      </a:r>
                      <a:endParaRPr lang="en-US" sz="1400" dirty="0">
                        <a:solidFill>
                          <a:schemeClr val="tx1"/>
                        </a:solidFill>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400" dirty="0">
                          <a:solidFill>
                            <a:schemeClr val="tx1"/>
                          </a:solidFill>
                          <a:effectLst/>
                          <a:latin typeface="David" panose="020E0502060401010101" pitchFamily="34" charset="-79"/>
                          <a:cs typeface="David" panose="020E0502060401010101" pitchFamily="34" charset="-79"/>
                        </a:rPr>
                        <a:t>455,200</a:t>
                      </a:r>
                      <a:endParaRPr lang="en-US" sz="1400" dirty="0">
                        <a:solidFill>
                          <a:schemeClr val="tx1"/>
                        </a:solidFill>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400" dirty="0">
                          <a:solidFill>
                            <a:schemeClr val="tx1"/>
                          </a:solidFill>
                          <a:effectLst/>
                          <a:latin typeface="David" panose="020E0502060401010101" pitchFamily="34" charset="-79"/>
                          <a:cs typeface="David" panose="020E0502060401010101" pitchFamily="34" charset="-79"/>
                        </a:rPr>
                        <a:t> </a:t>
                      </a:r>
                      <a:endParaRPr lang="en-US" sz="1400" dirty="0">
                        <a:solidFill>
                          <a:schemeClr val="tx1"/>
                        </a:solidFill>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extLst>
                  <a:ext uri="{0D108BD9-81ED-4DB2-BD59-A6C34878D82A}">
                    <a16:rowId xmlns:a16="http://schemas.microsoft.com/office/drawing/2014/main" val="10005"/>
                  </a:ext>
                </a:extLst>
              </a:tr>
              <a:tr h="252550">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lnSpc>
                          <a:spcPct val="115000"/>
                        </a:lnSpc>
                        <a:spcAft>
                          <a:spcPts val="1000"/>
                        </a:spcAft>
                      </a:pPr>
                      <a:r>
                        <a:rPr lang="he-IL" sz="1400" dirty="0">
                          <a:effectLst/>
                          <a:latin typeface="David" panose="020E0502060401010101" pitchFamily="34" charset="-79"/>
                          <a:cs typeface="David" panose="020E0502060401010101" pitchFamily="34" charset="-79"/>
                        </a:rPr>
                        <a:t>23%  מס חברות</a:t>
                      </a:r>
                      <a:endParaRPr lang="en-US" sz="14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400" dirty="0">
                          <a:solidFill>
                            <a:schemeClr val="tx1"/>
                          </a:solidFill>
                          <a:effectLst/>
                          <a:latin typeface="David" panose="020E0502060401010101" pitchFamily="34" charset="-79"/>
                          <a:cs typeface="David" panose="020E0502060401010101" pitchFamily="34" charset="-79"/>
                        </a:rPr>
                        <a:t> </a:t>
                      </a:r>
                      <a:endParaRPr lang="en-US" sz="1400" dirty="0">
                        <a:solidFill>
                          <a:schemeClr val="tx1"/>
                        </a:solidFill>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400" u="none" dirty="0">
                          <a:solidFill>
                            <a:schemeClr val="tx1"/>
                          </a:solidFill>
                          <a:effectLst/>
                          <a:latin typeface="David" panose="020E0502060401010101" pitchFamily="34" charset="-79"/>
                          <a:cs typeface="David" panose="020E0502060401010101" pitchFamily="34" charset="-79"/>
                        </a:rPr>
                        <a:t>(</a:t>
                      </a:r>
                      <a:r>
                        <a:rPr lang="he-IL" sz="1400" dirty="0">
                          <a:solidFill>
                            <a:schemeClr val="tx1"/>
                          </a:solidFill>
                          <a:effectLst/>
                          <a:latin typeface="David" panose="020E0502060401010101" pitchFamily="34" charset="-79"/>
                          <a:cs typeface="David" panose="020E0502060401010101" pitchFamily="34" charset="-79"/>
                        </a:rPr>
                        <a:t>104,696)</a:t>
                      </a:r>
                      <a:endParaRPr lang="en-US" sz="1400" dirty="0">
                        <a:solidFill>
                          <a:schemeClr val="tx1"/>
                        </a:solidFill>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400" dirty="0">
                          <a:solidFill>
                            <a:schemeClr val="tx1"/>
                          </a:solidFill>
                          <a:effectLst/>
                          <a:latin typeface="David" panose="020E0502060401010101" pitchFamily="34" charset="-79"/>
                          <a:cs typeface="David" panose="020E0502060401010101" pitchFamily="34" charset="-79"/>
                        </a:rPr>
                        <a:t> </a:t>
                      </a:r>
                      <a:endParaRPr lang="en-US" sz="1400" dirty="0">
                        <a:solidFill>
                          <a:schemeClr val="tx1"/>
                        </a:solidFill>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extLst>
                  <a:ext uri="{0D108BD9-81ED-4DB2-BD59-A6C34878D82A}">
                    <a16:rowId xmlns:a16="http://schemas.microsoft.com/office/drawing/2014/main" val="10006"/>
                  </a:ext>
                </a:extLst>
              </a:tr>
              <a:tr h="252550">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lnSpc>
                          <a:spcPct val="115000"/>
                        </a:lnSpc>
                        <a:spcAft>
                          <a:spcPts val="1000"/>
                        </a:spcAft>
                      </a:pPr>
                      <a:r>
                        <a:rPr lang="he-IL" sz="1400" dirty="0">
                          <a:effectLst/>
                          <a:latin typeface="David" panose="020E0502060401010101" pitchFamily="34" charset="-79"/>
                          <a:cs typeface="David" panose="020E0502060401010101" pitchFamily="34" charset="-79"/>
                        </a:rPr>
                        <a:t>רווח נטו בחברה (לחלוקה כדיבידנד)</a:t>
                      </a:r>
                      <a:endParaRPr lang="en-US" sz="14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endParaRPr lang="en-US" sz="1400">
                        <a:solidFill>
                          <a:schemeClr val="tx1"/>
                        </a:solidFill>
                        <a:effectLst/>
                        <a:latin typeface="David" panose="020E0502060401010101" pitchFamily="34" charset="-79"/>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400" dirty="0">
                          <a:solidFill>
                            <a:schemeClr val="tx1"/>
                          </a:solidFill>
                          <a:effectLst/>
                          <a:latin typeface="David" panose="020E0502060401010101" pitchFamily="34" charset="-79"/>
                          <a:cs typeface="David" panose="020E0502060401010101" pitchFamily="34" charset="-79"/>
                        </a:rPr>
                        <a:t>350,504</a:t>
                      </a:r>
                      <a:endParaRPr lang="en-US" sz="1400" dirty="0">
                        <a:solidFill>
                          <a:schemeClr val="tx1"/>
                        </a:solidFill>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400" dirty="0">
                          <a:solidFill>
                            <a:schemeClr val="tx1"/>
                          </a:solidFill>
                          <a:effectLst/>
                          <a:latin typeface="David" panose="020E0502060401010101" pitchFamily="34" charset="-79"/>
                          <a:cs typeface="David" panose="020E0502060401010101" pitchFamily="34" charset="-79"/>
                        </a:rPr>
                        <a:t> </a:t>
                      </a:r>
                      <a:endParaRPr lang="en-US" sz="1400" dirty="0">
                        <a:solidFill>
                          <a:schemeClr val="tx1"/>
                        </a:solidFill>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extLst>
                  <a:ext uri="{0D108BD9-81ED-4DB2-BD59-A6C34878D82A}">
                    <a16:rowId xmlns:a16="http://schemas.microsoft.com/office/drawing/2014/main" val="10007"/>
                  </a:ext>
                </a:extLst>
              </a:tr>
              <a:tr h="252550">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lnSpc>
                          <a:spcPct val="115000"/>
                        </a:lnSpc>
                        <a:spcAft>
                          <a:spcPts val="1000"/>
                        </a:spcAft>
                      </a:pPr>
                      <a:r>
                        <a:rPr lang="he-IL" sz="1400" dirty="0">
                          <a:effectLst/>
                          <a:latin typeface="David" panose="020E0502060401010101" pitchFamily="34" charset="-79"/>
                          <a:cs typeface="David" panose="020E0502060401010101" pitchFamily="34" charset="-79"/>
                        </a:rPr>
                        <a:t>30% מס על דיווידנד</a:t>
                      </a:r>
                      <a:endParaRPr lang="en-US" sz="14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400" dirty="0">
                          <a:solidFill>
                            <a:schemeClr val="tx1"/>
                          </a:solidFill>
                          <a:effectLst/>
                          <a:latin typeface="David" panose="020E0502060401010101" pitchFamily="34" charset="-79"/>
                          <a:cs typeface="David" panose="020E0502060401010101" pitchFamily="34" charset="-79"/>
                        </a:rPr>
                        <a:t> </a:t>
                      </a:r>
                      <a:endParaRPr lang="en-US" sz="1400" dirty="0">
                        <a:solidFill>
                          <a:schemeClr val="tx1"/>
                        </a:solidFill>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400" dirty="0">
                          <a:solidFill>
                            <a:schemeClr val="tx1"/>
                          </a:solidFill>
                          <a:effectLst/>
                          <a:latin typeface="David" panose="020E0502060401010101" pitchFamily="34" charset="-79"/>
                          <a:cs typeface="David" panose="020E0502060401010101" pitchFamily="34" charset="-79"/>
                        </a:rPr>
                        <a:t>(105,151)</a:t>
                      </a:r>
                      <a:endParaRPr lang="en-US" sz="1400" dirty="0">
                        <a:solidFill>
                          <a:schemeClr val="tx1"/>
                        </a:solidFill>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400" dirty="0">
                          <a:solidFill>
                            <a:schemeClr val="tx1"/>
                          </a:solidFill>
                          <a:effectLst/>
                          <a:latin typeface="David" panose="020E0502060401010101" pitchFamily="34" charset="-79"/>
                          <a:cs typeface="David" panose="020E0502060401010101" pitchFamily="34" charset="-79"/>
                        </a:rPr>
                        <a:t> </a:t>
                      </a:r>
                      <a:endParaRPr lang="en-US" sz="1400" dirty="0">
                        <a:solidFill>
                          <a:schemeClr val="tx1"/>
                        </a:solidFill>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extLst>
                  <a:ext uri="{0D108BD9-81ED-4DB2-BD59-A6C34878D82A}">
                    <a16:rowId xmlns:a16="http://schemas.microsoft.com/office/drawing/2014/main" val="10008"/>
                  </a:ext>
                </a:extLst>
              </a:tr>
              <a:tr h="252550">
                <a:tc>
                  <a:txBody>
                    <a:bodyPr/>
                    <a:lstStyle/>
                    <a:p>
                      <a:pPr algn="ctr" rtl="1">
                        <a:lnSpc>
                          <a:spcPct val="115000"/>
                        </a:lnSpc>
                        <a:spcAft>
                          <a:spcPts val="1000"/>
                        </a:spcAft>
                      </a:pPr>
                      <a:r>
                        <a:rPr lang="he-IL" sz="1400" b="1" kern="1200" dirty="0">
                          <a:solidFill>
                            <a:schemeClr val="lt1"/>
                          </a:solidFill>
                          <a:effectLst/>
                          <a:latin typeface="David" panose="020E0502060401010101" pitchFamily="34" charset="-79"/>
                          <a:ea typeface="+mn-ea"/>
                          <a:cs typeface="David" panose="020E0502060401010101" pitchFamily="34" charset="-79"/>
                        </a:rPr>
                        <a:t>3% מס יסף על הכנסה מעל 649,560</a:t>
                      </a:r>
                      <a:endParaRPr lang="en-US" sz="1400" b="1" kern="1200" dirty="0">
                        <a:solidFill>
                          <a:schemeClr val="lt1"/>
                        </a:solidFill>
                        <a:effectLst/>
                        <a:latin typeface="David" panose="020E0502060401010101" pitchFamily="34" charset="-79"/>
                        <a:ea typeface="+mn-ea"/>
                        <a:cs typeface="David" panose="020E0502060401010101" pitchFamily="34" charset="-79"/>
                      </a:endParaRPr>
                    </a:p>
                  </a:txBody>
                  <a:tcPr marL="68580" marR="68580" marT="0" marB="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p>
                      <a:pPr algn="ctr" rtl="1">
                        <a:lnSpc>
                          <a:spcPct val="115000"/>
                        </a:lnSpc>
                        <a:spcAft>
                          <a:spcPts val="1000"/>
                        </a:spcAft>
                      </a:pPr>
                      <a:endParaRPr lang="en-US" sz="1400" dirty="0">
                        <a:solidFill>
                          <a:schemeClr val="tx1"/>
                        </a:solidFill>
                        <a:effectLst/>
                        <a:latin typeface="David" panose="020E0502060401010101" pitchFamily="34" charset="-79"/>
                        <a:ea typeface="Calibri"/>
                        <a:cs typeface="David" panose="020E0502060401010101" pitchFamily="34" charset="-79"/>
                      </a:endParaRPr>
                    </a:p>
                  </a:txBody>
                  <a:tcPr marL="68580" marR="68580"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p>
                      <a:pPr algn="ctr" rtl="1">
                        <a:lnSpc>
                          <a:spcPct val="115000"/>
                        </a:lnSpc>
                        <a:spcAft>
                          <a:spcPts val="1000"/>
                        </a:spcAft>
                      </a:pPr>
                      <a:r>
                        <a:rPr lang="he-IL" sz="1400" dirty="0">
                          <a:solidFill>
                            <a:schemeClr val="tx1"/>
                          </a:solidFill>
                          <a:effectLst/>
                          <a:latin typeface="David" panose="020E0502060401010101" pitchFamily="34" charset="-79"/>
                          <a:ea typeface="Calibri"/>
                          <a:cs typeface="David" panose="020E0502060401010101" pitchFamily="34" charset="-79"/>
                        </a:rPr>
                        <a:t>(28)</a:t>
                      </a:r>
                      <a:endParaRPr lang="en-US" sz="1400" dirty="0">
                        <a:solidFill>
                          <a:schemeClr val="tx1"/>
                        </a:solidFill>
                        <a:effectLst/>
                        <a:latin typeface="David" panose="020E0502060401010101" pitchFamily="34" charset="-79"/>
                        <a:ea typeface="Calibri"/>
                        <a:cs typeface="David" panose="020E0502060401010101" pitchFamily="34" charset="-79"/>
                      </a:endParaRPr>
                    </a:p>
                  </a:txBody>
                  <a:tcPr marL="68580" marR="68580"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p>
                      <a:pPr algn="ctr" rtl="1">
                        <a:lnSpc>
                          <a:spcPct val="115000"/>
                        </a:lnSpc>
                        <a:spcAft>
                          <a:spcPts val="1000"/>
                        </a:spcAft>
                      </a:pPr>
                      <a:endParaRPr lang="en-US" sz="1400" dirty="0">
                        <a:solidFill>
                          <a:schemeClr val="tx1"/>
                        </a:solidFill>
                        <a:effectLst/>
                        <a:latin typeface="David" panose="020E0502060401010101" pitchFamily="34" charset="-79"/>
                        <a:ea typeface="Calibri"/>
                        <a:cs typeface="David" panose="020E0502060401010101" pitchFamily="34" charset="-79"/>
                      </a:endParaRPr>
                    </a:p>
                  </a:txBody>
                  <a:tcPr marL="68580" marR="68580" marT="0" marB="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extLst>
                  <a:ext uri="{0D108BD9-81ED-4DB2-BD59-A6C34878D82A}">
                    <a16:rowId xmlns:a16="http://schemas.microsoft.com/office/drawing/2014/main" val="10009"/>
                  </a:ext>
                </a:extLst>
              </a:tr>
              <a:tr h="252550">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lnSpc>
                          <a:spcPct val="115000"/>
                        </a:lnSpc>
                        <a:spcAft>
                          <a:spcPts val="1000"/>
                        </a:spcAft>
                      </a:pPr>
                      <a:r>
                        <a:rPr lang="he-IL" sz="1400" dirty="0">
                          <a:effectLst/>
                          <a:latin typeface="David" panose="020E0502060401010101" pitchFamily="34" charset="-79"/>
                          <a:cs typeface="David" panose="020E0502060401010101" pitchFamily="34" charset="-79"/>
                        </a:rPr>
                        <a:t>יתרה לתשלום</a:t>
                      </a:r>
                      <a:endParaRPr lang="en-US" sz="14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400" dirty="0">
                          <a:solidFill>
                            <a:schemeClr val="tx1"/>
                          </a:solidFill>
                          <a:effectLst/>
                          <a:latin typeface="David" panose="020E0502060401010101" pitchFamily="34" charset="-79"/>
                          <a:cs typeface="David" panose="020E0502060401010101" pitchFamily="34" charset="-79"/>
                        </a:rPr>
                        <a:t> </a:t>
                      </a:r>
                      <a:endParaRPr lang="en-US" sz="1400" dirty="0">
                        <a:solidFill>
                          <a:schemeClr val="tx1"/>
                        </a:solidFill>
                        <a:effectLst/>
                        <a:latin typeface="David" panose="020E0502060401010101" pitchFamily="34" charset="-79"/>
                        <a:ea typeface="Calibri"/>
                        <a:cs typeface="David" panose="020E0502060401010101" pitchFamily="34" charset="-79"/>
                      </a:endParaRPr>
                    </a:p>
                  </a:txBody>
                  <a:tcPr marL="68580" marR="68580"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400" dirty="0">
                          <a:solidFill>
                            <a:schemeClr val="tx1"/>
                          </a:solidFill>
                          <a:effectLst/>
                          <a:latin typeface="David" panose="020E0502060401010101" pitchFamily="34" charset="-79"/>
                          <a:cs typeface="David" panose="020E0502060401010101" pitchFamily="34" charset="-79"/>
                        </a:rPr>
                        <a:t> </a:t>
                      </a:r>
                      <a:endParaRPr lang="en-US" sz="1400" dirty="0">
                        <a:solidFill>
                          <a:schemeClr val="tx1"/>
                        </a:solidFill>
                        <a:effectLst/>
                        <a:latin typeface="David" panose="020E0502060401010101" pitchFamily="34" charset="-79"/>
                        <a:ea typeface="Calibri"/>
                        <a:cs typeface="David" panose="020E0502060401010101" pitchFamily="34" charset="-79"/>
                      </a:endParaRPr>
                    </a:p>
                  </a:txBody>
                  <a:tcPr marL="68580" marR="68580"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400" dirty="0">
                          <a:solidFill>
                            <a:schemeClr val="tx1"/>
                          </a:solidFill>
                          <a:effectLst/>
                          <a:latin typeface="David" panose="020E0502060401010101" pitchFamily="34" charset="-79"/>
                          <a:cs typeface="David" panose="020E0502060401010101" pitchFamily="34" charset="-79"/>
                        </a:rPr>
                        <a:t>245,325</a:t>
                      </a:r>
                      <a:endParaRPr lang="en-US" sz="1400" dirty="0">
                        <a:solidFill>
                          <a:schemeClr val="tx1"/>
                        </a:solidFill>
                        <a:effectLst/>
                        <a:latin typeface="David" panose="020E0502060401010101" pitchFamily="34" charset="-79"/>
                        <a:ea typeface="Calibri"/>
                        <a:cs typeface="David" panose="020E0502060401010101" pitchFamily="34" charset="-79"/>
                      </a:endParaRPr>
                    </a:p>
                  </a:txBody>
                  <a:tcPr marL="68580" marR="68580" marT="0" marB="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extLst>
                  <a:ext uri="{0D108BD9-81ED-4DB2-BD59-A6C34878D82A}">
                    <a16:rowId xmlns:a16="http://schemas.microsoft.com/office/drawing/2014/main" val="10010"/>
                  </a:ext>
                </a:extLst>
              </a:tr>
              <a:tr h="638020">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lnSpc>
                          <a:spcPct val="115000"/>
                        </a:lnSpc>
                        <a:spcAft>
                          <a:spcPts val="1000"/>
                        </a:spcAft>
                      </a:pPr>
                      <a:r>
                        <a:rPr lang="he-IL" sz="1800" b="1" dirty="0">
                          <a:effectLst/>
                          <a:latin typeface="David" panose="020E0502060401010101" pitchFamily="34" charset="-79"/>
                          <a:cs typeface="David" panose="020E0502060401010101" pitchFamily="34" charset="-79"/>
                        </a:rPr>
                        <a:t>יתרה בידי בעל השליטה</a:t>
                      </a:r>
                      <a:endParaRPr lang="en-US" sz="1800" b="1"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800" b="1" spc="20" dirty="0">
                          <a:solidFill>
                            <a:schemeClr val="tx1"/>
                          </a:solidFill>
                          <a:effectLst/>
                          <a:latin typeface="David" panose="020E0502060401010101" pitchFamily="34" charset="-79"/>
                          <a:cs typeface="David" panose="020E0502060401010101" pitchFamily="34" charset="-79"/>
                        </a:rPr>
                        <a:t>203,721 </a:t>
                      </a:r>
                      <a:endParaRPr lang="en-US" sz="1800" b="1" dirty="0">
                        <a:solidFill>
                          <a:schemeClr val="tx1"/>
                        </a:solidFill>
                        <a:effectLst/>
                        <a:latin typeface="David" panose="020E0502060401010101" pitchFamily="34" charset="-79"/>
                        <a:ea typeface="Calibri"/>
                        <a:cs typeface="David" panose="020E0502060401010101" pitchFamily="34" charset="-79"/>
                      </a:endParaRPr>
                    </a:p>
                  </a:txBody>
                  <a:tcPr marL="68580" marR="68580"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800" b="1" spc="20" dirty="0">
                          <a:solidFill>
                            <a:schemeClr val="tx1"/>
                          </a:solidFill>
                          <a:effectLst/>
                          <a:latin typeface="David" panose="020E0502060401010101" pitchFamily="34" charset="-79"/>
                          <a:cs typeface="David" panose="020E0502060401010101" pitchFamily="34" charset="-79"/>
                        </a:rPr>
                        <a:t> 245,325</a:t>
                      </a:r>
                      <a:endParaRPr lang="en-US" sz="1800" b="1" dirty="0">
                        <a:solidFill>
                          <a:schemeClr val="tx1"/>
                        </a:solidFill>
                        <a:effectLst/>
                        <a:latin typeface="David" panose="020E0502060401010101" pitchFamily="34" charset="-79"/>
                        <a:ea typeface="Calibri"/>
                        <a:cs typeface="David" panose="020E0502060401010101" pitchFamily="34" charset="-79"/>
                      </a:endParaRPr>
                    </a:p>
                  </a:txBody>
                  <a:tcPr marL="68580" marR="68580"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800" b="1" dirty="0">
                          <a:solidFill>
                            <a:schemeClr val="tx1"/>
                          </a:solidFill>
                          <a:effectLst/>
                          <a:latin typeface="David" panose="020E0502060401010101" pitchFamily="34" charset="-79"/>
                          <a:ea typeface="Calibri"/>
                          <a:cs typeface="David" panose="020E0502060401010101" pitchFamily="34" charset="-79"/>
                        </a:rPr>
                        <a:t>449,046</a:t>
                      </a:r>
                      <a:endParaRPr lang="en-US" sz="1800" b="1" dirty="0">
                        <a:solidFill>
                          <a:schemeClr val="tx1"/>
                        </a:solidFill>
                        <a:effectLst/>
                        <a:latin typeface="David" panose="020E0502060401010101" pitchFamily="34" charset="-79"/>
                        <a:ea typeface="Calibri"/>
                        <a:cs typeface="David" panose="020E0502060401010101" pitchFamily="34" charset="-79"/>
                      </a:endParaRPr>
                    </a:p>
                  </a:txBody>
                  <a:tcPr marL="68580" marR="68580" marT="0" marB="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F6FC6">
                        <a:tint val="20000"/>
                      </a:srgbClr>
                    </a:solidFill>
                  </a:tcPr>
                </a:tc>
                <a:extLst>
                  <a:ext uri="{0D108BD9-81ED-4DB2-BD59-A6C34878D82A}">
                    <a16:rowId xmlns:a16="http://schemas.microsoft.com/office/drawing/2014/main" val="10011"/>
                  </a:ext>
                </a:extLst>
              </a:tr>
            </a:tbl>
          </a:graphicData>
        </a:graphic>
      </p:graphicFrame>
      <p:graphicFrame>
        <p:nvGraphicFramePr>
          <p:cNvPr id="4" name="טבלה 3"/>
          <p:cNvGraphicFramePr>
            <a:graphicFrameLocks noGrp="1"/>
          </p:cNvGraphicFramePr>
          <p:nvPr>
            <p:extLst/>
          </p:nvPr>
        </p:nvGraphicFramePr>
        <p:xfrm>
          <a:off x="1653923" y="4821072"/>
          <a:ext cx="9129589" cy="1951552"/>
        </p:xfrm>
        <a:graphic>
          <a:graphicData uri="http://schemas.openxmlformats.org/drawingml/2006/table">
            <a:tbl>
              <a:tblPr rtl="1" firstRow="1" firstCol="1" bandRow="1"/>
              <a:tblGrid>
                <a:gridCol w="3124382">
                  <a:extLst>
                    <a:ext uri="{9D8B030D-6E8A-4147-A177-3AD203B41FA5}">
                      <a16:colId xmlns:a16="http://schemas.microsoft.com/office/drawing/2014/main" val="20000"/>
                    </a:ext>
                  </a:extLst>
                </a:gridCol>
                <a:gridCol w="1564344">
                  <a:extLst>
                    <a:ext uri="{9D8B030D-6E8A-4147-A177-3AD203B41FA5}">
                      <a16:colId xmlns:a16="http://schemas.microsoft.com/office/drawing/2014/main" val="20001"/>
                    </a:ext>
                  </a:extLst>
                </a:gridCol>
                <a:gridCol w="2683879">
                  <a:extLst>
                    <a:ext uri="{9D8B030D-6E8A-4147-A177-3AD203B41FA5}">
                      <a16:colId xmlns:a16="http://schemas.microsoft.com/office/drawing/2014/main" val="20002"/>
                    </a:ext>
                  </a:extLst>
                </a:gridCol>
                <a:gridCol w="1756984">
                  <a:extLst>
                    <a:ext uri="{9D8B030D-6E8A-4147-A177-3AD203B41FA5}">
                      <a16:colId xmlns:a16="http://schemas.microsoft.com/office/drawing/2014/main" val="20003"/>
                    </a:ext>
                  </a:extLst>
                </a:gridCol>
              </a:tblGrid>
              <a:tr h="533443">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lnSpc>
                          <a:spcPct val="115000"/>
                        </a:lnSpc>
                        <a:spcAft>
                          <a:spcPts val="1000"/>
                        </a:spcAft>
                      </a:pPr>
                      <a:r>
                        <a:rPr lang="he-IL" sz="2400" dirty="0">
                          <a:effectLst/>
                          <a:latin typeface="David" panose="020E0502060401010101" pitchFamily="34" charset="-79"/>
                          <a:cs typeface="David" panose="020E0502060401010101" pitchFamily="34" charset="-79"/>
                        </a:rPr>
                        <a:t>תחשיב מיסוי ביחיד</a:t>
                      </a:r>
                      <a:endParaRPr lang="en-US" sz="24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lnSpc>
                          <a:spcPct val="115000"/>
                        </a:lnSpc>
                        <a:spcAft>
                          <a:spcPts val="1000"/>
                        </a:spcAft>
                      </a:pPr>
                      <a:r>
                        <a:rPr lang="he-IL" sz="2400" dirty="0">
                          <a:effectLst/>
                          <a:latin typeface="David" panose="020E0502060401010101" pitchFamily="34" charset="-79"/>
                          <a:cs typeface="David" panose="020E0502060401010101" pitchFamily="34" charset="-79"/>
                        </a:rPr>
                        <a:t> </a:t>
                      </a:r>
                      <a:endParaRPr lang="en-US" sz="24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lnSpc>
                          <a:spcPct val="115000"/>
                        </a:lnSpc>
                        <a:spcAft>
                          <a:spcPts val="1000"/>
                        </a:spcAft>
                      </a:pPr>
                      <a:r>
                        <a:rPr lang="he-IL" sz="2400" dirty="0">
                          <a:effectLst/>
                          <a:latin typeface="David" panose="020E0502060401010101" pitchFamily="34" charset="-79"/>
                          <a:cs typeface="David" panose="020E0502060401010101" pitchFamily="34" charset="-79"/>
                        </a:rPr>
                        <a:t>רווח 800,000 ש"ח</a:t>
                      </a:r>
                      <a:endParaRPr lang="en-US" sz="24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lnSpc>
                          <a:spcPct val="115000"/>
                        </a:lnSpc>
                        <a:spcAft>
                          <a:spcPts val="1000"/>
                        </a:spcAft>
                      </a:pPr>
                      <a:r>
                        <a:rPr lang="he-IL" sz="2400" dirty="0">
                          <a:effectLst/>
                          <a:latin typeface="David" panose="020E0502060401010101" pitchFamily="34" charset="-79"/>
                          <a:cs typeface="David" panose="020E0502060401010101" pitchFamily="34" charset="-79"/>
                        </a:rPr>
                        <a:t> נטו לעצמאי</a:t>
                      </a:r>
                      <a:endParaRPr lang="en-US" sz="24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extLst>
                  <a:ext uri="{0D108BD9-81ED-4DB2-BD59-A6C34878D82A}">
                    <a16:rowId xmlns:a16="http://schemas.microsoft.com/office/drawing/2014/main" val="10000"/>
                  </a:ext>
                </a:extLst>
              </a:tr>
              <a:tr h="262973">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lnSpc>
                          <a:spcPct val="115000"/>
                        </a:lnSpc>
                        <a:spcAft>
                          <a:spcPts val="1000"/>
                        </a:spcAft>
                      </a:pPr>
                      <a:r>
                        <a:rPr lang="he-IL" sz="1400" dirty="0">
                          <a:effectLst/>
                          <a:latin typeface="David" panose="020E0502060401010101" pitchFamily="34" charset="-79"/>
                          <a:cs typeface="David" panose="020E0502060401010101" pitchFamily="34" charset="-79"/>
                        </a:rPr>
                        <a:t>ביטוח לאומי</a:t>
                      </a:r>
                      <a:endParaRPr lang="en-US" sz="14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p>
                      <a:endParaRPr lang="he-IL"/>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400" dirty="0">
                          <a:effectLst/>
                          <a:latin typeface="David" panose="020E0502060401010101" pitchFamily="34" charset="-79"/>
                          <a:cs typeface="David" panose="020E0502060401010101" pitchFamily="34" charset="-79"/>
                        </a:rPr>
                        <a:t>60,205</a:t>
                      </a:r>
                      <a:endParaRPr lang="en-US" sz="1400" dirty="0">
                        <a:effectLst/>
                        <a:latin typeface="David" panose="020E0502060401010101" pitchFamily="34" charset="-79"/>
                        <a:ea typeface="Calibri"/>
                        <a:cs typeface="David" panose="020E0502060401010101" pitchFamily="34" charset="-79"/>
                      </a:endParaRPr>
                    </a:p>
                  </a:txBody>
                  <a:tcPr marL="68580" marR="68580"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400">
                          <a:effectLst/>
                          <a:latin typeface="David" panose="020E0502060401010101" pitchFamily="34" charset="-79"/>
                          <a:cs typeface="David" panose="020E0502060401010101" pitchFamily="34" charset="-79"/>
                        </a:rPr>
                        <a:t> </a:t>
                      </a:r>
                      <a:endParaRPr lang="en-US" sz="140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extLst>
                  <a:ext uri="{0D108BD9-81ED-4DB2-BD59-A6C34878D82A}">
                    <a16:rowId xmlns:a16="http://schemas.microsoft.com/office/drawing/2014/main" val="10001"/>
                  </a:ext>
                </a:extLst>
              </a:tr>
              <a:tr h="262973">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lnSpc>
                          <a:spcPct val="115000"/>
                        </a:lnSpc>
                        <a:spcAft>
                          <a:spcPts val="1000"/>
                        </a:spcAft>
                      </a:pPr>
                      <a:r>
                        <a:rPr lang="he-IL" sz="1400" dirty="0">
                          <a:effectLst/>
                          <a:latin typeface="David" panose="020E0502060401010101" pitchFamily="34" charset="-79"/>
                          <a:cs typeface="David" panose="020E0502060401010101" pitchFamily="34" charset="-79"/>
                        </a:rPr>
                        <a:t>מס בריאות</a:t>
                      </a:r>
                      <a:endParaRPr lang="en-US" sz="14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p>
                      <a:endParaRPr lang="he-IL"/>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400" dirty="0">
                          <a:effectLst/>
                          <a:latin typeface="David" panose="020E0502060401010101" pitchFamily="34" charset="-79"/>
                          <a:cs typeface="David" panose="020E0502060401010101" pitchFamily="34" charset="-79"/>
                        </a:rPr>
                        <a:t>24,929</a:t>
                      </a:r>
                      <a:endParaRPr lang="en-US" sz="1400" dirty="0">
                        <a:effectLst/>
                        <a:latin typeface="David" panose="020E0502060401010101" pitchFamily="34" charset="-79"/>
                        <a:ea typeface="Calibri"/>
                        <a:cs typeface="David" panose="020E0502060401010101" pitchFamily="34" charset="-79"/>
                      </a:endParaRPr>
                    </a:p>
                  </a:txBody>
                  <a:tcPr marL="68580" marR="68580"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400" dirty="0">
                          <a:effectLst/>
                          <a:latin typeface="David" panose="020E0502060401010101" pitchFamily="34" charset="-79"/>
                          <a:cs typeface="David" panose="020E0502060401010101" pitchFamily="34" charset="-79"/>
                        </a:rPr>
                        <a:t> </a:t>
                      </a:r>
                      <a:endParaRPr lang="en-US" sz="14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extLst>
                  <a:ext uri="{0D108BD9-81ED-4DB2-BD59-A6C34878D82A}">
                    <a16:rowId xmlns:a16="http://schemas.microsoft.com/office/drawing/2014/main" val="10002"/>
                  </a:ext>
                </a:extLst>
              </a:tr>
              <a:tr h="262973">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lnSpc>
                          <a:spcPct val="115000"/>
                        </a:lnSpc>
                        <a:spcAft>
                          <a:spcPts val="1000"/>
                        </a:spcAft>
                      </a:pPr>
                      <a:r>
                        <a:rPr lang="he-IL" sz="1400" dirty="0">
                          <a:effectLst/>
                          <a:latin typeface="David" panose="020E0502060401010101" pitchFamily="34" charset="-79"/>
                          <a:cs typeface="David" panose="020E0502060401010101" pitchFamily="34" charset="-79"/>
                        </a:rPr>
                        <a:t>מס הכנסה (כולל מס יסף)</a:t>
                      </a:r>
                      <a:endParaRPr lang="en-US" sz="14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p>
                      <a:endParaRPr lang="he-IL" dirty="0"/>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400" dirty="0">
                          <a:effectLst/>
                          <a:latin typeface="David" panose="020E0502060401010101" pitchFamily="34" charset="-79"/>
                          <a:cs typeface="David" panose="020E0502060401010101" pitchFamily="34" charset="-79"/>
                        </a:rPr>
                        <a:t>276,360</a:t>
                      </a:r>
                      <a:endParaRPr lang="en-US" sz="1400" dirty="0">
                        <a:effectLst/>
                        <a:latin typeface="David" panose="020E0502060401010101" pitchFamily="34" charset="-79"/>
                        <a:ea typeface="Calibri"/>
                        <a:cs typeface="David" panose="020E0502060401010101" pitchFamily="34" charset="-79"/>
                      </a:endParaRPr>
                    </a:p>
                  </a:txBody>
                  <a:tcPr marL="68580" marR="68580" marT="0" marB="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400">
                          <a:effectLst/>
                          <a:latin typeface="David" panose="020E0502060401010101" pitchFamily="34" charset="-79"/>
                          <a:cs typeface="David" panose="020E0502060401010101" pitchFamily="34" charset="-79"/>
                        </a:rPr>
                        <a:t> </a:t>
                      </a:r>
                      <a:endParaRPr lang="en-US" sz="140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extLst>
                  <a:ext uri="{0D108BD9-81ED-4DB2-BD59-A6C34878D82A}">
                    <a16:rowId xmlns:a16="http://schemas.microsoft.com/office/drawing/2014/main" val="10003"/>
                  </a:ext>
                </a:extLst>
              </a:tr>
              <a:tr h="262973">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lnSpc>
                          <a:spcPct val="115000"/>
                        </a:lnSpc>
                        <a:spcAft>
                          <a:spcPts val="1000"/>
                        </a:spcAft>
                      </a:pPr>
                      <a:r>
                        <a:rPr lang="he-IL" sz="1400" dirty="0">
                          <a:effectLst/>
                          <a:latin typeface="David" panose="020E0502060401010101" pitchFamily="34" charset="-79"/>
                          <a:cs typeface="David" panose="020E0502060401010101" pitchFamily="34" charset="-79"/>
                        </a:rPr>
                        <a:t>סך הכול ניכויים</a:t>
                      </a:r>
                      <a:endParaRPr lang="en-US" sz="14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400" dirty="0">
                          <a:effectLst/>
                          <a:latin typeface="David" panose="020E0502060401010101" pitchFamily="34" charset="-79"/>
                          <a:cs typeface="David" panose="020E0502060401010101" pitchFamily="34" charset="-79"/>
                        </a:rPr>
                        <a:t> </a:t>
                      </a:r>
                      <a:endParaRPr lang="en-US" sz="14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400" dirty="0">
                          <a:effectLst/>
                          <a:latin typeface="David" panose="020E0502060401010101" pitchFamily="34" charset="-79"/>
                          <a:ea typeface="Calibri"/>
                          <a:cs typeface="David" panose="020E0502060401010101" pitchFamily="34" charset="-79"/>
                        </a:rPr>
                        <a:t>316,494</a:t>
                      </a:r>
                      <a:endParaRPr lang="en-US" sz="14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400" dirty="0">
                          <a:effectLst/>
                          <a:latin typeface="David" panose="020E0502060401010101" pitchFamily="34" charset="-79"/>
                          <a:cs typeface="David" panose="020E0502060401010101" pitchFamily="34" charset="-79"/>
                        </a:rPr>
                        <a:t> </a:t>
                      </a:r>
                      <a:endParaRPr lang="en-US" sz="1400"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extLst>
                  <a:ext uri="{0D108BD9-81ED-4DB2-BD59-A6C34878D82A}">
                    <a16:rowId xmlns:a16="http://schemas.microsoft.com/office/drawing/2014/main" val="10004"/>
                  </a:ext>
                </a:extLst>
              </a:tr>
              <a:tr h="332176">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lnSpc>
                          <a:spcPct val="115000"/>
                        </a:lnSpc>
                        <a:spcAft>
                          <a:spcPts val="1000"/>
                        </a:spcAft>
                      </a:pPr>
                      <a:r>
                        <a:rPr lang="he-IL" sz="1800" b="1" dirty="0">
                          <a:effectLst/>
                          <a:latin typeface="David" panose="020E0502060401010101" pitchFamily="34" charset="-79"/>
                          <a:cs typeface="David" panose="020E0502060401010101" pitchFamily="34" charset="-79"/>
                        </a:rPr>
                        <a:t>נטו בידי היחיד</a:t>
                      </a:r>
                      <a:endParaRPr lang="en-US" sz="1800" b="1"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800" b="1" dirty="0">
                          <a:effectLst/>
                          <a:latin typeface="David" panose="020E0502060401010101" pitchFamily="34" charset="-79"/>
                          <a:cs typeface="David" panose="020E0502060401010101" pitchFamily="34" charset="-79"/>
                        </a:rPr>
                        <a:t> </a:t>
                      </a:r>
                      <a:endParaRPr lang="en-US" sz="1800" b="1"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800" b="1" dirty="0">
                          <a:effectLst/>
                          <a:latin typeface="David" panose="020E0502060401010101" pitchFamily="34" charset="-79"/>
                          <a:cs typeface="David" panose="020E0502060401010101" pitchFamily="34" charset="-79"/>
                        </a:rPr>
                        <a:t> </a:t>
                      </a:r>
                      <a:endParaRPr lang="en-US" sz="1800" b="1"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ctr" rtl="1">
                        <a:lnSpc>
                          <a:spcPct val="115000"/>
                        </a:lnSpc>
                        <a:spcAft>
                          <a:spcPts val="1000"/>
                        </a:spcAft>
                      </a:pPr>
                      <a:r>
                        <a:rPr lang="he-IL" sz="1800" b="1">
                          <a:effectLst/>
                          <a:latin typeface="David" panose="020E0502060401010101" pitchFamily="34" charset="-79"/>
                          <a:cs typeface="David" panose="020E0502060401010101" pitchFamily="34" charset="-79"/>
                        </a:rPr>
                        <a:t>438,506</a:t>
                      </a:r>
                      <a:endParaRPr lang="en-US" sz="1800" b="1" dirty="0">
                        <a:effectLst/>
                        <a:latin typeface="David" panose="020E0502060401010101" pitchFamily="34" charset="-79"/>
                        <a:ea typeface="Calibri"/>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096593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כותרת 1"/>
          <p:cNvSpPr txBox="1">
            <a:spLocks/>
          </p:cNvSpPr>
          <p:nvPr/>
        </p:nvSpPr>
        <p:spPr>
          <a:xfrm>
            <a:off x="2278584" y="-190500"/>
            <a:ext cx="8229600" cy="1143000"/>
          </a:xfrm>
          <a:prstGeom prst="rect">
            <a:avLst/>
          </a:prstGeom>
        </p:spPr>
        <p:txBody>
          <a:bodyPr vert="horz" lIns="0" rIns="0" bIns="0" anchor="b">
            <a:norm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5000" b="1" i="0" u="none" strike="noStrike" kern="1200" cap="none" spc="0" normalizeH="0" baseline="0" noProof="0" dirty="0">
                <a:ln>
                  <a:noFill/>
                </a:ln>
                <a:solidFill>
                  <a:schemeClr val="accent4"/>
                </a:solidFill>
                <a:effectLst/>
                <a:uLnTx/>
                <a:uFillTx/>
                <a:latin typeface="Calibri"/>
                <a:ea typeface="+mj-ea"/>
                <a:cs typeface="David" panose="020E0502060401010101" pitchFamily="34" charset="-79"/>
              </a:rPr>
              <a:t>איך מחשבים מס בישראל?</a:t>
            </a:r>
          </a:p>
        </p:txBody>
      </p:sp>
      <p:sp>
        <p:nvSpPr>
          <p:cNvPr id="4" name="מציין מיקום תוכן 2"/>
          <p:cNvSpPr txBox="1">
            <a:spLocks/>
          </p:cNvSpPr>
          <p:nvPr/>
        </p:nvSpPr>
        <p:spPr>
          <a:xfrm>
            <a:off x="2278584" y="992014"/>
            <a:ext cx="8229600" cy="1872208"/>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4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להלן טבלת מדרגות המס להכנסת עבודה נכון לשנת 2019 (לרוב מדרגות אלה מתעדכנות מדי שנה) מדרגות המס זהות לשכיר ולעצמאי</a:t>
            </a:r>
            <a:endParaRPr kumimoji="0" lang="en-US" sz="2400" b="0" i="0" u="none" strike="noStrike" kern="1200" cap="none" spc="0" normalizeH="0" baseline="0" noProof="0" dirty="0">
              <a:ln>
                <a:noFill/>
              </a:ln>
              <a:solidFill>
                <a:sysClr val="windowText" lastClr="000000"/>
              </a:solidFill>
              <a:effectLst/>
              <a:uLnTx/>
              <a:uFillTx/>
              <a:latin typeface="Constantia"/>
              <a:ea typeface="+mn-ea"/>
              <a:cs typeface="+mn-cs"/>
            </a:endParaRPr>
          </a:p>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en-US" sz="2400" b="0" i="0" u="none" strike="noStrike" kern="1200" cap="none" spc="0" normalizeH="0" baseline="0" noProof="0" dirty="0">
                <a:ln>
                  <a:noFill/>
                </a:ln>
                <a:solidFill>
                  <a:sysClr val="windowText" lastClr="000000"/>
                </a:solidFill>
                <a:effectLst/>
                <a:uLnTx/>
                <a:uFillTx/>
                <a:latin typeface="Constantia"/>
                <a:ea typeface="+mn-ea"/>
                <a:cs typeface="+mn-cs"/>
              </a:rPr>
              <a:t>***</a:t>
            </a:r>
            <a:r>
              <a:rPr kumimoji="0" lang="he-IL" sz="24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 על הכנסה מעל 649,560</a:t>
            </a:r>
            <a:r>
              <a:rPr kumimoji="0" lang="he-IL" sz="2400" b="0" i="0" u="none" strike="noStrike" kern="1200" cap="none" spc="0" normalizeH="0" noProof="0" dirty="0">
                <a:ln>
                  <a:noFill/>
                </a:ln>
                <a:solidFill>
                  <a:sysClr val="windowText" lastClr="000000"/>
                </a:solidFill>
                <a:effectLst/>
                <a:uLnTx/>
                <a:uFillTx/>
                <a:latin typeface="Constantia"/>
                <a:ea typeface="+mn-ea"/>
                <a:cs typeface="David" panose="020E0502060401010101" pitchFamily="34" charset="-79"/>
              </a:rPr>
              <a:t> </a:t>
            </a:r>
            <a:r>
              <a:rPr kumimoji="0" lang="he-IL" sz="24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rPr>
              <a:t>₪ יחול מס יסף בשיעור 3%</a:t>
            </a:r>
          </a:p>
        </p:txBody>
      </p:sp>
      <p:graphicFrame>
        <p:nvGraphicFramePr>
          <p:cNvPr id="8" name="טבלה 7"/>
          <p:cNvGraphicFramePr>
            <a:graphicFrameLocks noGrp="1"/>
          </p:cNvGraphicFramePr>
          <p:nvPr>
            <p:extLst/>
          </p:nvPr>
        </p:nvGraphicFramePr>
        <p:xfrm>
          <a:off x="2133600" y="2282592"/>
          <a:ext cx="8285438" cy="4345134"/>
        </p:xfrm>
        <a:graphic>
          <a:graphicData uri="http://schemas.openxmlformats.org/drawingml/2006/table">
            <a:tbl>
              <a:tblPr rtl="1" firstRow="1" firstCol="1" bandRow="1"/>
              <a:tblGrid>
                <a:gridCol w="2652890">
                  <a:extLst>
                    <a:ext uri="{9D8B030D-6E8A-4147-A177-3AD203B41FA5}">
                      <a16:colId xmlns:a16="http://schemas.microsoft.com/office/drawing/2014/main" val="20000"/>
                    </a:ext>
                  </a:extLst>
                </a:gridCol>
                <a:gridCol w="2751444">
                  <a:extLst>
                    <a:ext uri="{9D8B030D-6E8A-4147-A177-3AD203B41FA5}">
                      <a16:colId xmlns:a16="http://schemas.microsoft.com/office/drawing/2014/main" val="20001"/>
                    </a:ext>
                  </a:extLst>
                </a:gridCol>
                <a:gridCol w="856582">
                  <a:extLst>
                    <a:ext uri="{9D8B030D-6E8A-4147-A177-3AD203B41FA5}">
                      <a16:colId xmlns:a16="http://schemas.microsoft.com/office/drawing/2014/main" val="20002"/>
                    </a:ext>
                  </a:extLst>
                </a:gridCol>
                <a:gridCol w="908496">
                  <a:extLst>
                    <a:ext uri="{9D8B030D-6E8A-4147-A177-3AD203B41FA5}">
                      <a16:colId xmlns:a16="http://schemas.microsoft.com/office/drawing/2014/main" val="20003"/>
                    </a:ext>
                  </a:extLst>
                </a:gridCol>
                <a:gridCol w="1116026">
                  <a:extLst>
                    <a:ext uri="{9D8B030D-6E8A-4147-A177-3AD203B41FA5}">
                      <a16:colId xmlns:a16="http://schemas.microsoft.com/office/drawing/2014/main" val="20004"/>
                    </a:ext>
                  </a:extLst>
                </a:gridCol>
              </a:tblGrid>
              <a:tr h="646329">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lnSpc>
                          <a:spcPct val="115000"/>
                        </a:lnSpc>
                        <a:spcAft>
                          <a:spcPts val="1000"/>
                        </a:spcAft>
                      </a:pPr>
                      <a:r>
                        <a:rPr lang="he-IL" sz="2000" dirty="0">
                          <a:effectLst/>
                          <a:latin typeface="David" panose="020E0502060401010101" pitchFamily="34" charset="-79"/>
                          <a:cs typeface="David" panose="020E0502060401010101" pitchFamily="34" charset="-79"/>
                        </a:rPr>
                        <a:t>הכנסה חודשית</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lnSpc>
                          <a:spcPct val="115000"/>
                        </a:lnSpc>
                        <a:spcAft>
                          <a:spcPts val="1000"/>
                        </a:spcAft>
                      </a:pPr>
                      <a:r>
                        <a:rPr lang="he-IL" sz="2000" dirty="0">
                          <a:effectLst/>
                          <a:latin typeface="David" panose="020E0502060401010101" pitchFamily="34" charset="-79"/>
                          <a:cs typeface="David" panose="020E0502060401010101" pitchFamily="34" charset="-79"/>
                        </a:rPr>
                        <a:t>הכנסה שנתית</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lnSpc>
                          <a:spcPct val="115000"/>
                        </a:lnSpc>
                        <a:spcAft>
                          <a:spcPts val="1000"/>
                        </a:spcAft>
                      </a:pPr>
                      <a:r>
                        <a:rPr lang="he-IL" sz="2000" dirty="0">
                          <a:effectLst/>
                          <a:latin typeface="David" panose="020E0502060401010101" pitchFamily="34" charset="-79"/>
                          <a:cs typeface="David" panose="020E0502060401010101" pitchFamily="34" charset="-79"/>
                        </a:rPr>
                        <a:t>שיעור המס</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lnSpc>
                          <a:spcPct val="115000"/>
                        </a:lnSpc>
                        <a:spcAft>
                          <a:spcPts val="1000"/>
                        </a:spcAft>
                      </a:pPr>
                      <a:r>
                        <a:rPr lang="he-IL" sz="2000" dirty="0">
                          <a:effectLst/>
                          <a:latin typeface="David" panose="020E0502060401010101" pitchFamily="34" charset="-79"/>
                          <a:cs typeface="David" panose="020E0502060401010101" pitchFamily="34" charset="-79"/>
                        </a:rPr>
                        <a:t>מס חודשי</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ctr" rtl="1">
                        <a:lnSpc>
                          <a:spcPct val="115000"/>
                        </a:lnSpc>
                        <a:spcAft>
                          <a:spcPts val="1000"/>
                        </a:spcAft>
                      </a:pPr>
                      <a:r>
                        <a:rPr lang="he-IL" sz="2000" dirty="0">
                          <a:effectLst/>
                          <a:latin typeface="David" panose="020E0502060401010101" pitchFamily="34" charset="-79"/>
                          <a:cs typeface="David" panose="020E0502060401010101" pitchFamily="34" charset="-79"/>
                        </a:rPr>
                        <a:t>מס שנתי</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F6FC6"/>
                    </a:solidFill>
                  </a:tcPr>
                </a:tc>
                <a:extLst>
                  <a:ext uri="{0D108BD9-81ED-4DB2-BD59-A6C34878D82A}">
                    <a16:rowId xmlns:a16="http://schemas.microsoft.com/office/drawing/2014/main" val="10000"/>
                  </a:ext>
                </a:extLst>
              </a:tr>
              <a:tr h="535104">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עד 6,310</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עד 75,720</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a:effectLst/>
                          <a:latin typeface="David" panose="020E0502060401010101" pitchFamily="34" charset="-79"/>
                          <a:cs typeface="David" panose="020E0502060401010101" pitchFamily="34" charset="-79"/>
                        </a:rPr>
                        <a:t>10%</a:t>
                      </a:r>
                      <a:endParaRPr lang="en-US" sz="200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631</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7,572</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extLst>
                  <a:ext uri="{0D108BD9-81ED-4DB2-BD59-A6C34878D82A}">
                    <a16:rowId xmlns:a16="http://schemas.microsoft.com/office/drawing/2014/main" val="10001"/>
                  </a:ext>
                </a:extLst>
              </a:tr>
              <a:tr h="646329">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מ 6,311 עד 9,050</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מ 75,721 עד 108,600</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14%</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1,014</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12,173</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extLst>
                  <a:ext uri="{0D108BD9-81ED-4DB2-BD59-A6C34878D82A}">
                    <a16:rowId xmlns:a16="http://schemas.microsoft.com/office/drawing/2014/main" val="10002"/>
                  </a:ext>
                </a:extLst>
              </a:tr>
              <a:tr h="646329">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מ 9,051 עד 14,530</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מ 108,601 עד 174,360</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20%</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2,110</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25,318</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extLst>
                  <a:ext uri="{0D108BD9-81ED-4DB2-BD59-A6C34878D82A}">
                    <a16:rowId xmlns:a16="http://schemas.microsoft.com/office/drawing/2014/main" val="10003"/>
                  </a:ext>
                </a:extLst>
              </a:tr>
              <a:tr h="646329">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מ 14,531 עד 20,200</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מ 174,361 עד 242,400</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31%</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3,867</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ea typeface="Calibri" panose="020F0502020204030204" pitchFamily="34" charset="0"/>
                          <a:cs typeface="David" panose="020E0502060401010101" pitchFamily="34" charset="-79"/>
                        </a:rPr>
                        <a:t>46,404</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extLst>
                  <a:ext uri="{0D108BD9-81ED-4DB2-BD59-A6C34878D82A}">
                    <a16:rowId xmlns:a16="http://schemas.microsoft.com/office/drawing/2014/main" val="10004"/>
                  </a:ext>
                </a:extLst>
              </a:tr>
              <a:tr h="646329">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מ 20,201 עד 42,030</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מ 242,401 עד 504,360</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35%</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11,507</a:t>
                      </a: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138,085</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40000"/>
                      </a:srgbClr>
                    </a:solidFill>
                  </a:tcPr>
                </a:tc>
                <a:extLst>
                  <a:ext uri="{0D108BD9-81ED-4DB2-BD59-A6C34878D82A}">
                    <a16:rowId xmlns:a16="http://schemas.microsoft.com/office/drawing/2014/main" val="10005"/>
                  </a:ext>
                </a:extLst>
              </a:tr>
              <a:tr h="535104">
                <a:tc>
                  <a:txBody>
                    <a:bodyPr/>
                    <a:lstStyle>
                      <a:lvl1pPr marL="0" algn="r" defTabSz="914400" rtl="1" eaLnBrk="1" latinLnBrk="0" hangingPunct="1">
                        <a:defRPr sz="1800" b="1" kern="1200">
                          <a:solidFill>
                            <a:schemeClr val="lt1"/>
                          </a:solidFill>
                          <a:latin typeface="Constantia"/>
                        </a:defRPr>
                      </a:lvl1pPr>
                      <a:lvl2pPr marL="457200" algn="r" defTabSz="914400" rtl="1" eaLnBrk="1" latinLnBrk="0" hangingPunct="1">
                        <a:defRPr sz="1800" b="1" kern="1200">
                          <a:solidFill>
                            <a:schemeClr val="lt1"/>
                          </a:solidFill>
                          <a:latin typeface="Constantia"/>
                        </a:defRPr>
                      </a:lvl2pPr>
                      <a:lvl3pPr marL="914400" algn="r" defTabSz="914400" rtl="1" eaLnBrk="1" latinLnBrk="0" hangingPunct="1">
                        <a:defRPr sz="1800" b="1" kern="1200">
                          <a:solidFill>
                            <a:schemeClr val="lt1"/>
                          </a:solidFill>
                          <a:latin typeface="Constantia"/>
                        </a:defRPr>
                      </a:lvl3pPr>
                      <a:lvl4pPr marL="1371600" algn="r" defTabSz="914400" rtl="1" eaLnBrk="1" latinLnBrk="0" hangingPunct="1">
                        <a:defRPr sz="1800" b="1" kern="1200">
                          <a:solidFill>
                            <a:schemeClr val="lt1"/>
                          </a:solidFill>
                          <a:latin typeface="Constantia"/>
                        </a:defRPr>
                      </a:lvl4pPr>
                      <a:lvl5pPr marL="1828800" algn="r" defTabSz="914400" rtl="1" eaLnBrk="1" latinLnBrk="0" hangingPunct="1">
                        <a:defRPr sz="1800" b="1" kern="1200">
                          <a:solidFill>
                            <a:schemeClr val="lt1"/>
                          </a:solidFill>
                          <a:latin typeface="Constantia"/>
                        </a:defRPr>
                      </a:lvl5pPr>
                      <a:lvl6pPr marL="2286000" algn="r" defTabSz="914400" rtl="1" eaLnBrk="1" latinLnBrk="0" hangingPunct="1">
                        <a:defRPr sz="1800" b="1" kern="1200">
                          <a:solidFill>
                            <a:schemeClr val="lt1"/>
                          </a:solidFill>
                          <a:latin typeface="Constantia"/>
                        </a:defRPr>
                      </a:lvl6pPr>
                      <a:lvl7pPr marL="2743200" algn="r" defTabSz="914400" rtl="1" eaLnBrk="1" latinLnBrk="0" hangingPunct="1">
                        <a:defRPr sz="1800" b="1" kern="1200">
                          <a:solidFill>
                            <a:schemeClr val="lt1"/>
                          </a:solidFill>
                          <a:latin typeface="Constantia"/>
                        </a:defRPr>
                      </a:lvl7pPr>
                      <a:lvl8pPr marL="3200400" algn="r" defTabSz="914400" rtl="1" eaLnBrk="1" latinLnBrk="0" hangingPunct="1">
                        <a:defRPr sz="1800" b="1" kern="1200">
                          <a:solidFill>
                            <a:schemeClr val="lt1"/>
                          </a:solidFill>
                          <a:latin typeface="Constantia"/>
                        </a:defRPr>
                      </a:lvl8pPr>
                      <a:lvl9pPr marL="3657600" algn="r" defTabSz="914400" rtl="1" eaLnBrk="1" latinLnBrk="0" hangingPunct="1">
                        <a:defRPr sz="1800" b="1" kern="1200">
                          <a:solidFill>
                            <a:schemeClr val="lt1"/>
                          </a:solidFill>
                          <a:latin typeface="Constantia"/>
                        </a:defRPr>
                      </a:lvl9pPr>
                    </a:lstStyle>
                    <a:p>
                      <a:pPr algn="just" rtl="1">
                        <a:lnSpc>
                          <a:spcPct val="115000"/>
                        </a:lnSpc>
                        <a:spcAft>
                          <a:spcPts val="1000"/>
                        </a:spcAft>
                      </a:pPr>
                      <a:r>
                        <a:rPr lang="he-IL" sz="2000">
                          <a:effectLst/>
                          <a:latin typeface="David" panose="020E0502060401010101" pitchFamily="34" charset="-79"/>
                          <a:cs typeface="David" panose="020E0502060401010101" pitchFamily="34" charset="-79"/>
                        </a:rPr>
                        <a:t>מכל שקל נוסף </a:t>
                      </a:r>
                      <a:endParaRPr lang="en-US" sz="200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מכל שקל נוסף</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47%</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a:effectLst/>
                          <a:latin typeface="David" panose="020E0502060401010101" pitchFamily="34" charset="-79"/>
                          <a:cs typeface="David" panose="020E0502060401010101" pitchFamily="34" charset="-79"/>
                        </a:rPr>
                        <a:t> </a:t>
                      </a:r>
                      <a:endParaRPr lang="en-US" sz="200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tc>
                  <a:txBody>
                    <a:bodyPr/>
                    <a:lstStyle>
                      <a:lvl1pPr marL="0" algn="r" defTabSz="914400" rtl="1" eaLnBrk="1" latinLnBrk="0" hangingPunct="1">
                        <a:defRPr sz="1800" kern="1200">
                          <a:solidFill>
                            <a:schemeClr val="dk1"/>
                          </a:solidFill>
                          <a:latin typeface="Constantia"/>
                        </a:defRPr>
                      </a:lvl1pPr>
                      <a:lvl2pPr marL="457200" algn="r" defTabSz="914400" rtl="1" eaLnBrk="1" latinLnBrk="0" hangingPunct="1">
                        <a:defRPr sz="1800" kern="1200">
                          <a:solidFill>
                            <a:schemeClr val="dk1"/>
                          </a:solidFill>
                          <a:latin typeface="Constantia"/>
                        </a:defRPr>
                      </a:lvl2pPr>
                      <a:lvl3pPr marL="914400" algn="r" defTabSz="914400" rtl="1" eaLnBrk="1" latinLnBrk="0" hangingPunct="1">
                        <a:defRPr sz="1800" kern="1200">
                          <a:solidFill>
                            <a:schemeClr val="dk1"/>
                          </a:solidFill>
                          <a:latin typeface="Constantia"/>
                        </a:defRPr>
                      </a:lvl3pPr>
                      <a:lvl4pPr marL="1371600" algn="r" defTabSz="914400" rtl="1" eaLnBrk="1" latinLnBrk="0" hangingPunct="1">
                        <a:defRPr sz="1800" kern="1200">
                          <a:solidFill>
                            <a:schemeClr val="dk1"/>
                          </a:solidFill>
                          <a:latin typeface="Constantia"/>
                        </a:defRPr>
                      </a:lvl4pPr>
                      <a:lvl5pPr marL="1828800" algn="r" defTabSz="914400" rtl="1" eaLnBrk="1" latinLnBrk="0" hangingPunct="1">
                        <a:defRPr sz="1800" kern="1200">
                          <a:solidFill>
                            <a:schemeClr val="dk1"/>
                          </a:solidFill>
                          <a:latin typeface="Constantia"/>
                        </a:defRPr>
                      </a:lvl5pPr>
                      <a:lvl6pPr marL="2286000" algn="r" defTabSz="914400" rtl="1" eaLnBrk="1" latinLnBrk="0" hangingPunct="1">
                        <a:defRPr sz="1800" kern="1200">
                          <a:solidFill>
                            <a:schemeClr val="dk1"/>
                          </a:solidFill>
                          <a:latin typeface="Constantia"/>
                        </a:defRPr>
                      </a:lvl6pPr>
                      <a:lvl7pPr marL="2743200" algn="r" defTabSz="914400" rtl="1" eaLnBrk="1" latinLnBrk="0" hangingPunct="1">
                        <a:defRPr sz="1800" kern="1200">
                          <a:solidFill>
                            <a:schemeClr val="dk1"/>
                          </a:solidFill>
                          <a:latin typeface="Constantia"/>
                        </a:defRPr>
                      </a:lvl7pPr>
                      <a:lvl8pPr marL="3200400" algn="r" defTabSz="914400" rtl="1" eaLnBrk="1" latinLnBrk="0" hangingPunct="1">
                        <a:defRPr sz="1800" kern="1200">
                          <a:solidFill>
                            <a:schemeClr val="dk1"/>
                          </a:solidFill>
                          <a:latin typeface="Constantia"/>
                        </a:defRPr>
                      </a:lvl8pPr>
                      <a:lvl9pPr marL="3657600" algn="r" defTabSz="914400" rtl="1" eaLnBrk="1" latinLnBrk="0" hangingPunct="1">
                        <a:defRPr sz="1800" kern="1200">
                          <a:solidFill>
                            <a:schemeClr val="dk1"/>
                          </a:solidFill>
                          <a:latin typeface="Constantia"/>
                        </a:defRPr>
                      </a:lvl9pPr>
                    </a:lstStyle>
                    <a:p>
                      <a:pPr algn="just" rtl="1">
                        <a:lnSpc>
                          <a:spcPct val="115000"/>
                        </a:lnSpc>
                        <a:spcAft>
                          <a:spcPts val="1000"/>
                        </a:spcAft>
                      </a:pPr>
                      <a:r>
                        <a:rPr lang="he-IL" sz="2000" dirty="0">
                          <a:effectLst/>
                          <a:latin typeface="David" panose="020E0502060401010101" pitchFamily="34" charset="-79"/>
                          <a:cs typeface="David" panose="020E0502060401010101" pitchFamily="34" charset="-79"/>
                        </a:rPr>
                        <a:t> </a:t>
                      </a:r>
                      <a:endParaRPr lang="en-US" sz="2000" dirty="0">
                        <a:effectLst/>
                        <a:latin typeface="David" panose="020E0502060401010101" pitchFamily="34" charset="-79"/>
                        <a:ea typeface="Calibri" panose="020F0502020204030204" pitchFamily="34" charset="0"/>
                        <a:cs typeface="David" panose="020E0502060401010101" pitchFamily="34" charset="-79"/>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F6FC6">
                        <a:tint val="20000"/>
                      </a:srgb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51073241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6" name="תמונה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7240" y="1299213"/>
            <a:ext cx="5508538" cy="3894293"/>
          </a:xfrm>
          <a:prstGeom prst="rect">
            <a:avLst/>
          </a:prstGeom>
        </p:spPr>
      </p:pic>
      <p:sp>
        <p:nvSpPr>
          <p:cNvPr id="7" name="כותרת משנה 2"/>
          <p:cNvSpPr>
            <a:spLocks noGrp="1"/>
          </p:cNvSpPr>
          <p:nvPr>
            <p:ph type="subTitle" idx="1"/>
          </p:nvPr>
        </p:nvSpPr>
        <p:spPr>
          <a:xfrm>
            <a:off x="302816" y="4812346"/>
            <a:ext cx="7632848" cy="1752600"/>
          </a:xfrm>
        </p:spPr>
        <p:txBody>
          <a:bodyPr>
            <a:normAutofit/>
          </a:bodyPr>
          <a:lstStyle/>
          <a:p>
            <a:r>
              <a:rPr lang="he-IL" sz="3200" b="1" dirty="0">
                <a:latin typeface="David" panose="020E0502060401010101" pitchFamily="34" charset="-79"/>
                <a:cs typeface="David" panose="020E0502060401010101" pitchFamily="34" charset="-79"/>
              </a:rPr>
              <a:t>מרצה: יועץ מס ירון גינדי, נשיא לשכת יועצי המס</a:t>
            </a:r>
            <a:endParaRPr lang="en-US" sz="3200" b="1" dirty="0">
              <a:latin typeface="David" panose="020E0502060401010101" pitchFamily="34" charset="-79"/>
              <a:cs typeface="David" panose="020E0502060401010101" pitchFamily="34" charset="-79"/>
            </a:endParaRPr>
          </a:p>
          <a:p>
            <a:r>
              <a:rPr lang="en-US" sz="3200" b="1" dirty="0">
                <a:latin typeface="David" panose="020E0502060401010101" pitchFamily="34" charset="-79"/>
                <a:cs typeface="David" panose="020E0502060401010101" pitchFamily="34" charset="-79"/>
              </a:rPr>
              <a:t>yaron@ygindi.com</a:t>
            </a:r>
            <a:r>
              <a:rPr lang="he-IL" sz="3200" b="1" dirty="0">
                <a:latin typeface="David" panose="020E0502060401010101" pitchFamily="34" charset="-79"/>
                <a:cs typeface="David" panose="020E0502060401010101" pitchFamily="34" charset="-79"/>
              </a:rPr>
              <a:t>מייל: </a:t>
            </a:r>
          </a:p>
          <a:p>
            <a:endParaRPr lang="he-IL" sz="3200" dirty="0">
              <a:latin typeface="David" panose="020E0502060401010101" pitchFamily="34" charset="-79"/>
              <a:cs typeface="David" panose="020E0502060401010101" pitchFamily="34" charset="-79"/>
            </a:endParaRPr>
          </a:p>
        </p:txBody>
      </p:sp>
      <p:sp>
        <p:nvSpPr>
          <p:cNvPr id="5" name="כותרת 1"/>
          <p:cNvSpPr>
            <a:spLocks noGrp="1"/>
          </p:cNvSpPr>
          <p:nvPr>
            <p:ph type="ctrTitle"/>
          </p:nvPr>
        </p:nvSpPr>
        <p:spPr>
          <a:xfrm>
            <a:off x="-112216" y="823530"/>
            <a:ext cx="7920880" cy="2232249"/>
          </a:xfrm>
        </p:spPr>
        <p:txBody>
          <a:bodyPr>
            <a:noAutofit/>
          </a:bodyPr>
          <a:lstStyle/>
          <a:p>
            <a:pPr algn="ctr" rtl="1"/>
            <a:r>
              <a:rPr lang="he-IL" sz="8000" b="1" dirty="0">
                <a:latin typeface="David" panose="020E0502060401010101" pitchFamily="34" charset="-79"/>
                <a:cs typeface="David" panose="020E0502060401010101" pitchFamily="34" charset="-79"/>
              </a:rPr>
              <a:t>תודה על ההקשבה</a:t>
            </a:r>
            <a:endParaRPr lang="en-US" sz="8000" b="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003095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כותרת 1"/>
          <p:cNvSpPr txBox="1">
            <a:spLocks/>
          </p:cNvSpPr>
          <p:nvPr/>
        </p:nvSpPr>
        <p:spPr>
          <a:xfrm>
            <a:off x="2286000" y="-165968"/>
            <a:ext cx="8229600" cy="1143000"/>
          </a:xfrm>
          <a:prstGeom prst="rect">
            <a:avLst/>
          </a:prstGeom>
        </p:spPr>
        <p:txBody>
          <a:bodyPr vert="horz" lIns="0" rIns="0" bIns="0" anchor="b">
            <a:no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3600" b="1" i="0" u="none" strike="noStrike" kern="1200" cap="none" spc="0" normalizeH="0" baseline="0" noProof="0" dirty="0">
                <a:ln>
                  <a:noFill/>
                </a:ln>
                <a:solidFill>
                  <a:schemeClr val="accent4"/>
                </a:solidFill>
                <a:effectLst/>
                <a:uLnTx/>
                <a:uFillTx/>
                <a:latin typeface="Calibri"/>
                <a:ea typeface="+mj-ea"/>
                <a:cs typeface="David" panose="020E0502060401010101" pitchFamily="34" charset="-79"/>
              </a:rPr>
              <a:t>דוגמה מספרית לחישוב המס החודשי, להכנסה בסך – 10,273₪ לרווקה </a:t>
            </a:r>
          </a:p>
        </p:txBody>
      </p:sp>
      <p:graphicFrame>
        <p:nvGraphicFramePr>
          <p:cNvPr id="4" name="טבלה 3"/>
          <p:cNvGraphicFramePr>
            <a:graphicFrameLocks noGrp="1"/>
          </p:cNvGraphicFramePr>
          <p:nvPr>
            <p:extLst>
              <p:ext uri="{D42A27DB-BD31-4B8C-83A1-F6EECF244321}">
                <p14:modId xmlns:p14="http://schemas.microsoft.com/office/powerpoint/2010/main" val="3590917848"/>
              </p:ext>
            </p:extLst>
          </p:nvPr>
        </p:nvGraphicFramePr>
        <p:xfrm>
          <a:off x="1716336" y="1354266"/>
          <a:ext cx="9002464" cy="3044443"/>
        </p:xfrm>
        <a:graphic>
          <a:graphicData uri="http://schemas.openxmlformats.org/drawingml/2006/table">
            <a:tbl>
              <a:tblPr rtl="1"/>
              <a:tblGrid>
                <a:gridCol w="2489444">
                  <a:extLst>
                    <a:ext uri="{9D8B030D-6E8A-4147-A177-3AD203B41FA5}">
                      <a16:colId xmlns:a16="http://schemas.microsoft.com/office/drawing/2014/main" val="20000"/>
                    </a:ext>
                  </a:extLst>
                </a:gridCol>
                <a:gridCol w="3491338">
                  <a:extLst>
                    <a:ext uri="{9D8B030D-6E8A-4147-A177-3AD203B41FA5}">
                      <a16:colId xmlns:a16="http://schemas.microsoft.com/office/drawing/2014/main" val="20001"/>
                    </a:ext>
                  </a:extLst>
                </a:gridCol>
                <a:gridCol w="3021682">
                  <a:extLst>
                    <a:ext uri="{9D8B030D-6E8A-4147-A177-3AD203B41FA5}">
                      <a16:colId xmlns:a16="http://schemas.microsoft.com/office/drawing/2014/main" val="20002"/>
                    </a:ext>
                  </a:extLst>
                </a:gridCol>
              </a:tblGrid>
              <a:tr h="457435">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b"/>
                      <a:r>
                        <a:rPr lang="he-IL" sz="2200" b="1" i="0" u="none" strike="noStrike" dirty="0">
                          <a:solidFill>
                            <a:srgbClr val="000000"/>
                          </a:solidFill>
                          <a:effectLst/>
                          <a:latin typeface="David" panose="020E0502060401010101" pitchFamily="34" charset="-79"/>
                          <a:cs typeface="David" panose="020E0502060401010101" pitchFamily="34" charset="-79"/>
                        </a:rPr>
                        <a:t>שכר ב ₪   </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b"/>
                      <a:r>
                        <a:rPr lang="he-IL" sz="2200" b="1" i="0" u="none" strike="noStrike" dirty="0">
                          <a:solidFill>
                            <a:srgbClr val="000000"/>
                          </a:solidFill>
                          <a:effectLst/>
                          <a:latin typeface="David" panose="020E0502060401010101" pitchFamily="34" charset="-79"/>
                          <a:cs typeface="David" panose="020E0502060401010101" pitchFamily="34" charset="-79"/>
                        </a:rPr>
                        <a:t>חישוב המס </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1" fontAlgn="b"/>
                      <a:r>
                        <a:rPr lang="he-IL" sz="2200" b="1" i="0" u="none" strike="noStrike">
                          <a:solidFill>
                            <a:srgbClr val="000000"/>
                          </a:solidFill>
                          <a:effectLst/>
                          <a:latin typeface="David" panose="020E0502060401010101" pitchFamily="34" charset="-79"/>
                          <a:cs typeface="David" panose="020E0502060401010101" pitchFamily="34" charset="-79"/>
                        </a:rPr>
                        <a:t>סה"כ מס למדרגה</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extLst>
                  <a:ext uri="{0D108BD9-81ED-4DB2-BD59-A6C34878D82A}">
                    <a16:rowId xmlns:a16="http://schemas.microsoft.com/office/drawing/2014/main" val="10000"/>
                  </a:ext>
                </a:extLst>
              </a:tr>
              <a:tr h="457435">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endParaRPr lang="he-IL" sz="22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endParaRPr lang="he-IL" sz="22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endParaRPr lang="he-IL" sz="22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57435">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200" b="1" i="0" u="none" strike="noStrike" dirty="0">
                          <a:solidFill>
                            <a:srgbClr val="000000"/>
                          </a:solidFill>
                          <a:effectLst/>
                          <a:latin typeface="David" panose="020E0502060401010101" pitchFamily="34" charset="-79"/>
                          <a:cs typeface="David" panose="020E0502060401010101" pitchFamily="34" charset="-79"/>
                        </a:rPr>
                        <a:t>6,310</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200" b="1" i="0" u="none" strike="noStrike" dirty="0">
                          <a:solidFill>
                            <a:srgbClr val="000000"/>
                          </a:solidFill>
                          <a:effectLst/>
                          <a:latin typeface="David" panose="020E0502060401010101" pitchFamily="34" charset="-79"/>
                          <a:cs typeface="David" panose="020E0502060401010101" pitchFamily="34" charset="-79"/>
                        </a:rPr>
                        <a:t>6,310*10%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200" b="1" i="0" u="none" strike="noStrike" dirty="0">
                          <a:solidFill>
                            <a:srgbClr val="000000"/>
                          </a:solidFill>
                          <a:effectLst/>
                          <a:latin typeface="David" panose="020E0502060401010101" pitchFamily="34" charset="-79"/>
                          <a:cs typeface="David" panose="020E0502060401010101" pitchFamily="34" charset="-79"/>
                        </a:rPr>
                        <a:t>631</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extLst>
                  <a:ext uri="{0D108BD9-81ED-4DB2-BD59-A6C34878D82A}">
                    <a16:rowId xmlns:a16="http://schemas.microsoft.com/office/drawing/2014/main" val="10002"/>
                  </a:ext>
                </a:extLst>
              </a:tr>
              <a:tr h="571912">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200" b="1" i="0" u="none" strike="noStrike" dirty="0">
                          <a:solidFill>
                            <a:srgbClr val="000000"/>
                          </a:solidFill>
                          <a:effectLst/>
                          <a:latin typeface="David" panose="020E0502060401010101" pitchFamily="34" charset="-79"/>
                          <a:cs typeface="David" panose="020E0502060401010101" pitchFamily="34" charset="-79"/>
                        </a:rPr>
                        <a:t> 2,739=9,050-6,311</a:t>
                      </a: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200" b="1" i="0" u="none" strike="noStrike" dirty="0">
                          <a:solidFill>
                            <a:srgbClr val="000000"/>
                          </a:solidFill>
                          <a:effectLst/>
                          <a:latin typeface="David" panose="020E0502060401010101" pitchFamily="34" charset="-79"/>
                          <a:cs typeface="David" panose="020E0502060401010101" pitchFamily="34" charset="-79"/>
                        </a:rPr>
                        <a:t>2,739*14%</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200" b="1" i="0" u="none" strike="noStrike" dirty="0">
                          <a:solidFill>
                            <a:srgbClr val="000000"/>
                          </a:solidFill>
                          <a:effectLst/>
                          <a:latin typeface="David" panose="020E0502060401010101" pitchFamily="34" charset="-79"/>
                          <a:cs typeface="David" panose="020E0502060401010101" pitchFamily="34" charset="-79"/>
                        </a:rPr>
                        <a:t>383</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76064">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200" b="1" i="0" u="none" strike="noStrike" dirty="0">
                          <a:solidFill>
                            <a:srgbClr val="000000"/>
                          </a:solidFill>
                          <a:effectLst/>
                          <a:latin typeface="David" panose="020E0502060401010101" pitchFamily="34" charset="-79"/>
                          <a:cs typeface="David" panose="020E0502060401010101" pitchFamily="34" charset="-79"/>
                        </a:rPr>
                        <a:t> 1,222=10,273-9,051</a:t>
                      </a:r>
                      <a:endParaRPr kumimoji="0" lang="he-IL" sz="2200" b="1" i="0" u="none" strike="noStrike" kern="1200" dirty="0">
                        <a:solidFill>
                          <a:srgbClr val="000000"/>
                        </a:solidFill>
                        <a:effectLst/>
                        <a:latin typeface="David" panose="020E0502060401010101" pitchFamily="34" charset="-79"/>
                        <a:ea typeface="+mn-ea"/>
                        <a:cs typeface="David" panose="020E0502060401010101" pitchFamily="34" charset="-79"/>
                      </a:endParaRP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200" b="1" i="0" u="none" strike="noStrike" dirty="0">
                          <a:solidFill>
                            <a:srgbClr val="000000"/>
                          </a:solidFill>
                          <a:effectLst/>
                          <a:latin typeface="David" panose="020E0502060401010101" pitchFamily="34" charset="-79"/>
                          <a:cs typeface="David" panose="020E0502060401010101" pitchFamily="34" charset="-79"/>
                        </a:rPr>
                        <a:t>1,222*20%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200" b="1" i="0" u="none" strike="noStrike" dirty="0">
                          <a:solidFill>
                            <a:srgbClr val="000000"/>
                          </a:solidFill>
                          <a:effectLst/>
                          <a:latin typeface="David" panose="020E0502060401010101" pitchFamily="34" charset="-79"/>
                          <a:cs typeface="David" panose="020E0502060401010101" pitchFamily="34" charset="-79"/>
                        </a:rPr>
                        <a:t>244</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CE6F1"/>
                    </a:solidFill>
                  </a:tcPr>
                </a:tc>
                <a:extLst>
                  <a:ext uri="{0D108BD9-81ED-4DB2-BD59-A6C34878D82A}">
                    <a16:rowId xmlns:a16="http://schemas.microsoft.com/office/drawing/2014/main" val="10004"/>
                  </a:ext>
                </a:extLst>
              </a:tr>
              <a:tr h="524162">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endParaRPr lang="he-IL" sz="22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endParaRPr lang="he-IL" sz="22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r" defTabSz="914400" rtl="1" eaLnBrk="1" latinLnBrk="0" hangingPunct="1">
                        <a:defRPr sz="1800" kern="1200">
                          <a:solidFill>
                            <a:schemeClr val="tx1"/>
                          </a:solidFill>
                          <a:latin typeface="Constantia"/>
                        </a:defRPr>
                      </a:lvl1pPr>
                      <a:lvl2pPr marL="457200" algn="r" defTabSz="914400" rtl="1" eaLnBrk="1" latinLnBrk="0" hangingPunct="1">
                        <a:defRPr sz="1800" kern="1200">
                          <a:solidFill>
                            <a:schemeClr val="tx1"/>
                          </a:solidFill>
                          <a:latin typeface="Constantia"/>
                        </a:defRPr>
                      </a:lvl2pPr>
                      <a:lvl3pPr marL="914400" algn="r" defTabSz="914400" rtl="1" eaLnBrk="1" latinLnBrk="0" hangingPunct="1">
                        <a:defRPr sz="1800" kern="1200">
                          <a:solidFill>
                            <a:schemeClr val="tx1"/>
                          </a:solidFill>
                          <a:latin typeface="Constantia"/>
                        </a:defRPr>
                      </a:lvl3pPr>
                      <a:lvl4pPr marL="1371600" algn="r" defTabSz="914400" rtl="1" eaLnBrk="1" latinLnBrk="0" hangingPunct="1">
                        <a:defRPr sz="1800" kern="1200">
                          <a:solidFill>
                            <a:schemeClr val="tx1"/>
                          </a:solidFill>
                          <a:latin typeface="Constantia"/>
                        </a:defRPr>
                      </a:lvl4pPr>
                      <a:lvl5pPr marL="1828800" algn="r" defTabSz="914400" rtl="1" eaLnBrk="1" latinLnBrk="0" hangingPunct="1">
                        <a:defRPr sz="1800" kern="1200">
                          <a:solidFill>
                            <a:schemeClr val="tx1"/>
                          </a:solidFill>
                          <a:latin typeface="Constantia"/>
                        </a:defRPr>
                      </a:lvl5pPr>
                      <a:lvl6pPr marL="2286000" algn="r" defTabSz="914400" rtl="1" eaLnBrk="1" latinLnBrk="0" hangingPunct="1">
                        <a:defRPr sz="1800" kern="1200">
                          <a:solidFill>
                            <a:schemeClr val="tx1"/>
                          </a:solidFill>
                          <a:latin typeface="Constantia"/>
                        </a:defRPr>
                      </a:lvl6pPr>
                      <a:lvl7pPr marL="2743200" algn="r" defTabSz="914400" rtl="1" eaLnBrk="1" latinLnBrk="0" hangingPunct="1">
                        <a:defRPr sz="1800" kern="1200">
                          <a:solidFill>
                            <a:schemeClr val="tx1"/>
                          </a:solidFill>
                          <a:latin typeface="Constantia"/>
                        </a:defRPr>
                      </a:lvl7pPr>
                      <a:lvl8pPr marL="3200400" algn="r" defTabSz="914400" rtl="1" eaLnBrk="1" latinLnBrk="0" hangingPunct="1">
                        <a:defRPr sz="1800" kern="1200">
                          <a:solidFill>
                            <a:schemeClr val="tx1"/>
                          </a:solidFill>
                          <a:latin typeface="Constantia"/>
                        </a:defRPr>
                      </a:lvl8pPr>
                      <a:lvl9pPr marL="3657600" algn="r" defTabSz="914400" rtl="1" eaLnBrk="1" latinLnBrk="0" hangingPunct="1">
                        <a:defRPr sz="1800" kern="1200">
                          <a:solidFill>
                            <a:schemeClr val="tx1"/>
                          </a:solidFill>
                          <a:latin typeface="Constantia"/>
                        </a:defRPr>
                      </a:lvl9pPr>
                    </a:lstStyle>
                    <a:p>
                      <a:pPr algn="ctr" rtl="0" fontAlgn="b"/>
                      <a:r>
                        <a:rPr lang="he-IL" sz="2200" b="1" i="0" u="none" strike="noStrike" dirty="0">
                          <a:solidFill>
                            <a:srgbClr val="000000"/>
                          </a:solidFill>
                          <a:effectLst/>
                          <a:latin typeface="David" panose="020E0502060401010101" pitchFamily="34" charset="-79"/>
                          <a:cs typeface="David" panose="020E0502060401010101" pitchFamily="34" charset="-79"/>
                        </a:rPr>
                        <a:t>1,258</a:t>
                      </a:r>
                    </a:p>
                  </a:txBody>
                  <a:tcPr marL="9525" marR="9525" marT="9525"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2" name="מלבן 1"/>
          <p:cNvSpPr/>
          <p:nvPr/>
        </p:nvSpPr>
        <p:spPr>
          <a:xfrm>
            <a:off x="4432300" y="4504034"/>
            <a:ext cx="6286500" cy="1200329"/>
          </a:xfrm>
          <a:prstGeom prst="rect">
            <a:avLst/>
          </a:prstGeom>
        </p:spPr>
        <p:txBody>
          <a:bodyPr wrap="square">
            <a:spAutoFit/>
          </a:bodyPr>
          <a:lstStyle/>
          <a:p>
            <a:r>
              <a:rPr lang="he-IL" sz="2400" dirty="0">
                <a:latin typeface="David" panose="020E0502060401010101" pitchFamily="34" charset="-79"/>
                <a:cs typeface="David" panose="020E0502060401010101" pitchFamily="34" charset="-79"/>
              </a:rPr>
              <a:t>ובסך </a:t>
            </a:r>
            <a:r>
              <a:rPr lang="he-IL" sz="2400" dirty="0" err="1">
                <a:latin typeface="David" panose="020E0502060401010101" pitchFamily="34" charset="-79"/>
                <a:cs typeface="David" panose="020E0502060401010101" pitchFamily="34" charset="-79"/>
              </a:rPr>
              <a:t>הכל</a:t>
            </a:r>
            <a:r>
              <a:rPr lang="he-IL" sz="2400" dirty="0">
                <a:latin typeface="David" panose="020E0502060401010101" pitchFamily="34" charset="-79"/>
                <a:cs typeface="David" panose="020E0502060401010101" pitchFamily="34" charset="-79"/>
              </a:rPr>
              <a:t> תחויב במס הכנסה בסך של </a:t>
            </a:r>
            <a:r>
              <a:rPr lang="he-IL" sz="2400" b="1" dirty="0">
                <a:latin typeface="David" panose="020E0502060401010101" pitchFamily="34" charset="-79"/>
                <a:cs typeface="David" panose="020E0502060401010101" pitchFamily="34" charset="-79"/>
              </a:rPr>
              <a:t>1,258</a:t>
            </a:r>
            <a:r>
              <a:rPr lang="he-IL" sz="2400" dirty="0">
                <a:latin typeface="David" panose="020E0502060401010101" pitchFamily="34" charset="-79"/>
                <a:cs typeface="David" panose="020E0502060401010101" pitchFamily="34" charset="-79"/>
              </a:rPr>
              <a:t> ₪ לחודש. </a:t>
            </a:r>
          </a:p>
          <a:p>
            <a:endParaRPr lang="he-IL" sz="2400" dirty="0">
              <a:latin typeface="David" panose="020E0502060401010101" pitchFamily="34" charset="-79"/>
              <a:cs typeface="David" panose="020E0502060401010101" pitchFamily="34" charset="-79"/>
            </a:endParaRPr>
          </a:p>
          <a:p>
            <a:r>
              <a:rPr lang="he-IL" sz="2400" b="1" dirty="0">
                <a:latin typeface="David" panose="020E0502060401010101" pitchFamily="34" charset="-79"/>
                <a:cs typeface="David" panose="020E0502060401010101" pitchFamily="34" charset="-79"/>
              </a:rPr>
              <a:t>האם זהו מס סופי?</a:t>
            </a:r>
            <a:endParaRPr lang="en-US" sz="2400" b="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960945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16" y="4775944"/>
            <a:ext cx="3683000" cy="2603718"/>
          </a:xfrm>
          <a:prstGeom prst="rect">
            <a:avLst/>
          </a:prstGeom>
        </p:spPr>
      </p:pic>
      <p:sp>
        <p:nvSpPr>
          <p:cNvPr id="3" name="כותרת 1"/>
          <p:cNvSpPr>
            <a:spLocks noGrp="1"/>
          </p:cNvSpPr>
          <p:nvPr>
            <p:ph type="title"/>
          </p:nvPr>
        </p:nvSpPr>
        <p:spPr>
          <a:xfrm>
            <a:off x="2235200" y="-98524"/>
            <a:ext cx="8229600" cy="1143000"/>
          </a:xfrm>
        </p:spPr>
        <p:txBody>
          <a:bodyPr/>
          <a:lstStyle/>
          <a:p>
            <a:pPr algn="ctr"/>
            <a:r>
              <a:rPr lang="he-IL" b="1" dirty="0">
                <a:latin typeface="David" panose="020E0502060401010101" pitchFamily="34" charset="-79"/>
                <a:cs typeface="David" panose="020E0502060401010101" pitchFamily="34" charset="-79"/>
              </a:rPr>
              <a:t>נקודות זיכוי</a:t>
            </a:r>
          </a:p>
        </p:txBody>
      </p:sp>
      <p:sp>
        <p:nvSpPr>
          <p:cNvPr id="4" name="מציין מיקום תוכן 2"/>
          <p:cNvSpPr txBox="1">
            <a:spLocks/>
          </p:cNvSpPr>
          <p:nvPr/>
        </p:nvSpPr>
        <p:spPr>
          <a:xfrm>
            <a:off x="1930400" y="1044476"/>
            <a:ext cx="8229600" cy="2088232"/>
          </a:xfrm>
          <a:prstGeom prst="rect">
            <a:avLst/>
          </a:prstGeom>
        </p:spPr>
        <p:txBody>
          <a:bodyPr vert="horz">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marR="0" lvl="0" indent="0" algn="r" defTabSz="914400" rtl="1" eaLnBrk="1" fontAlgn="auto" latinLnBrk="0" hangingPunct="1">
              <a:lnSpc>
                <a:spcPct val="100000"/>
              </a:lnSpc>
              <a:spcBef>
                <a:spcPct val="20000"/>
              </a:spcBef>
              <a:spcAft>
                <a:spcPts val="0"/>
              </a:spcAft>
              <a:buClr>
                <a:srgbClr val="0BD0D9"/>
              </a:buClr>
              <a:buSzPct val="95000"/>
              <a:buFont typeface="Wingdings 2"/>
              <a:buNone/>
              <a:tabLst/>
              <a:defRPr/>
            </a:pPr>
            <a:r>
              <a:rPr kumimoji="0" lang="he-IL" sz="2800" b="0" i="0" u="none" strike="noStrike" kern="1200" cap="none" spc="0" normalizeH="0" baseline="0" noProof="0">
                <a:ln>
                  <a:noFill/>
                </a:ln>
                <a:solidFill>
                  <a:sysClr val="windowText" lastClr="000000"/>
                </a:solidFill>
                <a:effectLst/>
                <a:uLnTx/>
                <a:uFillTx/>
                <a:latin typeface="Constantia"/>
                <a:ea typeface="+mn-ea"/>
                <a:cs typeface="David" panose="020E0502060401010101" pitchFamily="34" charset="-79"/>
              </a:rPr>
              <a:t>נקודת זיכוי היא הפחתה (זיכוי) מגובה מס ההכנסה על ההכנסה החייבת במס. קיימת רשימה סגורה של קריטריונים אשר עמידה בהם מקנה נקודות זיכוי.</a:t>
            </a:r>
            <a:endParaRPr kumimoji="0" lang="he-IL" sz="2800" b="0" i="0" u="none" strike="noStrike" kern="1200" cap="none" spc="0" normalizeH="0" baseline="0" noProof="0" dirty="0">
              <a:ln>
                <a:noFill/>
              </a:ln>
              <a:solidFill>
                <a:sysClr val="windowText" lastClr="000000"/>
              </a:solidFill>
              <a:effectLst/>
              <a:uLnTx/>
              <a:uFillTx/>
              <a:latin typeface="Constantia"/>
              <a:ea typeface="+mn-ea"/>
              <a:cs typeface="David" panose="020E0502060401010101" pitchFamily="34" charset="-79"/>
            </a:endParaRPr>
          </a:p>
        </p:txBody>
      </p:sp>
      <p:sp>
        <p:nvSpPr>
          <p:cNvPr id="5" name="מלבן 4"/>
          <p:cNvSpPr/>
          <p:nvPr/>
        </p:nvSpPr>
        <p:spPr>
          <a:xfrm>
            <a:off x="1904740" y="2403078"/>
            <a:ext cx="8280920" cy="3385542"/>
          </a:xfrm>
          <a:prstGeom prst="rect">
            <a:avLst/>
          </a:prstGeom>
        </p:spPr>
        <p:txBody>
          <a:bodyPr wrap="square">
            <a:spAutoFit/>
          </a:bodyPr>
          <a:lstStyle/>
          <a:p>
            <a:r>
              <a:rPr lang="he-IL" sz="2000" b="1" u="sng" dirty="0">
                <a:solidFill>
                  <a:prstClr val="black"/>
                </a:solidFill>
                <a:latin typeface="Constantia"/>
                <a:cs typeface="David" panose="020E0502060401010101" pitchFamily="34" charset="-79"/>
              </a:rPr>
              <a:t>שווי נקודת זיכוי 2019:</a:t>
            </a:r>
          </a:p>
          <a:p>
            <a:r>
              <a:rPr lang="he-IL" sz="2000" b="1" dirty="0">
                <a:solidFill>
                  <a:prstClr val="black"/>
                </a:solidFill>
                <a:latin typeface="Constantia"/>
                <a:cs typeface="David" panose="020E0502060401010101" pitchFamily="34" charset="-79"/>
              </a:rPr>
              <a:t>שנתי: 2,616 ₪ 		חודשי: 218 ₪ </a:t>
            </a:r>
          </a:p>
          <a:p>
            <a:r>
              <a:rPr lang="he-IL" b="1" dirty="0">
                <a:solidFill>
                  <a:prstClr val="black"/>
                </a:solidFill>
                <a:latin typeface="Constantia"/>
                <a:cs typeface="David" panose="020E0502060401010101" pitchFamily="34" charset="-79"/>
              </a:rPr>
              <a:t>לכמה נקודות זיכוי אני זכאי?</a:t>
            </a:r>
            <a:endParaRPr lang="en-US" b="1" dirty="0">
              <a:solidFill>
                <a:prstClr val="black"/>
              </a:solidFill>
              <a:latin typeface="Constantia"/>
            </a:endParaRPr>
          </a:p>
          <a:p>
            <a:r>
              <a:rPr lang="he-IL" dirty="0">
                <a:solidFill>
                  <a:prstClr val="black"/>
                </a:solidFill>
                <a:latin typeface="Constantia"/>
                <a:cs typeface="David" panose="020E0502060401010101" pitchFamily="34" charset="-79"/>
              </a:rPr>
              <a:t>תושב ישראל				2.25</a:t>
            </a:r>
            <a:endParaRPr lang="en-US" dirty="0">
              <a:solidFill>
                <a:prstClr val="black"/>
              </a:solidFill>
              <a:latin typeface="Constantia"/>
            </a:endParaRPr>
          </a:p>
          <a:p>
            <a:r>
              <a:rPr lang="he-IL" dirty="0">
                <a:solidFill>
                  <a:prstClr val="black"/>
                </a:solidFill>
                <a:latin typeface="Constantia"/>
                <a:cs typeface="David" panose="020E0502060401010101" pitchFamily="34" charset="-79"/>
              </a:rPr>
              <a:t>תושבת ישראל				2.75</a:t>
            </a:r>
          </a:p>
          <a:p>
            <a:r>
              <a:rPr lang="he-IL" dirty="0">
                <a:solidFill>
                  <a:prstClr val="black"/>
                </a:solidFill>
                <a:latin typeface="Constantia"/>
                <a:cs typeface="David" panose="020E0502060401010101" pitchFamily="34" charset="-79"/>
              </a:rPr>
              <a:t>בגין ילדים ( תלוי גיל )				1-2		</a:t>
            </a:r>
            <a:endParaRPr lang="en-US" dirty="0">
              <a:solidFill>
                <a:prstClr val="black"/>
              </a:solidFill>
              <a:latin typeface="Constantia"/>
            </a:endParaRPr>
          </a:p>
          <a:p>
            <a:r>
              <a:rPr lang="he-IL" dirty="0">
                <a:solidFill>
                  <a:prstClr val="black"/>
                </a:solidFill>
                <a:latin typeface="Constantia"/>
                <a:cs typeface="David" panose="020E0502060401010101" pitchFamily="34" charset="-79"/>
              </a:rPr>
              <a:t>תושב/ת עם ילד נטול יכולת 			4.25/ 4.75</a:t>
            </a:r>
            <a:endParaRPr lang="en-US" dirty="0">
              <a:solidFill>
                <a:prstClr val="black"/>
              </a:solidFill>
              <a:latin typeface="Constantia"/>
            </a:endParaRPr>
          </a:p>
          <a:p>
            <a:r>
              <a:rPr lang="he-IL" dirty="0">
                <a:solidFill>
                  <a:prstClr val="black"/>
                </a:solidFill>
                <a:latin typeface="Constantia"/>
                <a:cs typeface="David" panose="020E0502060401010101" pitchFamily="34" charset="-79"/>
              </a:rPr>
              <a:t>תושב גרוש המשלם מזונות לגרושה / ילד	 	3.25</a:t>
            </a:r>
            <a:endParaRPr lang="en-US" dirty="0">
              <a:solidFill>
                <a:prstClr val="black"/>
              </a:solidFill>
              <a:latin typeface="Constantia"/>
            </a:endParaRPr>
          </a:p>
          <a:p>
            <a:r>
              <a:rPr lang="he-IL" dirty="0">
                <a:solidFill>
                  <a:prstClr val="black"/>
                </a:solidFill>
                <a:latin typeface="Constantia"/>
                <a:cs typeface="David" panose="020E0502060401010101" pitchFamily="34" charset="-79"/>
              </a:rPr>
              <a:t>תושב/ת ישראל חד הורי/ת 			3.25/ 3.75</a:t>
            </a:r>
            <a:endParaRPr lang="en-US" dirty="0">
              <a:solidFill>
                <a:prstClr val="black"/>
              </a:solidFill>
              <a:latin typeface="Constantia"/>
            </a:endParaRPr>
          </a:p>
          <a:p>
            <a:r>
              <a:rPr lang="he-IL" dirty="0">
                <a:solidFill>
                  <a:prstClr val="black"/>
                </a:solidFill>
                <a:latin typeface="Constantia"/>
                <a:cs typeface="David" panose="020E0502060401010101" pitchFamily="34" charset="-79"/>
              </a:rPr>
              <a:t>תושב ישראל חייל/חיילת משוחרר/ת		4.25/ 4.75 </a:t>
            </a:r>
          </a:p>
          <a:p>
            <a:r>
              <a:rPr lang="he-IL" sz="1200" dirty="0">
                <a:solidFill>
                  <a:prstClr val="black"/>
                </a:solidFill>
                <a:latin typeface="Constantia"/>
                <a:cs typeface="David" panose="020E0502060401010101" pitchFamily="34" charset="-79"/>
              </a:rPr>
              <a:t>(בכפוף לסייגים בהתאם לחודשי השירות)</a:t>
            </a:r>
            <a:endParaRPr lang="en-US" sz="1200" dirty="0">
              <a:solidFill>
                <a:prstClr val="black"/>
              </a:solidFill>
              <a:latin typeface="Constantia"/>
            </a:endParaRPr>
          </a:p>
          <a:p>
            <a:r>
              <a:rPr lang="he-IL" dirty="0">
                <a:solidFill>
                  <a:prstClr val="black"/>
                </a:solidFill>
                <a:latin typeface="Constantia"/>
                <a:cs typeface="David" panose="020E0502060401010101" pitchFamily="34" charset="-79"/>
              </a:rPr>
              <a:t>תושב/ת ישראל שסיים תואר ראשון בשנת המס העוקבת לסיום התואר או זו שלאחריה  3.25/ 3.75</a:t>
            </a:r>
            <a:endParaRPr lang="en-US" dirty="0">
              <a:solidFill>
                <a:prstClr val="black"/>
              </a:solidFill>
              <a:latin typeface="Constantia"/>
            </a:endParaRPr>
          </a:p>
        </p:txBody>
      </p:sp>
    </p:spTree>
    <p:extLst>
      <p:ext uri="{BB962C8B-B14F-4D97-AF65-F5344CB8AC3E}">
        <p14:creationId xmlns:p14="http://schemas.microsoft.com/office/powerpoint/2010/main" val="4109227895"/>
      </p:ext>
    </p:extLst>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altLang="he-IL"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altLang="he-IL"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altLang="he-IL"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altLang="he-IL"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3484</TotalTime>
  <Words>5569</Words>
  <Application>Microsoft Office PowerPoint</Application>
  <PresentationFormat>מסך רחב</PresentationFormat>
  <Paragraphs>964</Paragraphs>
  <Slides>70</Slides>
  <Notes>2</Notes>
  <HiddenSlides>0</HiddenSlides>
  <MMClips>0</MMClips>
  <ScaleCrop>false</ScaleCrop>
  <HeadingPairs>
    <vt:vector size="6" baseType="variant">
      <vt:variant>
        <vt:lpstr>גופנים בשימוש</vt:lpstr>
      </vt:variant>
      <vt:variant>
        <vt:i4>7</vt:i4>
      </vt:variant>
      <vt:variant>
        <vt:lpstr>ערכת נושא</vt:lpstr>
      </vt:variant>
      <vt:variant>
        <vt:i4>2</vt:i4>
      </vt:variant>
      <vt:variant>
        <vt:lpstr>כותרות שקופיות</vt:lpstr>
      </vt:variant>
      <vt:variant>
        <vt:i4>70</vt:i4>
      </vt:variant>
    </vt:vector>
  </HeadingPairs>
  <TitlesOfParts>
    <vt:vector size="79" baseType="lpstr">
      <vt:lpstr>Arial</vt:lpstr>
      <vt:lpstr>Calibri</vt:lpstr>
      <vt:lpstr>Constantia</vt:lpstr>
      <vt:lpstr>David</vt:lpstr>
      <vt:lpstr>Symbol</vt:lpstr>
      <vt:lpstr>Wingdings</vt:lpstr>
      <vt:lpstr>Wingdings 2</vt:lpstr>
      <vt:lpstr>Diseño predeterminado</vt:lpstr>
      <vt:lpstr>3_Diseño predeterminado</vt:lpstr>
      <vt:lpstr>             מיסים בעסקים</vt:lpstr>
      <vt:lpstr>מה נלמד היום?</vt:lpstr>
      <vt:lpstr>מצגת של PowerPoint‏</vt:lpstr>
      <vt:lpstr>מצגת של PowerPoint‏</vt:lpstr>
      <vt:lpstr>מצגת של PowerPoint‏</vt:lpstr>
      <vt:lpstr>מצגת של PowerPoint‏</vt:lpstr>
      <vt:lpstr>מצגת של PowerPoint‏</vt:lpstr>
      <vt:lpstr>מצגת של PowerPoint‏</vt:lpstr>
      <vt:lpstr>נקודות זיכוי</vt:lpstr>
      <vt:lpstr>מצגת של PowerPoint‏</vt:lpstr>
      <vt:lpstr>מצגת של PowerPoint‏</vt:lpstr>
      <vt:lpstr>מצגת של PowerPoint‏</vt:lpstr>
      <vt:lpstr>הוצאות מוכרות</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שעות נוספות</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הודעה מוקדמת לפיטורים</vt:lpstr>
      <vt:lpstr>החוק לצמצום השימוש במזומן</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טיפים</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תודה על ההקשבה</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Avi Waller</dc:creator>
  <cp:lastModifiedBy>Hofit</cp:lastModifiedBy>
  <cp:revision>106</cp:revision>
  <cp:lastPrinted>2018-03-07T05:38:24Z</cp:lastPrinted>
  <dcterms:created xsi:type="dcterms:W3CDTF">2017-01-28T20:18:54Z</dcterms:created>
  <dcterms:modified xsi:type="dcterms:W3CDTF">2019-03-27T13:14:53Z</dcterms:modified>
</cp:coreProperties>
</file>